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9" r:id="rId4"/>
    <p:sldId id="258" r:id="rId5"/>
    <p:sldId id="260" r:id="rId6"/>
    <p:sldId id="261" r:id="rId7"/>
    <p:sldId id="257" r:id="rId8"/>
    <p:sldId id="262" r:id="rId9"/>
    <p:sldId id="269" r:id="rId10"/>
    <p:sldId id="270" r:id="rId11"/>
    <p:sldId id="271" r:id="rId12"/>
    <p:sldId id="272" r:id="rId13"/>
    <p:sldId id="263" r:id="rId14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2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图片 104"/>
          <p:cNvPicPr/>
          <p:nvPr/>
        </p:nvPicPr>
        <p:blipFill>
          <a:blip r:embed="rId1"/>
          <a:stretch>
            <a:fillRect/>
          </a:stretch>
        </p:blipFill>
        <p:spPr>
          <a:xfrm>
            <a:off x="-240665" y="0"/>
            <a:ext cx="4305300" cy="44500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认识时间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/>
              <a:t>四川省凉山州冕宁县高阳小学</a:t>
            </a:r>
            <a:r>
              <a:rPr lang="en-US" altLang="zh-CN"/>
              <a:t>   </a:t>
            </a:r>
            <a:r>
              <a:rPr lang="zh-CN" altLang="en-US"/>
              <a:t>金永胜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上箭头 2"/>
          <p:cNvSpPr/>
          <p:nvPr/>
        </p:nvSpPr>
        <p:spPr>
          <a:xfrm>
            <a:off x="4457065" y="2681605"/>
            <a:ext cx="134620" cy="786130"/>
          </a:xfrm>
          <a:prstGeom prst="up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上箭头 3"/>
          <p:cNvSpPr/>
          <p:nvPr/>
        </p:nvSpPr>
        <p:spPr>
          <a:xfrm rot="6360000">
            <a:off x="5244465" y="3123565"/>
            <a:ext cx="89535" cy="1424940"/>
          </a:xfrm>
          <a:prstGeom prst="up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2212975" y="1281430"/>
            <a:ext cx="4623435" cy="4641215"/>
            <a:chOff x="5960" y="1745"/>
            <a:chExt cx="7281" cy="7309"/>
          </a:xfrm>
        </p:grpSpPr>
        <p:pic>
          <p:nvPicPr>
            <p:cNvPr id="100" name="图片 99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5960" y="1745"/>
              <a:ext cx="7281" cy="730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上箭头 1"/>
            <p:cNvSpPr/>
            <p:nvPr/>
          </p:nvSpPr>
          <p:spPr>
            <a:xfrm rot="16500000">
              <a:off x="8615" y="4613"/>
              <a:ext cx="212" cy="1238"/>
            </a:xfrm>
            <a:prstGeom prst="up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上箭头 4"/>
            <p:cNvSpPr/>
            <p:nvPr/>
          </p:nvSpPr>
          <p:spPr>
            <a:xfrm rot="4260000">
              <a:off x="10866" y="3837"/>
              <a:ext cx="141" cy="2244"/>
            </a:xfrm>
            <a:prstGeom prst="upArrow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69925" y="399415"/>
            <a:ext cx="42843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说一说这个时钟的时间</a:t>
            </a:r>
            <a:endParaRPr lang="zh-CN" altLang="en-US" sz="3200"/>
          </a:p>
        </p:txBody>
      </p:sp>
      <p:sp>
        <p:nvSpPr>
          <p:cNvPr id="9" name="文本框 8"/>
          <p:cNvSpPr txBox="1"/>
          <p:nvPr/>
        </p:nvSpPr>
        <p:spPr>
          <a:xfrm>
            <a:off x="7973695" y="3075305"/>
            <a:ext cx="364236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/>
              <a:t>09</a:t>
            </a:r>
            <a:r>
              <a:rPr lang="zh-CN" altLang="en-US" sz="4000"/>
              <a:t>时</a:t>
            </a:r>
            <a:r>
              <a:rPr lang="en-US" altLang="zh-CN" sz="4000"/>
              <a:t>12</a:t>
            </a:r>
            <a:r>
              <a:rPr lang="zh-CN" altLang="en-US" sz="4000"/>
              <a:t>分</a:t>
            </a:r>
            <a:endParaRPr lang="zh-CN" altLang="en-US" sz="4000"/>
          </a:p>
          <a:p>
            <a:r>
              <a:rPr lang="en-US" altLang="zh-CN" sz="4000"/>
              <a:t>09</a:t>
            </a:r>
            <a:r>
              <a:rPr lang="zh-CN" altLang="en-US" sz="4000"/>
              <a:t>：</a:t>
            </a:r>
            <a:r>
              <a:rPr lang="en-US" altLang="zh-CN" sz="4000"/>
              <a:t>12</a:t>
            </a:r>
            <a:endParaRPr lang="en-US" altLang="zh-CN" sz="400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上箭头 2"/>
          <p:cNvSpPr/>
          <p:nvPr/>
        </p:nvSpPr>
        <p:spPr>
          <a:xfrm>
            <a:off x="4457065" y="2681605"/>
            <a:ext cx="134620" cy="786130"/>
          </a:xfrm>
          <a:prstGeom prst="up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上箭头 3"/>
          <p:cNvSpPr/>
          <p:nvPr/>
        </p:nvSpPr>
        <p:spPr>
          <a:xfrm rot="6360000">
            <a:off x="5244465" y="3123565"/>
            <a:ext cx="89535" cy="1424940"/>
          </a:xfrm>
          <a:prstGeom prst="up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2212975" y="1281430"/>
            <a:ext cx="4623435" cy="4641215"/>
            <a:chOff x="5960" y="1745"/>
            <a:chExt cx="7281" cy="7309"/>
          </a:xfrm>
        </p:grpSpPr>
        <p:pic>
          <p:nvPicPr>
            <p:cNvPr id="100" name="图片 99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5960" y="1745"/>
              <a:ext cx="7281" cy="730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上箭头 1"/>
            <p:cNvSpPr/>
            <p:nvPr/>
          </p:nvSpPr>
          <p:spPr>
            <a:xfrm rot="12540000">
              <a:off x="8995" y="5365"/>
              <a:ext cx="212" cy="1238"/>
            </a:xfrm>
            <a:prstGeom prst="up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上箭头 4"/>
            <p:cNvSpPr/>
            <p:nvPr/>
          </p:nvSpPr>
          <p:spPr>
            <a:xfrm>
              <a:off x="9529" y="2944"/>
              <a:ext cx="141" cy="2244"/>
            </a:xfrm>
            <a:prstGeom prst="upArrow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69925" y="399415"/>
            <a:ext cx="42843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说一说这个时钟的时间</a:t>
            </a:r>
            <a:endParaRPr lang="zh-CN" altLang="en-US" sz="3200"/>
          </a:p>
        </p:txBody>
      </p:sp>
      <p:sp>
        <p:nvSpPr>
          <p:cNvPr id="9" name="文本框 8"/>
          <p:cNvSpPr txBox="1"/>
          <p:nvPr/>
        </p:nvSpPr>
        <p:spPr>
          <a:xfrm>
            <a:off x="7973695" y="3075305"/>
            <a:ext cx="364236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/>
              <a:t>7</a:t>
            </a:r>
            <a:r>
              <a:rPr lang="zh-CN" altLang="en-US" sz="4000"/>
              <a:t>时整</a:t>
            </a:r>
            <a:endParaRPr lang="zh-CN" altLang="en-US" sz="4000"/>
          </a:p>
          <a:p>
            <a:r>
              <a:rPr lang="en-US" altLang="zh-CN" sz="4000"/>
              <a:t>07</a:t>
            </a:r>
            <a:r>
              <a:rPr lang="zh-CN" altLang="en-US" sz="4000"/>
              <a:t>：</a:t>
            </a:r>
            <a:r>
              <a:rPr lang="en-US" altLang="zh-CN" sz="4000"/>
              <a:t>00</a:t>
            </a:r>
            <a:endParaRPr lang="en-US" altLang="zh-CN" sz="400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4040" y="169545"/>
            <a:ext cx="89611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时间很重要，按照自己的习惯做个作息表吧</a:t>
            </a:r>
            <a:endParaRPr lang="zh-CN" altLang="en-US" sz="320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637030" y="925195"/>
          <a:ext cx="8533130" cy="57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270"/>
                <a:gridCol w="6499860"/>
              </a:tblGrid>
              <a:tr h="2880000"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vert="horz"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/>
                        <a:t>大概（</a:t>
                      </a:r>
                      <a:r>
                        <a:rPr lang="en-US" altLang="zh-CN" sz="2800"/>
                        <a:t>                      </a:t>
                      </a:r>
                      <a:r>
                        <a:rPr lang="zh-CN" altLang="en-US" sz="2800"/>
                        <a:t>）起床</a:t>
                      </a:r>
                      <a:endParaRPr lang="zh-CN" altLang="en-US" sz="2800"/>
                    </a:p>
                    <a:p>
                      <a:pPr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/>
                        <a:t>（</a:t>
                      </a:r>
                      <a:r>
                        <a:rPr lang="en-US" altLang="zh-CN" sz="2800"/>
                        <a:t>                         </a:t>
                      </a:r>
                      <a:r>
                        <a:rPr lang="zh-CN" altLang="en-US" sz="2800"/>
                        <a:t>）上学</a:t>
                      </a:r>
                      <a:endParaRPr lang="zh-CN" altLang="en-US" sz="2800"/>
                    </a:p>
                    <a:p>
                      <a:pPr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>
                          <a:sym typeface="+mn-ea"/>
                        </a:rPr>
                        <a:t>（</a:t>
                      </a:r>
                      <a:r>
                        <a:rPr lang="en-US" altLang="zh-CN" sz="2800">
                          <a:sym typeface="+mn-ea"/>
                        </a:rPr>
                        <a:t>                         </a:t>
                      </a:r>
                      <a:r>
                        <a:rPr lang="zh-CN" altLang="en-US" sz="2800">
                          <a:sym typeface="+mn-ea"/>
                        </a:rPr>
                        <a:t>）放学</a:t>
                      </a:r>
                      <a:endParaRPr lang="zh-CN" altLang="en-US" sz="2800">
                        <a:sym typeface="+mn-ea"/>
                      </a:endParaRPr>
                    </a:p>
                    <a:p>
                      <a:pPr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>
                          <a:sym typeface="+mn-ea"/>
                        </a:rPr>
                        <a:t>（</a:t>
                      </a:r>
                      <a:r>
                        <a:rPr lang="en-US" altLang="zh-CN" sz="2800">
                          <a:sym typeface="+mn-ea"/>
                        </a:rPr>
                        <a:t>                         </a:t>
                      </a:r>
                      <a:r>
                        <a:rPr lang="zh-CN" altLang="en-US" sz="2800">
                          <a:sym typeface="+mn-ea"/>
                        </a:rPr>
                        <a:t>）吃午饭</a:t>
                      </a:r>
                      <a:endParaRPr lang="zh-CN" altLang="en-US" sz="2800">
                        <a:sym typeface="+mn-ea"/>
                      </a:endParaRPr>
                    </a:p>
                  </a:txBody>
                  <a:tcPr vert="horz">
                    <a:gradFill>
                      <a:gsLst>
                        <a:gs pos="0">
                          <a:srgbClr val="9EE256"/>
                        </a:gs>
                        <a:gs pos="100000">
                          <a:srgbClr val="52762D"/>
                        </a:gs>
                      </a:gsLst>
                      <a:lin ang="5400000" scaled="0"/>
                    </a:gradFill>
                  </a:tcPr>
                </a:tc>
              </a:tr>
              <a:tr h="2880000"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vert="horz"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>
                          <a:solidFill>
                            <a:schemeClr val="bg1"/>
                          </a:solidFill>
                          <a:sym typeface="+mn-ea"/>
                        </a:rPr>
                        <a:t>（</a:t>
                      </a:r>
                      <a:r>
                        <a:rPr lang="en-US" altLang="zh-CN" sz="2800">
                          <a:solidFill>
                            <a:schemeClr val="bg1"/>
                          </a:solidFill>
                          <a:sym typeface="+mn-ea"/>
                        </a:rPr>
                        <a:t>                         </a:t>
                      </a:r>
                      <a:r>
                        <a:rPr lang="zh-CN" altLang="en-US" sz="2800">
                          <a:solidFill>
                            <a:schemeClr val="bg1"/>
                          </a:solidFill>
                          <a:sym typeface="+mn-ea"/>
                        </a:rPr>
                        <a:t>）上学</a:t>
                      </a:r>
                      <a:endParaRPr lang="zh-CN" altLang="en-US" sz="2800">
                        <a:solidFill>
                          <a:schemeClr val="bg1"/>
                        </a:solidFill>
                      </a:endParaRPr>
                    </a:p>
                    <a:p>
                      <a:pPr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>
                          <a:solidFill>
                            <a:schemeClr val="bg1"/>
                          </a:solidFill>
                          <a:sym typeface="+mn-ea"/>
                        </a:rPr>
                        <a:t>（</a:t>
                      </a:r>
                      <a:r>
                        <a:rPr lang="en-US" altLang="zh-CN" sz="2800">
                          <a:solidFill>
                            <a:schemeClr val="bg1"/>
                          </a:solidFill>
                          <a:sym typeface="+mn-ea"/>
                        </a:rPr>
                        <a:t>                         </a:t>
                      </a:r>
                      <a:r>
                        <a:rPr lang="zh-CN" altLang="en-US" sz="2800">
                          <a:solidFill>
                            <a:schemeClr val="bg1"/>
                          </a:solidFill>
                          <a:sym typeface="+mn-ea"/>
                        </a:rPr>
                        <a:t>）放学</a:t>
                      </a:r>
                      <a:endParaRPr lang="zh-CN" altLang="en-US" sz="2800">
                        <a:solidFill>
                          <a:schemeClr val="bg1"/>
                        </a:solidFill>
                        <a:sym typeface="+mn-ea"/>
                      </a:endParaRPr>
                    </a:p>
                    <a:p>
                      <a:pPr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>
                          <a:solidFill>
                            <a:schemeClr val="bg1"/>
                          </a:solidFill>
                          <a:sym typeface="+mn-ea"/>
                        </a:rPr>
                        <a:t>（</a:t>
                      </a:r>
                      <a:r>
                        <a:rPr lang="en-US" altLang="zh-CN" sz="2800">
                          <a:solidFill>
                            <a:schemeClr val="bg1"/>
                          </a:solidFill>
                          <a:sym typeface="+mn-ea"/>
                        </a:rPr>
                        <a:t>                         </a:t>
                      </a:r>
                      <a:r>
                        <a:rPr lang="zh-CN" altLang="en-US" sz="2800">
                          <a:solidFill>
                            <a:schemeClr val="bg1"/>
                          </a:solidFill>
                          <a:sym typeface="+mn-ea"/>
                        </a:rPr>
                        <a:t>）吃晚饭，做作业</a:t>
                      </a:r>
                      <a:endParaRPr lang="zh-CN" altLang="en-US" sz="2800">
                        <a:solidFill>
                          <a:schemeClr val="bg1"/>
                        </a:solidFill>
                      </a:endParaRPr>
                    </a:p>
                    <a:p>
                      <a:pPr fontAlgn="auto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>
                          <a:solidFill>
                            <a:schemeClr val="bg1"/>
                          </a:solidFill>
                          <a:sym typeface="+mn-ea"/>
                        </a:rPr>
                        <a:t>（</a:t>
                      </a:r>
                      <a:r>
                        <a:rPr lang="en-US" altLang="zh-CN" sz="2800">
                          <a:solidFill>
                            <a:schemeClr val="bg1"/>
                          </a:solidFill>
                          <a:sym typeface="+mn-ea"/>
                        </a:rPr>
                        <a:t>                         </a:t>
                      </a:r>
                      <a:r>
                        <a:rPr lang="zh-CN" altLang="en-US" sz="2800">
                          <a:solidFill>
                            <a:schemeClr val="bg1"/>
                          </a:solidFill>
                          <a:sym typeface="+mn-ea"/>
                        </a:rPr>
                        <a:t>）上床睡觉</a:t>
                      </a:r>
                      <a:endParaRPr lang="zh-CN" altLang="en-US" sz="2800">
                        <a:solidFill>
                          <a:schemeClr val="bg1"/>
                        </a:solidFill>
                        <a:sym typeface="+mn-ea"/>
                      </a:endParaRPr>
                    </a:p>
                  </a:txBody>
                  <a:tcPr vert="horz">
                    <a:gradFill>
                      <a:gsLst>
                        <a:gs pos="0">
                          <a:srgbClr val="7B32B2"/>
                        </a:gs>
                        <a:gs pos="100000">
                          <a:srgbClr val="401A5D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grpSp>
        <p:nvGrpSpPr>
          <p:cNvPr id="6" name="组合 5"/>
          <p:cNvGrpSpPr/>
          <p:nvPr/>
        </p:nvGrpSpPr>
        <p:grpSpPr>
          <a:xfrm>
            <a:off x="2299335" y="1003300"/>
            <a:ext cx="540385" cy="542290"/>
            <a:chOff x="5960" y="1745"/>
            <a:chExt cx="7281" cy="7309"/>
          </a:xfrm>
        </p:grpSpPr>
        <p:pic>
          <p:nvPicPr>
            <p:cNvPr id="100" name="图片 99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960" y="1745"/>
              <a:ext cx="7281" cy="730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" name="上箭头 6"/>
            <p:cNvSpPr/>
            <p:nvPr/>
          </p:nvSpPr>
          <p:spPr>
            <a:xfrm rot="12540000">
              <a:off x="8995" y="5365"/>
              <a:ext cx="212" cy="1238"/>
            </a:xfrm>
            <a:prstGeom prst="up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上箭头 7"/>
            <p:cNvSpPr/>
            <p:nvPr/>
          </p:nvSpPr>
          <p:spPr>
            <a:xfrm>
              <a:off x="9529" y="2944"/>
              <a:ext cx="141" cy="2244"/>
            </a:xfrm>
            <a:prstGeom prst="upArrow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299335" y="1597660"/>
            <a:ext cx="540385" cy="542290"/>
            <a:chOff x="5960" y="1745"/>
            <a:chExt cx="7281" cy="7309"/>
          </a:xfrm>
        </p:grpSpPr>
        <p:pic>
          <p:nvPicPr>
            <p:cNvPr id="14" name="图片 13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960" y="1745"/>
              <a:ext cx="7281" cy="730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" name="上箭头 14"/>
            <p:cNvSpPr/>
            <p:nvPr/>
          </p:nvSpPr>
          <p:spPr>
            <a:xfrm rot="16440000">
              <a:off x="8764" y="4680"/>
              <a:ext cx="212" cy="1238"/>
            </a:xfrm>
            <a:prstGeom prst="up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上箭头 15"/>
            <p:cNvSpPr/>
            <p:nvPr/>
          </p:nvSpPr>
          <p:spPr>
            <a:xfrm>
              <a:off x="9529" y="2944"/>
              <a:ext cx="141" cy="2244"/>
            </a:xfrm>
            <a:prstGeom prst="upArrow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296795" y="2281555"/>
            <a:ext cx="540385" cy="542290"/>
            <a:chOff x="5960" y="1745"/>
            <a:chExt cx="7281" cy="7309"/>
          </a:xfrm>
        </p:grpSpPr>
        <p:pic>
          <p:nvPicPr>
            <p:cNvPr id="18" name="图片 17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960" y="1745"/>
              <a:ext cx="7281" cy="730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" name="上箭头 18"/>
            <p:cNvSpPr/>
            <p:nvPr/>
          </p:nvSpPr>
          <p:spPr>
            <a:xfrm>
              <a:off x="9320" y="4082"/>
              <a:ext cx="212" cy="1238"/>
            </a:xfrm>
            <a:prstGeom prst="up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上箭头 19"/>
            <p:cNvSpPr/>
            <p:nvPr/>
          </p:nvSpPr>
          <p:spPr>
            <a:xfrm>
              <a:off x="9529" y="2944"/>
              <a:ext cx="141" cy="2244"/>
            </a:xfrm>
            <a:prstGeom prst="upArrow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296795" y="2964815"/>
            <a:ext cx="540385" cy="542290"/>
            <a:chOff x="5960" y="1745"/>
            <a:chExt cx="7281" cy="7309"/>
          </a:xfrm>
        </p:grpSpPr>
        <p:pic>
          <p:nvPicPr>
            <p:cNvPr id="22" name="图片 21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960" y="1745"/>
              <a:ext cx="7281" cy="730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3" name="上箭头 22"/>
            <p:cNvSpPr/>
            <p:nvPr/>
          </p:nvSpPr>
          <p:spPr>
            <a:xfrm rot="780000">
              <a:off x="9645" y="3910"/>
              <a:ext cx="212" cy="1238"/>
            </a:xfrm>
            <a:prstGeom prst="up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上箭头 23"/>
            <p:cNvSpPr/>
            <p:nvPr/>
          </p:nvSpPr>
          <p:spPr>
            <a:xfrm rot="10620000">
              <a:off x="9572" y="5161"/>
              <a:ext cx="141" cy="2244"/>
            </a:xfrm>
            <a:prstGeom prst="upArrow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299335" y="3931285"/>
            <a:ext cx="540385" cy="542290"/>
            <a:chOff x="5960" y="1745"/>
            <a:chExt cx="7281" cy="7309"/>
          </a:xfrm>
        </p:grpSpPr>
        <p:pic>
          <p:nvPicPr>
            <p:cNvPr id="26" name="图片 25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960" y="1745"/>
              <a:ext cx="7281" cy="730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7" name="上箭头 26"/>
            <p:cNvSpPr/>
            <p:nvPr/>
          </p:nvSpPr>
          <p:spPr>
            <a:xfrm rot="4680000">
              <a:off x="10278" y="4544"/>
              <a:ext cx="212" cy="1238"/>
            </a:xfrm>
            <a:prstGeom prst="up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上箭头 27"/>
            <p:cNvSpPr/>
            <p:nvPr/>
          </p:nvSpPr>
          <p:spPr>
            <a:xfrm rot="10800000">
              <a:off x="9529" y="5340"/>
              <a:ext cx="141" cy="2244"/>
            </a:xfrm>
            <a:prstGeom prst="upArrow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312670" y="4622800"/>
            <a:ext cx="540385" cy="542290"/>
            <a:chOff x="5960" y="1745"/>
            <a:chExt cx="7281" cy="7309"/>
          </a:xfrm>
        </p:grpSpPr>
        <p:pic>
          <p:nvPicPr>
            <p:cNvPr id="30" name="图片 29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960" y="1745"/>
              <a:ext cx="7281" cy="730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" name="上箭头 30"/>
            <p:cNvSpPr/>
            <p:nvPr/>
          </p:nvSpPr>
          <p:spPr>
            <a:xfrm rot="8340000">
              <a:off x="9962" y="5365"/>
              <a:ext cx="212" cy="1238"/>
            </a:xfrm>
            <a:prstGeom prst="up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上箭头 31"/>
            <p:cNvSpPr/>
            <p:nvPr/>
          </p:nvSpPr>
          <p:spPr>
            <a:xfrm rot="11040000">
              <a:off x="9392" y="5837"/>
              <a:ext cx="141" cy="2244"/>
            </a:xfrm>
            <a:prstGeom prst="upArrow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36165" y="5321300"/>
            <a:ext cx="540385" cy="542290"/>
            <a:chOff x="5960" y="1745"/>
            <a:chExt cx="7281" cy="7309"/>
          </a:xfrm>
        </p:grpSpPr>
        <p:pic>
          <p:nvPicPr>
            <p:cNvPr id="34" name="图片 33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960" y="1745"/>
              <a:ext cx="7281" cy="730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5" name="上箭头 34"/>
            <p:cNvSpPr/>
            <p:nvPr/>
          </p:nvSpPr>
          <p:spPr>
            <a:xfrm rot="10800000">
              <a:off x="9209" y="5365"/>
              <a:ext cx="212" cy="1238"/>
            </a:xfrm>
            <a:prstGeom prst="up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上箭头 35"/>
            <p:cNvSpPr/>
            <p:nvPr/>
          </p:nvSpPr>
          <p:spPr>
            <a:xfrm>
              <a:off x="9529" y="2944"/>
              <a:ext cx="141" cy="2244"/>
            </a:xfrm>
            <a:prstGeom prst="upArrow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312670" y="6066790"/>
            <a:ext cx="540385" cy="542290"/>
            <a:chOff x="5960" y="1745"/>
            <a:chExt cx="7281" cy="7309"/>
          </a:xfrm>
        </p:grpSpPr>
        <p:pic>
          <p:nvPicPr>
            <p:cNvPr id="38" name="图片 37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960" y="1745"/>
              <a:ext cx="7281" cy="730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9" name="上箭头 38"/>
            <p:cNvSpPr/>
            <p:nvPr/>
          </p:nvSpPr>
          <p:spPr>
            <a:xfrm rot="18240000">
              <a:off x="8619" y="4227"/>
              <a:ext cx="212" cy="1238"/>
            </a:xfrm>
            <a:prstGeom prst="up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上箭头 39"/>
            <p:cNvSpPr/>
            <p:nvPr/>
          </p:nvSpPr>
          <p:spPr>
            <a:xfrm>
              <a:off x="9529" y="2944"/>
              <a:ext cx="141" cy="2244"/>
            </a:xfrm>
            <a:prstGeom prst="upArrow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01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0414000" y="104775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图片 101"/>
          <p:cNvPicPr/>
          <p:nvPr/>
        </p:nvPicPr>
        <p:blipFill>
          <a:blip r:embed="rId1"/>
          <a:stretch>
            <a:fillRect/>
          </a:stretch>
        </p:blipFill>
        <p:spPr>
          <a:xfrm>
            <a:off x="16510" y="0"/>
            <a:ext cx="12169775" cy="68351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图片 102"/>
          <p:cNvPicPr/>
          <p:nvPr/>
        </p:nvPicPr>
        <p:blipFill>
          <a:blip r:embed="rId1"/>
          <a:stretch>
            <a:fillRect/>
          </a:stretch>
        </p:blipFill>
        <p:spPr>
          <a:xfrm>
            <a:off x="17145" y="0"/>
            <a:ext cx="12174855" cy="68256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图片 103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635" cy="68586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235075" y="1118235"/>
            <a:ext cx="4623435" cy="4641215"/>
            <a:chOff x="5960" y="1745"/>
            <a:chExt cx="7281" cy="7309"/>
          </a:xfrm>
        </p:grpSpPr>
        <p:pic>
          <p:nvPicPr>
            <p:cNvPr id="100" name="图片 99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5960" y="1745"/>
              <a:ext cx="7281" cy="730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上箭头 2"/>
            <p:cNvSpPr/>
            <p:nvPr/>
          </p:nvSpPr>
          <p:spPr>
            <a:xfrm>
              <a:off x="9494" y="3950"/>
              <a:ext cx="212" cy="1238"/>
            </a:xfrm>
            <a:prstGeom prst="up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上箭头 3"/>
            <p:cNvSpPr/>
            <p:nvPr/>
          </p:nvSpPr>
          <p:spPr>
            <a:xfrm rot="6360000">
              <a:off x="10734" y="4646"/>
              <a:ext cx="141" cy="2244"/>
            </a:xfrm>
            <a:prstGeom prst="upArrow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上箭头 4"/>
            <p:cNvSpPr/>
            <p:nvPr/>
          </p:nvSpPr>
          <p:spPr>
            <a:xfrm rot="14040000">
              <a:off x="8142" y="4822"/>
              <a:ext cx="222" cy="2907"/>
            </a:xfrm>
            <a:prstGeom prst="upArrow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线形标注 1 7"/>
          <p:cNvSpPr/>
          <p:nvPr/>
        </p:nvSpPr>
        <p:spPr>
          <a:xfrm>
            <a:off x="6324600" y="926465"/>
            <a:ext cx="3432175" cy="576580"/>
          </a:xfrm>
          <a:prstGeom prst="borderCallout1">
            <a:avLst>
              <a:gd name="adj1" fmla="val 68392"/>
              <a:gd name="adj2" fmla="val 3108"/>
              <a:gd name="adj3" fmla="val 300440"/>
              <a:gd name="adj4" fmla="val -79111"/>
            </a:avLst>
          </a:prstGeom>
          <a:ln>
            <a:solidFill>
              <a:srgbClr val="FF000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/>
              <a:t>时针</a:t>
            </a:r>
            <a:endParaRPr lang="zh-CN" altLang="en-US" sz="4400"/>
          </a:p>
        </p:txBody>
      </p:sp>
      <p:sp>
        <p:nvSpPr>
          <p:cNvPr id="9" name="线形标注 1 8"/>
          <p:cNvSpPr/>
          <p:nvPr/>
        </p:nvSpPr>
        <p:spPr>
          <a:xfrm>
            <a:off x="6621780" y="4501515"/>
            <a:ext cx="3432175" cy="576580"/>
          </a:xfrm>
          <a:prstGeom prst="borderCallout1">
            <a:avLst>
              <a:gd name="adj1" fmla="val 68392"/>
              <a:gd name="adj2" fmla="val 3108"/>
              <a:gd name="adj3" fmla="val -98568"/>
              <a:gd name="adj4" fmla="val -57890"/>
            </a:avLst>
          </a:prstGeom>
          <a:ln>
            <a:solidFill>
              <a:srgbClr val="FF000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/>
              <a:t>分针</a:t>
            </a:r>
            <a:endParaRPr lang="zh-CN" altLang="en-US" sz="440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图片 100"/>
          <p:cNvPicPr/>
          <p:nvPr/>
        </p:nvPicPr>
        <p:blipFill>
          <a:blip r:embed="rId1"/>
          <a:stretch>
            <a:fillRect/>
          </a:stretch>
        </p:blipFill>
        <p:spPr>
          <a:xfrm>
            <a:off x="1152525" y="1022350"/>
            <a:ext cx="6823075" cy="4394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6383655" y="1443990"/>
            <a:ext cx="5530215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/>
              <a:t>时钟上面有（</a:t>
            </a:r>
            <a:r>
              <a:rPr lang="en-US" altLang="zh-CN" sz="2800"/>
              <a:t>             </a:t>
            </a:r>
            <a:r>
              <a:rPr lang="zh-CN" altLang="en-US" sz="2800"/>
              <a:t>）个大格，</a:t>
            </a:r>
            <a:endParaRPr lang="zh-CN" altLang="en-US" sz="2800"/>
          </a:p>
          <a:p>
            <a:pPr fontAlgn="auto">
              <a:lnSpc>
                <a:spcPct val="150000"/>
              </a:lnSpc>
            </a:pPr>
            <a:r>
              <a:rPr lang="zh-CN" altLang="en-US" sz="2800"/>
              <a:t>每个大格有</a:t>
            </a:r>
            <a:r>
              <a:rPr lang="zh-CN" altLang="en-US" sz="2800">
                <a:sym typeface="+mn-ea"/>
              </a:rPr>
              <a:t>（</a:t>
            </a:r>
            <a:r>
              <a:rPr lang="en-US" altLang="zh-CN" sz="2800">
                <a:sym typeface="+mn-ea"/>
              </a:rPr>
              <a:t>             </a:t>
            </a:r>
            <a:r>
              <a:rPr lang="zh-CN" altLang="en-US" sz="2800">
                <a:sym typeface="+mn-ea"/>
              </a:rPr>
              <a:t>）个小格，</a:t>
            </a:r>
            <a:endParaRPr lang="zh-CN" altLang="en-US" sz="2800"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sym typeface="+mn-ea"/>
              </a:rPr>
              <a:t>分针走一格是（</a:t>
            </a:r>
            <a:r>
              <a:rPr lang="en-US" altLang="zh-CN" sz="2800">
                <a:sym typeface="+mn-ea"/>
              </a:rPr>
              <a:t>             </a:t>
            </a:r>
            <a:r>
              <a:rPr lang="zh-CN" altLang="en-US" sz="2800">
                <a:sym typeface="+mn-ea"/>
              </a:rPr>
              <a:t>）分钟，</a:t>
            </a:r>
            <a:endParaRPr lang="zh-CN" altLang="en-US" sz="2800"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sym typeface="+mn-ea"/>
              </a:rPr>
              <a:t>分针走五格是（</a:t>
            </a:r>
            <a:r>
              <a:rPr lang="en-US" altLang="zh-CN" sz="2800">
                <a:sym typeface="+mn-ea"/>
              </a:rPr>
              <a:t>             </a:t>
            </a:r>
            <a:r>
              <a:rPr lang="zh-CN" altLang="en-US" sz="2800">
                <a:sym typeface="+mn-ea"/>
              </a:rPr>
              <a:t>）分钟，</a:t>
            </a:r>
            <a:endParaRPr lang="zh-CN" altLang="en-US" sz="2800"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sym typeface="+mn-ea"/>
              </a:rPr>
              <a:t>分针走一圈是（</a:t>
            </a:r>
            <a:r>
              <a:rPr lang="en-US" altLang="zh-CN" sz="2800">
                <a:sym typeface="+mn-ea"/>
              </a:rPr>
              <a:t>             </a:t>
            </a:r>
            <a:r>
              <a:rPr lang="zh-CN" altLang="en-US" sz="2800">
                <a:sym typeface="+mn-ea"/>
              </a:rPr>
              <a:t>）分钟，</a:t>
            </a:r>
            <a:endParaRPr lang="zh-CN" altLang="en-US" sz="2800"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sym typeface="+mn-ea"/>
              </a:rPr>
              <a:t>分针走一圈，时针走一大格。</a:t>
            </a:r>
            <a:endParaRPr lang="zh-CN" altLang="en-US" sz="280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44775" y="5709285"/>
            <a:ext cx="44183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</a:rPr>
              <a:t>1</a:t>
            </a:r>
            <a:r>
              <a:rPr lang="zh-CN" altLang="en-US" sz="4000">
                <a:solidFill>
                  <a:srgbClr val="FF0000"/>
                </a:solidFill>
              </a:rPr>
              <a:t>时</a:t>
            </a:r>
            <a:r>
              <a:rPr lang="en-US" altLang="zh-CN" sz="4000">
                <a:solidFill>
                  <a:srgbClr val="FF0000"/>
                </a:solidFill>
              </a:rPr>
              <a:t>=60</a:t>
            </a:r>
            <a:r>
              <a:rPr lang="zh-CN" altLang="en-US" sz="4000">
                <a:solidFill>
                  <a:srgbClr val="FF0000"/>
                </a:solidFill>
              </a:rPr>
              <a:t>分</a:t>
            </a:r>
            <a:endParaRPr lang="zh-CN" altLang="en-US" sz="4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上箭头 2"/>
          <p:cNvSpPr/>
          <p:nvPr/>
        </p:nvSpPr>
        <p:spPr>
          <a:xfrm>
            <a:off x="4457065" y="2681605"/>
            <a:ext cx="134620" cy="786130"/>
          </a:xfrm>
          <a:prstGeom prst="up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上箭头 3"/>
          <p:cNvSpPr/>
          <p:nvPr/>
        </p:nvSpPr>
        <p:spPr>
          <a:xfrm rot="6360000">
            <a:off x="5244465" y="3123565"/>
            <a:ext cx="89535" cy="1424940"/>
          </a:xfrm>
          <a:prstGeom prst="up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2212975" y="1281430"/>
            <a:ext cx="4623435" cy="4641215"/>
            <a:chOff x="5960" y="1745"/>
            <a:chExt cx="7281" cy="7309"/>
          </a:xfrm>
        </p:grpSpPr>
        <p:pic>
          <p:nvPicPr>
            <p:cNvPr id="100" name="图片 99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5960" y="1745"/>
              <a:ext cx="7281" cy="730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上箭头 1"/>
            <p:cNvSpPr/>
            <p:nvPr/>
          </p:nvSpPr>
          <p:spPr>
            <a:xfrm rot="2820000">
              <a:off x="9913" y="4176"/>
              <a:ext cx="212" cy="1238"/>
            </a:xfrm>
            <a:prstGeom prst="up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上箭头 4"/>
            <p:cNvSpPr/>
            <p:nvPr/>
          </p:nvSpPr>
          <p:spPr>
            <a:xfrm rot="10560000">
              <a:off x="9662" y="5552"/>
              <a:ext cx="141" cy="2244"/>
            </a:xfrm>
            <a:prstGeom prst="upArrow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69925" y="399415"/>
            <a:ext cx="42843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说一说这个时钟的时间</a:t>
            </a:r>
            <a:endParaRPr lang="zh-CN" altLang="en-US" sz="3200"/>
          </a:p>
        </p:txBody>
      </p:sp>
      <p:sp>
        <p:nvSpPr>
          <p:cNvPr id="9" name="文本框 8"/>
          <p:cNvSpPr txBox="1"/>
          <p:nvPr/>
        </p:nvSpPr>
        <p:spPr>
          <a:xfrm>
            <a:off x="7973695" y="3075305"/>
            <a:ext cx="364236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/>
              <a:t>1</a:t>
            </a:r>
            <a:r>
              <a:rPr lang="zh-CN" altLang="en-US" sz="4000"/>
              <a:t>时</a:t>
            </a:r>
            <a:r>
              <a:rPr lang="en-US" altLang="zh-CN" sz="4000"/>
              <a:t>29</a:t>
            </a:r>
            <a:r>
              <a:rPr lang="zh-CN" altLang="en-US" sz="4000"/>
              <a:t>分</a:t>
            </a:r>
            <a:endParaRPr lang="zh-CN" altLang="en-US" sz="4000"/>
          </a:p>
          <a:p>
            <a:r>
              <a:rPr lang="en-US" altLang="zh-CN" sz="4000"/>
              <a:t>01</a:t>
            </a:r>
            <a:r>
              <a:rPr lang="zh-CN" altLang="en-US" sz="4000"/>
              <a:t>：</a:t>
            </a:r>
            <a:r>
              <a:rPr lang="en-US" altLang="zh-CN" sz="4000"/>
              <a:t>29</a:t>
            </a:r>
            <a:endParaRPr lang="en-US" altLang="zh-CN" sz="400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上箭头 2"/>
          <p:cNvSpPr/>
          <p:nvPr/>
        </p:nvSpPr>
        <p:spPr>
          <a:xfrm>
            <a:off x="4457065" y="2681605"/>
            <a:ext cx="134620" cy="786130"/>
          </a:xfrm>
          <a:prstGeom prst="up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上箭头 3"/>
          <p:cNvSpPr/>
          <p:nvPr/>
        </p:nvSpPr>
        <p:spPr>
          <a:xfrm rot="6360000">
            <a:off x="5244465" y="3123565"/>
            <a:ext cx="89535" cy="1424940"/>
          </a:xfrm>
          <a:prstGeom prst="up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2212975" y="1343025"/>
            <a:ext cx="4623435" cy="4641215"/>
            <a:chOff x="5960" y="1745"/>
            <a:chExt cx="7281" cy="7309"/>
          </a:xfrm>
        </p:grpSpPr>
        <p:pic>
          <p:nvPicPr>
            <p:cNvPr id="100" name="图片 99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5960" y="1745"/>
              <a:ext cx="7281" cy="730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上箭头 1"/>
            <p:cNvSpPr/>
            <p:nvPr/>
          </p:nvSpPr>
          <p:spPr>
            <a:xfrm rot="19560000">
              <a:off x="9044" y="4102"/>
              <a:ext cx="212" cy="1238"/>
            </a:xfrm>
            <a:prstGeom prst="up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上箭头 4"/>
            <p:cNvSpPr/>
            <p:nvPr/>
          </p:nvSpPr>
          <p:spPr>
            <a:xfrm rot="20100000">
              <a:off x="9080" y="3126"/>
              <a:ext cx="141" cy="2244"/>
            </a:xfrm>
            <a:prstGeom prst="upArrow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69925" y="399415"/>
            <a:ext cx="42843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说一说这个时钟的时间</a:t>
            </a:r>
            <a:endParaRPr lang="zh-CN" altLang="en-US" sz="3200"/>
          </a:p>
        </p:txBody>
      </p:sp>
      <p:sp>
        <p:nvSpPr>
          <p:cNvPr id="9" name="文本框 8"/>
          <p:cNvSpPr txBox="1"/>
          <p:nvPr/>
        </p:nvSpPr>
        <p:spPr>
          <a:xfrm>
            <a:off x="7973695" y="3075305"/>
            <a:ext cx="364236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/>
              <a:t>11</a:t>
            </a:r>
            <a:r>
              <a:rPr lang="zh-CN" altLang="en-US" sz="4000"/>
              <a:t>时</a:t>
            </a:r>
            <a:r>
              <a:rPr lang="en-US" altLang="zh-CN" sz="4000"/>
              <a:t>56</a:t>
            </a:r>
            <a:r>
              <a:rPr lang="zh-CN" altLang="en-US" sz="4000"/>
              <a:t>分</a:t>
            </a:r>
            <a:endParaRPr lang="zh-CN" altLang="en-US" sz="4000"/>
          </a:p>
          <a:p>
            <a:r>
              <a:rPr lang="en-US" altLang="zh-CN" sz="4000"/>
              <a:t>11</a:t>
            </a:r>
            <a:r>
              <a:rPr lang="zh-CN" altLang="en-US" sz="4000"/>
              <a:t>：</a:t>
            </a:r>
            <a:r>
              <a:rPr lang="en-US" altLang="zh-CN" sz="4000"/>
              <a:t>56</a:t>
            </a:r>
            <a:endParaRPr lang="en-US" altLang="zh-CN" sz="400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上箭头 2"/>
          <p:cNvSpPr/>
          <p:nvPr/>
        </p:nvSpPr>
        <p:spPr>
          <a:xfrm>
            <a:off x="4457065" y="2681605"/>
            <a:ext cx="134620" cy="786130"/>
          </a:xfrm>
          <a:prstGeom prst="up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上箭头 3"/>
          <p:cNvSpPr/>
          <p:nvPr/>
        </p:nvSpPr>
        <p:spPr>
          <a:xfrm rot="6360000">
            <a:off x="5244465" y="3123565"/>
            <a:ext cx="89535" cy="1424940"/>
          </a:xfrm>
          <a:prstGeom prst="up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2212975" y="1281430"/>
            <a:ext cx="4623435" cy="4641215"/>
            <a:chOff x="5960" y="1745"/>
            <a:chExt cx="7281" cy="7309"/>
          </a:xfrm>
        </p:grpSpPr>
        <p:pic>
          <p:nvPicPr>
            <p:cNvPr id="100" name="图片 99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5960" y="1745"/>
              <a:ext cx="7281" cy="730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上箭头 1"/>
            <p:cNvSpPr/>
            <p:nvPr/>
          </p:nvSpPr>
          <p:spPr>
            <a:xfrm rot="480000">
              <a:off x="9584" y="3959"/>
              <a:ext cx="212" cy="1238"/>
            </a:xfrm>
            <a:prstGeom prst="up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上箭头 4"/>
            <p:cNvSpPr/>
            <p:nvPr/>
          </p:nvSpPr>
          <p:spPr>
            <a:xfrm rot="5160000">
              <a:off x="10761" y="4121"/>
              <a:ext cx="141" cy="2244"/>
            </a:xfrm>
            <a:prstGeom prst="upArrow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69925" y="399415"/>
            <a:ext cx="42843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说一说这个时钟的时间</a:t>
            </a:r>
            <a:endParaRPr lang="zh-CN" altLang="en-US" sz="3200"/>
          </a:p>
        </p:txBody>
      </p:sp>
      <p:sp>
        <p:nvSpPr>
          <p:cNvPr id="9" name="文本框 8"/>
          <p:cNvSpPr txBox="1"/>
          <p:nvPr/>
        </p:nvSpPr>
        <p:spPr>
          <a:xfrm>
            <a:off x="7973695" y="3075305"/>
            <a:ext cx="364236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/>
              <a:t>12</a:t>
            </a:r>
            <a:r>
              <a:rPr lang="zh-CN" altLang="en-US" sz="4000"/>
              <a:t>时</a:t>
            </a:r>
            <a:r>
              <a:rPr lang="en-US" altLang="zh-CN" sz="4000"/>
              <a:t>14</a:t>
            </a:r>
            <a:r>
              <a:rPr lang="zh-CN" altLang="en-US" sz="4000"/>
              <a:t>分</a:t>
            </a:r>
            <a:endParaRPr lang="zh-CN" altLang="en-US" sz="4000"/>
          </a:p>
          <a:p>
            <a:r>
              <a:rPr lang="en-US" altLang="zh-CN" sz="4000"/>
              <a:t>12</a:t>
            </a:r>
            <a:r>
              <a:rPr lang="zh-CN" altLang="en-US" sz="4000"/>
              <a:t>：</a:t>
            </a:r>
            <a:r>
              <a:rPr lang="en-US" altLang="zh-CN" sz="4000"/>
              <a:t>14</a:t>
            </a:r>
            <a:endParaRPr lang="en-US" altLang="zh-CN" sz="4000"/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TABLE_BEAUTIFY" val="smartTable{54d0a038-9bfa-4d45-8565-de3b327c4d72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525</Words>
  <Application>WPS 演示</Application>
  <PresentationFormat/>
  <Paragraphs>54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Calibri</vt:lpstr>
      <vt:lpstr>Arial Unicode MS</vt:lpstr>
      <vt:lpstr>Office 主题</vt:lpstr>
      <vt:lpstr>认识时间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2021-09-18T14:37:00Z</cp:lastPrinted>
  <dcterms:created xsi:type="dcterms:W3CDTF">2021-09-18T14:37:00Z</dcterms:created>
  <dcterms:modified xsi:type="dcterms:W3CDTF">2021-11-08T11:58:30Z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24D2CE9C591E4ED881A4591E8F7CE4B5</vt:lpwstr>
  </property>
  <property fmtid="{D5CDD505-2E9C-101B-9397-08002B2CF9AE}" pid="7" name="KSOProductBuildVer">
    <vt:lpwstr>2052-11.1.0.11045</vt:lpwstr>
  </property>
</Properties>
</file>