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3"/>
    <p:sldId id="301" r:id="rId4"/>
    <p:sldId id="300" r:id="rId5"/>
    <p:sldId id="299" r:id="rId6"/>
    <p:sldId id="319" r:id="rId7"/>
    <p:sldId id="277" r:id="rId8"/>
    <p:sldId id="345" r:id="rId9"/>
    <p:sldId id="303" r:id="rId10"/>
    <p:sldId id="307" r:id="rId11"/>
    <p:sldId id="308" r:id="rId12"/>
    <p:sldId id="335" r:id="rId13"/>
    <p:sldId id="336" r:id="rId14"/>
    <p:sldId id="337" r:id="rId15"/>
    <p:sldId id="309" r:id="rId16"/>
    <p:sldId id="312" r:id="rId17"/>
    <p:sldId id="262" r:id="rId18"/>
    <p:sldId id="313" r:id="rId19"/>
    <p:sldId id="310" r:id="rId20"/>
    <p:sldId id="334" r:id="rId21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446" y="54"/>
      </p:cViewPr>
      <p:guideLst>
        <p:guide orient="horz" pos="2191"/>
        <p:guide pos="28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40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2054-9E6E-4563-97B8-91F18FD8A85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B9E71-9FA8-4171-BB57-4D1F2C7C684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55691-5E81-4F4C-9207-7CC5058F11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E623E-2A1B-44B3-B397-8E0B8B0794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9.xml"/><Relationship Id="rId17" Type="http://schemas.openxmlformats.org/officeDocument/2006/relationships/tags" Target="../tags/tag38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4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en-US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pPr lvl="0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fld id="{9A0DB2DC-4C9A-4742-B13C-FB6460FD3503}" type="slidenum">
              <a:rPr lang="en-US" altLang="en-US" smtClean="0"/>
            </a:fld>
            <a:endParaRPr lang="en-US" altLang="en-US" sz="1400" u="none">
              <a:solidFill>
                <a:schemeClr val="tx1"/>
              </a:solidFill>
            </a:endParaRPr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18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" Target="slide1.xml"/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.bin"/><Relationship Id="rId8" Type="http://schemas.openxmlformats.org/officeDocument/2006/relationships/oleObject" Target="../embeddings/oleObject2.bin"/><Relationship Id="rId7" Type="http://schemas.openxmlformats.org/officeDocument/2006/relationships/image" Target="../media/image9.wmf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slide" Target="slide1.xml"/><Relationship Id="rId3" Type="http://schemas.openxmlformats.org/officeDocument/2006/relationships/image" Target="../media/image3.jpeg"/><Relationship Id="rId22" Type="http://schemas.openxmlformats.org/officeDocument/2006/relationships/vmlDrawing" Target="../drawings/vmlDrawing1.vml"/><Relationship Id="rId21" Type="http://schemas.openxmlformats.org/officeDocument/2006/relationships/slideLayout" Target="../slideLayouts/slideLayout7.xml"/><Relationship Id="rId20" Type="http://schemas.openxmlformats.org/officeDocument/2006/relationships/image" Target="../media/image5.jpeg"/><Relationship Id="rId2" Type="http://schemas.openxmlformats.org/officeDocument/2006/relationships/slide" Target="slide4.xml"/><Relationship Id="rId19" Type="http://schemas.openxmlformats.org/officeDocument/2006/relationships/oleObject" Target="../embeddings/oleObject12.bin"/><Relationship Id="rId18" Type="http://schemas.openxmlformats.org/officeDocument/2006/relationships/oleObject" Target="../embeddings/oleObject11.bin"/><Relationship Id="rId17" Type="http://schemas.openxmlformats.org/officeDocument/2006/relationships/oleObject" Target="../embeddings/oleObject10.bin"/><Relationship Id="rId16" Type="http://schemas.openxmlformats.org/officeDocument/2006/relationships/oleObject" Target="../embeddings/oleObject9.bin"/><Relationship Id="rId15" Type="http://schemas.openxmlformats.org/officeDocument/2006/relationships/oleObject" Target="../embeddings/oleObject8.bin"/><Relationship Id="rId14" Type="http://schemas.openxmlformats.org/officeDocument/2006/relationships/oleObject" Target="../embeddings/oleObject7.bin"/><Relationship Id="rId13" Type="http://schemas.openxmlformats.org/officeDocument/2006/relationships/image" Target="../media/image10.png"/><Relationship Id="rId12" Type="http://schemas.openxmlformats.org/officeDocument/2006/relationships/oleObject" Target="../embeddings/oleObject6.bin"/><Relationship Id="rId11" Type="http://schemas.openxmlformats.org/officeDocument/2006/relationships/oleObject" Target="../embeddings/oleObject5.bin"/><Relationship Id="rId10" Type="http://schemas.openxmlformats.org/officeDocument/2006/relationships/oleObject" Target="../embeddings/oleObject4.bin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8.bin"/><Relationship Id="rId8" Type="http://schemas.openxmlformats.org/officeDocument/2006/relationships/oleObject" Target="../embeddings/oleObject17.bin"/><Relationship Id="rId7" Type="http://schemas.openxmlformats.org/officeDocument/2006/relationships/oleObject" Target="../embeddings/oleObject16.bin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13.bin"/><Relationship Id="rId23" Type="http://schemas.openxmlformats.org/officeDocument/2006/relationships/vmlDrawing" Target="../drawings/vmlDrawing2.vml"/><Relationship Id="rId22" Type="http://schemas.openxmlformats.org/officeDocument/2006/relationships/slideLayout" Target="../slideLayouts/slideLayout7.xml"/><Relationship Id="rId21" Type="http://schemas.openxmlformats.org/officeDocument/2006/relationships/image" Target="../media/image5.jpeg"/><Relationship Id="rId20" Type="http://schemas.openxmlformats.org/officeDocument/2006/relationships/slide" Target="slide1.xml"/><Relationship Id="rId2" Type="http://schemas.openxmlformats.org/officeDocument/2006/relationships/image" Target="../media/image11.png"/><Relationship Id="rId19" Type="http://schemas.openxmlformats.org/officeDocument/2006/relationships/image" Target="../media/image3.jpeg"/><Relationship Id="rId18" Type="http://schemas.openxmlformats.org/officeDocument/2006/relationships/slide" Target="slide5.xml"/><Relationship Id="rId17" Type="http://schemas.openxmlformats.org/officeDocument/2006/relationships/oleObject" Target="../embeddings/oleObject24.bin"/><Relationship Id="rId16" Type="http://schemas.openxmlformats.org/officeDocument/2006/relationships/oleObject" Target="../embeddings/oleObject23.bin"/><Relationship Id="rId15" Type="http://schemas.openxmlformats.org/officeDocument/2006/relationships/oleObject" Target="../embeddings/oleObject22.bin"/><Relationship Id="rId14" Type="http://schemas.openxmlformats.org/officeDocument/2006/relationships/oleObject" Target="../embeddings/oleObject21.bin"/><Relationship Id="rId13" Type="http://schemas.openxmlformats.org/officeDocument/2006/relationships/oleObject" Target="../embeddings/oleObject20.bin"/><Relationship Id="rId12" Type="http://schemas.openxmlformats.org/officeDocument/2006/relationships/oleObject" Target="../embeddings/oleObject19.bin"/><Relationship Id="rId11" Type="http://schemas.openxmlformats.org/officeDocument/2006/relationships/image" Target="../media/image10.png"/><Relationship Id="rId10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oleObject" Target="../embeddings/oleObject30.bin"/><Relationship Id="rId7" Type="http://schemas.openxmlformats.org/officeDocument/2006/relationships/oleObject" Target="../embeddings/oleObject29.bin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Relationship Id="rId3" Type="http://schemas.openxmlformats.org/officeDocument/2006/relationships/image" Target="../media/image9.wmf"/><Relationship Id="rId2" Type="http://schemas.openxmlformats.org/officeDocument/2006/relationships/oleObject" Target="../embeddings/oleObject25.bin"/><Relationship Id="rId10" Type="http://schemas.openxmlformats.org/officeDocument/2006/relationships/vmlDrawing" Target="../drawings/vmlDrawing3.v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7.bin"/><Relationship Id="rId8" Type="http://schemas.openxmlformats.org/officeDocument/2006/relationships/oleObject" Target="../embeddings/oleObject36.bin"/><Relationship Id="rId7" Type="http://schemas.openxmlformats.org/officeDocument/2006/relationships/oleObject" Target="../embeddings/oleObject35.bin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Relationship Id="rId32" Type="http://schemas.openxmlformats.org/officeDocument/2006/relationships/vmlDrawing" Target="../drawings/vmlDrawing4.vml"/><Relationship Id="rId31" Type="http://schemas.openxmlformats.org/officeDocument/2006/relationships/slideLayout" Target="../slideLayouts/slideLayout7.xml"/><Relationship Id="rId30" Type="http://schemas.openxmlformats.org/officeDocument/2006/relationships/oleObject" Target="../embeddings/oleObject56.bin"/><Relationship Id="rId3" Type="http://schemas.openxmlformats.org/officeDocument/2006/relationships/image" Target="../media/image12.png"/><Relationship Id="rId29" Type="http://schemas.openxmlformats.org/officeDocument/2006/relationships/oleObject" Target="../embeddings/oleObject55.bin"/><Relationship Id="rId28" Type="http://schemas.openxmlformats.org/officeDocument/2006/relationships/oleObject" Target="../embeddings/oleObject54.bin"/><Relationship Id="rId27" Type="http://schemas.openxmlformats.org/officeDocument/2006/relationships/oleObject" Target="../embeddings/oleObject53.bin"/><Relationship Id="rId26" Type="http://schemas.openxmlformats.org/officeDocument/2006/relationships/oleObject" Target="../embeddings/oleObject52.bin"/><Relationship Id="rId25" Type="http://schemas.openxmlformats.org/officeDocument/2006/relationships/image" Target="../media/image14.png"/><Relationship Id="rId24" Type="http://schemas.openxmlformats.org/officeDocument/2006/relationships/oleObject" Target="../embeddings/oleObject51.bin"/><Relationship Id="rId23" Type="http://schemas.openxmlformats.org/officeDocument/2006/relationships/oleObject" Target="../embeddings/oleObject50.bin"/><Relationship Id="rId22" Type="http://schemas.openxmlformats.org/officeDocument/2006/relationships/oleObject" Target="../embeddings/oleObject49.bin"/><Relationship Id="rId21" Type="http://schemas.openxmlformats.org/officeDocument/2006/relationships/oleObject" Target="../embeddings/oleObject48.bin"/><Relationship Id="rId20" Type="http://schemas.openxmlformats.org/officeDocument/2006/relationships/oleObject" Target="../embeddings/oleObject47.bin"/><Relationship Id="rId2" Type="http://schemas.openxmlformats.org/officeDocument/2006/relationships/oleObject" Target="../embeddings/oleObject31.bin"/><Relationship Id="rId19" Type="http://schemas.openxmlformats.org/officeDocument/2006/relationships/oleObject" Target="../embeddings/oleObject46.bin"/><Relationship Id="rId18" Type="http://schemas.openxmlformats.org/officeDocument/2006/relationships/oleObject" Target="../embeddings/oleObject45.bin"/><Relationship Id="rId17" Type="http://schemas.openxmlformats.org/officeDocument/2006/relationships/oleObject" Target="../embeddings/oleObject44.bin"/><Relationship Id="rId16" Type="http://schemas.openxmlformats.org/officeDocument/2006/relationships/oleObject" Target="../embeddings/oleObject43.bin"/><Relationship Id="rId15" Type="http://schemas.openxmlformats.org/officeDocument/2006/relationships/oleObject" Target="../embeddings/oleObject42.bin"/><Relationship Id="rId14" Type="http://schemas.openxmlformats.org/officeDocument/2006/relationships/oleObject" Target="../embeddings/oleObject41.bin"/><Relationship Id="rId13" Type="http://schemas.openxmlformats.org/officeDocument/2006/relationships/oleObject" Target="../embeddings/oleObject40.bin"/><Relationship Id="rId12" Type="http://schemas.openxmlformats.org/officeDocument/2006/relationships/image" Target="../media/image13.png"/><Relationship Id="rId11" Type="http://schemas.openxmlformats.org/officeDocument/2006/relationships/oleObject" Target="../embeddings/oleObject39.bin"/><Relationship Id="rId10" Type="http://schemas.openxmlformats.org/officeDocument/2006/relationships/oleObject" Target="../embeddings/oleObject38.bin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C:\Users\wanglimei\Desktop\图片1.png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1114"/>
            <a:ext cx="9144000" cy="6816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WordArt 12"/>
          <p:cNvSpPr/>
          <p:nvPr/>
        </p:nvSpPr>
        <p:spPr>
          <a:xfrm>
            <a:off x="1655445" y="1835785"/>
            <a:ext cx="5832475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lvl="0" algn="ctr"/>
            <a:r>
              <a:rPr sz="40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C0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认识平均分</a:t>
            </a:r>
            <a:endParaRPr sz="40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C0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3205" y="402590"/>
            <a:ext cx="87966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</a:rPr>
              <a:t>人教版二年级下册第二单元表内除法（一）</a:t>
            </a:r>
            <a:endParaRPr lang="zh-CN" altLang="en-US" sz="36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70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Rectangle 2"/>
          <p:cNvSpPr txBox="1"/>
          <p:nvPr/>
        </p:nvSpPr>
        <p:spPr>
          <a:xfrm>
            <a:off x="655638" y="440690"/>
            <a:ext cx="6961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100000"/>
              </a:lnSpc>
              <a:buFontTx/>
            </a:pPr>
            <a:r>
              <a:rPr lang="zh-CN" altLang="en-US" sz="3000">
                <a:latin typeface="楷体_GB2312" panose="02010609030101010101" charset="-122"/>
              </a:rPr>
              <a:t>（二）实际操作，应用“平均分”</a:t>
            </a:r>
            <a:endParaRPr lang="zh-CN" altLang="en-US" sz="3000">
              <a:latin typeface="楷体_GB2312" panose="02010609030101010101" charset="-122"/>
            </a:endParaRPr>
          </a:p>
        </p:txBody>
      </p:sp>
      <p:grpSp>
        <p:nvGrpSpPr>
          <p:cNvPr id="11270" name="Group 6"/>
          <p:cNvGrpSpPr/>
          <p:nvPr/>
        </p:nvGrpSpPr>
        <p:grpSpPr>
          <a:xfrm>
            <a:off x="595948" y="1510348"/>
            <a:ext cx="6883400" cy="1414462"/>
            <a:chOff x="0" y="0"/>
            <a:chExt cx="4336" cy="891"/>
          </a:xfrm>
        </p:grpSpPr>
        <p:sp>
          <p:nvSpPr>
            <p:cNvPr id="11272" name="AutoShape 27"/>
            <p:cNvSpPr/>
            <p:nvPr/>
          </p:nvSpPr>
          <p:spPr>
            <a:xfrm>
              <a:off x="1270" y="137"/>
              <a:ext cx="3066" cy="566"/>
            </a:xfrm>
            <a:prstGeom prst="wedgeRoundRectCallout">
              <a:avLst>
                <a:gd name="adj1" fmla="val -58968"/>
                <a:gd name="adj2" fmla="val 204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l">
                <a:buFontTx/>
              </a:pPr>
              <a:r>
                <a:rPr lang="zh-CN" altLang="en-US">
                  <a:latin typeface="楷体_GB2312" panose="02010609030101010101" charset="-122"/>
                </a:rPr>
                <a:t>把</a:t>
              </a:r>
              <a:r>
                <a:rPr lang="en-US" altLang="zh-CN">
                  <a:latin typeface="Arial" panose="020B0604020202020204" pitchFamily="34" charset="0"/>
                </a:rPr>
                <a:t>18</a:t>
              </a:r>
              <a:r>
                <a:rPr lang="zh-CN" altLang="en-US">
                  <a:latin typeface="楷体_GB2312" panose="02010609030101010101" charset="-122"/>
                </a:rPr>
                <a:t>个    平均分成</a:t>
              </a:r>
              <a:r>
                <a:rPr lang="en-US" altLang="zh-CN">
                  <a:latin typeface="Arial" panose="020B0604020202020204" pitchFamily="34" charset="0"/>
                </a:rPr>
                <a:t>6</a:t>
              </a:r>
              <a:r>
                <a:rPr lang="zh-CN" altLang="en-US">
                  <a:latin typeface="楷体_GB2312" panose="02010609030101010101" charset="-122"/>
                </a:rPr>
                <a:t>份，每份几个？</a:t>
              </a:r>
              <a:endParaRPr lang="en-US" altLang="zh-CN">
                <a:latin typeface="楷体_GB2312" panose="02010609030101010101" charset="-122"/>
              </a:endParaRPr>
            </a:p>
            <a:p>
              <a:pPr algn="l">
                <a:buFontTx/>
              </a:pPr>
              <a:r>
                <a:rPr lang="zh-CN" altLang="en-US">
                  <a:latin typeface="楷体_GB2312" panose="02010609030101010101" charset="-122"/>
                </a:rPr>
                <a:t>分一分。</a:t>
              </a:r>
              <a:endParaRPr lang="zh-CN" altLang="en-US">
                <a:latin typeface="楷体_GB2312" panose="02010609030101010101" charset="-122"/>
              </a:endParaRPr>
            </a:p>
          </p:txBody>
        </p:sp>
        <p:pic>
          <p:nvPicPr>
            <p:cNvPr id="11273" name="Picture 20" descr="男天使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4" name="Picture 14" descr="未标题-4"/>
            <p:cNvPicPr>
              <a:picLocks noChangeAspect="1"/>
            </p:cNvPicPr>
            <p:nvPr/>
          </p:nvPicPr>
          <p:blipFill>
            <a:blip r:embed="rId3"/>
            <a:srcRect t="10489" r="11679"/>
            <a:stretch>
              <a:fillRect/>
            </a:stretch>
          </p:blipFill>
          <p:spPr>
            <a:xfrm>
              <a:off x="1824" y="137"/>
              <a:ext cx="257" cy="27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1269" name="Picture 16" descr="未标题-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0803" y="2884805"/>
            <a:ext cx="6626225" cy="2039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 Box 8"/>
          <p:cNvSpPr txBox="1"/>
          <p:nvPr/>
        </p:nvSpPr>
        <p:spPr>
          <a:xfrm>
            <a:off x="836930" y="5175250"/>
            <a:ext cx="78867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400">
                <a:latin typeface="楷体_GB2312" panose="02010609030101010101" charset="-122"/>
              </a:rPr>
              <a:t>（</a:t>
            </a:r>
            <a:r>
              <a:rPr lang="en-US" altLang="zh-CN" sz="2400">
                <a:latin typeface="Arial" panose="020B0604020202020204" pitchFamily="34" charset="0"/>
              </a:rPr>
              <a:t>1</a:t>
            </a:r>
            <a:r>
              <a:rPr lang="zh-CN" altLang="en-US" sz="2400">
                <a:latin typeface="楷体_GB2312" panose="02010609030101010101" charset="-122"/>
              </a:rPr>
              <a:t>）自己试着分一分。</a:t>
            </a:r>
            <a:endParaRPr lang="zh-CN" altLang="en-US" sz="2400">
              <a:latin typeface="楷体_GB2312" panose="02010609030101010101" charset="-122"/>
            </a:endParaRPr>
          </a:p>
          <a:p>
            <a:pPr algn="l">
              <a:buFontTx/>
            </a:pPr>
            <a:r>
              <a:rPr lang="zh-CN" altLang="en-US" sz="2400">
                <a:latin typeface="楷体_GB2312" panose="02010609030101010101" charset="-122"/>
              </a:rPr>
              <a:t>（</a:t>
            </a:r>
            <a:r>
              <a:rPr lang="en-US" altLang="zh-CN" sz="2400">
                <a:latin typeface="Arial" panose="020B0604020202020204" pitchFamily="34" charset="0"/>
              </a:rPr>
              <a:t>2</a:t>
            </a:r>
            <a:r>
              <a:rPr lang="zh-CN" altLang="en-US" sz="2400">
                <a:latin typeface="楷体_GB2312" panose="02010609030101010101" charset="-122"/>
              </a:rPr>
              <a:t>）交流分的结果，边分边跟大家说一说你是怎么分的。</a:t>
            </a:r>
            <a:endParaRPr lang="zh-CN" altLang="en-US" sz="2400">
              <a:latin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6" descr="未标题-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31"/>
          <a:stretch>
            <a:fillRect/>
          </a:stretch>
        </p:blipFill>
        <p:spPr bwMode="auto">
          <a:xfrm>
            <a:off x="415562" y="4561100"/>
            <a:ext cx="8540134" cy="822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4713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8434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8113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1834" y="2073086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25555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9276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8955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1043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0722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8699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671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66210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4182" y="2066302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2154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7582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5628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7642" y="2077857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6124" y="2066302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20"/>
          <p:cNvSpPr txBox="1"/>
          <p:nvPr/>
        </p:nvSpPr>
        <p:spPr>
          <a:xfrm>
            <a:off x="-1895301" y="3217315"/>
            <a:ext cx="1493520" cy="230695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动画需求：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单击鼠标，橘子会一个一个按顺序飞入盘子里。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-2031174" y="555171"/>
            <a:ext cx="1747156" cy="706755"/>
          </a:xfrm>
          <a:prstGeom prst="rect">
            <a:avLst/>
          </a:prstGeom>
          <a:solidFill>
            <a:srgbClr val="117889"/>
          </a:solidFill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</a:rPr>
              <a:t>老师端</a:t>
            </a:r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1270" name="Group 6"/>
          <p:cNvGrpSpPr/>
          <p:nvPr/>
        </p:nvGrpSpPr>
        <p:grpSpPr>
          <a:xfrm>
            <a:off x="-317" y="200978"/>
            <a:ext cx="6883400" cy="1414462"/>
            <a:chOff x="0" y="0"/>
            <a:chExt cx="4336" cy="891"/>
          </a:xfrm>
        </p:grpSpPr>
        <p:sp>
          <p:nvSpPr>
            <p:cNvPr id="11272" name="AutoShape 27"/>
            <p:cNvSpPr/>
            <p:nvPr/>
          </p:nvSpPr>
          <p:spPr>
            <a:xfrm>
              <a:off x="1270" y="137"/>
              <a:ext cx="3066" cy="462"/>
            </a:xfrm>
            <a:prstGeom prst="wedgeRoundRectCallout">
              <a:avLst>
                <a:gd name="adj1" fmla="val -58968"/>
                <a:gd name="adj2" fmla="val 204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l">
                <a:buFontTx/>
              </a:pPr>
              <a:r>
                <a:rPr lang="zh-CN" altLang="en-US">
                  <a:latin typeface="楷体_GB2312" panose="02010609030101010101" charset="-122"/>
                </a:rPr>
                <a:t>把</a:t>
              </a:r>
              <a:r>
                <a:rPr lang="en-US" altLang="zh-CN">
                  <a:latin typeface="Arial" panose="020B0604020202020204" pitchFamily="34" charset="0"/>
                </a:rPr>
                <a:t>18</a:t>
              </a:r>
              <a:r>
                <a:rPr lang="zh-CN" altLang="en-US">
                  <a:latin typeface="楷体_GB2312" panose="02010609030101010101" charset="-122"/>
                </a:rPr>
                <a:t>个    平均分成</a:t>
              </a:r>
              <a:r>
                <a:rPr lang="en-US" altLang="zh-CN">
                  <a:latin typeface="Arial" panose="020B0604020202020204" pitchFamily="34" charset="0"/>
                </a:rPr>
                <a:t>6</a:t>
              </a:r>
              <a:r>
                <a:rPr lang="zh-CN" altLang="en-US">
                  <a:latin typeface="楷体_GB2312" panose="02010609030101010101" charset="-122"/>
                </a:rPr>
                <a:t>份，每份几个？</a:t>
              </a:r>
              <a:endParaRPr lang="en-US" altLang="zh-CN">
                <a:latin typeface="楷体_GB2312" panose="02010609030101010101" charset="-122"/>
              </a:endParaRPr>
            </a:p>
            <a:p>
              <a:pPr algn="l">
                <a:buFontTx/>
              </a:pPr>
              <a:endParaRPr lang="zh-CN" altLang="en-US">
                <a:latin typeface="楷体_GB2312" panose="02010609030101010101" charset="-122"/>
              </a:endParaRPr>
            </a:p>
          </p:txBody>
        </p:sp>
        <p:pic>
          <p:nvPicPr>
            <p:cNvPr id="11273" name="Picture 20" descr="男天使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4" name="Picture 14" descr="未标题-4"/>
            <p:cNvPicPr>
              <a:picLocks noChangeAspect="1"/>
            </p:cNvPicPr>
            <p:nvPr/>
          </p:nvPicPr>
          <p:blipFill>
            <a:blip r:embed="rId4"/>
            <a:srcRect t="10489" r="11679"/>
            <a:stretch>
              <a:fillRect/>
            </a:stretch>
          </p:blipFill>
          <p:spPr>
            <a:xfrm>
              <a:off x="1792" y="137"/>
              <a:ext cx="257" cy="27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4.44444E-06 L -0.03646 0.33306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16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4.44444E-06 L 0.06285 0.33306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6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4.44444E-06 L 0.15573 0.33806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78" y="16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1.11111E-06 L 0.25139 0.33528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16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3.33333E-06 L 0.34532 0.3375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7" y="16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4.44444E-06 L 0.44809 0.33806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16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22222E-06 L -0.21407 0.33389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12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2.22222E-06 L -0.1191 0.33555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55" y="16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3.33333E-06 L -0.02378 0.33417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3.33333E-06 L 0.07951 0.33417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6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3.33333E-06 L 0.17257 0.33417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28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-3.33333E-06 L 0.26666 0.33584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33" y="16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2.22222E-06 L -0.4599 0.36778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3" y="18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22222E-06 L -0.36285 0.36361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42" y="18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L -0.26372 0.36361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4" y="18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2.22222E-06 L -0.16336 0.36528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77" y="18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2.22222E-06 L -0.06823 0.36584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0" y="18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L 0.02864 0.36444" pathEditMode="relative" rAng="0" ptsTypes="AA">
                                      <p:cBhvr>
                                        <p:cTn id="5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4" y="18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-1694412" y="1720390"/>
            <a:ext cx="1493520" cy="37846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动画需求：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单击鼠标，橘子会先两个一组按顺序飞入盘子里，剩下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个会一个一个飞入盘子里。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-1906484" y="555171"/>
            <a:ext cx="1747156" cy="706755"/>
          </a:xfrm>
          <a:prstGeom prst="rect">
            <a:avLst/>
          </a:prstGeom>
          <a:solidFill>
            <a:srgbClr val="117889"/>
          </a:solidFill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</a:rPr>
              <a:t>老师端</a:t>
            </a:r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2" name="Picture 16" descr="未标题-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31"/>
          <a:stretch>
            <a:fillRect/>
          </a:stretch>
        </p:blipFill>
        <p:spPr bwMode="auto">
          <a:xfrm>
            <a:off x="404767" y="4561100"/>
            <a:ext cx="8540134" cy="822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4713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8434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8113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1834" y="2073086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25555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9276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8955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1043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0722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8699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671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66210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4182" y="2066302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2154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7582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5628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7642" y="2077857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6124" y="2066302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0" name="Group 6"/>
          <p:cNvGrpSpPr/>
          <p:nvPr/>
        </p:nvGrpSpPr>
        <p:grpSpPr>
          <a:xfrm>
            <a:off x="856298" y="464503"/>
            <a:ext cx="6883400" cy="1414462"/>
            <a:chOff x="0" y="0"/>
            <a:chExt cx="4336" cy="891"/>
          </a:xfrm>
        </p:grpSpPr>
        <p:sp>
          <p:nvSpPr>
            <p:cNvPr id="11272" name="AutoShape 27"/>
            <p:cNvSpPr/>
            <p:nvPr/>
          </p:nvSpPr>
          <p:spPr>
            <a:xfrm>
              <a:off x="1270" y="137"/>
              <a:ext cx="3066" cy="462"/>
            </a:xfrm>
            <a:prstGeom prst="wedgeRoundRectCallout">
              <a:avLst>
                <a:gd name="adj1" fmla="val -58968"/>
                <a:gd name="adj2" fmla="val 204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l">
                <a:buFontTx/>
              </a:pPr>
              <a:r>
                <a:rPr lang="zh-CN" altLang="en-US">
                  <a:latin typeface="楷体_GB2312" panose="02010609030101010101" charset="-122"/>
                </a:rPr>
                <a:t>把</a:t>
              </a:r>
              <a:r>
                <a:rPr lang="en-US" altLang="zh-CN">
                  <a:latin typeface="Arial" panose="020B0604020202020204" pitchFamily="34" charset="0"/>
                </a:rPr>
                <a:t>18</a:t>
              </a:r>
              <a:r>
                <a:rPr lang="zh-CN" altLang="en-US">
                  <a:latin typeface="楷体_GB2312" panose="02010609030101010101" charset="-122"/>
                </a:rPr>
                <a:t>个    平均分成</a:t>
              </a:r>
              <a:r>
                <a:rPr lang="en-US" altLang="zh-CN">
                  <a:latin typeface="Arial" panose="020B0604020202020204" pitchFamily="34" charset="0"/>
                </a:rPr>
                <a:t>6</a:t>
              </a:r>
              <a:r>
                <a:rPr lang="zh-CN" altLang="en-US">
                  <a:latin typeface="楷体_GB2312" panose="02010609030101010101" charset="-122"/>
                </a:rPr>
                <a:t>份，每份几个？</a:t>
              </a:r>
              <a:endParaRPr lang="en-US" altLang="zh-CN">
                <a:latin typeface="楷体_GB2312" panose="02010609030101010101" charset="-122"/>
              </a:endParaRPr>
            </a:p>
            <a:p>
              <a:pPr algn="l">
                <a:buFontTx/>
              </a:pPr>
              <a:endParaRPr lang="zh-CN" altLang="en-US">
                <a:latin typeface="楷体_GB2312" panose="02010609030101010101" charset="-122"/>
              </a:endParaRPr>
            </a:p>
          </p:txBody>
        </p:sp>
        <p:pic>
          <p:nvPicPr>
            <p:cNvPr id="11273" name="Picture 20" descr="男天使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4" name="Picture 14" descr="未标题-4"/>
            <p:cNvPicPr>
              <a:picLocks noChangeAspect="1"/>
            </p:cNvPicPr>
            <p:nvPr/>
          </p:nvPicPr>
          <p:blipFill>
            <a:blip r:embed="rId4"/>
            <a:srcRect t="10489" r="11679"/>
            <a:stretch>
              <a:fillRect/>
            </a:stretch>
          </p:blipFill>
          <p:spPr>
            <a:xfrm>
              <a:off x="1793" y="137"/>
              <a:ext cx="257" cy="27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4.44444E-06 L -0.0309 0.33306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" y="166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4.44444E-06 L -0.03229 0.33639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1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4.44444E-06 L 0.02066 0.33306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" y="1663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1.11111E-06 L 0.02326 0.33361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3.33333E-06 L 0.0783 0.3375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" y="1686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4.44444E-06 L 0.08125 0.33306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16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22222E-06 L 0.1375 0.33555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1677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2.22222E-06 L 0.1408 0.33389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3.33333E-06 L 0.19931 0.33417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65" y="1669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3.33333E-06 L 0.20937 0.33417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3.33333E-06 L 0.26268 0.33417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166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-3.33333E-06 L 0.26979 0.33417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90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2.22222E-06 L -0.45608 0.36444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13" y="18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22222E-06 L -0.36285 0.36194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42" y="18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L -0.26372 0.36361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4" y="18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2.22222E-06 L -0.16111 0.36694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1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2.22222E-06 L -0.06823 0.3675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0" y="18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L 0.02847 0.36611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4" y="18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-1784466" y="1720390"/>
            <a:ext cx="1493520" cy="230695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动画需求：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单击鼠标，橘子会先三个一组按顺序飞入盘子里。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-1934193" y="555171"/>
            <a:ext cx="1747156" cy="706755"/>
          </a:xfrm>
          <a:prstGeom prst="rect">
            <a:avLst/>
          </a:prstGeom>
          <a:solidFill>
            <a:srgbClr val="117889"/>
          </a:solidFill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</a:rPr>
              <a:t>老师端</a:t>
            </a:r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2" name="Picture 16" descr="未标题-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31"/>
          <a:stretch>
            <a:fillRect/>
          </a:stretch>
        </p:blipFill>
        <p:spPr bwMode="auto">
          <a:xfrm>
            <a:off x="424452" y="4530620"/>
            <a:ext cx="8540134" cy="822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4713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8434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8113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1834" y="2073086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25555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9276" y="207594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8955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1043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0722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8699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671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66210" y="207023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4182" y="2066302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2154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7582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5628" y="2081651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7642" y="2077857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48" descr="未标题-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6124" y="2066302"/>
            <a:ext cx="534014" cy="5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0" name="Group 6"/>
          <p:cNvGrpSpPr/>
          <p:nvPr/>
        </p:nvGrpSpPr>
        <p:grpSpPr>
          <a:xfrm>
            <a:off x="456248" y="453073"/>
            <a:ext cx="6883400" cy="1414462"/>
            <a:chOff x="0" y="0"/>
            <a:chExt cx="4336" cy="891"/>
          </a:xfrm>
        </p:grpSpPr>
        <p:sp>
          <p:nvSpPr>
            <p:cNvPr id="11272" name="AutoShape 27"/>
            <p:cNvSpPr/>
            <p:nvPr/>
          </p:nvSpPr>
          <p:spPr>
            <a:xfrm>
              <a:off x="1270" y="137"/>
              <a:ext cx="3066" cy="462"/>
            </a:xfrm>
            <a:prstGeom prst="wedgeRoundRectCallout">
              <a:avLst>
                <a:gd name="adj1" fmla="val -58968"/>
                <a:gd name="adj2" fmla="val 204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l">
                <a:buFontTx/>
              </a:pPr>
              <a:r>
                <a:rPr lang="zh-CN" altLang="en-US">
                  <a:latin typeface="楷体_GB2312" panose="02010609030101010101" charset="-122"/>
                </a:rPr>
                <a:t>把</a:t>
              </a:r>
              <a:r>
                <a:rPr lang="en-US" altLang="zh-CN">
                  <a:latin typeface="Arial" panose="020B0604020202020204" pitchFamily="34" charset="0"/>
                </a:rPr>
                <a:t>18</a:t>
              </a:r>
              <a:r>
                <a:rPr lang="zh-CN" altLang="en-US">
                  <a:latin typeface="楷体_GB2312" panose="02010609030101010101" charset="-122"/>
                </a:rPr>
                <a:t>个    平均分成</a:t>
              </a:r>
              <a:r>
                <a:rPr lang="en-US" altLang="zh-CN">
                  <a:latin typeface="Arial" panose="020B0604020202020204" pitchFamily="34" charset="0"/>
                </a:rPr>
                <a:t>6</a:t>
              </a:r>
              <a:r>
                <a:rPr lang="zh-CN" altLang="en-US">
                  <a:latin typeface="楷体_GB2312" panose="02010609030101010101" charset="-122"/>
                </a:rPr>
                <a:t>份，每份几个？</a:t>
              </a:r>
              <a:endParaRPr lang="en-US" altLang="zh-CN">
                <a:latin typeface="楷体_GB2312" panose="02010609030101010101" charset="-122"/>
              </a:endParaRPr>
            </a:p>
            <a:p>
              <a:pPr algn="l">
                <a:buFontTx/>
              </a:pPr>
              <a:endParaRPr lang="zh-CN" altLang="en-US">
                <a:latin typeface="楷体_GB2312" panose="02010609030101010101" charset="-122"/>
              </a:endParaRPr>
            </a:p>
          </p:txBody>
        </p:sp>
        <p:pic>
          <p:nvPicPr>
            <p:cNvPr id="11273" name="Picture 20" descr="男天使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4" name="Picture 14" descr="未标题-4"/>
            <p:cNvPicPr>
              <a:picLocks noChangeAspect="1"/>
            </p:cNvPicPr>
            <p:nvPr/>
          </p:nvPicPr>
          <p:blipFill>
            <a:blip r:embed="rId4"/>
            <a:srcRect t="10489" r="11679"/>
            <a:stretch>
              <a:fillRect/>
            </a:stretch>
          </p:blipFill>
          <p:spPr>
            <a:xfrm>
              <a:off x="1829" y="137"/>
              <a:ext cx="257" cy="27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4.44444E-06 L -0.04236 0.33473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167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4.44444E-06 L -0.03229 0.33306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1663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4.44444E-06 L -0.09792 0.36778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6" y="18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1.11111E-06 L -0.01076 0.33361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1666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4.44444E-06 L -0.06944 0.36278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2" y="1813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3.33333E-06 L -0.00833 0.3375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16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22222E-06 L 0.00555 0.33555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167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3.33333E-06 L -0.0441 0.37028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5" y="185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2.22222E-06 L 0.00868 0.33222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" y="16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3.33333E-06 L 0.03246 0.33417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669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-3.33333E-06 L 0.0316 0.33417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1669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-3.33333E-06 L -0.025 0.36556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18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2.22222E-06 L 0.04861 0.33472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1672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L 0.00208 0.36194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808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2.22222E-06 L 0.06145 0.32555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16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2.22222E-06 L 0.07986 0.33722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3" y="1686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2.22222E-06 L 0.08281 0.33278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2" y="1663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L 0.02864 0.36111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4" y="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Picture 36" descr="未标题-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63" y="1167765"/>
            <a:ext cx="2520950" cy="2390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5" name="Picture 37" descr="未标题-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655" y="1167765"/>
            <a:ext cx="2735263" cy="231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7" name="Picture 39" descr="未标题-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3730" y="3765868"/>
            <a:ext cx="3024188" cy="811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Rectangle 2"/>
          <p:cNvSpPr txBox="1"/>
          <p:nvPr/>
        </p:nvSpPr>
        <p:spPr>
          <a:xfrm>
            <a:off x="818198" y="150495"/>
            <a:ext cx="6961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100000"/>
              </a:lnSpc>
              <a:buFontTx/>
            </a:pPr>
            <a:r>
              <a:rPr lang="zh-CN" altLang="en-US" sz="3000">
                <a:latin typeface="楷体_GB2312" panose="02010609030101010101" charset="-122"/>
              </a:rPr>
              <a:t>（三）交流分法，提升认识“平均分”</a:t>
            </a:r>
            <a:endParaRPr lang="zh-CN" altLang="en-US" sz="3000">
              <a:latin typeface="楷体_GB2312" panose="02010609030101010101" charset="-122"/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436245" y="4182110"/>
            <a:ext cx="8293359" cy="2246253"/>
            <a:chOff x="0" y="0"/>
            <a:chExt cx="4555" cy="1001"/>
          </a:xfrm>
        </p:grpSpPr>
        <p:sp>
          <p:nvSpPr>
            <p:cNvPr id="12304" name="AutoShape 27"/>
            <p:cNvSpPr/>
            <p:nvPr/>
          </p:nvSpPr>
          <p:spPr>
            <a:xfrm>
              <a:off x="1179" y="345"/>
              <a:ext cx="3376" cy="656"/>
            </a:xfrm>
            <a:prstGeom prst="wedgeRoundRectCallout">
              <a:avLst>
                <a:gd name="adj1" fmla="val -59241"/>
                <a:gd name="adj2" fmla="val 2045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>
              <a:spAutoFit/>
            </a:bodyPr>
            <a:lstStyle/>
            <a:p>
              <a:pPr algn="l">
                <a:buFontTx/>
              </a:pPr>
              <a:r>
                <a:rPr lang="zh-CN" sz="2800" b="1">
                  <a:solidFill>
                    <a:srgbClr val="00B0F0"/>
                  </a:solidFill>
                  <a:effectLst/>
                  <a:sym typeface="+mn-ea"/>
                </a:rPr>
                <a:t>平均分，可以是一个一个地分，还可以几个几个地分，直到分完，但必须                     。</a:t>
              </a:r>
              <a:endParaRPr lang="zh-CN" altLang="en-US" sz="2800" b="1">
                <a:solidFill>
                  <a:srgbClr val="00B0F0"/>
                </a:solidFill>
                <a:effectLst/>
                <a:latin typeface="楷体_GB2312" panose="02010609030101010101" charset="-122"/>
                <a:sym typeface="+mn-ea"/>
              </a:endParaRPr>
            </a:p>
          </p:txBody>
        </p:sp>
        <p:pic>
          <p:nvPicPr>
            <p:cNvPr id="12305" name="Picture 20" descr="男天使副本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>
            <a:off x="3314065" y="5897880"/>
            <a:ext cx="1969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solidFill>
                  <a:srgbClr val="FF0000"/>
                </a:solidFill>
                <a:effectLst/>
                <a:sym typeface="+mn-ea"/>
              </a:rPr>
              <a:t>每份同样多</a:t>
            </a:r>
            <a:endParaRPr lang="zh-CN" altLang="en-US" sz="2400">
              <a:solidFill>
                <a:srgbClr val="FF0000"/>
              </a:solidFill>
              <a:effectLst/>
              <a:sym typeface="+mn-ea"/>
            </a:endParaRPr>
          </a:p>
        </p:txBody>
      </p:sp>
      <p:grpSp>
        <p:nvGrpSpPr>
          <p:cNvPr id="14343" name="Group 32"/>
          <p:cNvGrpSpPr/>
          <p:nvPr/>
        </p:nvGrpSpPr>
        <p:grpSpPr>
          <a:xfrm>
            <a:off x="5309870" y="150495"/>
            <a:ext cx="3420110" cy="1910715"/>
            <a:chOff x="279" y="2867"/>
            <a:chExt cx="3660" cy="1196"/>
          </a:xfrm>
        </p:grpSpPr>
        <p:pic>
          <p:nvPicPr>
            <p:cNvPr id="9" name="Picture 24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2669" y="2867"/>
              <a:ext cx="1270" cy="119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0" name="AutoShape 27"/>
            <p:cNvSpPr>
              <a:spLocks noChangeArrowheads="1"/>
            </p:cNvSpPr>
            <p:nvPr/>
          </p:nvSpPr>
          <p:spPr bwMode="auto">
            <a:xfrm>
              <a:off x="279" y="3398"/>
              <a:ext cx="2433" cy="620"/>
            </a:xfrm>
            <a:prstGeom prst="wedgeRoundRectCallout">
              <a:avLst>
                <a:gd name="adj1" fmla="val 59889"/>
                <a:gd name="adj2" fmla="val 2074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Calibri" panose="020F0502020204030204" charset="0"/>
                </a:rPr>
                <a:t>怎样才能平均分？</a:t>
              </a:r>
              <a:endParaRPr lang="zh-CN" altLang="en-US" sz="2800" b="1">
                <a:latin typeface="Calibri" panose="020F050202020403020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377940" y="2687320"/>
            <a:ext cx="2226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j-ea"/>
                <a:ea typeface="+mj-ea"/>
              </a:rPr>
              <a:t>······</a:t>
            </a:r>
            <a:endParaRPr lang="en-US" altLang="zh-CN" sz="240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576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TextBox 25"/>
          <p:cNvSpPr txBox="1"/>
          <p:nvPr/>
        </p:nvSpPr>
        <p:spPr>
          <a:xfrm>
            <a:off x="892810" y="1719580"/>
            <a:ext cx="63214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800" b="1">
                <a:latin typeface="楷体_GB2312" panose="02010609030101010101" charset="-122"/>
              </a:rPr>
              <a:t>请用</a:t>
            </a:r>
            <a:r>
              <a:rPr lang="en-US" altLang="zh-CN" sz="2800" b="1">
                <a:latin typeface="楷体_GB2312" panose="02010609030101010101" charset="-122"/>
              </a:rPr>
              <a:t>“</a:t>
            </a:r>
            <a:r>
              <a:rPr lang="zh-CN" altLang="en-US" sz="2800" b="1">
                <a:latin typeface="楷体_GB2312" panose="02010609030101010101" charset="-122"/>
              </a:rPr>
              <a:t>一个一个分</a:t>
            </a:r>
            <a:r>
              <a:rPr lang="en-US" altLang="zh-CN" sz="2800" b="1">
                <a:latin typeface="楷体_GB2312" panose="02010609030101010101" charset="-122"/>
              </a:rPr>
              <a:t>”</a:t>
            </a:r>
            <a:r>
              <a:rPr lang="zh-CN" altLang="en-US" sz="2800" b="1">
                <a:latin typeface="楷体_GB2312" panose="02010609030101010101" charset="-122"/>
              </a:rPr>
              <a:t>的方法来分。</a:t>
            </a:r>
            <a:endParaRPr lang="zh-CN" altLang="en-US" sz="2800" b="1">
              <a:latin typeface="楷体_GB2312" panose="02010609030101010101" charset="-122"/>
            </a:endParaRPr>
          </a:p>
        </p:txBody>
      </p:sp>
      <p:pic>
        <p:nvPicPr>
          <p:cNvPr id="14342" name="Picture 10" descr="未标题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810" y="2610485"/>
            <a:ext cx="7146925" cy="2573655"/>
          </a:xfrm>
          <a:prstGeom prst="rect">
            <a:avLst/>
          </a:prstGeom>
        </p:spPr>
      </p:pic>
      <p:sp>
        <p:nvSpPr>
          <p:cNvPr id="14338" name="TextBox 25"/>
          <p:cNvSpPr txBox="1"/>
          <p:nvPr/>
        </p:nvSpPr>
        <p:spPr>
          <a:xfrm>
            <a:off x="832485" y="5848350"/>
            <a:ext cx="78682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3200">
                <a:latin typeface="楷体_GB2312" panose="02010609030101010101" charset="-122"/>
              </a:rPr>
              <a:t>把</a:t>
            </a:r>
            <a:r>
              <a:rPr lang="en-US" altLang="zh-CN" sz="3200">
                <a:latin typeface="Arial" panose="020B0604020202020204" pitchFamily="34" charset="0"/>
              </a:rPr>
              <a:t>10</a:t>
            </a:r>
            <a:r>
              <a:rPr lang="zh-CN" altLang="en-US" sz="3200">
                <a:latin typeface="楷体_GB2312" panose="02010609030101010101" charset="-122"/>
              </a:rPr>
              <a:t>盒酸奶平均分成</a:t>
            </a:r>
            <a:r>
              <a:rPr lang="en-US" altLang="zh-CN" sz="3200">
                <a:latin typeface="Arial" panose="020B0604020202020204" pitchFamily="34" charset="0"/>
              </a:rPr>
              <a:t>2</a:t>
            </a:r>
            <a:r>
              <a:rPr lang="zh-CN" altLang="en-US" sz="3200">
                <a:latin typeface="楷体_GB2312" panose="02010609030101010101" charset="-122"/>
              </a:rPr>
              <a:t>份，每份（   ）盒。</a:t>
            </a:r>
            <a:endParaRPr lang="zh-CN" altLang="en-US" sz="3200">
              <a:latin typeface="楷体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70700" y="5848350"/>
            <a:ext cx="835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5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17418" name="Rectangle 2"/>
          <p:cNvSpPr txBox="1">
            <a:spLocks noChangeArrowheads="1"/>
          </p:cNvSpPr>
          <p:nvPr/>
        </p:nvSpPr>
        <p:spPr bwMode="auto">
          <a:xfrm>
            <a:off x="487680" y="414020"/>
            <a:ext cx="7397750" cy="8610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algn="l" defTabSz="914400" eaLnBrk="0" hangingPunct="0">
              <a:lnSpc>
                <a:spcPct val="100000"/>
              </a:lnSpc>
              <a:buClrTx/>
              <a:buSzTx/>
              <a:buFontTx/>
              <a:defRPr/>
            </a:pPr>
            <a:r>
              <a:rPr kumimoji="0" lang="zh-CN" sz="40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+mn-cs"/>
              </a:rPr>
              <a:t>三、练习深化“平均分”的理解</a:t>
            </a:r>
            <a:endParaRPr kumimoji="0" lang="zh-CN" sz="4000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520190" y="3673475"/>
            <a:ext cx="819785" cy="90741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6646545" y="3673475"/>
            <a:ext cx="612775" cy="105156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6372225" y="3613785"/>
            <a:ext cx="274320" cy="111125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099175" y="3653155"/>
            <a:ext cx="128905" cy="114363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22570" y="3673475"/>
            <a:ext cx="761365" cy="112331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735195" y="3683000"/>
            <a:ext cx="1205230" cy="118618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316480" y="3623310"/>
            <a:ext cx="95250" cy="95758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555875" y="3643630"/>
            <a:ext cx="307975" cy="100965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2700020" y="3643630"/>
            <a:ext cx="741680" cy="115316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2915920" y="3663315"/>
            <a:ext cx="1132840" cy="113347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Picture 13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480" y="1378585"/>
            <a:ext cx="7841615" cy="1958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TextBox 25"/>
          <p:cNvSpPr txBox="1"/>
          <p:nvPr/>
        </p:nvSpPr>
        <p:spPr>
          <a:xfrm>
            <a:off x="919480" y="3550920"/>
            <a:ext cx="721487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800">
                <a:latin typeface="楷体_GB2312" panose="02010609030101010101" charset="-122"/>
              </a:rPr>
              <a:t>（</a:t>
            </a:r>
            <a:r>
              <a:rPr lang="en-US" altLang="zh-CN" sz="2800">
                <a:latin typeface="Arial" panose="020B0604020202020204" pitchFamily="34" charset="0"/>
              </a:rPr>
              <a:t>1</a:t>
            </a:r>
            <a:r>
              <a:rPr lang="zh-CN" altLang="en-US" sz="2800">
                <a:latin typeface="楷体_GB2312" panose="02010609030101010101" charset="-122"/>
              </a:rPr>
              <a:t>）一共有（   ）片枫叶，每</a:t>
            </a:r>
            <a:r>
              <a:rPr lang="en-US" altLang="zh-CN" sz="2800">
                <a:latin typeface="楷体_GB2312" panose="02010609030101010101" charset="-122"/>
              </a:rPr>
              <a:t>4</a:t>
            </a:r>
            <a:r>
              <a:rPr lang="zh-CN" altLang="en-US" sz="2800">
                <a:latin typeface="楷体_GB2312" panose="02010609030101010101" charset="-122"/>
              </a:rPr>
              <a:t>片一份，平均分成了（  ）份。</a:t>
            </a:r>
            <a:endParaRPr lang="zh-CN" altLang="en-US" sz="2800">
              <a:latin typeface="楷体_GB2312" panose="02010609030101010101" charset="-122"/>
            </a:endParaRPr>
          </a:p>
        </p:txBody>
      </p:sp>
      <p:sp>
        <p:nvSpPr>
          <p:cNvPr id="17415" name="TextBox 25"/>
          <p:cNvSpPr txBox="1"/>
          <p:nvPr/>
        </p:nvSpPr>
        <p:spPr>
          <a:xfrm>
            <a:off x="1147445" y="5177155"/>
            <a:ext cx="712914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800">
                <a:latin typeface="楷体_GB2312" panose="02010609030101010101" charset="-122"/>
              </a:rPr>
              <a:t>（</a:t>
            </a:r>
            <a:r>
              <a:rPr lang="en-US" altLang="zh-CN" sz="2800">
                <a:latin typeface="Arial" panose="020B0604020202020204" pitchFamily="34" charset="0"/>
              </a:rPr>
              <a:t>2</a:t>
            </a:r>
            <a:r>
              <a:rPr lang="zh-CN" altLang="en-US" sz="2800">
                <a:latin typeface="楷体_GB2312" panose="02010609030101010101" charset="-122"/>
              </a:rPr>
              <a:t>）如果将这</a:t>
            </a:r>
            <a:r>
              <a:rPr lang="en-US" altLang="zh-CN" sz="2800">
                <a:latin typeface="Arial" panose="020B0604020202020204" pitchFamily="34" charset="0"/>
              </a:rPr>
              <a:t>16</a:t>
            </a:r>
            <a:r>
              <a:rPr lang="zh-CN" altLang="en-US" sz="2800">
                <a:latin typeface="楷体_GB2312" panose="02010609030101010101" charset="-122"/>
              </a:rPr>
              <a:t>片枫叶，平均分成</a:t>
            </a:r>
            <a:r>
              <a:rPr lang="en-US" altLang="zh-CN" sz="2800">
                <a:latin typeface="Arial" panose="020B0604020202020204" pitchFamily="34" charset="0"/>
              </a:rPr>
              <a:t>2</a:t>
            </a:r>
            <a:r>
              <a:rPr lang="zh-CN" altLang="en-US" sz="2800">
                <a:latin typeface="楷体_GB2312" panose="02010609030101010101" charset="-122"/>
              </a:rPr>
              <a:t>份，每份（   ）片枫叶。</a:t>
            </a:r>
            <a:endParaRPr lang="zh-CN" altLang="en-US" sz="2800">
              <a:latin typeface="楷体_GB2312" panose="02010609030101010101" charset="-122"/>
            </a:endParaRPr>
          </a:p>
        </p:txBody>
      </p:sp>
      <p:sp>
        <p:nvSpPr>
          <p:cNvPr id="17413" name="TextBox 25"/>
          <p:cNvSpPr txBox="1"/>
          <p:nvPr/>
        </p:nvSpPr>
        <p:spPr>
          <a:xfrm>
            <a:off x="3331210" y="3550920"/>
            <a:ext cx="69342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</a:rPr>
              <a:t>16</a:t>
            </a:r>
            <a:endParaRPr lang="en-US" altLang="zh-CN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TextBox 25"/>
          <p:cNvSpPr txBox="1"/>
          <p:nvPr/>
        </p:nvSpPr>
        <p:spPr>
          <a:xfrm flipH="1">
            <a:off x="2782570" y="4009390"/>
            <a:ext cx="45529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</a:rPr>
              <a:t>4</a:t>
            </a:r>
            <a:endParaRPr lang="en-US" altLang="zh-CN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6" name="TextBox 25"/>
          <p:cNvSpPr txBox="1"/>
          <p:nvPr/>
        </p:nvSpPr>
        <p:spPr>
          <a:xfrm flipH="1">
            <a:off x="2026285" y="5642610"/>
            <a:ext cx="58737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en-US" altLang="zh-CN" sz="2000">
                <a:solidFill>
                  <a:srgbClr val="FF0000"/>
                </a:solidFill>
                <a:latin typeface="Arial" panose="020B0604020202020204" pitchFamily="34" charset="0"/>
              </a:rPr>
              <a:t>8</a:t>
            </a:r>
            <a:endParaRPr lang="en-US" altLang="zh-CN" sz="2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8" name="Rectangle 2"/>
          <p:cNvSpPr txBox="1">
            <a:spLocks noChangeArrowheads="1"/>
          </p:cNvSpPr>
          <p:nvPr/>
        </p:nvSpPr>
        <p:spPr bwMode="auto">
          <a:xfrm>
            <a:off x="487680" y="414020"/>
            <a:ext cx="7397750" cy="8610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algn="l" defTabSz="914400" eaLnBrk="0" hangingPunct="0">
              <a:lnSpc>
                <a:spcPct val="100000"/>
              </a:lnSpc>
              <a:buClrTx/>
              <a:buSzTx/>
              <a:buFontTx/>
              <a:defRPr/>
            </a:pPr>
            <a:r>
              <a:rPr kumimoji="0" lang="zh-CN" sz="40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+mn-cs"/>
              </a:rPr>
              <a:t>三、练习深化“平均分”的理解</a:t>
            </a:r>
            <a:endParaRPr kumimoji="0" lang="zh-CN" sz="4000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2212" name="Oval 49"/>
          <p:cNvSpPr/>
          <p:nvPr/>
        </p:nvSpPr>
        <p:spPr>
          <a:xfrm>
            <a:off x="920115" y="1379220"/>
            <a:ext cx="1693545" cy="1958340"/>
          </a:xfrm>
          <a:prstGeom prst="ellipse">
            <a:avLst/>
          </a:prstGeom>
          <a:noFill/>
          <a:ln w="38100" cap="flat" cmpd="sng">
            <a:solidFill>
              <a:srgbClr val="3333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2" name="Oval 49"/>
          <p:cNvSpPr/>
          <p:nvPr/>
        </p:nvSpPr>
        <p:spPr>
          <a:xfrm>
            <a:off x="2992120" y="1379220"/>
            <a:ext cx="1693545" cy="1958340"/>
          </a:xfrm>
          <a:prstGeom prst="ellipse">
            <a:avLst/>
          </a:prstGeom>
          <a:noFill/>
          <a:ln w="38100" cap="flat" cmpd="sng">
            <a:solidFill>
              <a:srgbClr val="3333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3" name="Oval 49"/>
          <p:cNvSpPr/>
          <p:nvPr/>
        </p:nvSpPr>
        <p:spPr>
          <a:xfrm>
            <a:off x="4857750" y="1379220"/>
            <a:ext cx="1693545" cy="1958340"/>
          </a:xfrm>
          <a:prstGeom prst="ellipse">
            <a:avLst/>
          </a:prstGeom>
          <a:noFill/>
          <a:ln w="38100" cap="flat" cmpd="sng">
            <a:solidFill>
              <a:srgbClr val="3333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4" name="Oval 49"/>
          <p:cNvSpPr/>
          <p:nvPr/>
        </p:nvSpPr>
        <p:spPr>
          <a:xfrm>
            <a:off x="6814185" y="1378585"/>
            <a:ext cx="1693545" cy="1958340"/>
          </a:xfrm>
          <a:prstGeom prst="ellipse">
            <a:avLst/>
          </a:prstGeom>
          <a:noFill/>
          <a:ln w="38100" cap="flat" cmpd="sng">
            <a:solidFill>
              <a:srgbClr val="3333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9" dur="1000" fill="hold"/>
                                        <p:tgtEl>
                                          <p:spTgt spid="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5" grpId="0"/>
      <p:bldP spid="17413" grpId="0"/>
      <p:bldP spid="17414" grpId="0"/>
      <p:bldP spid="17416" grpId="0"/>
      <p:bldP spid="2212" grpId="0"/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5405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99920" y="589280"/>
            <a:ext cx="53441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solidFill>
                  <a:srgbClr val="FF0000"/>
                </a:solidFill>
              </a:rPr>
              <a:t>课后小结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2160" y="1871980"/>
            <a:ext cx="794321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altLang="zh-CN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1</a:t>
            </a:r>
            <a:r>
              <a:rPr lang="zh-CN" altLang="en-US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、</a:t>
            </a:r>
            <a:r>
              <a:rPr lang="zh-CN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把一堆物品分成几份，</a:t>
            </a:r>
            <a:r>
              <a:rPr lang="zh-CN" sz="4000">
                <a:solidFill>
                  <a:srgbClr val="FF0000"/>
                </a:solidFill>
                <a:effectLst/>
                <a:ea typeface="宋体" panose="02010600030101010101" pitchFamily="2" charset="-122"/>
              </a:rPr>
              <a:t>每份分得同样多</a:t>
            </a:r>
            <a:r>
              <a:rPr lang="zh-CN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，这种方法就是“</a:t>
            </a:r>
            <a:r>
              <a:rPr lang="zh-CN" sz="4000">
                <a:solidFill>
                  <a:srgbClr val="FF0000"/>
                </a:solidFill>
                <a:effectLst/>
                <a:ea typeface="宋体" panose="02010600030101010101" pitchFamily="2" charset="-122"/>
              </a:rPr>
              <a:t>平均分</a:t>
            </a:r>
            <a:r>
              <a:rPr lang="zh-CN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”。</a:t>
            </a:r>
            <a:endParaRPr lang="zh-CN" sz="4000">
              <a:solidFill>
                <a:srgbClr val="FFC000"/>
              </a:solidFill>
              <a:effectLst/>
              <a:ea typeface="宋体" panose="02010600030101010101" pitchFamily="2" charset="-122"/>
            </a:endParaRPr>
          </a:p>
          <a:p>
            <a:r>
              <a:rPr lang="en-US" altLang="zh-CN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2</a:t>
            </a:r>
            <a:r>
              <a:rPr lang="zh-CN" altLang="en-US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、</a:t>
            </a:r>
            <a:r>
              <a:rPr lang="zh-CN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平均分，可以是一个一个地分，还可以几个几个地分，直到分完，但必须</a:t>
            </a:r>
            <a:r>
              <a:rPr lang="zh-CN" sz="4000">
                <a:solidFill>
                  <a:srgbClr val="FF0000"/>
                </a:solidFill>
                <a:effectLst/>
                <a:ea typeface="宋体" panose="02010600030101010101" pitchFamily="2" charset="-122"/>
              </a:rPr>
              <a:t>每份同样多</a:t>
            </a:r>
            <a:r>
              <a:rPr lang="zh-CN" sz="4000">
                <a:solidFill>
                  <a:srgbClr val="FFC000"/>
                </a:solidFill>
                <a:effectLst/>
                <a:ea typeface="宋体" panose="02010600030101010101" pitchFamily="2" charset="-122"/>
              </a:rPr>
              <a:t>。</a:t>
            </a:r>
            <a:endParaRPr lang="zh-CN" altLang="en-US" sz="4000">
              <a:solidFill>
                <a:srgbClr val="FFC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2545" y="-9652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77190" y="381635"/>
            <a:ext cx="830453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400" b="1">
                <a:solidFill>
                  <a:srgbClr val="FF0000"/>
                </a:solidFill>
                <a:effectLst/>
                <a:sym typeface="+mn-ea"/>
              </a:rPr>
              <a:t>作业布置</a:t>
            </a:r>
            <a:endParaRPr lang="zh-CN" altLang="en-US" sz="4400" b="1">
              <a:solidFill>
                <a:srgbClr val="FF0000"/>
              </a:solidFill>
              <a:effectLst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0530" y="2275840"/>
            <a:ext cx="645541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ym typeface="+mn-ea"/>
              </a:rPr>
              <a:t>1.</a:t>
            </a:r>
            <a:r>
              <a:rPr lang="zh-CN" altLang="en-US" sz="3600">
                <a:sym typeface="+mn-ea"/>
              </a:rPr>
              <a:t>教材第</a:t>
            </a:r>
            <a:r>
              <a:rPr lang="en-US" altLang="zh-CN" sz="3600">
                <a:sym typeface="+mn-ea"/>
              </a:rPr>
              <a:t>11</a:t>
            </a:r>
            <a:r>
              <a:rPr lang="zh-CN" altLang="en-US" sz="3600">
                <a:sym typeface="+mn-ea"/>
              </a:rPr>
              <a:t>页练习二第</a:t>
            </a:r>
            <a:r>
              <a:rPr lang="en-US" altLang="zh-CN" sz="3600">
                <a:sym typeface="+mn-ea"/>
              </a:rPr>
              <a:t>1</a:t>
            </a:r>
            <a:r>
              <a:rPr lang="zh-CN" altLang="en-US" sz="3600">
                <a:sym typeface="+mn-ea"/>
              </a:rPr>
              <a:t>题</a:t>
            </a:r>
            <a:endParaRPr lang="zh-CN" altLang="en-US" sz="3600">
              <a:sym typeface="+mn-ea"/>
            </a:endParaRPr>
          </a:p>
          <a:p>
            <a:endParaRPr lang="zh-CN" altLang="en-US" sz="3600">
              <a:sym typeface="+mn-ea"/>
            </a:endParaRPr>
          </a:p>
          <a:p>
            <a:r>
              <a:rPr lang="en-US" altLang="zh-CN" sz="3600">
                <a:sym typeface="+mn-ea"/>
              </a:rPr>
              <a:t>2.</a:t>
            </a:r>
            <a:r>
              <a:rPr lang="zh-CN" altLang="en-US" sz="3600">
                <a:sym typeface="+mn-ea"/>
              </a:rPr>
              <a:t>教材第</a:t>
            </a:r>
            <a:r>
              <a:rPr lang="en-US" altLang="zh-CN" sz="3600">
                <a:sym typeface="+mn-ea"/>
              </a:rPr>
              <a:t>11</a:t>
            </a:r>
            <a:r>
              <a:rPr lang="zh-CN" altLang="en-US" sz="3600">
                <a:sym typeface="+mn-ea"/>
              </a:rPr>
              <a:t>页练习二第</a:t>
            </a:r>
            <a:r>
              <a:rPr lang="en-US" altLang="zh-CN" sz="3600">
                <a:sym typeface="+mn-ea"/>
              </a:rPr>
              <a:t>2</a:t>
            </a:r>
            <a:r>
              <a:rPr lang="zh-CN" altLang="en-US" sz="3600">
                <a:sym typeface="+mn-ea"/>
              </a:rPr>
              <a:t>题</a:t>
            </a:r>
            <a:endParaRPr lang="zh-CN" altLang="en-US" sz="3600"/>
          </a:p>
          <a:p>
            <a:endParaRPr lang="zh-CN" altLang="en-US" sz="360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240" y="-65405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611755" y="381000"/>
            <a:ext cx="38322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>
                <a:solidFill>
                  <a:srgbClr val="FF0000"/>
                </a:solidFill>
              </a:rPr>
              <a:t>作业布置</a:t>
            </a:r>
            <a:endParaRPr lang="zh-CN" altLang="en-US" sz="4400">
              <a:solidFill>
                <a:srgbClr val="FF0000"/>
              </a:solidFill>
            </a:endParaRPr>
          </a:p>
        </p:txBody>
      </p:sp>
      <p:pic>
        <p:nvPicPr>
          <p:cNvPr id="21505" name="图片 45057" descr="112018087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" y="-65405"/>
            <a:ext cx="9685655" cy="6923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矩形 45058"/>
          <p:cNvSpPr/>
          <p:nvPr/>
        </p:nvSpPr>
        <p:spPr>
          <a:xfrm>
            <a:off x="0" y="1649095"/>
            <a:ext cx="9671050" cy="2674620"/>
          </a:xfrm>
          <a:prstGeom prst="rect">
            <a:avLst/>
          </a:prstGeom>
        </p:spPr>
        <p:txBody>
          <a:bodyPr wrap="none" fromWordArt="1">
            <a:normAutofit/>
          </a:bodyPr>
          <a:lstStyle/>
          <a:p>
            <a:pPr algn="ctr" eaLnBrk="0" hangingPunct="0"/>
            <a:r>
              <a:rPr lang="zh-CN" altLang="en-US" sz="15600" b="1">
                <a:ln w="12700" cap="sq" cmpd="sng">
                  <a:solidFill>
                    <a:srgbClr val="EAEAEA"/>
                  </a:solidFill>
                  <a:prstDash val="solid"/>
                  <a:miter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</a:gradFill>
                <a:effectLst/>
                <a:latin typeface="华文仿宋" panose="02010600040101010101" charset="-122"/>
                <a:ea typeface="华文仿宋" panose="02010600040101010101" charset="-122"/>
              </a:rPr>
              <a:t>再见</a:t>
            </a:r>
            <a:endParaRPr lang="zh-CN" altLang="en-US" sz="4800" b="1">
              <a:ln w="12700" cap="sq" cmpd="sng">
                <a:solidFill>
                  <a:srgbClr val="EAEAEA"/>
                </a:solidFill>
                <a:prstDash val="solid"/>
                <a:miter/>
                <a:headEnd type="none" w="sm" len="sm"/>
                <a:tailEnd type="none" w="sm" len="sm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</a:gradFill>
              <a:effectLst/>
              <a:latin typeface="华文仿宋" panose="02010600040101010101" charset="-122"/>
              <a:ea typeface="华文仿宋" panose="02010600040101010101" charset="-122"/>
            </a:endParaRPr>
          </a:p>
        </p:txBody>
      </p:sp>
      <p:pic>
        <p:nvPicPr>
          <p:cNvPr id="45060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299700" y="120269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318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5" name="Picture 3" descr="050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375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Picture 4" descr="050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200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Picture 5" descr="050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050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u=3506277187,1914957094&amp;fm=27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35" y="635"/>
            <a:ext cx="4908550" cy="6858635"/>
          </a:xfrm>
          <a:prstGeom prst="rect">
            <a:avLst/>
          </a:prstGeom>
        </p:spPr>
      </p:pic>
      <p:pic>
        <p:nvPicPr>
          <p:cNvPr id="4" name="图片 3" descr="t011939ed03566bfa5f"/>
          <p:cNvPicPr>
            <a:picLocks noChangeAspect="1"/>
          </p:cNvPicPr>
          <p:nvPr/>
        </p:nvPicPr>
        <p:blipFill>
          <a:blip r:embed="rId6"/>
          <a:srcRect l="14175" t="1781" r="14913" b="-1781"/>
          <a:stretch>
            <a:fillRect/>
          </a:stretch>
        </p:blipFill>
        <p:spPr>
          <a:xfrm>
            <a:off x="5386705" y="635"/>
            <a:ext cx="3756660" cy="68586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占位符 19457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3771900"/>
          </a:xfrm>
        </p:spPr>
        <p:txBody>
          <a:bodyPr/>
          <a:lstStyle/>
          <a:p>
            <a:pPr>
              <a:buClrTx/>
              <a:buSzTx/>
              <a:buFontTx/>
              <a:buNone/>
            </a:pPr>
            <a:r>
              <a:rPr lang="zh-CN" altLang="en-US" sz="2800"/>
              <a:t>分</a:t>
            </a:r>
            <a:endParaRPr lang="zh-CN" altLang="en-US" sz="2800"/>
          </a:p>
        </p:txBody>
      </p:sp>
      <p:pic>
        <p:nvPicPr>
          <p:cNvPr id="19459" name="Picture 4"/>
          <p:cNvPicPr>
            <a:picLocks noGrp="1" noChangeAspect="1"/>
          </p:cNvPicPr>
          <p:nvPr>
            <p:ph sz="quarter" idx="2"/>
          </p:nvPr>
        </p:nvPicPr>
        <p:blipFill>
          <a:blip r:embed="rId1"/>
          <a:stretch>
            <a:fillRect/>
          </a:stretch>
        </p:blipFill>
        <p:spPr>
          <a:xfrm>
            <a:off x="0" y="635"/>
            <a:ext cx="9140825" cy="6856730"/>
          </a:xfrm>
        </p:spPr>
      </p:pic>
      <p:pic>
        <p:nvPicPr>
          <p:cNvPr id="19461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1701800"/>
            <a:ext cx="6604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013" y="1125538"/>
            <a:ext cx="6604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338" y="1196975"/>
            <a:ext cx="6604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4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2060575"/>
            <a:ext cx="658812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5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270000"/>
            <a:ext cx="6604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6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175" y="1054100"/>
            <a:ext cx="6604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7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2276475"/>
            <a:ext cx="6604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8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2565400"/>
            <a:ext cx="660400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9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3963"/>
            <a:ext cx="658813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0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557338"/>
            <a:ext cx="847725" cy="64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1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625" y="1557338"/>
            <a:ext cx="841375" cy="64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2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1557338"/>
            <a:ext cx="847725" cy="64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3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620713"/>
            <a:ext cx="658812" cy="504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4" name="Picture 1027" descr="桃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38" y="836613"/>
            <a:ext cx="636587" cy="4873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919797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5" name="Picture 3" descr="050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375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6" name="Picture 4" descr="050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200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Picture 5" descr="050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050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8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545" y="2009140"/>
            <a:ext cx="4430395" cy="30543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9" name="组合 2058"/>
          <p:cNvGrpSpPr/>
          <p:nvPr/>
        </p:nvGrpSpPr>
        <p:grpSpPr>
          <a:xfrm>
            <a:off x="526415" y="4874895"/>
            <a:ext cx="8456930" cy="1511223"/>
            <a:chOff x="0" y="-136"/>
            <a:chExt cx="5327" cy="1085"/>
          </a:xfrm>
        </p:grpSpPr>
        <p:sp>
          <p:nvSpPr>
            <p:cNvPr id="2060" name="Text Box 19"/>
            <p:cNvSpPr/>
            <p:nvPr/>
          </p:nvSpPr>
          <p:spPr>
            <a:xfrm>
              <a:off x="0" y="0"/>
              <a:ext cx="5327" cy="94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b="1">
                  <a:ea typeface="黑体" panose="02010609060101010101" pitchFamily="2" charset="-122"/>
                </a:rPr>
                <a:t>把                                   分成</a:t>
              </a:r>
              <a:r>
                <a:rPr lang="zh-CN" altLang="en-US" sz="4000" b="1">
                  <a:solidFill>
                    <a:srgbClr val="0000FF"/>
                  </a:solidFill>
                  <a:ea typeface="黑体" panose="02010609060101010101" pitchFamily="2" charset="-122"/>
                </a:rPr>
                <a:t>两堆</a:t>
              </a:r>
              <a:r>
                <a:rPr lang="zh-CN" altLang="en-US" sz="4000" b="1">
                  <a:ea typeface="黑体" panose="02010609060101010101" pitchFamily="2" charset="-122"/>
                </a:rPr>
                <a:t>，可以怎样分？</a:t>
              </a:r>
              <a:endParaRPr lang="zh-CN" altLang="en-US" sz="4000" b="1">
                <a:ea typeface="黑体" panose="02010609060101010101" pitchFamily="2" charset="-122"/>
              </a:endParaRPr>
            </a:p>
          </p:txBody>
        </p:sp>
        <p:grpSp>
          <p:nvGrpSpPr>
            <p:cNvPr id="2061" name="组合 2060"/>
            <p:cNvGrpSpPr/>
            <p:nvPr/>
          </p:nvGrpSpPr>
          <p:grpSpPr>
            <a:xfrm>
              <a:off x="434" y="-136"/>
              <a:ext cx="2973" cy="502"/>
              <a:chOff x="62" y="-644"/>
              <a:chExt cx="7077" cy="1190"/>
            </a:xfrm>
          </p:grpSpPr>
          <p:graphicFrame>
            <p:nvGraphicFramePr>
              <p:cNvPr id="2062" name="Object 21"/>
              <p:cNvGraphicFramePr>
                <a:graphicFrameLocks noChangeAspect="1"/>
              </p:cNvGraphicFramePr>
              <p:nvPr/>
            </p:nvGraphicFramePr>
            <p:xfrm>
              <a:off x="62" y="-563"/>
              <a:ext cx="1238" cy="11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8" name="" r:id="rId6" imgW="2205355" imgH="1241425" progId="">
                      <p:embed/>
                    </p:oleObj>
                  </mc:Choice>
                  <mc:Fallback>
                    <p:oleObj name="" r:id="rId6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62" y="-563"/>
                            <a:ext cx="1238" cy="1109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63" name="Object 22"/>
              <p:cNvGraphicFramePr>
                <a:graphicFrameLocks noChangeAspect="1"/>
              </p:cNvGraphicFramePr>
              <p:nvPr/>
            </p:nvGraphicFramePr>
            <p:xfrm>
              <a:off x="5866" y="-621"/>
              <a:ext cx="1273" cy="11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9" name="" r:id="rId8" imgW="2205355" imgH="1241425" progId="">
                      <p:embed/>
                    </p:oleObj>
                  </mc:Choice>
                  <mc:Fallback>
                    <p:oleObj name="" r:id="rId8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5866" y="-621"/>
                            <a:ext cx="1273" cy="11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64" name="Object 23"/>
              <p:cNvGraphicFramePr>
                <a:graphicFrameLocks noChangeAspect="1"/>
              </p:cNvGraphicFramePr>
              <p:nvPr/>
            </p:nvGraphicFramePr>
            <p:xfrm>
              <a:off x="1101" y="-644"/>
              <a:ext cx="1308" cy="11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" name="" r:id="rId9" imgW="2205355" imgH="1241425" progId="">
                      <p:embed/>
                    </p:oleObj>
                  </mc:Choice>
                  <mc:Fallback>
                    <p:oleObj name="" r:id="rId9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101" y="-644"/>
                            <a:ext cx="1308" cy="1172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65" name="Object 24"/>
              <p:cNvGraphicFramePr>
                <a:graphicFrameLocks noChangeAspect="1"/>
              </p:cNvGraphicFramePr>
              <p:nvPr/>
            </p:nvGraphicFramePr>
            <p:xfrm>
              <a:off x="2245" y="-627"/>
              <a:ext cx="1262" cy="11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1" name="" r:id="rId10" imgW="2205355" imgH="1241425" progId="">
                      <p:embed/>
                    </p:oleObj>
                  </mc:Choice>
                  <mc:Fallback>
                    <p:oleObj name="" r:id="rId10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2245" y="-627"/>
                            <a:ext cx="1262" cy="112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66" name="Object 25"/>
              <p:cNvGraphicFramePr>
                <a:graphicFrameLocks noChangeAspect="1"/>
              </p:cNvGraphicFramePr>
              <p:nvPr/>
            </p:nvGraphicFramePr>
            <p:xfrm>
              <a:off x="3382" y="-620"/>
              <a:ext cx="1240" cy="11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2" name="" r:id="rId11" imgW="2205355" imgH="1241425" progId="">
                      <p:embed/>
                    </p:oleObj>
                  </mc:Choice>
                  <mc:Fallback>
                    <p:oleObj name="" r:id="rId11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3382" y="-620"/>
                            <a:ext cx="1240" cy="1111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67" name="Object 26"/>
              <p:cNvGraphicFramePr>
                <a:graphicFrameLocks noChangeAspect="1"/>
              </p:cNvGraphicFramePr>
              <p:nvPr/>
            </p:nvGraphicFramePr>
            <p:xfrm>
              <a:off x="4573" y="-644"/>
              <a:ext cx="1293" cy="11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3" name="" r:id="rId12" imgW="2205355" imgH="1241425" progId="">
                      <p:embed/>
                    </p:oleObj>
                  </mc:Choice>
                  <mc:Fallback>
                    <p:oleObj name="" r:id="rId12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4573" y="-644"/>
                            <a:ext cx="1293" cy="1158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2068" name="组合 2067"/>
          <p:cNvGrpSpPr/>
          <p:nvPr/>
        </p:nvGrpSpPr>
        <p:grpSpPr>
          <a:xfrm>
            <a:off x="3418840" y="2934335"/>
            <a:ext cx="1385888" cy="1112838"/>
            <a:chOff x="0" y="0"/>
            <a:chExt cx="873" cy="701"/>
          </a:xfrm>
        </p:grpSpPr>
        <p:pic>
          <p:nvPicPr>
            <p:cNvPr id="2069" name="Picture 29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873" cy="701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070" name="组合 2069"/>
            <p:cNvGrpSpPr/>
            <p:nvPr/>
          </p:nvGrpSpPr>
          <p:grpSpPr>
            <a:xfrm>
              <a:off x="91" y="181"/>
              <a:ext cx="635" cy="416"/>
              <a:chOff x="0" y="0"/>
              <a:chExt cx="635" cy="416"/>
            </a:xfrm>
          </p:grpSpPr>
          <p:graphicFrame>
            <p:nvGraphicFramePr>
              <p:cNvPr id="2071" name="Object 12"/>
              <p:cNvGraphicFramePr>
                <a:graphicFrameLocks noChangeAspect="1"/>
              </p:cNvGraphicFramePr>
              <p:nvPr/>
            </p:nvGraphicFramePr>
            <p:xfrm>
              <a:off x="178" y="174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4" name="" r:id="rId14" imgW="2205355" imgH="1241425" progId="">
                      <p:embed/>
                    </p:oleObj>
                  </mc:Choice>
                  <mc:Fallback>
                    <p:oleObj name="" r:id="rId14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78" y="174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72" name="Object 13"/>
              <p:cNvGraphicFramePr>
                <a:graphicFrameLocks noChangeAspect="1"/>
              </p:cNvGraphicFramePr>
              <p:nvPr/>
            </p:nvGraphicFramePr>
            <p:xfrm>
              <a:off x="174" y="0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5" name="" r:id="rId15" imgW="2205355" imgH="1241425" progId="">
                      <p:embed/>
                    </p:oleObj>
                  </mc:Choice>
                  <mc:Fallback>
                    <p:oleObj name="" r:id="rId15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74" y="0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73" name="Object 14"/>
              <p:cNvGraphicFramePr>
                <a:graphicFrameLocks noChangeAspect="1"/>
              </p:cNvGraphicFramePr>
              <p:nvPr/>
            </p:nvGraphicFramePr>
            <p:xfrm>
              <a:off x="366" y="154"/>
              <a:ext cx="269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6" name="" r:id="rId16" imgW="2205355" imgH="1241425" progId="">
                      <p:embed/>
                    </p:oleObj>
                  </mc:Choice>
                  <mc:Fallback>
                    <p:oleObj name="" r:id="rId16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366" y="154"/>
                            <a:ext cx="269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74" name="Object 15"/>
              <p:cNvGraphicFramePr>
                <a:graphicFrameLocks noChangeAspect="1"/>
              </p:cNvGraphicFramePr>
              <p:nvPr/>
            </p:nvGraphicFramePr>
            <p:xfrm>
              <a:off x="0" y="32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7" name="" r:id="rId17" imgW="2205355" imgH="1241425" progId="">
                      <p:embed/>
                    </p:oleObj>
                  </mc:Choice>
                  <mc:Fallback>
                    <p:oleObj name="" r:id="rId17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0" y="32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75" name="Object 16"/>
              <p:cNvGraphicFramePr>
                <a:graphicFrameLocks noChangeAspect="1"/>
              </p:cNvGraphicFramePr>
              <p:nvPr/>
            </p:nvGraphicFramePr>
            <p:xfrm>
              <a:off x="0" y="176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8" name="" r:id="rId18" imgW="2205355" imgH="1241425" progId="">
                      <p:embed/>
                    </p:oleObj>
                  </mc:Choice>
                  <mc:Fallback>
                    <p:oleObj name="" r:id="rId18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0" y="176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76" name="Object 17"/>
              <p:cNvGraphicFramePr>
                <a:graphicFrameLocks noChangeAspect="1"/>
              </p:cNvGraphicFramePr>
              <p:nvPr/>
            </p:nvGraphicFramePr>
            <p:xfrm>
              <a:off x="326" y="0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9" name="" r:id="rId19" imgW="2205355" imgH="1241425" progId="">
                      <p:embed/>
                    </p:oleObj>
                  </mc:Choice>
                  <mc:Fallback>
                    <p:oleObj name="" r:id="rId19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326" y="0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2" name="图片 1" descr="t011939ed03566bfa5f"/>
          <p:cNvPicPr>
            <a:picLocks noChangeAspect="1"/>
          </p:cNvPicPr>
          <p:nvPr/>
        </p:nvPicPr>
        <p:blipFill>
          <a:blip r:embed="rId20"/>
          <a:srcRect l="16675" t="-4695" r="15825" b="5431"/>
          <a:stretch>
            <a:fillRect/>
          </a:stretch>
        </p:blipFill>
        <p:spPr>
          <a:xfrm>
            <a:off x="6991985" y="2707005"/>
            <a:ext cx="1691005" cy="18999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4080" y="195580"/>
            <a:ext cx="71824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一、初步建立</a:t>
            </a:r>
            <a:r>
              <a:rPr lang="en-US" altLang="zh-CN" sz="4000" b="1">
                <a:solidFill>
                  <a:srgbClr val="FF0000"/>
                </a:solidFill>
              </a:rPr>
              <a:t>“</a:t>
            </a:r>
            <a:r>
              <a:rPr lang="zh-CN" altLang="en-US" sz="4000" b="1">
                <a:solidFill>
                  <a:srgbClr val="FF0000"/>
                </a:solidFill>
              </a:rPr>
              <a:t>平均分</a:t>
            </a:r>
            <a:r>
              <a:rPr lang="en-US" altLang="zh-CN" sz="4000" b="1">
                <a:solidFill>
                  <a:srgbClr val="FF0000"/>
                </a:solidFill>
              </a:rPr>
              <a:t>”</a:t>
            </a:r>
            <a:r>
              <a:rPr lang="zh-CN" altLang="en-US" sz="4000" b="1">
                <a:solidFill>
                  <a:srgbClr val="FF0000"/>
                </a:solidFill>
              </a:rPr>
              <a:t>的概念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1000" fill="hold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base">
                                        <p:cTn id="26" dur="500" fill="hold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82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4284663"/>
            <a:ext cx="7705725" cy="2141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83" name="AutoShape 25"/>
          <p:cNvSpPr/>
          <p:nvPr/>
        </p:nvSpPr>
        <p:spPr>
          <a:xfrm>
            <a:off x="1403350" y="4292600"/>
            <a:ext cx="1655763" cy="72072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19050" cap="flat" cmpd="sng">
            <a:solidFill>
              <a:srgbClr val="00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孙悟空</a:t>
            </a:r>
            <a:r>
              <a:rPr lang="en-US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个，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/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猪八戒</a:t>
            </a:r>
            <a:r>
              <a:rPr lang="en-US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个。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84" name="组合 2083"/>
          <p:cNvGrpSpPr/>
          <p:nvPr/>
        </p:nvGrpSpPr>
        <p:grpSpPr>
          <a:xfrm>
            <a:off x="757238" y="5805488"/>
            <a:ext cx="2303462" cy="287337"/>
            <a:chOff x="0" y="0"/>
            <a:chExt cx="1451" cy="181"/>
          </a:xfrm>
        </p:grpSpPr>
        <p:sp>
          <p:nvSpPr>
            <p:cNvPr id="2085" name="Oval 26"/>
            <p:cNvSpPr/>
            <p:nvPr/>
          </p:nvSpPr>
          <p:spPr>
            <a:xfrm>
              <a:off x="0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086" name="Oval 27"/>
            <p:cNvSpPr/>
            <p:nvPr/>
          </p:nvSpPr>
          <p:spPr>
            <a:xfrm>
              <a:off x="201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087" name="Oval 28"/>
            <p:cNvSpPr/>
            <p:nvPr/>
          </p:nvSpPr>
          <p:spPr>
            <a:xfrm>
              <a:off x="660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088" name="Oval 29"/>
            <p:cNvSpPr/>
            <p:nvPr/>
          </p:nvSpPr>
          <p:spPr>
            <a:xfrm>
              <a:off x="861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089" name="Oval 30"/>
            <p:cNvSpPr/>
            <p:nvPr/>
          </p:nvSpPr>
          <p:spPr>
            <a:xfrm>
              <a:off x="1069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090" name="Oval 31"/>
            <p:cNvSpPr/>
            <p:nvPr/>
          </p:nvSpPr>
          <p:spPr>
            <a:xfrm>
              <a:off x="1270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91" name="组合 2090"/>
          <p:cNvGrpSpPr/>
          <p:nvPr/>
        </p:nvGrpSpPr>
        <p:grpSpPr>
          <a:xfrm>
            <a:off x="371475" y="3448050"/>
            <a:ext cx="8569325" cy="701675"/>
            <a:chOff x="0" y="0"/>
            <a:chExt cx="5398" cy="442"/>
          </a:xfrm>
        </p:grpSpPr>
        <p:sp>
          <p:nvSpPr>
            <p:cNvPr id="2092" name="Text Box 35"/>
            <p:cNvSpPr/>
            <p:nvPr/>
          </p:nvSpPr>
          <p:spPr>
            <a:xfrm>
              <a:off x="0" y="0"/>
              <a:ext cx="5398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4000" b="1">
                  <a:ea typeface="黑体" panose="02010609060101010101" pitchFamily="2" charset="-122"/>
                </a:rPr>
                <a:t>把                分成</a:t>
              </a:r>
              <a:r>
                <a:rPr lang="zh-CN" altLang="en-US" sz="4000" b="1">
                  <a:solidFill>
                    <a:srgbClr val="0000FF"/>
                  </a:solidFill>
                  <a:ea typeface="黑体" panose="02010609060101010101" pitchFamily="2" charset="-122"/>
                </a:rPr>
                <a:t>两堆</a:t>
              </a:r>
              <a:r>
                <a:rPr lang="zh-CN" altLang="en-US" sz="4000" b="1">
                  <a:ea typeface="黑体" panose="02010609060101010101" pitchFamily="2" charset="-122"/>
                </a:rPr>
                <a:t>，可以怎样分？</a:t>
              </a:r>
              <a:endParaRPr lang="zh-CN" altLang="en-US" sz="4000" b="1">
                <a:ea typeface="黑体" panose="02010609060101010101" pitchFamily="2" charset="-122"/>
              </a:endParaRPr>
            </a:p>
          </p:txBody>
        </p:sp>
        <p:grpSp>
          <p:nvGrpSpPr>
            <p:cNvPr id="2093" name="组合 2092"/>
            <p:cNvGrpSpPr/>
            <p:nvPr/>
          </p:nvGrpSpPr>
          <p:grpSpPr>
            <a:xfrm>
              <a:off x="408" y="136"/>
              <a:ext cx="1315" cy="191"/>
              <a:chOff x="0" y="0"/>
              <a:chExt cx="3130" cy="453"/>
            </a:xfrm>
          </p:grpSpPr>
          <p:graphicFrame>
            <p:nvGraphicFramePr>
              <p:cNvPr id="2094" name="Object 37"/>
              <p:cNvGraphicFramePr>
                <a:graphicFrameLocks noChangeAspect="1"/>
              </p:cNvGraphicFramePr>
              <p:nvPr/>
            </p:nvGraphicFramePr>
            <p:xfrm>
              <a:off x="0" y="6"/>
              <a:ext cx="499" cy="4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0" name="" r:id="rId3" imgW="2205355" imgH="1241425" progId="">
                      <p:embed/>
                    </p:oleObj>
                  </mc:Choice>
                  <mc:Fallback>
                    <p:oleObj name="" r:id="rId3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0" y="6"/>
                            <a:ext cx="499" cy="44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95" name="Object 38"/>
              <p:cNvGraphicFramePr>
                <a:graphicFrameLocks noChangeAspect="1"/>
              </p:cNvGraphicFramePr>
              <p:nvPr/>
            </p:nvGraphicFramePr>
            <p:xfrm>
              <a:off x="544" y="6"/>
              <a:ext cx="499" cy="4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1" name="" r:id="rId5" imgW="2205355" imgH="1241425" progId="">
                      <p:embed/>
                    </p:oleObj>
                  </mc:Choice>
                  <mc:Fallback>
                    <p:oleObj name="" r:id="rId5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544" y="6"/>
                            <a:ext cx="499" cy="44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96" name="Object 39"/>
              <p:cNvGraphicFramePr>
                <a:graphicFrameLocks noChangeAspect="1"/>
              </p:cNvGraphicFramePr>
              <p:nvPr/>
            </p:nvGraphicFramePr>
            <p:xfrm>
              <a:off x="1043" y="6"/>
              <a:ext cx="499" cy="4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2" name="" r:id="rId6" imgW="2205355" imgH="1241425" progId="">
                      <p:embed/>
                    </p:oleObj>
                  </mc:Choice>
                  <mc:Fallback>
                    <p:oleObj name="" r:id="rId6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043" y="6"/>
                            <a:ext cx="499" cy="44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97" name="Object 40"/>
              <p:cNvGraphicFramePr>
                <a:graphicFrameLocks noChangeAspect="1"/>
              </p:cNvGraphicFramePr>
              <p:nvPr/>
            </p:nvGraphicFramePr>
            <p:xfrm>
              <a:off x="2086" y="6"/>
              <a:ext cx="499" cy="4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3" name="" r:id="rId7" imgW="2205355" imgH="1241425" progId="">
                      <p:embed/>
                    </p:oleObj>
                  </mc:Choice>
                  <mc:Fallback>
                    <p:oleObj name="" r:id="rId7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2086" y="6"/>
                            <a:ext cx="499" cy="44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98" name="Object 41"/>
              <p:cNvGraphicFramePr>
                <a:graphicFrameLocks noChangeAspect="1"/>
              </p:cNvGraphicFramePr>
              <p:nvPr/>
            </p:nvGraphicFramePr>
            <p:xfrm>
              <a:off x="2631" y="0"/>
              <a:ext cx="499" cy="4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4" name="" r:id="rId8" imgW="2205355" imgH="1241425" progId="">
                      <p:embed/>
                    </p:oleObj>
                  </mc:Choice>
                  <mc:Fallback>
                    <p:oleObj name="" r:id="rId8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2631" y="0"/>
                            <a:ext cx="499" cy="44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99" name="Object 42"/>
              <p:cNvGraphicFramePr>
                <a:graphicFrameLocks noChangeAspect="1"/>
              </p:cNvGraphicFramePr>
              <p:nvPr/>
            </p:nvGraphicFramePr>
            <p:xfrm>
              <a:off x="1587" y="6"/>
              <a:ext cx="499" cy="4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5" name="" r:id="rId9" imgW="2205355" imgH="1241425" progId="">
                      <p:embed/>
                    </p:oleObj>
                  </mc:Choice>
                  <mc:Fallback>
                    <p:oleObj name="" r:id="rId9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587" y="6"/>
                            <a:ext cx="499" cy="44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2100" name="Picture 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925" y="0"/>
            <a:ext cx="4712335" cy="35344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01" name="组合 2100"/>
          <p:cNvGrpSpPr/>
          <p:nvPr/>
        </p:nvGrpSpPr>
        <p:grpSpPr>
          <a:xfrm>
            <a:off x="3272155" y="958850"/>
            <a:ext cx="1385888" cy="1112838"/>
            <a:chOff x="0" y="0"/>
            <a:chExt cx="873" cy="701"/>
          </a:xfrm>
        </p:grpSpPr>
        <p:pic>
          <p:nvPicPr>
            <p:cNvPr id="2102" name="Picture 54"/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873" cy="701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103" name="组合 2102"/>
            <p:cNvGrpSpPr/>
            <p:nvPr/>
          </p:nvGrpSpPr>
          <p:grpSpPr>
            <a:xfrm>
              <a:off x="91" y="181"/>
              <a:ext cx="635" cy="416"/>
              <a:chOff x="0" y="0"/>
              <a:chExt cx="635" cy="416"/>
            </a:xfrm>
          </p:grpSpPr>
          <p:graphicFrame>
            <p:nvGraphicFramePr>
              <p:cNvPr id="2104" name="Object 56"/>
              <p:cNvGraphicFramePr>
                <a:graphicFrameLocks noChangeAspect="1"/>
              </p:cNvGraphicFramePr>
              <p:nvPr/>
            </p:nvGraphicFramePr>
            <p:xfrm>
              <a:off x="178" y="174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6" name="" r:id="rId12" imgW="2205355" imgH="1241425" progId="">
                      <p:embed/>
                    </p:oleObj>
                  </mc:Choice>
                  <mc:Fallback>
                    <p:oleObj name="" r:id="rId12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78" y="174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05" name="Object 57"/>
              <p:cNvGraphicFramePr>
                <a:graphicFrameLocks noChangeAspect="1"/>
              </p:cNvGraphicFramePr>
              <p:nvPr/>
            </p:nvGraphicFramePr>
            <p:xfrm>
              <a:off x="174" y="0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7" name="" r:id="rId13" imgW="2205355" imgH="1241425" progId="">
                      <p:embed/>
                    </p:oleObj>
                  </mc:Choice>
                  <mc:Fallback>
                    <p:oleObj name="" r:id="rId13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74" y="0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06" name="Object 58"/>
              <p:cNvGraphicFramePr>
                <a:graphicFrameLocks noChangeAspect="1"/>
              </p:cNvGraphicFramePr>
              <p:nvPr/>
            </p:nvGraphicFramePr>
            <p:xfrm>
              <a:off x="366" y="154"/>
              <a:ext cx="269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8" name="" r:id="rId14" imgW="2205355" imgH="1241425" progId="">
                      <p:embed/>
                    </p:oleObj>
                  </mc:Choice>
                  <mc:Fallback>
                    <p:oleObj name="" r:id="rId14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66" y="154"/>
                            <a:ext cx="269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07" name="Object 59"/>
              <p:cNvGraphicFramePr>
                <a:graphicFrameLocks noChangeAspect="1"/>
              </p:cNvGraphicFramePr>
              <p:nvPr/>
            </p:nvGraphicFramePr>
            <p:xfrm>
              <a:off x="0" y="32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9" name="" r:id="rId15" imgW="2205355" imgH="1241425" progId="">
                      <p:embed/>
                    </p:oleObj>
                  </mc:Choice>
                  <mc:Fallback>
                    <p:oleObj name="" r:id="rId15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0" y="32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08" name="Object 60"/>
              <p:cNvGraphicFramePr>
                <a:graphicFrameLocks noChangeAspect="1"/>
              </p:cNvGraphicFramePr>
              <p:nvPr/>
            </p:nvGraphicFramePr>
            <p:xfrm>
              <a:off x="0" y="176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0" name="" r:id="rId16" imgW="2205355" imgH="1241425" progId="">
                      <p:embed/>
                    </p:oleObj>
                  </mc:Choice>
                  <mc:Fallback>
                    <p:oleObj name="" r:id="rId16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0" y="176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09" name="Object 61"/>
              <p:cNvGraphicFramePr>
                <a:graphicFrameLocks noChangeAspect="1"/>
              </p:cNvGraphicFramePr>
              <p:nvPr/>
            </p:nvGraphicFramePr>
            <p:xfrm>
              <a:off x="326" y="0"/>
              <a:ext cx="26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1" name="" r:id="rId17" imgW="2205355" imgH="1241425" progId="">
                      <p:embed/>
                    </p:oleObj>
                  </mc:Choice>
                  <mc:Fallback>
                    <p:oleObj name="" r:id="rId17" imgW="2205355" imgH="1241425" progId="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326" y="0"/>
                            <a:ext cx="268" cy="24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2110" name="Picture 63" descr="0507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76375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11" name="Picture 64" descr="0507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40200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12" name="Picture 65" descr="0507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877050" y="6426200"/>
            <a:ext cx="431800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t011939ed03566bfa5f"/>
          <p:cNvPicPr>
            <a:picLocks noChangeAspect="1"/>
          </p:cNvPicPr>
          <p:nvPr/>
        </p:nvPicPr>
        <p:blipFill>
          <a:blip r:embed="rId21"/>
          <a:srcRect l="16675" t="-4695" r="15825" b="5431"/>
          <a:stretch>
            <a:fillRect/>
          </a:stretch>
        </p:blipFill>
        <p:spPr>
          <a:xfrm>
            <a:off x="6626225" y="1678305"/>
            <a:ext cx="1691005" cy="1899920"/>
          </a:xfrm>
          <a:prstGeom prst="rect">
            <a:avLst/>
          </a:prstGeom>
        </p:spPr>
      </p:pic>
      <p:sp>
        <p:nvSpPr>
          <p:cNvPr id="2153" name="AutoShape 25"/>
          <p:cNvSpPr/>
          <p:nvPr/>
        </p:nvSpPr>
        <p:spPr>
          <a:xfrm>
            <a:off x="5867400" y="4292600"/>
            <a:ext cx="1729105" cy="792480"/>
          </a:xfrm>
          <a:prstGeom prst="wedgeRoundRectCallout">
            <a:avLst>
              <a:gd name="adj1" fmla="val 44676"/>
              <a:gd name="adj2" fmla="val 63227"/>
              <a:gd name="adj3" fmla="val 16667"/>
            </a:avLst>
          </a:prstGeom>
          <a:noFill/>
          <a:ln w="19050" cap="flat" cmpd="sng">
            <a:solidFill>
              <a:srgbClr val="00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孙悟空</a:t>
            </a:r>
            <a:r>
              <a:rPr lang="en-US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个，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/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猪八戒</a:t>
            </a:r>
            <a:r>
              <a:rPr lang="en-US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个。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154" name="组合 2153"/>
          <p:cNvGrpSpPr/>
          <p:nvPr/>
        </p:nvGrpSpPr>
        <p:grpSpPr>
          <a:xfrm>
            <a:off x="5891213" y="5805488"/>
            <a:ext cx="2303462" cy="287337"/>
            <a:chOff x="0" y="0"/>
            <a:chExt cx="1451" cy="181"/>
          </a:xfrm>
        </p:grpSpPr>
        <p:sp>
          <p:nvSpPr>
            <p:cNvPr id="2155" name="Oval 27"/>
            <p:cNvSpPr/>
            <p:nvPr/>
          </p:nvSpPr>
          <p:spPr>
            <a:xfrm>
              <a:off x="0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56" name="Oval 28"/>
            <p:cNvSpPr/>
            <p:nvPr/>
          </p:nvSpPr>
          <p:spPr>
            <a:xfrm>
              <a:off x="438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57" name="Oval 29"/>
            <p:cNvSpPr/>
            <p:nvPr/>
          </p:nvSpPr>
          <p:spPr>
            <a:xfrm>
              <a:off x="651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58" name="Oval 30"/>
            <p:cNvSpPr/>
            <p:nvPr/>
          </p:nvSpPr>
          <p:spPr>
            <a:xfrm>
              <a:off x="861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59" name="Oval 31"/>
            <p:cNvSpPr/>
            <p:nvPr/>
          </p:nvSpPr>
          <p:spPr>
            <a:xfrm>
              <a:off x="1069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60" name="Oval 32"/>
            <p:cNvSpPr/>
            <p:nvPr/>
          </p:nvSpPr>
          <p:spPr>
            <a:xfrm>
              <a:off x="1270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18" name="AutoShape 25"/>
          <p:cNvSpPr/>
          <p:nvPr/>
        </p:nvSpPr>
        <p:spPr>
          <a:xfrm>
            <a:off x="4211638" y="4292600"/>
            <a:ext cx="1439862" cy="720725"/>
          </a:xfrm>
          <a:prstGeom prst="wedgeRoundRectCallout">
            <a:avLst>
              <a:gd name="adj1" fmla="val -42833"/>
              <a:gd name="adj2" fmla="val 70046"/>
              <a:gd name="adj3" fmla="val 16667"/>
            </a:avLst>
          </a:prstGeom>
          <a:noFill/>
          <a:ln w="19050" cap="flat" cmpd="sng">
            <a:solidFill>
              <a:srgbClr val="00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孙悟空</a:t>
            </a:r>
            <a:r>
              <a:rPr lang="en-US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个，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/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猪八戒</a:t>
            </a:r>
            <a:r>
              <a:rPr lang="en-US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000" b="1">
                <a:latin typeface="黑体" panose="02010609060101010101" pitchFamily="2" charset="-122"/>
                <a:ea typeface="黑体" panose="02010609060101010101" pitchFamily="2" charset="-122"/>
              </a:rPr>
              <a:t>个。</a:t>
            </a:r>
            <a:endParaRPr lang="zh-CN" altLang="en-US" sz="2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119" name="组合 2118"/>
          <p:cNvGrpSpPr/>
          <p:nvPr/>
        </p:nvGrpSpPr>
        <p:grpSpPr>
          <a:xfrm>
            <a:off x="3348038" y="5805488"/>
            <a:ext cx="2303462" cy="287337"/>
            <a:chOff x="0" y="0"/>
            <a:chExt cx="1451" cy="181"/>
          </a:xfrm>
        </p:grpSpPr>
        <p:sp>
          <p:nvSpPr>
            <p:cNvPr id="2120" name="Oval 27"/>
            <p:cNvSpPr/>
            <p:nvPr/>
          </p:nvSpPr>
          <p:spPr>
            <a:xfrm>
              <a:off x="0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21" name="Oval 28"/>
            <p:cNvSpPr/>
            <p:nvPr/>
          </p:nvSpPr>
          <p:spPr>
            <a:xfrm>
              <a:off x="201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22" name="Oval 29"/>
            <p:cNvSpPr/>
            <p:nvPr/>
          </p:nvSpPr>
          <p:spPr>
            <a:xfrm>
              <a:off x="414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23" name="Oval 30"/>
            <p:cNvSpPr/>
            <p:nvPr/>
          </p:nvSpPr>
          <p:spPr>
            <a:xfrm>
              <a:off x="861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24" name="Oval 31"/>
            <p:cNvSpPr/>
            <p:nvPr/>
          </p:nvSpPr>
          <p:spPr>
            <a:xfrm>
              <a:off x="1069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125" name="Oval 32"/>
            <p:cNvSpPr/>
            <p:nvPr/>
          </p:nvSpPr>
          <p:spPr>
            <a:xfrm>
              <a:off x="1270" y="0"/>
              <a:ext cx="181" cy="181"/>
            </a:xfrm>
            <a:prstGeom prst="ellipse">
              <a:avLst/>
            </a:prstGeom>
            <a:solidFill>
              <a:srgbClr val="FF66CC"/>
            </a:solidFill>
            <a:ln w="9525" cap="flat" cmpd="sng">
              <a:solidFill>
                <a:srgbClr val="FF00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12" name="Oval 49"/>
          <p:cNvSpPr/>
          <p:nvPr/>
        </p:nvSpPr>
        <p:spPr>
          <a:xfrm>
            <a:off x="3203575" y="5589588"/>
            <a:ext cx="2592388" cy="719137"/>
          </a:xfrm>
          <a:prstGeom prst="ellipse">
            <a:avLst/>
          </a:prstGeom>
          <a:noFill/>
          <a:ln w="38100" cap="flat" cmpd="sng">
            <a:solidFill>
              <a:srgbClr val="333399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base">
                                        <p:cTn id="7" dur="500" fill="hold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11" dur="500" fill="hold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base">
                                        <p:cTn id="16" dur="500" fill="hold"/>
                                        <p:tgtEl>
                                          <p:spTgt spid="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0" dur="500" fill="hold"/>
                                        <p:tgtEl>
                                          <p:spTgt spid="2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base">
                                        <p:cTn id="25" dur="500" fill="hold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base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29" dur="500" fill="hold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36" dur="1000" fill="hold"/>
                                        <p:tgtEl>
                                          <p:spTgt spid="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3" grpId="0"/>
      <p:bldP spid="2153" grpId="0"/>
      <p:bldP spid="2118" grpId="0"/>
      <p:bldP spid="22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43180"/>
            <a:ext cx="9144000" cy="694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930275" y="382270"/>
            <a:ext cx="68770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二、合作探究，得出概念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2241" name="矩形 13"/>
          <p:cNvSpPr/>
          <p:nvPr/>
        </p:nvSpPr>
        <p:spPr>
          <a:xfrm>
            <a:off x="775335" y="4493895"/>
            <a:ext cx="423291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</a:rPr>
              <a:t>每份分得同样多，</a:t>
            </a:r>
            <a:endParaRPr lang="zh-CN" altLang="en-US" sz="40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82700" y="3253740"/>
            <a:ext cx="32283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每人分得同样多</a:t>
            </a:r>
            <a:endParaRPr lang="zh-CN" altLang="en-US" sz="2800"/>
          </a:p>
        </p:txBody>
      </p:sp>
      <p:graphicFrame>
        <p:nvGraphicFramePr>
          <p:cNvPr id="10" name="Object 25"/>
          <p:cNvGraphicFramePr>
            <a:graphicFrameLocks noChangeAspect="1"/>
          </p:cNvGraphicFramePr>
          <p:nvPr/>
        </p:nvGraphicFramePr>
        <p:xfrm>
          <a:off x="6117556" y="1903227"/>
          <a:ext cx="826985" cy="652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" r:id="rId2" imgW="2205355" imgH="1241425" progId="">
                  <p:embed/>
                </p:oleObj>
              </mc:Choice>
              <mc:Fallback>
                <p:oleObj name="" r:id="rId2" imgW="2205355" imgH="124142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17556" y="1903227"/>
                        <a:ext cx="826985" cy="65278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5"/>
          <p:cNvGraphicFramePr>
            <a:graphicFrameLocks noChangeAspect="1"/>
          </p:cNvGraphicFramePr>
          <p:nvPr/>
        </p:nvGraphicFramePr>
        <p:xfrm>
          <a:off x="5109811" y="1903227"/>
          <a:ext cx="826985" cy="652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" r:id="rId4" imgW="2205355" imgH="1241425" progId="">
                  <p:embed/>
                </p:oleObj>
              </mc:Choice>
              <mc:Fallback>
                <p:oleObj name="" r:id="rId4" imgW="2205355" imgH="124142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09811" y="1903227"/>
                        <a:ext cx="826985" cy="65278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5"/>
          <p:cNvGraphicFramePr>
            <a:graphicFrameLocks noChangeAspect="1"/>
          </p:cNvGraphicFramePr>
          <p:nvPr/>
        </p:nvGraphicFramePr>
        <p:xfrm>
          <a:off x="5594316" y="1250447"/>
          <a:ext cx="826985" cy="652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" r:id="rId5" imgW="2205355" imgH="1241425" progId="">
                  <p:embed/>
                </p:oleObj>
              </mc:Choice>
              <mc:Fallback>
                <p:oleObj name="" r:id="rId5" imgW="2205355" imgH="124142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94316" y="1250447"/>
                        <a:ext cx="826985" cy="65278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5"/>
          <p:cNvGraphicFramePr>
            <a:graphicFrameLocks noChangeAspect="1"/>
          </p:cNvGraphicFramePr>
          <p:nvPr/>
        </p:nvGraphicFramePr>
        <p:xfrm>
          <a:off x="2364071" y="1983237"/>
          <a:ext cx="826985" cy="652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" r:id="rId6" imgW="2205355" imgH="1241425" progId="">
                  <p:embed/>
                </p:oleObj>
              </mc:Choice>
              <mc:Fallback>
                <p:oleObj name="" r:id="rId6" imgW="2205355" imgH="124142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64071" y="1983237"/>
                        <a:ext cx="826985" cy="65278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5"/>
          <p:cNvGraphicFramePr>
            <a:graphicFrameLocks noChangeAspect="1"/>
          </p:cNvGraphicFramePr>
          <p:nvPr/>
        </p:nvGraphicFramePr>
        <p:xfrm>
          <a:off x="1537301" y="1983237"/>
          <a:ext cx="826985" cy="652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" r:id="rId7" imgW="2205355" imgH="1241425" progId="">
                  <p:embed/>
                </p:oleObj>
              </mc:Choice>
              <mc:Fallback>
                <p:oleObj name="" r:id="rId7" imgW="2205355" imgH="124142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37301" y="1983237"/>
                        <a:ext cx="826985" cy="65278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5"/>
          <p:cNvGraphicFramePr>
            <a:graphicFrameLocks noChangeAspect="1"/>
          </p:cNvGraphicFramePr>
          <p:nvPr/>
        </p:nvGraphicFramePr>
        <p:xfrm>
          <a:off x="2063716" y="1250447"/>
          <a:ext cx="826985" cy="652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" r:id="rId8" imgW="2205355" imgH="1241425" progId="">
                  <p:embed/>
                </p:oleObj>
              </mc:Choice>
              <mc:Fallback>
                <p:oleObj name="" r:id="rId8" imgW="2205355" imgH="1241425" progId="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63716" y="1250447"/>
                        <a:ext cx="826985" cy="65278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下箭头 21"/>
          <p:cNvSpPr/>
          <p:nvPr/>
        </p:nvSpPr>
        <p:spPr>
          <a:xfrm>
            <a:off x="2366010" y="3883660"/>
            <a:ext cx="576580" cy="7200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过程 23"/>
          <p:cNvSpPr/>
          <p:nvPr/>
        </p:nvSpPr>
        <p:spPr>
          <a:xfrm>
            <a:off x="1195070" y="3284855"/>
            <a:ext cx="2917825" cy="504190"/>
          </a:xfrm>
          <a:prstGeom prst="flowChartProcess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008245" y="4493895"/>
            <a:ext cx="35960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</a:rPr>
              <a:t>叫做</a:t>
            </a:r>
            <a:r>
              <a:rPr lang="zh-CN" altLang="en-US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平均分</a:t>
            </a:r>
            <a:r>
              <a:rPr lang="zh-CN" altLang="en-US" sz="40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。</a:t>
            </a:r>
            <a:endParaRPr lang="zh-CN" altLang="en-US" sz="40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1" grpId="1"/>
      <p:bldP spid="9" grpId="0"/>
      <p:bldP spid="22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8105" y="0"/>
            <a:ext cx="9144000" cy="692023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2"/>
          <p:cNvGrpSpPr/>
          <p:nvPr/>
        </p:nvGrpSpPr>
        <p:grpSpPr>
          <a:xfrm>
            <a:off x="1219200" y="1772920"/>
            <a:ext cx="7543800" cy="4996180"/>
            <a:chOff x="0" y="0"/>
            <a:chExt cx="4896" cy="3360"/>
          </a:xfrm>
        </p:grpSpPr>
        <p:grpSp>
          <p:nvGrpSpPr>
            <p:cNvPr id="3105" name="Group 3"/>
            <p:cNvGrpSpPr/>
            <p:nvPr/>
          </p:nvGrpSpPr>
          <p:grpSpPr>
            <a:xfrm>
              <a:off x="0" y="0"/>
              <a:ext cx="4896" cy="3360"/>
              <a:chOff x="0" y="0"/>
              <a:chExt cx="4896" cy="3360"/>
            </a:xfrm>
          </p:grpSpPr>
          <p:sp>
            <p:nvSpPr>
              <p:cNvPr id="3111" name="Rectangl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20" cy="100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charset="0"/>
                </a:endParaRPr>
              </a:p>
            </p:txBody>
          </p:sp>
          <p:sp>
            <p:nvSpPr>
              <p:cNvPr id="3112" name="Rectangle 5"/>
              <p:cNvSpPr>
                <a:spLocks noChangeArrowheads="1"/>
              </p:cNvSpPr>
              <p:nvPr/>
            </p:nvSpPr>
            <p:spPr bwMode="auto">
              <a:xfrm>
                <a:off x="0" y="1200"/>
                <a:ext cx="3120" cy="216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charset="0"/>
                </a:endParaRPr>
              </a:p>
            </p:txBody>
          </p:sp>
          <p:sp>
            <p:nvSpPr>
              <p:cNvPr id="3113" name="Rectangle 6"/>
              <p:cNvSpPr>
                <a:spLocks noChangeArrowheads="1"/>
              </p:cNvSpPr>
              <p:nvPr/>
            </p:nvSpPr>
            <p:spPr bwMode="auto">
              <a:xfrm>
                <a:off x="3696" y="48"/>
                <a:ext cx="1200" cy="3312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charset="0"/>
                </a:endParaRPr>
              </a:p>
            </p:txBody>
          </p:sp>
          <p:graphicFrame>
            <p:nvGraphicFramePr>
              <p:cNvPr id="3074" name="Object 7"/>
              <p:cNvGraphicFramePr>
                <a:graphicFrameLocks noChangeAspect="1"/>
              </p:cNvGraphicFramePr>
              <p:nvPr/>
            </p:nvGraphicFramePr>
            <p:xfrm>
              <a:off x="2208" y="9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8" name="" r:id="rId2" imgW="1057275" imgH="752475" progId="PBrush">
                      <p:embed/>
                    </p:oleObj>
                  </mc:Choice>
                  <mc:Fallback>
                    <p:oleObj name="" r:id="rId2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2208" y="9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5" name="Object 8"/>
              <p:cNvGraphicFramePr>
                <a:graphicFrameLocks noChangeAspect="1"/>
              </p:cNvGraphicFramePr>
              <p:nvPr/>
            </p:nvGraphicFramePr>
            <p:xfrm>
              <a:off x="336" y="9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9" name="" r:id="rId4" imgW="1057275" imgH="752475" progId="PBrush">
                      <p:embed/>
                    </p:oleObj>
                  </mc:Choice>
                  <mc:Fallback>
                    <p:oleObj name="" r:id="rId4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336" y="9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6" name="Object 9"/>
              <p:cNvGraphicFramePr>
                <a:graphicFrameLocks noChangeAspect="1"/>
              </p:cNvGraphicFramePr>
              <p:nvPr/>
            </p:nvGraphicFramePr>
            <p:xfrm>
              <a:off x="1248" y="9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0" name="" r:id="rId5" imgW="1057275" imgH="752475" progId="PBrush">
                      <p:embed/>
                    </p:oleObj>
                  </mc:Choice>
                  <mc:Fallback>
                    <p:oleObj name="" r:id="rId5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248" y="9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7" name="Object 10"/>
              <p:cNvGraphicFramePr>
                <a:graphicFrameLocks noChangeAspect="1"/>
              </p:cNvGraphicFramePr>
              <p:nvPr/>
            </p:nvGraphicFramePr>
            <p:xfrm>
              <a:off x="1776" y="57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1" name="" r:id="rId6" imgW="1057275" imgH="752475" progId="PBrush">
                      <p:embed/>
                    </p:oleObj>
                  </mc:Choice>
                  <mc:Fallback>
                    <p:oleObj name="" r:id="rId6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776" y="57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8" name="Object 11"/>
              <p:cNvGraphicFramePr>
                <a:graphicFrameLocks noChangeAspect="1"/>
              </p:cNvGraphicFramePr>
              <p:nvPr/>
            </p:nvGraphicFramePr>
            <p:xfrm>
              <a:off x="1200" y="57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2" name="" r:id="rId7" imgW="1057275" imgH="752475" progId="PBrush">
                      <p:embed/>
                    </p:oleObj>
                  </mc:Choice>
                  <mc:Fallback>
                    <p:oleObj name="" r:id="rId7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200" y="57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9" name="Object 12"/>
              <p:cNvGraphicFramePr>
                <a:graphicFrameLocks noChangeAspect="1"/>
              </p:cNvGraphicFramePr>
              <p:nvPr/>
            </p:nvGraphicFramePr>
            <p:xfrm>
              <a:off x="624" y="57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3" name="" r:id="rId8" imgW="1057275" imgH="752475" progId="PBrush">
                      <p:embed/>
                    </p:oleObj>
                  </mc:Choice>
                  <mc:Fallback>
                    <p:oleObj name="" r:id="rId8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624" y="57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0" name="Object 13"/>
              <p:cNvGraphicFramePr>
                <a:graphicFrameLocks noChangeAspect="1"/>
              </p:cNvGraphicFramePr>
              <p:nvPr/>
            </p:nvGraphicFramePr>
            <p:xfrm>
              <a:off x="48" y="57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4" name="" r:id="rId9" imgW="1057275" imgH="752475" progId="PBrush">
                      <p:embed/>
                    </p:oleObj>
                  </mc:Choice>
                  <mc:Fallback>
                    <p:oleObj name="" r:id="rId9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48" y="57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1" name="Object 14"/>
              <p:cNvGraphicFramePr>
                <a:graphicFrameLocks noChangeAspect="1"/>
              </p:cNvGraphicFramePr>
              <p:nvPr/>
            </p:nvGraphicFramePr>
            <p:xfrm>
              <a:off x="2400" y="576"/>
              <a:ext cx="528" cy="3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5" name="" r:id="rId10" imgW="1057275" imgH="752475" progId="PBrush">
                      <p:embed/>
                    </p:oleObj>
                  </mc:Choice>
                  <mc:Fallback>
                    <p:oleObj name="" r:id="rId10" imgW="1057275" imgH="7524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2400" y="576"/>
                            <a:ext cx="528" cy="37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2" name="Object 15"/>
              <p:cNvGraphicFramePr>
                <a:graphicFrameLocks noChangeAspect="1"/>
              </p:cNvGraphicFramePr>
              <p:nvPr/>
            </p:nvGraphicFramePr>
            <p:xfrm>
              <a:off x="1680" y="2784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6" name="" r:id="rId11" imgW="752475" imgH="866775" progId="PBrush">
                      <p:embed/>
                    </p:oleObj>
                  </mc:Choice>
                  <mc:Fallback>
                    <p:oleObj name="" r:id="rId11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1680" y="2784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3" name="Object 16"/>
              <p:cNvGraphicFramePr>
                <a:graphicFrameLocks noChangeAspect="1"/>
              </p:cNvGraphicFramePr>
              <p:nvPr/>
            </p:nvGraphicFramePr>
            <p:xfrm>
              <a:off x="2064" y="2304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7" name="" r:id="rId13" imgW="752475" imgH="866775" progId="PBrush">
                      <p:embed/>
                    </p:oleObj>
                  </mc:Choice>
                  <mc:Fallback>
                    <p:oleObj name="" r:id="rId13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2064" y="2304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4" name="Object 17"/>
              <p:cNvGraphicFramePr>
                <a:graphicFrameLocks noChangeAspect="1"/>
              </p:cNvGraphicFramePr>
              <p:nvPr/>
            </p:nvGraphicFramePr>
            <p:xfrm>
              <a:off x="912" y="2832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8" name="" r:id="rId14" imgW="752475" imgH="866775" progId="PBrush">
                      <p:embed/>
                    </p:oleObj>
                  </mc:Choice>
                  <mc:Fallback>
                    <p:oleObj name="" r:id="rId14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912" y="2832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5" name="Object 18"/>
              <p:cNvGraphicFramePr>
                <a:graphicFrameLocks noChangeAspect="1"/>
              </p:cNvGraphicFramePr>
              <p:nvPr/>
            </p:nvGraphicFramePr>
            <p:xfrm>
              <a:off x="240" y="2784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9" name="" r:id="rId15" imgW="752475" imgH="866775" progId="PBrush">
                      <p:embed/>
                    </p:oleObj>
                  </mc:Choice>
                  <mc:Fallback>
                    <p:oleObj name="" r:id="rId15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240" y="2784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6" name="Object 19"/>
              <p:cNvGraphicFramePr>
                <a:graphicFrameLocks noChangeAspect="1"/>
              </p:cNvGraphicFramePr>
              <p:nvPr/>
            </p:nvGraphicFramePr>
            <p:xfrm>
              <a:off x="624" y="2304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0" name="" r:id="rId16" imgW="752475" imgH="866775" progId="PBrush">
                      <p:embed/>
                    </p:oleObj>
                  </mc:Choice>
                  <mc:Fallback>
                    <p:oleObj name="" r:id="rId16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624" y="2304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7" name="Object 20"/>
              <p:cNvGraphicFramePr>
                <a:graphicFrameLocks noChangeAspect="1"/>
              </p:cNvGraphicFramePr>
              <p:nvPr/>
            </p:nvGraphicFramePr>
            <p:xfrm>
              <a:off x="1056" y="1728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1" name="" r:id="rId17" imgW="752475" imgH="866775" progId="PBrush">
                      <p:embed/>
                    </p:oleObj>
                  </mc:Choice>
                  <mc:Fallback>
                    <p:oleObj name="" r:id="rId17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1056" y="1728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8" name="Object 21"/>
              <p:cNvGraphicFramePr>
                <a:graphicFrameLocks noChangeAspect="1"/>
              </p:cNvGraphicFramePr>
              <p:nvPr/>
            </p:nvGraphicFramePr>
            <p:xfrm>
              <a:off x="240" y="1728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2" name="" r:id="rId18" imgW="752475" imgH="866775" progId="PBrush">
                      <p:embed/>
                    </p:oleObj>
                  </mc:Choice>
                  <mc:Fallback>
                    <p:oleObj name="" r:id="rId18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240" y="1728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9" name="Object 22"/>
              <p:cNvGraphicFramePr>
                <a:graphicFrameLocks noChangeAspect="1"/>
              </p:cNvGraphicFramePr>
              <p:nvPr/>
            </p:nvGraphicFramePr>
            <p:xfrm>
              <a:off x="576" y="1248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3" name="" r:id="rId19" imgW="752475" imgH="866775" progId="PBrush">
                      <p:embed/>
                    </p:oleObj>
                  </mc:Choice>
                  <mc:Fallback>
                    <p:oleObj name="" r:id="rId19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576" y="1248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0" name="Object 23"/>
              <p:cNvGraphicFramePr>
                <a:graphicFrameLocks noChangeAspect="1"/>
              </p:cNvGraphicFramePr>
              <p:nvPr/>
            </p:nvGraphicFramePr>
            <p:xfrm>
              <a:off x="2112" y="1248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4" name="" r:id="rId20" imgW="752475" imgH="866775" progId="PBrush">
                      <p:embed/>
                    </p:oleObj>
                  </mc:Choice>
                  <mc:Fallback>
                    <p:oleObj name="" r:id="rId20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2112" y="1248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1" name="Object 24"/>
              <p:cNvGraphicFramePr>
                <a:graphicFrameLocks noChangeAspect="1"/>
              </p:cNvGraphicFramePr>
              <p:nvPr/>
            </p:nvGraphicFramePr>
            <p:xfrm>
              <a:off x="1728" y="1728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5" name="" r:id="rId21" imgW="752475" imgH="866775" progId="PBrush">
                      <p:embed/>
                    </p:oleObj>
                  </mc:Choice>
                  <mc:Fallback>
                    <p:oleObj name="" r:id="rId21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1728" y="1728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2" name="Object 25"/>
              <p:cNvGraphicFramePr>
                <a:graphicFrameLocks noChangeAspect="1"/>
              </p:cNvGraphicFramePr>
              <p:nvPr/>
            </p:nvGraphicFramePr>
            <p:xfrm>
              <a:off x="2448" y="1728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6" name="" r:id="rId22" imgW="752475" imgH="866775" progId="PBrush">
                      <p:embed/>
                    </p:oleObj>
                  </mc:Choice>
                  <mc:Fallback>
                    <p:oleObj name="" r:id="rId22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2448" y="1728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3" name="Object 26"/>
              <p:cNvGraphicFramePr>
                <a:graphicFrameLocks noChangeAspect="1"/>
              </p:cNvGraphicFramePr>
              <p:nvPr/>
            </p:nvGraphicFramePr>
            <p:xfrm>
              <a:off x="2352" y="2832"/>
              <a:ext cx="40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7" name="" r:id="rId23" imgW="752475" imgH="866775" progId="PBrush">
                      <p:embed/>
                    </p:oleObj>
                  </mc:Choice>
                  <mc:Fallback>
                    <p:oleObj name="" r:id="rId23" imgW="752475" imgH="86677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2352" y="2832"/>
                            <a:ext cx="403" cy="465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4" name="Object 27"/>
              <p:cNvGraphicFramePr>
                <a:graphicFrameLocks noChangeAspect="1"/>
              </p:cNvGraphicFramePr>
              <p:nvPr/>
            </p:nvGraphicFramePr>
            <p:xfrm>
              <a:off x="4032" y="288"/>
              <a:ext cx="480" cy="5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8" name="" r:id="rId24" imgW="666750" imgH="733425" progId="PBrush">
                      <p:embed/>
                    </p:oleObj>
                  </mc:Choice>
                  <mc:Fallback>
                    <p:oleObj name="" r:id="rId24" imgW="666750" imgH="73342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4032" y="288"/>
                            <a:ext cx="480" cy="528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5" name="Object 28"/>
              <p:cNvGraphicFramePr>
                <a:graphicFrameLocks noChangeAspect="1"/>
              </p:cNvGraphicFramePr>
              <p:nvPr/>
            </p:nvGraphicFramePr>
            <p:xfrm>
              <a:off x="4032" y="1104"/>
              <a:ext cx="480" cy="5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9" name="" r:id="rId26" imgW="666750" imgH="733425" progId="PBrush">
                      <p:embed/>
                    </p:oleObj>
                  </mc:Choice>
                  <mc:Fallback>
                    <p:oleObj name="" r:id="rId26" imgW="666750" imgH="73342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4032" y="1104"/>
                            <a:ext cx="480" cy="528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6" name="Object 29"/>
              <p:cNvGraphicFramePr>
                <a:graphicFrameLocks noChangeAspect="1"/>
              </p:cNvGraphicFramePr>
              <p:nvPr/>
            </p:nvGraphicFramePr>
            <p:xfrm>
              <a:off x="4080" y="1680"/>
              <a:ext cx="479" cy="5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0" name="" r:id="rId27" imgW="666750" imgH="733425" progId="PBrush">
                      <p:embed/>
                    </p:oleObj>
                  </mc:Choice>
                  <mc:Fallback>
                    <p:oleObj name="" r:id="rId27" imgW="666750" imgH="73342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4080" y="1680"/>
                            <a:ext cx="479" cy="528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7" name="Object 30"/>
              <p:cNvGraphicFramePr>
                <a:graphicFrameLocks noChangeAspect="1"/>
              </p:cNvGraphicFramePr>
              <p:nvPr/>
            </p:nvGraphicFramePr>
            <p:xfrm>
              <a:off x="4416" y="2880"/>
              <a:ext cx="393" cy="4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1" name="" r:id="rId28" imgW="666750" imgH="733425" progId="PBrush">
                      <p:embed/>
                    </p:oleObj>
                  </mc:Choice>
                  <mc:Fallback>
                    <p:oleObj name="" r:id="rId28" imgW="666750" imgH="73342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4416" y="2880"/>
                            <a:ext cx="393" cy="43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8" name="Object 31"/>
              <p:cNvGraphicFramePr>
                <a:graphicFrameLocks noChangeAspect="1"/>
              </p:cNvGraphicFramePr>
              <p:nvPr/>
            </p:nvGraphicFramePr>
            <p:xfrm>
              <a:off x="3744" y="2832"/>
              <a:ext cx="436" cy="4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2" name="" r:id="rId29" imgW="666750" imgH="733425" progId="PBrush">
                      <p:embed/>
                    </p:oleObj>
                  </mc:Choice>
                  <mc:Fallback>
                    <p:oleObj name="" r:id="rId29" imgW="666750" imgH="73342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3744" y="2832"/>
                            <a:ext cx="436" cy="480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99" name="Object 32"/>
              <p:cNvGraphicFramePr>
                <a:graphicFrameLocks noChangeAspect="1"/>
              </p:cNvGraphicFramePr>
              <p:nvPr/>
            </p:nvGraphicFramePr>
            <p:xfrm>
              <a:off x="4080" y="2352"/>
              <a:ext cx="393" cy="4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3" name="" r:id="rId30" imgW="666750" imgH="733425" progId="PBrush">
                      <p:embed/>
                    </p:oleObj>
                  </mc:Choice>
                  <mc:Fallback>
                    <p:oleObj name="" r:id="rId30" imgW="666750" imgH="733425" progId="PBrush">
                      <p:embed/>
                      <p:pic>
                        <p:nvPicPr>
                          <p:cNvPr id="0" name="OLE substitute image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4080" y="2352"/>
                            <a:ext cx="393" cy="432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106" name="Line 33"/>
            <p:cNvSpPr>
              <a:spLocks noChangeShapeType="1"/>
            </p:cNvSpPr>
            <p:nvPr/>
          </p:nvSpPr>
          <p:spPr bwMode="auto">
            <a:xfrm>
              <a:off x="0" y="528"/>
              <a:ext cx="31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Line 34"/>
            <p:cNvSpPr>
              <a:spLocks noChangeShapeType="1"/>
            </p:cNvSpPr>
            <p:nvPr/>
          </p:nvSpPr>
          <p:spPr bwMode="auto">
            <a:xfrm>
              <a:off x="0" y="2256"/>
              <a:ext cx="312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Line 35"/>
            <p:cNvSpPr>
              <a:spLocks noChangeShapeType="1"/>
            </p:cNvSpPr>
            <p:nvPr/>
          </p:nvSpPr>
          <p:spPr bwMode="auto">
            <a:xfrm flipH="1">
              <a:off x="1584" y="1200"/>
              <a:ext cx="0" cy="216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Line 36"/>
            <p:cNvSpPr>
              <a:spLocks noChangeShapeType="1"/>
            </p:cNvSpPr>
            <p:nvPr/>
          </p:nvSpPr>
          <p:spPr bwMode="auto">
            <a:xfrm>
              <a:off x="3696" y="1056"/>
              <a:ext cx="1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Line 37"/>
            <p:cNvSpPr>
              <a:spLocks noChangeShapeType="1"/>
            </p:cNvSpPr>
            <p:nvPr/>
          </p:nvSpPr>
          <p:spPr bwMode="auto">
            <a:xfrm>
              <a:off x="3696" y="2304"/>
              <a:ext cx="1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78" name="Text Box 38"/>
          <p:cNvSpPr txBox="1">
            <a:spLocks noChangeArrowheads="1"/>
          </p:cNvSpPr>
          <p:nvPr/>
        </p:nvSpPr>
        <p:spPr bwMode="auto">
          <a:xfrm>
            <a:off x="1102995" y="992505"/>
            <a:ext cx="67818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200" b="1">
                <a:solidFill>
                  <a:srgbClr val="333399"/>
                </a:solidFill>
                <a:latin typeface="Times New Roman" panose="02020603050405020304" pitchFamily="18" charset="0"/>
              </a:rPr>
              <a:t>同学们：判断一下，哪组是平均分？</a:t>
            </a:r>
            <a:endParaRPr lang="zh-CN" sz="3200" b="1">
              <a:solidFill>
                <a:srgbClr val="33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81" name="Text Box 41"/>
          <p:cNvSpPr txBox="1">
            <a:spLocks noChangeArrowheads="1"/>
          </p:cNvSpPr>
          <p:nvPr/>
        </p:nvSpPr>
        <p:spPr bwMode="auto">
          <a:xfrm>
            <a:off x="0" y="1572260"/>
            <a:ext cx="1368425" cy="161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10000" b="1">
                <a:solidFill>
                  <a:srgbClr val="0066FF"/>
                </a:solidFill>
                <a:latin typeface="Gulim" pitchFamily="34" charset="-127"/>
                <a:ea typeface="Gulim" pitchFamily="34" charset="-127"/>
              </a:rPr>
              <a:t>x</a:t>
            </a:r>
            <a:endParaRPr lang="zh-CN" altLang="zh-CN" sz="10000" b="1">
              <a:solidFill>
                <a:srgbClr val="0066FF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0279" name="Text Box 39"/>
          <p:cNvSpPr txBox="1">
            <a:spLocks noChangeArrowheads="1"/>
          </p:cNvSpPr>
          <p:nvPr/>
        </p:nvSpPr>
        <p:spPr bwMode="auto">
          <a:xfrm>
            <a:off x="260350" y="4076700"/>
            <a:ext cx="1476375" cy="161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10000" b="1">
                <a:solidFill>
                  <a:srgbClr val="0066FF"/>
                </a:solidFill>
                <a:latin typeface="Calibri" panose="020F0502020204030204" charset="0"/>
              </a:rPr>
              <a:t>√</a:t>
            </a:r>
            <a:endParaRPr lang="zh-CN" altLang="zh-CN" sz="10000" b="1">
              <a:solidFill>
                <a:srgbClr val="0066FF"/>
              </a:solidFill>
              <a:latin typeface="Calibri" panose="020F0502020204030204" charset="0"/>
            </a:endParaRPr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6153150" y="1655128"/>
            <a:ext cx="1152525" cy="161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10000" b="1">
                <a:solidFill>
                  <a:srgbClr val="0066FF"/>
                </a:solidFill>
                <a:latin typeface="Gulim" pitchFamily="34" charset="-127"/>
                <a:ea typeface="Gulim" pitchFamily="34" charset="-127"/>
              </a:rPr>
              <a:t>x</a:t>
            </a:r>
            <a:endParaRPr lang="zh-CN" altLang="zh-CN" sz="10000" b="1">
              <a:solidFill>
                <a:srgbClr val="0066FF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93395" y="0"/>
            <a:ext cx="7397750" cy="8610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algn="l" defTabSz="914400" eaLnBrk="0" hangingPunct="0">
              <a:lnSpc>
                <a:spcPct val="100000"/>
              </a:lnSpc>
              <a:buClrTx/>
              <a:buSzTx/>
              <a:buFontTx/>
              <a:defRPr/>
            </a:pPr>
            <a:r>
              <a:rPr kumimoji="0" lang="zh-CN" sz="40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+mn-cs"/>
              </a:rPr>
              <a:t>三、练习深化“平均分”的理解</a:t>
            </a:r>
            <a:endParaRPr kumimoji="0" lang="zh-CN" sz="4000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"/>
                                        <p:tgtEl>
                                          <p:spTgt spid="10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8" grpId="0" build="p"/>
      <p:bldP spid="10281" grpId="0"/>
      <p:bldP spid="10279" grpId="0"/>
      <p:bldP spid="102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202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Box 25"/>
          <p:cNvSpPr txBox="1"/>
          <p:nvPr/>
        </p:nvSpPr>
        <p:spPr>
          <a:xfrm>
            <a:off x="1064260" y="756920"/>
            <a:ext cx="69386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800" b="1">
                <a:latin typeface="楷体_GB2312" panose="02010609030101010101" charset="-122"/>
              </a:rPr>
              <a:t>哪些分法是平均分？在括号里画“</a:t>
            </a:r>
            <a:r>
              <a:rPr lang="en-US" altLang="zh-CN" sz="2800" b="1">
                <a:latin typeface="楷体_GB2312" panose="02010609030101010101" charset="-122"/>
              </a:rPr>
              <a:t>√”</a:t>
            </a:r>
            <a:r>
              <a:rPr lang="zh-CN" altLang="en-US" sz="2800" b="1">
                <a:latin typeface="楷体_GB2312" panose="02010609030101010101" charset="-122"/>
              </a:rPr>
              <a:t>。</a:t>
            </a:r>
            <a:endParaRPr lang="zh-CN" altLang="en-US" sz="2800" b="1">
              <a:latin typeface="楷体_GB2312" panose="02010609030101010101" charset="-122"/>
            </a:endParaRPr>
          </a:p>
        </p:txBody>
      </p:sp>
      <p:pic>
        <p:nvPicPr>
          <p:cNvPr id="13328" name="Picture 51" descr="未标题-11"/>
          <p:cNvPicPr>
            <a:picLocks noChangeAspect="1"/>
          </p:cNvPicPr>
          <p:nvPr/>
        </p:nvPicPr>
        <p:blipFill>
          <a:blip r:embed="rId2"/>
          <a:srcRect l="1712" t="5515"/>
          <a:stretch>
            <a:fillRect/>
          </a:stretch>
        </p:blipFill>
        <p:spPr>
          <a:xfrm>
            <a:off x="1162050" y="2781300"/>
            <a:ext cx="3384550" cy="987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32" name="Group 25"/>
          <p:cNvGrpSpPr/>
          <p:nvPr/>
        </p:nvGrpSpPr>
        <p:grpSpPr>
          <a:xfrm>
            <a:off x="5118100" y="2971800"/>
            <a:ext cx="593725" cy="673100"/>
            <a:chOff x="0" y="0"/>
            <a:chExt cx="594413" cy="673101"/>
          </a:xfrm>
        </p:grpSpPr>
        <p:cxnSp>
          <p:nvCxnSpPr>
            <p:cNvPr id="13347" name="直接连接符 3"/>
            <p:cNvCxnSpPr/>
            <p:nvPr/>
          </p:nvCxnSpPr>
          <p:spPr>
            <a:xfrm flipH="1">
              <a:off x="7144" y="0"/>
              <a:ext cx="288389" cy="288389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8" name="直接连接符 8"/>
            <p:cNvCxnSpPr/>
            <p:nvPr/>
          </p:nvCxnSpPr>
          <p:spPr>
            <a:xfrm>
              <a:off x="295533" y="0"/>
              <a:ext cx="289355" cy="289355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9" name="直接连接符 10"/>
            <p:cNvCxnSpPr/>
            <p:nvPr/>
          </p:nvCxnSpPr>
          <p:spPr>
            <a:xfrm>
              <a:off x="0" y="289355"/>
              <a:ext cx="288389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50" name="直接连接符 12"/>
            <p:cNvCxnSpPr/>
            <p:nvPr/>
          </p:nvCxnSpPr>
          <p:spPr>
            <a:xfrm flipH="1">
              <a:off x="305058" y="289355"/>
              <a:ext cx="289355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51" name="直接连接符 15"/>
            <p:cNvCxnSpPr/>
            <p:nvPr/>
          </p:nvCxnSpPr>
          <p:spPr>
            <a:xfrm flipH="1">
              <a:off x="297915" y="275068"/>
              <a:ext cx="0" cy="398033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3333" name="Group 31"/>
          <p:cNvGrpSpPr/>
          <p:nvPr/>
        </p:nvGrpSpPr>
        <p:grpSpPr>
          <a:xfrm>
            <a:off x="6164263" y="2957195"/>
            <a:ext cx="595312" cy="673100"/>
            <a:chOff x="0" y="0"/>
            <a:chExt cx="594413" cy="673101"/>
          </a:xfrm>
        </p:grpSpPr>
        <p:cxnSp>
          <p:nvCxnSpPr>
            <p:cNvPr id="13342" name="直接连接符 56"/>
            <p:cNvCxnSpPr/>
            <p:nvPr/>
          </p:nvCxnSpPr>
          <p:spPr>
            <a:xfrm flipH="1">
              <a:off x="7144" y="0"/>
              <a:ext cx="288389" cy="288389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3" name="直接连接符 57"/>
            <p:cNvCxnSpPr/>
            <p:nvPr/>
          </p:nvCxnSpPr>
          <p:spPr>
            <a:xfrm>
              <a:off x="295533" y="0"/>
              <a:ext cx="289355" cy="289355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4" name="直接连接符 58"/>
            <p:cNvCxnSpPr/>
            <p:nvPr/>
          </p:nvCxnSpPr>
          <p:spPr>
            <a:xfrm>
              <a:off x="0" y="289355"/>
              <a:ext cx="288389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5" name="直接连接符 59"/>
            <p:cNvCxnSpPr/>
            <p:nvPr/>
          </p:nvCxnSpPr>
          <p:spPr>
            <a:xfrm flipH="1">
              <a:off x="305058" y="289355"/>
              <a:ext cx="289355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6" name="直接连接符 60"/>
            <p:cNvCxnSpPr/>
            <p:nvPr/>
          </p:nvCxnSpPr>
          <p:spPr>
            <a:xfrm flipH="1">
              <a:off x="297915" y="275068"/>
              <a:ext cx="0" cy="398033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3334" name="Group 37"/>
          <p:cNvGrpSpPr/>
          <p:nvPr/>
        </p:nvGrpSpPr>
        <p:grpSpPr>
          <a:xfrm>
            <a:off x="7092950" y="2971800"/>
            <a:ext cx="585788" cy="673100"/>
            <a:chOff x="0" y="0"/>
            <a:chExt cx="584888" cy="673101"/>
          </a:xfrm>
        </p:grpSpPr>
        <p:cxnSp>
          <p:nvCxnSpPr>
            <p:cNvPr id="13336" name="直接连接符 63"/>
            <p:cNvCxnSpPr/>
            <p:nvPr/>
          </p:nvCxnSpPr>
          <p:spPr>
            <a:xfrm flipH="1">
              <a:off x="7144" y="0"/>
              <a:ext cx="288389" cy="288389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37" name="直接连接符 64"/>
            <p:cNvCxnSpPr/>
            <p:nvPr/>
          </p:nvCxnSpPr>
          <p:spPr>
            <a:xfrm>
              <a:off x="295533" y="0"/>
              <a:ext cx="289355" cy="289355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38" name="直接连接符 65"/>
            <p:cNvCxnSpPr/>
            <p:nvPr/>
          </p:nvCxnSpPr>
          <p:spPr>
            <a:xfrm>
              <a:off x="0" y="289355"/>
              <a:ext cx="5832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39" name="直接连接符 67"/>
            <p:cNvCxnSpPr/>
            <p:nvPr/>
          </p:nvCxnSpPr>
          <p:spPr>
            <a:xfrm flipH="1">
              <a:off x="580490" y="275068"/>
              <a:ext cx="0" cy="398033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0" name="直接连接符 68"/>
            <p:cNvCxnSpPr/>
            <p:nvPr/>
          </p:nvCxnSpPr>
          <p:spPr>
            <a:xfrm flipH="1">
              <a:off x="11530" y="275068"/>
              <a:ext cx="0" cy="398033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41" name="直接连接符 70"/>
            <p:cNvCxnSpPr/>
            <p:nvPr/>
          </p:nvCxnSpPr>
          <p:spPr>
            <a:xfrm>
              <a:off x="0" y="670355"/>
              <a:ext cx="5832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3329" name="Group 17"/>
          <p:cNvGrpSpPr>
            <a:grpSpLocks noChangeAspect="1"/>
          </p:cNvGrpSpPr>
          <p:nvPr/>
        </p:nvGrpSpPr>
        <p:grpSpPr>
          <a:xfrm>
            <a:off x="1785938" y="4541838"/>
            <a:ext cx="2109787" cy="431800"/>
            <a:chOff x="0" y="0"/>
            <a:chExt cx="2109665" cy="432000"/>
          </a:xfrm>
        </p:grpSpPr>
        <p:pic>
          <p:nvPicPr>
            <p:cNvPr id="13354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69966" cy="432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5" name="图片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850" y="0"/>
              <a:ext cx="669966" cy="432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6" name="图片 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9699" y="0"/>
              <a:ext cx="669966" cy="4320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331" name="Group 22"/>
          <p:cNvGrpSpPr>
            <a:grpSpLocks noChangeAspect="1"/>
          </p:cNvGrpSpPr>
          <p:nvPr/>
        </p:nvGrpSpPr>
        <p:grpSpPr>
          <a:xfrm>
            <a:off x="1786573" y="5587683"/>
            <a:ext cx="1389062" cy="431800"/>
            <a:chOff x="0" y="0"/>
            <a:chExt cx="1389816" cy="432000"/>
          </a:xfrm>
        </p:grpSpPr>
        <p:pic>
          <p:nvPicPr>
            <p:cNvPr id="13352" name="图片 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69966" cy="4320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53" name="图片 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850" y="0"/>
              <a:ext cx="669966" cy="4320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3327" name="Picture 50" descr="P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888" y="4581525"/>
            <a:ext cx="2692400" cy="1438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0" name="Line 9"/>
          <p:cNvSpPr/>
          <p:nvPr/>
        </p:nvSpPr>
        <p:spPr>
          <a:xfrm flipH="1">
            <a:off x="4810125" y="2741613"/>
            <a:ext cx="0" cy="3792537"/>
          </a:xfrm>
          <a:prstGeom prst="line">
            <a:avLst/>
          </a:prstGeom>
          <a:ln w="1905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319" name="Line 8"/>
          <p:cNvSpPr/>
          <p:nvPr/>
        </p:nvSpPr>
        <p:spPr>
          <a:xfrm>
            <a:off x="1116013" y="4292600"/>
            <a:ext cx="6834187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3315" name="TextBox 27"/>
          <p:cNvSpPr txBox="1"/>
          <p:nvPr/>
        </p:nvSpPr>
        <p:spPr>
          <a:xfrm>
            <a:off x="1116330" y="3716655"/>
            <a:ext cx="297307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buFontTx/>
            </a:pPr>
            <a:r>
              <a:rPr lang="zh-CN" altLang="en-US">
                <a:latin typeface="楷体_GB2312" panose="02010609030101010101" charset="-122"/>
              </a:rPr>
              <a:t>（ </a:t>
            </a:r>
            <a:r>
              <a:rPr lang="en-US" altLang="zh-CN">
                <a:latin typeface="楷体_GB2312" panose="02010609030101010101" charset="-122"/>
                <a:sym typeface="+mn-ea"/>
              </a:rPr>
              <a:t> </a:t>
            </a:r>
            <a:r>
              <a:rPr lang="zh-CN" altLang="en-US">
                <a:latin typeface="楷体_GB2312" panose="02010609030101010101" charset="-122"/>
              </a:rPr>
              <a:t>）</a:t>
            </a:r>
            <a:endParaRPr lang="zh-CN" altLang="en-US">
              <a:latin typeface="楷体_GB2312" panose="02010609030101010101" charset="-122"/>
            </a:endParaRPr>
          </a:p>
        </p:txBody>
      </p:sp>
      <p:sp>
        <p:nvSpPr>
          <p:cNvPr id="3" name="TextBox 27"/>
          <p:cNvSpPr txBox="1"/>
          <p:nvPr/>
        </p:nvSpPr>
        <p:spPr>
          <a:xfrm>
            <a:off x="1464945" y="6165850"/>
            <a:ext cx="243078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buFontTx/>
            </a:pPr>
            <a:r>
              <a:rPr lang="zh-CN" altLang="en-US">
                <a:latin typeface="楷体_GB2312" panose="02010609030101010101" charset="-122"/>
              </a:rPr>
              <a:t>（ </a:t>
            </a:r>
            <a:r>
              <a:rPr lang="en-US" altLang="zh-CN">
                <a:latin typeface="楷体_GB2312" panose="02010609030101010101" charset="-122"/>
                <a:sym typeface="+mn-ea"/>
              </a:rPr>
              <a:t> </a:t>
            </a:r>
            <a:r>
              <a:rPr lang="zh-CN" altLang="en-US">
                <a:latin typeface="楷体_GB2312" panose="02010609030101010101" charset="-122"/>
              </a:rPr>
              <a:t>）</a:t>
            </a:r>
            <a:endParaRPr lang="zh-CN" altLang="en-US">
              <a:latin typeface="楷体_GB2312" panose="02010609030101010101" charset="-122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4546600" y="3716655"/>
            <a:ext cx="360807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buFontTx/>
            </a:pPr>
            <a:r>
              <a:rPr lang="zh-CN" altLang="en-US">
                <a:latin typeface="楷体_GB2312" panose="02010609030101010101" charset="-122"/>
              </a:rPr>
              <a:t>（ </a:t>
            </a:r>
            <a:r>
              <a:rPr lang="en-US" altLang="zh-CN">
                <a:latin typeface="楷体_GB2312" panose="02010609030101010101" charset="-122"/>
                <a:sym typeface="+mn-ea"/>
              </a:rPr>
              <a:t> </a:t>
            </a:r>
            <a:r>
              <a:rPr lang="zh-CN" altLang="en-US">
                <a:latin typeface="楷体_GB2312" panose="02010609030101010101" charset="-122"/>
              </a:rPr>
              <a:t>）</a:t>
            </a:r>
            <a:endParaRPr lang="zh-CN" altLang="en-US">
              <a:latin typeface="楷体_GB2312" panose="02010609030101010101" charset="-122"/>
            </a:endParaRPr>
          </a:p>
        </p:txBody>
      </p:sp>
      <p:sp>
        <p:nvSpPr>
          <p:cNvPr id="5" name="TextBox 27"/>
          <p:cNvSpPr txBox="1"/>
          <p:nvPr/>
        </p:nvSpPr>
        <p:spPr>
          <a:xfrm>
            <a:off x="5515610" y="6019483"/>
            <a:ext cx="187325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buFontTx/>
            </a:pPr>
            <a:r>
              <a:rPr lang="zh-CN" altLang="en-US">
                <a:latin typeface="楷体_GB2312" panose="02010609030101010101" charset="-122"/>
              </a:rPr>
              <a:t>（  ）</a:t>
            </a:r>
            <a:endParaRPr lang="zh-CN" altLang="en-US">
              <a:latin typeface="楷体_GB2312" panose="02010609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82520" y="3716655"/>
            <a:ext cx="5962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</a:pPr>
            <a:r>
              <a:rPr lang="en-US" altLang="zh-CN">
                <a:latin typeface="楷体_GB2312" panose="02010609030101010101" charset="-122"/>
                <a:sym typeface="+mn-ea"/>
              </a:rPr>
              <a:t>√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264275" y="6019800"/>
            <a:ext cx="8401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</a:pPr>
            <a:r>
              <a:rPr lang="en-US" altLang="zh-CN">
                <a:latin typeface="楷体_GB2312" panose="02010609030101010101" charset="-122"/>
                <a:sym typeface="+mn-ea"/>
              </a:rPr>
              <a:t>√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467995" y="439420"/>
            <a:ext cx="8425180" cy="8610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anose="02010609030101010101" charset="-122"/>
                <a:ea typeface="楷体_GB2312" panose="02010609030101010101" charset="-122"/>
                <a:cs typeface="+mn-cs"/>
              </a:rPr>
              <a:t>四、动手操作，探讨“平均分”方法</a:t>
            </a:r>
            <a:endParaRPr kumimoji="0" lang="zh-CN" sz="4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10242" name="Rectangle 2"/>
          <p:cNvSpPr txBox="1"/>
          <p:nvPr/>
        </p:nvSpPr>
        <p:spPr>
          <a:xfrm>
            <a:off x="611188" y="1412875"/>
            <a:ext cx="6961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l">
              <a:lnSpc>
                <a:spcPct val="100000"/>
              </a:lnSpc>
              <a:buFontTx/>
            </a:pPr>
            <a:r>
              <a:rPr lang="zh-CN" altLang="en-US" sz="3000">
                <a:latin typeface="楷体_GB2312" panose="02010609030101010101" charset="-122"/>
              </a:rPr>
              <a:t>（一）读懂题意，理解“平均分”</a:t>
            </a:r>
            <a:endParaRPr lang="zh-CN" altLang="en-US" sz="3000">
              <a:latin typeface="楷体_GB2312" panose="02010609030101010101" charset="-122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827088" y="2205038"/>
            <a:ext cx="6883400" cy="1414462"/>
            <a:chOff x="0" y="0"/>
            <a:chExt cx="4336" cy="891"/>
          </a:xfrm>
        </p:grpSpPr>
        <p:sp>
          <p:nvSpPr>
            <p:cNvPr id="10248" name="AutoShape 27"/>
            <p:cNvSpPr/>
            <p:nvPr/>
          </p:nvSpPr>
          <p:spPr>
            <a:xfrm>
              <a:off x="1270" y="137"/>
              <a:ext cx="3066" cy="566"/>
            </a:xfrm>
            <a:prstGeom prst="wedgeRoundRectCallout">
              <a:avLst>
                <a:gd name="adj1" fmla="val -58968"/>
                <a:gd name="adj2" fmla="val 204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l">
                <a:buFontTx/>
              </a:pPr>
              <a:r>
                <a:rPr lang="zh-CN" altLang="en-US">
                  <a:latin typeface="楷体_GB2312" panose="02010609030101010101" charset="-122"/>
                </a:rPr>
                <a:t>把</a:t>
              </a:r>
              <a:r>
                <a:rPr lang="en-US" altLang="zh-CN">
                  <a:latin typeface="Arial" panose="020B0604020202020204" pitchFamily="34" charset="0"/>
                </a:rPr>
                <a:t>18</a:t>
              </a:r>
              <a:r>
                <a:rPr lang="zh-CN" altLang="en-US">
                  <a:latin typeface="楷体_GB2312" panose="02010609030101010101" charset="-122"/>
                </a:rPr>
                <a:t>个    平均分成</a:t>
              </a:r>
              <a:r>
                <a:rPr lang="en-US" altLang="zh-CN">
                  <a:latin typeface="Arial" panose="020B0604020202020204" pitchFamily="34" charset="0"/>
                </a:rPr>
                <a:t>6</a:t>
              </a:r>
              <a:r>
                <a:rPr lang="zh-CN" altLang="en-US">
                  <a:latin typeface="楷体_GB2312" panose="02010609030101010101" charset="-122"/>
                </a:rPr>
                <a:t>份，每份几个？</a:t>
              </a:r>
              <a:endParaRPr lang="en-US" altLang="zh-CN">
                <a:latin typeface="楷体_GB2312" panose="02010609030101010101" charset="-122"/>
              </a:endParaRPr>
            </a:p>
            <a:p>
              <a:pPr algn="l">
                <a:buFontTx/>
              </a:pPr>
              <a:r>
                <a:rPr lang="zh-CN" altLang="en-US">
                  <a:latin typeface="楷体_GB2312" panose="02010609030101010101" charset="-122"/>
                </a:rPr>
                <a:t>分一分。</a:t>
              </a:r>
              <a:endParaRPr lang="zh-CN" altLang="en-US">
                <a:latin typeface="楷体_GB2312" panose="02010609030101010101" charset="-122"/>
              </a:endParaRPr>
            </a:p>
          </p:txBody>
        </p:sp>
        <p:pic>
          <p:nvPicPr>
            <p:cNvPr id="10249" name="Picture 20" descr="男天使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50" name="Picture 14" descr="未标题-4"/>
            <p:cNvPicPr>
              <a:picLocks noChangeAspect="1"/>
            </p:cNvPicPr>
            <p:nvPr/>
          </p:nvPicPr>
          <p:blipFill>
            <a:blip r:embed="rId3"/>
            <a:srcRect t="10489" r="11679"/>
            <a:stretch>
              <a:fillRect/>
            </a:stretch>
          </p:blipFill>
          <p:spPr>
            <a:xfrm>
              <a:off x="1806" y="137"/>
              <a:ext cx="257" cy="27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0245" name="Picture 16" descr="未标题-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523" y="3429635"/>
            <a:ext cx="6626225" cy="2039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Text Box 85"/>
          <p:cNvSpPr txBox="1"/>
          <p:nvPr/>
        </p:nvSpPr>
        <p:spPr>
          <a:xfrm>
            <a:off x="2016760" y="5702935"/>
            <a:ext cx="58680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buFontTx/>
            </a:pPr>
            <a:r>
              <a:rPr lang="zh-CN" altLang="en-US" sz="2400">
                <a:latin typeface="楷体_GB2312" panose="02010609030101010101" charset="-122"/>
              </a:rPr>
              <a:t>你知道了什么？（分什么？平均分成几份</a:t>
            </a:r>
            <a:r>
              <a:rPr lang="en-US" altLang="zh-CN" sz="2400">
                <a:latin typeface="楷体_GB2312" panose="02010609030101010101" charset="-122"/>
              </a:rPr>
              <a:t>?</a:t>
            </a:r>
            <a:r>
              <a:rPr lang="zh-CN" altLang="en-US" sz="2400">
                <a:latin typeface="楷体_GB2312" panose="02010609030101010101" charset="-122"/>
              </a:rPr>
              <a:t>）</a:t>
            </a:r>
            <a:endParaRPr lang="zh-CN" altLang="en-US" sz="2400">
              <a:latin typeface="楷体_GB2312" panose="02010609030101010101" charset="-122"/>
            </a:endParaRPr>
          </a:p>
          <a:p>
            <a:pPr algn="l">
              <a:buFontTx/>
            </a:pPr>
            <a:endParaRPr lang="zh-CN" altLang="en-US" sz="2400">
              <a:latin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NET" val="4.0.30319.42000"/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903</Words>
  <Application>WPS 演示</Application>
  <PresentationFormat>On-screen Show (4:3)</PresentationFormat>
  <Paragraphs>141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26</vt:i4>
      </vt:variant>
      <vt:variant>
        <vt:lpstr>幻灯片标题</vt:lpstr>
      </vt:variant>
      <vt:variant>
        <vt:i4>19</vt:i4>
      </vt:variant>
    </vt:vector>
  </HeadingPairs>
  <TitlesOfParts>
    <vt:vector size="61" baseType="lpstr">
      <vt:lpstr>Arial</vt:lpstr>
      <vt:lpstr>宋体</vt:lpstr>
      <vt:lpstr>Wingdings</vt:lpstr>
      <vt:lpstr>微软雅黑</vt:lpstr>
      <vt:lpstr>黑体</vt:lpstr>
      <vt:lpstr>华文楷体</vt:lpstr>
      <vt:lpstr>Calibri</vt:lpstr>
      <vt:lpstr>Times New Roman</vt:lpstr>
      <vt:lpstr>Gulim</vt:lpstr>
      <vt:lpstr>Malgun Gothic</vt:lpstr>
      <vt:lpstr>楷体_GB2312</vt:lpstr>
      <vt:lpstr>新宋体</vt:lpstr>
      <vt:lpstr>华文仿宋</vt:lpstr>
      <vt:lpstr>Arial Unicode MS</vt:lpstr>
      <vt:lpstr>等线</vt:lpstr>
      <vt:lpstr>数学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2021-04-15T11:59:00Z</cp:lastPrinted>
  <dcterms:created xsi:type="dcterms:W3CDTF">2021-04-15T11:59:00Z</dcterms:created>
  <dcterms:modified xsi:type="dcterms:W3CDTF">2021-11-08T12:22:23Z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A8DC0C31A114467C959FD92DEF89076C</vt:lpwstr>
  </property>
  <property fmtid="{D5CDD505-2E9C-101B-9397-08002B2CF9AE}" pid="7" name="KSOProductBuildVer">
    <vt:lpwstr>2052-11.1.0.11045</vt:lpwstr>
  </property>
</Properties>
</file>