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283" r:id="rId3"/>
    <p:sldId id="267" r:id="rId5"/>
    <p:sldId id="268" r:id="rId6"/>
    <p:sldId id="269" r:id="rId7"/>
    <p:sldId id="270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2" r:id="rId17"/>
    <p:sldId id="284" r:id="rId18"/>
  </p:sldIdLst>
  <p:sldSz cx="9144000" cy="6858000" type="screen4x3"/>
  <p:notesSz cx="6858000" cy="9144000"/>
  <p:custDataLst>
    <p:tags r:id="rId23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4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8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B9CEB-073E-41FC-A661-5F6A9E8F74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D287FE-C8EA-48AC-AF05-5D9B81CB163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0" y="2757593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FD3F84C-E016-493B-BBB2-8A9FB92603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A6742D1-43AF-4362-B600-0D21F7CAEDC0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3" y="1821180"/>
            <a:ext cx="2428875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  <a:endParaRPr lang="zh-CN" altLang="en-US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1" y="3381376"/>
            <a:ext cx="229870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整理和复习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/>
          <p:nvPr/>
        </p:nvGrpSpPr>
        <p:grpSpPr>
          <a:xfrm>
            <a:off x="990600" y="381000"/>
            <a:ext cx="7620000" cy="4495800"/>
            <a:chOff x="624" y="240"/>
            <a:chExt cx="4800" cy="2832"/>
          </a:xfrm>
        </p:grpSpPr>
        <p:sp>
          <p:nvSpPr>
            <p:cNvPr id="23554" name="AutoShape 3"/>
            <p:cNvSpPr>
              <a:spLocks noChangeArrowheads="1"/>
            </p:cNvSpPr>
            <p:nvPr/>
          </p:nvSpPr>
          <p:spPr bwMode="auto">
            <a:xfrm>
              <a:off x="1536" y="240"/>
              <a:ext cx="2539" cy="771"/>
            </a:xfrm>
            <a:prstGeom prst="horizontalScroll">
              <a:avLst>
                <a:gd name="adj" fmla="val 12500"/>
              </a:avLst>
            </a:prstGeom>
            <a:solidFill>
              <a:srgbClr val="0000CC"/>
            </a:solidFill>
            <a:ln w="19050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pPr algn="ctr"/>
              <a:r>
                <a:rPr lang="zh-CN" altLang="en-US" sz="4800" b="1">
                  <a:solidFill>
                    <a:srgbClr val="FFFF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计算小专家</a:t>
              </a:r>
              <a:endParaRPr lang="zh-CN" altLang="en-US" sz="4800" b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23555" name="Group 4"/>
            <p:cNvGrpSpPr/>
            <p:nvPr/>
          </p:nvGrpSpPr>
          <p:grpSpPr>
            <a:xfrm>
              <a:off x="624" y="1200"/>
              <a:ext cx="4800" cy="1872"/>
              <a:chOff x="624" y="1200"/>
              <a:chExt cx="4800" cy="1872"/>
            </a:xfrm>
          </p:grpSpPr>
          <p:sp>
            <p:nvSpPr>
              <p:cNvPr id="23556" name="Text Box 5"/>
              <p:cNvSpPr txBox="1">
                <a:spLocks noChangeArrowheads="1"/>
              </p:cNvSpPr>
              <p:nvPr/>
            </p:nvSpPr>
            <p:spPr bwMode="auto">
              <a:xfrm>
                <a:off x="816" y="1440"/>
                <a:ext cx="336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endParaRPr lang="zh-CN" altLang="en-US" sz="2400" b="1"/>
              </a:p>
            </p:txBody>
          </p:sp>
          <p:sp>
            <p:nvSpPr>
              <p:cNvPr id="23557" name="Text Box 6"/>
              <p:cNvSpPr txBox="1">
                <a:spLocks noChangeArrowheads="1"/>
              </p:cNvSpPr>
              <p:nvPr/>
            </p:nvSpPr>
            <p:spPr bwMode="auto">
              <a:xfrm>
                <a:off x="624" y="1200"/>
                <a:ext cx="768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6×2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58" name="Text Box 7"/>
              <p:cNvSpPr txBox="1">
                <a:spLocks noChangeArrowheads="1"/>
              </p:cNvSpPr>
              <p:nvPr/>
            </p:nvSpPr>
            <p:spPr bwMode="auto">
              <a:xfrm>
                <a:off x="624" y="1584"/>
                <a:ext cx="960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12÷3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59" name="Text Box 8"/>
              <p:cNvSpPr txBox="1">
                <a:spLocks noChangeArrowheads="1"/>
              </p:cNvSpPr>
              <p:nvPr/>
            </p:nvSpPr>
            <p:spPr bwMode="auto">
              <a:xfrm>
                <a:off x="624" y="1968"/>
                <a:ext cx="960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36÷6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60" name="Text Box 9"/>
              <p:cNvSpPr txBox="1">
                <a:spLocks noChangeArrowheads="1"/>
              </p:cNvSpPr>
              <p:nvPr/>
            </p:nvSpPr>
            <p:spPr bwMode="auto">
              <a:xfrm>
                <a:off x="624" y="2352"/>
                <a:ext cx="1056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71</a:t>
                </a:r>
                <a:r>
                  <a:rPr lang="zh-CN" altLang="en-US" sz="2400" b="1"/>
                  <a:t>－</a:t>
                </a:r>
                <a:r>
                  <a:rPr lang="en-US" altLang="zh-CN" sz="2400" b="1"/>
                  <a:t>50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61" name="Text Box 10"/>
              <p:cNvSpPr txBox="1">
                <a:spLocks noChangeArrowheads="1"/>
              </p:cNvSpPr>
              <p:nvPr/>
            </p:nvSpPr>
            <p:spPr bwMode="auto">
              <a:xfrm>
                <a:off x="624" y="2784"/>
                <a:ext cx="1008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15÷5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62" name="Text Box 11"/>
              <p:cNvSpPr txBox="1">
                <a:spLocks noChangeArrowheads="1"/>
              </p:cNvSpPr>
              <p:nvPr/>
            </p:nvSpPr>
            <p:spPr bwMode="auto">
              <a:xfrm>
                <a:off x="1728" y="1200"/>
                <a:ext cx="1056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18÷6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63" name="Text Box 12"/>
              <p:cNvSpPr txBox="1">
                <a:spLocks noChangeArrowheads="1"/>
              </p:cNvSpPr>
              <p:nvPr/>
            </p:nvSpPr>
            <p:spPr bwMode="auto">
              <a:xfrm>
                <a:off x="1728" y="1584"/>
                <a:ext cx="864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17</a:t>
                </a:r>
                <a:r>
                  <a:rPr lang="zh-CN" altLang="en-US" sz="2400" b="1"/>
                  <a:t>－</a:t>
                </a:r>
                <a:r>
                  <a:rPr lang="en-US" altLang="zh-CN" sz="2400" b="1"/>
                  <a:t>9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64" name="Text Box 13"/>
              <p:cNvSpPr txBox="1">
                <a:spLocks noChangeArrowheads="1"/>
              </p:cNvSpPr>
              <p:nvPr/>
            </p:nvSpPr>
            <p:spPr bwMode="auto">
              <a:xfrm>
                <a:off x="1728" y="1968"/>
                <a:ext cx="912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16÷4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65" name="Text Box 14"/>
              <p:cNvSpPr txBox="1">
                <a:spLocks noChangeArrowheads="1"/>
              </p:cNvSpPr>
              <p:nvPr/>
            </p:nvSpPr>
            <p:spPr bwMode="auto">
              <a:xfrm>
                <a:off x="1728" y="2352"/>
                <a:ext cx="1104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30</a:t>
                </a:r>
                <a:r>
                  <a:rPr lang="zh-CN" altLang="en-US" sz="2400" b="1"/>
                  <a:t>＋</a:t>
                </a:r>
                <a:r>
                  <a:rPr lang="en-US" altLang="zh-CN" sz="2400" b="1"/>
                  <a:t>6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66" name="Text Box 15"/>
              <p:cNvSpPr txBox="1">
                <a:spLocks noChangeArrowheads="1"/>
              </p:cNvSpPr>
              <p:nvPr/>
            </p:nvSpPr>
            <p:spPr bwMode="auto">
              <a:xfrm>
                <a:off x="1728" y="2784"/>
                <a:ext cx="1056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29</a:t>
                </a:r>
                <a:r>
                  <a:rPr lang="zh-CN" altLang="en-US" sz="2400" b="1"/>
                  <a:t>－</a:t>
                </a:r>
                <a:r>
                  <a:rPr lang="en-US" altLang="zh-CN" sz="2400" b="1"/>
                  <a:t>10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67" name="Text Box 16"/>
              <p:cNvSpPr txBox="1">
                <a:spLocks noChangeArrowheads="1"/>
              </p:cNvSpPr>
              <p:nvPr/>
            </p:nvSpPr>
            <p:spPr bwMode="auto">
              <a:xfrm>
                <a:off x="2976" y="1200"/>
                <a:ext cx="912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30÷6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68" name="Text Box 17"/>
              <p:cNvSpPr txBox="1">
                <a:spLocks noChangeArrowheads="1"/>
              </p:cNvSpPr>
              <p:nvPr/>
            </p:nvSpPr>
            <p:spPr bwMode="auto">
              <a:xfrm>
                <a:off x="2976" y="1584"/>
                <a:ext cx="960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3÷3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69" name="Text Box 18"/>
              <p:cNvSpPr txBox="1">
                <a:spLocks noChangeArrowheads="1"/>
              </p:cNvSpPr>
              <p:nvPr/>
            </p:nvSpPr>
            <p:spPr bwMode="auto">
              <a:xfrm>
                <a:off x="2928" y="1968"/>
                <a:ext cx="1056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25</a:t>
                </a:r>
                <a:r>
                  <a:rPr lang="zh-CN" altLang="en-US" sz="2400" b="1"/>
                  <a:t>＋</a:t>
                </a:r>
                <a:r>
                  <a:rPr lang="en-US" altLang="zh-CN" sz="2400" b="1"/>
                  <a:t>5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70" name="Text Box 19"/>
              <p:cNvSpPr txBox="1">
                <a:spLocks noChangeArrowheads="1"/>
              </p:cNvSpPr>
              <p:nvPr/>
            </p:nvSpPr>
            <p:spPr bwMode="auto">
              <a:xfrm>
                <a:off x="2928" y="2352"/>
                <a:ext cx="960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8÷2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71" name="Text Box 20"/>
              <p:cNvSpPr txBox="1">
                <a:spLocks noChangeArrowheads="1"/>
              </p:cNvSpPr>
              <p:nvPr/>
            </p:nvSpPr>
            <p:spPr bwMode="auto">
              <a:xfrm>
                <a:off x="2928" y="2784"/>
                <a:ext cx="960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6×4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72" name="Text Box 21"/>
              <p:cNvSpPr txBox="1">
                <a:spLocks noChangeArrowheads="1"/>
              </p:cNvSpPr>
              <p:nvPr/>
            </p:nvSpPr>
            <p:spPr bwMode="auto">
              <a:xfrm>
                <a:off x="4128" y="1200"/>
                <a:ext cx="960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4×5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73" name="Text Box 22"/>
              <p:cNvSpPr txBox="1">
                <a:spLocks noChangeArrowheads="1"/>
              </p:cNvSpPr>
              <p:nvPr/>
            </p:nvSpPr>
            <p:spPr bwMode="auto">
              <a:xfrm>
                <a:off x="4128" y="1584"/>
                <a:ext cx="1104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24÷4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74" name="Text Box 23"/>
              <p:cNvSpPr txBox="1">
                <a:spLocks noChangeArrowheads="1"/>
              </p:cNvSpPr>
              <p:nvPr/>
            </p:nvSpPr>
            <p:spPr bwMode="auto">
              <a:xfrm>
                <a:off x="4128" y="1968"/>
                <a:ext cx="1104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20÷5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75" name="Text Box 24"/>
              <p:cNvSpPr txBox="1">
                <a:spLocks noChangeArrowheads="1"/>
              </p:cNvSpPr>
              <p:nvPr/>
            </p:nvSpPr>
            <p:spPr bwMode="auto">
              <a:xfrm>
                <a:off x="4128" y="2352"/>
                <a:ext cx="1248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18÷3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  <p:sp>
            <p:nvSpPr>
              <p:cNvPr id="23576" name="Text Box 25"/>
              <p:cNvSpPr txBox="1">
                <a:spLocks noChangeArrowheads="1"/>
              </p:cNvSpPr>
              <p:nvPr/>
            </p:nvSpPr>
            <p:spPr bwMode="auto">
              <a:xfrm>
                <a:off x="4128" y="2784"/>
                <a:ext cx="1296" cy="288"/>
              </a:xfrm>
              <a:prstGeom prst="rect">
                <a:avLst/>
              </a:prstGeom>
              <a:noFill/>
              <a:ln w="9525" algn="ctr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altLang="zh-CN" sz="2400" b="1"/>
                  <a:t>38</a:t>
                </a:r>
                <a:r>
                  <a:rPr lang="zh-CN" altLang="en-US" sz="2400" b="1"/>
                  <a:t>＋</a:t>
                </a:r>
                <a:r>
                  <a:rPr lang="en-US" altLang="zh-CN" sz="2400" b="1"/>
                  <a:t>20</a:t>
                </a:r>
                <a:r>
                  <a:rPr lang="zh-CN" altLang="en-US" sz="2400" b="1"/>
                  <a:t>＝</a:t>
                </a:r>
                <a:endParaRPr lang="zh-CN" altLang="en-US" sz="2400" b="1"/>
              </a:p>
            </p:txBody>
          </p:sp>
        </p:grp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熊大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286000" y="177165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30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52" name="Text Box 28"/>
          <p:cNvSpPr txBox="1">
            <a:spLocks noChangeArrowheads="1"/>
          </p:cNvSpPr>
          <p:nvPr/>
        </p:nvSpPr>
        <p:spPr bwMode="auto">
          <a:xfrm>
            <a:off x="2209800" y="2667000"/>
            <a:ext cx="1778000" cy="493148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/>
              <a:buNone/>
            </a:pPr>
            <a:r>
              <a:rPr lang="en-US" altLang="zh-CN" sz="2400" b="1">
                <a:latin typeface="Times New Roman" panose="02020603050405020304" pitchFamily="34" charset="0"/>
                <a:ea typeface="楷体" panose="02010609060101010101" pitchFamily="49" charset="-122"/>
              </a:rPr>
              <a:t>14÷2</a:t>
            </a:r>
            <a:r>
              <a:rPr lang="zh-CN" altLang="en-US" sz="2400" b="1">
                <a:latin typeface="Times New Roman" panose="02020603050405020304" pitchFamily="34" charset="0"/>
                <a:ea typeface="楷体" panose="02010609060101010101" pitchFamily="49" charset="-122"/>
              </a:rPr>
              <a:t>＝</a:t>
            </a:r>
            <a:r>
              <a:rPr lang="en-US" altLang="zh-CN" sz="2400" b="1">
                <a:latin typeface="Times New Roman" panose="02020603050405020304" pitchFamily="34" charset="0"/>
                <a:ea typeface="楷体" panose="02010609060101010101" pitchFamily="49" charset="-122"/>
              </a:rPr>
              <a:t>7</a:t>
            </a:r>
            <a:endParaRPr lang="en-US" altLang="zh-CN" sz="24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6653" name="Text Box 29"/>
          <p:cNvSpPr txBox="1">
            <a:spLocks noChangeArrowheads="1"/>
          </p:cNvSpPr>
          <p:nvPr/>
        </p:nvSpPr>
        <p:spPr bwMode="auto">
          <a:xfrm>
            <a:off x="2133600" y="3962400"/>
            <a:ext cx="1778000" cy="493148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/>
              <a:buNone/>
            </a:pPr>
            <a:r>
              <a:rPr lang="en-US" altLang="zh-CN" sz="2400" b="1">
                <a:latin typeface="Times New Roman" panose="02020603050405020304" pitchFamily="34" charset="0"/>
                <a:ea typeface="楷体" panose="02010609060101010101" pitchFamily="49" charset="-122"/>
              </a:rPr>
              <a:t>30÷5</a:t>
            </a:r>
            <a:r>
              <a:rPr lang="zh-CN" altLang="en-US" sz="2400" b="1">
                <a:latin typeface="Times New Roman" panose="02020603050405020304" pitchFamily="34" charset="0"/>
                <a:ea typeface="楷体" panose="02010609060101010101" pitchFamily="49" charset="-122"/>
              </a:rPr>
              <a:t>＝</a:t>
            </a:r>
            <a:r>
              <a:rPr lang="en-US" altLang="zh-CN" sz="2400" b="1">
                <a:latin typeface="Times New Roman" panose="02020603050405020304" pitchFamily="34" charset="0"/>
                <a:ea typeface="楷体" panose="02010609060101010101" pitchFamily="49" charset="-122"/>
              </a:rPr>
              <a:t>6</a:t>
            </a:r>
            <a:endParaRPr lang="en-US" altLang="zh-CN" sz="24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6654" name="Text Box 30"/>
          <p:cNvSpPr txBox="1">
            <a:spLocks noChangeArrowheads="1"/>
          </p:cNvSpPr>
          <p:nvPr/>
        </p:nvSpPr>
        <p:spPr bwMode="auto">
          <a:xfrm>
            <a:off x="2133600" y="5257800"/>
            <a:ext cx="1778000" cy="493148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/>
              <a:buNone/>
            </a:pPr>
            <a:r>
              <a:rPr lang="en-US" altLang="zh-CN" sz="2400" b="1">
                <a:latin typeface="Times New Roman" panose="02020603050405020304" pitchFamily="34" charset="0"/>
                <a:ea typeface="楷体" panose="02010609060101010101" pitchFamily="49" charset="-122"/>
              </a:rPr>
              <a:t>25÷5</a:t>
            </a:r>
            <a:r>
              <a:rPr lang="zh-CN" altLang="en-US" sz="2400" b="1">
                <a:latin typeface="Times New Roman" panose="02020603050405020304" pitchFamily="34" charset="0"/>
                <a:ea typeface="楷体" panose="02010609060101010101" pitchFamily="49" charset="-122"/>
              </a:rPr>
              <a:t>＝</a:t>
            </a:r>
            <a:r>
              <a:rPr lang="en-US" altLang="zh-CN" sz="2400" b="1">
                <a:latin typeface="Times New Roman" panose="02020603050405020304" pitchFamily="34" charset="0"/>
                <a:ea typeface="楷体" panose="02010609060101010101" pitchFamily="49" charset="-122"/>
              </a:rPr>
              <a:t>5</a:t>
            </a:r>
            <a:endParaRPr lang="en-US" altLang="zh-CN" sz="24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5604" name="Rectangle 5"/>
          <p:cNvSpPr>
            <a:spLocks noChangeArrowheads="1"/>
          </p:cNvSpPr>
          <p:nvPr/>
        </p:nvSpPr>
        <p:spPr bwMode="auto">
          <a:xfrm>
            <a:off x="394782" y="5734050"/>
            <a:ext cx="235962" cy="125804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" b="1">
                <a:solidFill>
                  <a:schemeClr val="bg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数学</a:t>
            </a:r>
            <a:endParaRPr lang="en-US" altLang="zh-CN" sz="2000" b="1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5615" name="Group 15"/>
          <p:cNvGrpSpPr/>
          <p:nvPr/>
        </p:nvGrpSpPr>
        <p:grpSpPr>
          <a:xfrm>
            <a:off x="762000" y="1390650"/>
            <a:ext cx="7502525" cy="3700463"/>
            <a:chOff x="480" y="876"/>
            <a:chExt cx="4726" cy="2331"/>
          </a:xfrm>
        </p:grpSpPr>
        <p:sp>
          <p:nvSpPr>
            <p:cNvPr id="25607" name="Rectangle 4"/>
            <p:cNvSpPr>
              <a:spLocks noChangeArrowheads="1"/>
            </p:cNvSpPr>
            <p:nvPr/>
          </p:nvSpPr>
          <p:spPr bwMode="auto">
            <a:xfrm>
              <a:off x="480" y="876"/>
              <a:ext cx="4542" cy="40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22860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/>
                <a:buNone/>
              </a:pPr>
              <a:r>
                <a:rPr lang="zh-CN" altLang="en-US" sz="3000" b="1">
                  <a:latin typeface="Calibri" panose="020F0502020204030204" pitchFamily="34" charset="0"/>
                </a:rPr>
                <a:t>列式计算</a:t>
              </a:r>
              <a:endParaRPr lang="zh-CN" altLang="en-US" sz="3000" b="1">
                <a:latin typeface="Calibri" panose="020F0502020204030204" pitchFamily="34" charset="0"/>
              </a:endParaRPr>
            </a:p>
          </p:txBody>
        </p:sp>
        <p:sp>
          <p:nvSpPr>
            <p:cNvPr id="25608" name="Text Box 26"/>
            <p:cNvSpPr txBox="1">
              <a:spLocks noChangeArrowheads="1"/>
            </p:cNvSpPr>
            <p:nvPr/>
          </p:nvSpPr>
          <p:spPr bwMode="auto">
            <a:xfrm>
              <a:off x="576" y="2076"/>
              <a:ext cx="4143" cy="315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/>
                <a:buNone/>
              </a:pPr>
              <a:r>
                <a:rPr lang="en-US" altLang="zh-CN" sz="2400" b="1">
                  <a:latin typeface="Calibri" panose="020F0502020204030204" pitchFamily="34" charset="0"/>
                </a:rPr>
                <a:t>2. </a:t>
              </a:r>
              <a:r>
                <a:rPr lang="zh-CN" altLang="en-US" sz="2400" b="1">
                  <a:latin typeface="Calibri" panose="020F0502020204030204" pitchFamily="34" charset="0"/>
                </a:rPr>
                <a:t>被除数是</a:t>
              </a:r>
              <a:r>
                <a:rPr lang="en-US" altLang="zh-CN" sz="2400" b="1">
                  <a:latin typeface="Calibri" panose="020F0502020204030204" pitchFamily="34" charset="0"/>
                </a:rPr>
                <a:t>30</a:t>
              </a:r>
              <a:r>
                <a:rPr lang="zh-CN" altLang="en-US" sz="2400" b="1">
                  <a:latin typeface="Calibri" panose="020F0502020204030204" pitchFamily="34" charset="0"/>
                </a:rPr>
                <a:t>，除数是</a:t>
              </a:r>
              <a:r>
                <a:rPr lang="en-US" altLang="zh-CN" sz="2400" b="1">
                  <a:latin typeface="Calibri" panose="020F0502020204030204" pitchFamily="34" charset="0"/>
                </a:rPr>
                <a:t>5</a:t>
              </a:r>
              <a:r>
                <a:rPr lang="zh-CN" altLang="en-US" sz="2400" b="1">
                  <a:latin typeface="Calibri" panose="020F0502020204030204" pitchFamily="34" charset="0"/>
                </a:rPr>
                <a:t>，商是几？</a:t>
              </a:r>
              <a:endParaRPr lang="zh-CN" altLang="en-US" sz="2400" b="1">
                <a:latin typeface="Calibri" panose="020F0502020204030204" pitchFamily="34" charset="0"/>
              </a:endParaRPr>
            </a:p>
          </p:txBody>
        </p:sp>
        <p:sp>
          <p:nvSpPr>
            <p:cNvPr id="25609" name="Text Box 27"/>
            <p:cNvSpPr txBox="1">
              <a:spLocks noChangeArrowheads="1"/>
            </p:cNvSpPr>
            <p:nvPr/>
          </p:nvSpPr>
          <p:spPr bwMode="auto">
            <a:xfrm>
              <a:off x="576" y="2892"/>
              <a:ext cx="3583" cy="315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/>
                <a:buNone/>
              </a:pPr>
              <a:r>
                <a:rPr lang="en-US" altLang="zh-CN" sz="2400" b="1">
                  <a:latin typeface="Calibri" panose="020F0502020204030204" pitchFamily="34" charset="0"/>
                </a:rPr>
                <a:t>3. 25</a:t>
              </a:r>
              <a:r>
                <a:rPr lang="zh-CN" altLang="en-US" sz="2400" b="1">
                  <a:latin typeface="Calibri" panose="020F0502020204030204" pitchFamily="34" charset="0"/>
                </a:rPr>
                <a:t>里面有几个</a:t>
              </a:r>
              <a:r>
                <a:rPr lang="en-US" altLang="zh-CN" sz="2400" b="1">
                  <a:latin typeface="Calibri" panose="020F0502020204030204" pitchFamily="34" charset="0"/>
                </a:rPr>
                <a:t>5</a:t>
              </a:r>
              <a:r>
                <a:rPr lang="zh-CN" altLang="en-US" sz="2400" b="1">
                  <a:latin typeface="Calibri" panose="020F0502020204030204" pitchFamily="34" charset="0"/>
                </a:rPr>
                <a:t>？</a:t>
              </a:r>
              <a:endParaRPr lang="zh-CN" altLang="en-US" sz="2400" b="1">
                <a:latin typeface="Calibri" panose="020F0502020204030204" pitchFamily="34" charset="0"/>
              </a:endParaRPr>
            </a:p>
          </p:txBody>
        </p:sp>
        <p:sp>
          <p:nvSpPr>
            <p:cNvPr id="25610" name="Text Box 4"/>
            <p:cNvSpPr txBox="1">
              <a:spLocks noChangeArrowheads="1"/>
            </p:cNvSpPr>
            <p:nvPr/>
          </p:nvSpPr>
          <p:spPr bwMode="auto">
            <a:xfrm>
              <a:off x="624" y="1260"/>
              <a:ext cx="4582" cy="315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/>
                <a:buNone/>
              </a:pPr>
              <a:r>
                <a:rPr lang="en-US" altLang="zh-CN" sz="2400" b="1">
                  <a:latin typeface="Calibri" panose="020F0502020204030204" pitchFamily="34" charset="0"/>
                </a:rPr>
                <a:t>1. 14</a:t>
              </a:r>
              <a:r>
                <a:rPr lang="zh-CN" altLang="en-US" sz="2400" b="1">
                  <a:latin typeface="Calibri" panose="020F0502020204030204" pitchFamily="34" charset="0"/>
                </a:rPr>
                <a:t>个     ，每</a:t>
              </a:r>
              <a:r>
                <a:rPr lang="en-US" altLang="zh-CN" sz="2400" b="1">
                  <a:latin typeface="Calibri" panose="020F0502020204030204" pitchFamily="34" charset="0"/>
                </a:rPr>
                <a:t>2</a:t>
              </a:r>
              <a:r>
                <a:rPr lang="zh-CN" altLang="en-US" sz="2400" b="1">
                  <a:latin typeface="Calibri" panose="020F0502020204030204" pitchFamily="34" charset="0"/>
                </a:rPr>
                <a:t>个一份，可以分成几份？</a:t>
              </a:r>
              <a:endParaRPr lang="zh-CN" altLang="en-US" sz="2400" b="1">
                <a:latin typeface="Calibri" panose="020F0502020204030204" pitchFamily="34" charset="0"/>
              </a:endParaRPr>
            </a:p>
          </p:txBody>
        </p:sp>
        <p:sp>
          <p:nvSpPr>
            <p:cNvPr id="25611" name="AutoShape 11"/>
            <p:cNvSpPr>
              <a:spLocks noChangeArrowheads="1"/>
            </p:cNvSpPr>
            <p:nvPr/>
          </p:nvSpPr>
          <p:spPr bwMode="auto">
            <a:xfrm>
              <a:off x="1257" y="1328"/>
              <a:ext cx="227" cy="170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15240" algn="ctr">
              <a:solidFill>
                <a:srgbClr val="CC3399"/>
              </a:solidFill>
              <a:miter lim="800000"/>
            </a:ln>
          </p:spPr>
          <p:txBody>
            <a:bodyPr wrap="none" anchor="ctr"/>
            <a:lstStyle/>
            <a:p>
              <a:pPr>
                <a:lnSpc>
                  <a:spcPct val="120000"/>
                </a:lnSpc>
              </a:pPr>
              <a:endParaRPr lang="zh-CN" altLang="en-US" sz="2000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25606" name="WordArt 14"/>
          <p:cNvSpPr>
            <a:spLocks noChangeArrowheads="1" noChangeShapeType="1" noTextEdit="1"/>
          </p:cNvSpPr>
          <p:nvPr/>
        </p:nvSpPr>
        <p:spPr bwMode="auto">
          <a:xfrm>
            <a:off x="533400" y="171450"/>
            <a:ext cx="21336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CC99FF"/>
                  </a:solidFill>
                  <a:rou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挑战一</a:t>
            </a:r>
            <a:endParaRPr lang="zh-CN" altLang="en-US" sz="3600" b="1" kern="10">
              <a:ln w="9525">
                <a:solidFill>
                  <a:srgbClr val="CC99FF"/>
                </a:solidFill>
                <a:rou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52" grpId="0"/>
      <p:bldP spid="26653" grpId="0"/>
      <p:bldP spid="266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/>
          <p:nvPr/>
        </p:nvGrpSpPr>
        <p:grpSpPr>
          <a:xfrm>
            <a:off x="533400" y="228600"/>
            <a:ext cx="6477000" cy="1692275"/>
            <a:chOff x="336" y="144"/>
            <a:chExt cx="4080" cy="1066"/>
          </a:xfrm>
        </p:grpSpPr>
        <p:sp>
          <p:nvSpPr>
            <p:cNvPr id="26632" name="WordArt 3"/>
            <p:cNvSpPr>
              <a:spLocks noChangeArrowheads="1" noChangeShapeType="1" noTextEdit="1"/>
            </p:cNvSpPr>
            <p:nvPr/>
          </p:nvSpPr>
          <p:spPr bwMode="auto">
            <a:xfrm>
              <a:off x="336" y="144"/>
              <a:ext cx="1344" cy="648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32056"/>
                </a:avLst>
              </a:prstTxWarp>
            </a:bodyPr>
            <a:lstStyle/>
            <a:p>
              <a:pPr algn="ctr"/>
              <a:r>
                <a:rPr lang="zh-CN" altLang="en-US" sz="3600" b="1" kern="10">
                  <a:ln w="9525">
                    <a:solidFill>
                      <a:srgbClr val="CC99FF"/>
                    </a:solidFill>
                    <a:round/>
                  </a:ln>
                  <a:gradFill rotWithShape="1">
                    <a:gsLst>
                      <a:gs pos="0">
                        <a:srgbClr val="6600CC"/>
                      </a:gs>
                      <a:gs pos="100000">
                        <a:srgbClr val="CC00CC"/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9999FF">
                        <a:alpha val="79999"/>
                      </a:srgb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挑战二</a:t>
              </a:r>
              <a:endParaRPr lang="zh-CN" altLang="en-US" sz="3600" b="1" kern="10">
                <a:ln w="9525">
                  <a:solidFill>
                    <a:srgbClr val="CC99FF"/>
                  </a:solidFill>
                  <a:rou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633" name="Text Box 4"/>
            <p:cNvSpPr txBox="1">
              <a:spLocks noChangeArrowheads="1"/>
            </p:cNvSpPr>
            <p:nvPr/>
          </p:nvSpPr>
          <p:spPr bwMode="auto">
            <a:xfrm>
              <a:off x="1344" y="768"/>
              <a:ext cx="3072" cy="442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4000" b="1"/>
                <a:t>有</a:t>
              </a:r>
              <a:r>
                <a:rPr lang="en-US" altLang="zh-CN" sz="4000" b="1"/>
                <a:t>24</a:t>
              </a:r>
              <a:r>
                <a:rPr lang="zh-CN" altLang="en-US" sz="4000" b="1"/>
                <a:t>本练习本。</a:t>
              </a:r>
              <a:endParaRPr lang="zh-CN" altLang="en-US" sz="4000" b="1"/>
            </a:p>
          </p:txBody>
        </p:sp>
      </p:grpSp>
      <p:grpSp>
        <p:nvGrpSpPr>
          <p:cNvPr id="26635" name="Group 11"/>
          <p:cNvGrpSpPr/>
          <p:nvPr/>
        </p:nvGrpSpPr>
        <p:grpSpPr>
          <a:xfrm>
            <a:off x="457200" y="2133600"/>
            <a:ext cx="4343400" cy="3352800"/>
            <a:chOff x="288" y="1344"/>
            <a:chExt cx="2736" cy="2112"/>
          </a:xfrm>
        </p:grpSpPr>
        <p:pic>
          <p:nvPicPr>
            <p:cNvPr id="26630" name="Picture 6" descr="熊二2"/>
            <p:cNvPicPr>
              <a:picLocks noChangeAspect="1" noChangeArrowheads="1"/>
            </p:cNvPicPr>
            <p:nvPr/>
          </p:nvPicPr>
          <p:blipFill>
            <a:blip r:embed="rId1"/>
            <a:srcRect l="6349" t="2174" r="1587" b="4347"/>
            <a:stretch>
              <a:fillRect/>
            </a:stretch>
          </p:blipFill>
          <p:spPr bwMode="auto">
            <a:xfrm>
              <a:off x="288" y="2016"/>
              <a:ext cx="971" cy="144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6631" name="AutoShape 7"/>
            <p:cNvSpPr>
              <a:spLocks noChangeArrowheads="1"/>
            </p:cNvSpPr>
            <p:nvPr/>
          </p:nvSpPr>
          <p:spPr bwMode="auto">
            <a:xfrm>
              <a:off x="1008" y="1344"/>
              <a:ext cx="2016" cy="816"/>
            </a:xfrm>
            <a:prstGeom prst="wedgeEllipseCallout">
              <a:avLst>
                <a:gd name="adj1" fmla="val -43500"/>
                <a:gd name="adj2" fmla="val 54167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</a:ln>
          </p:spPr>
          <p:txBody>
            <a:bodyPr anchor="ctr"/>
            <a:lstStyle/>
            <a:p>
              <a:pPr algn="ctr" eaLnBrk="0" hangingPunct="0"/>
              <a:r>
                <a:rPr lang="zh-CN" altLang="en-US" sz="2400" b="1"/>
                <a:t>平均分给</a:t>
              </a:r>
              <a:r>
                <a:rPr lang="en-US" altLang="zh-CN" sz="2400" b="1"/>
                <a:t>6</a:t>
              </a:r>
              <a:r>
                <a:rPr lang="zh-CN" altLang="en-US" sz="2400" b="1"/>
                <a:t>人，每人几本？</a:t>
              </a:r>
              <a:endParaRPr lang="zh-CN" altLang="en-US" sz="2400" b="1"/>
            </a:p>
          </p:txBody>
        </p:sp>
      </p:grpSp>
      <p:grpSp>
        <p:nvGrpSpPr>
          <p:cNvPr id="26636" name="Group 12"/>
          <p:cNvGrpSpPr/>
          <p:nvPr/>
        </p:nvGrpSpPr>
        <p:grpSpPr>
          <a:xfrm>
            <a:off x="5105400" y="2133600"/>
            <a:ext cx="3557588" cy="3733800"/>
            <a:chOff x="3216" y="1344"/>
            <a:chExt cx="2241" cy="2352"/>
          </a:xfrm>
        </p:grpSpPr>
        <p:pic>
          <p:nvPicPr>
            <p:cNvPr id="26628" name="Picture 9" descr="熊大1"/>
            <p:cNvPicPr>
              <a:picLocks noChangeAspect="1" noChangeArrowheads="1"/>
            </p:cNvPicPr>
            <p:nvPr/>
          </p:nvPicPr>
          <p:blipFill>
            <a:blip r:embed="rId2"/>
            <a:srcRect r="3999" b="1578"/>
            <a:stretch>
              <a:fillRect/>
            </a:stretch>
          </p:blipFill>
          <p:spPr bwMode="auto">
            <a:xfrm>
              <a:off x="4512" y="2160"/>
              <a:ext cx="945" cy="1536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6629" name="AutoShape 10"/>
            <p:cNvSpPr>
              <a:spLocks noChangeArrowheads="1"/>
            </p:cNvSpPr>
            <p:nvPr/>
          </p:nvSpPr>
          <p:spPr bwMode="auto">
            <a:xfrm>
              <a:off x="3216" y="1344"/>
              <a:ext cx="1872" cy="816"/>
            </a:xfrm>
            <a:prstGeom prst="wedgeEllipseCallout">
              <a:avLst>
                <a:gd name="adj1" fmla="val 29542"/>
                <a:gd name="adj2" fmla="val 74144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miter lim="800000"/>
            </a:ln>
          </p:spPr>
          <p:txBody>
            <a:bodyPr anchor="ctr"/>
            <a:lstStyle/>
            <a:p>
              <a:pPr algn="ctr" eaLnBrk="0" hangingPunct="0"/>
              <a:r>
                <a:rPr lang="zh-CN" altLang="en-US" sz="2400" b="1"/>
                <a:t>每人</a:t>
              </a:r>
              <a:r>
                <a:rPr lang="en-US" altLang="zh-CN" sz="2400" b="1"/>
                <a:t>4</a:t>
              </a:r>
              <a:r>
                <a:rPr lang="zh-CN" altLang="en-US" sz="2400" b="1"/>
                <a:t>本。可以分给几人？</a:t>
              </a:r>
              <a:endParaRPr lang="zh-CN" altLang="en-US" sz="2400" b="1"/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03" name="Group 7"/>
          <p:cNvGrpSpPr/>
          <p:nvPr/>
        </p:nvGrpSpPr>
        <p:grpSpPr>
          <a:xfrm>
            <a:off x="762000" y="457200"/>
            <a:ext cx="7086600" cy="4953000"/>
            <a:chOff x="480" y="288"/>
            <a:chExt cx="4464" cy="3120"/>
          </a:xfrm>
        </p:grpSpPr>
        <p:grpSp>
          <p:nvGrpSpPr>
            <p:cNvPr id="29698" name="Group 3"/>
            <p:cNvGrpSpPr/>
            <p:nvPr/>
          </p:nvGrpSpPr>
          <p:grpSpPr>
            <a:xfrm>
              <a:off x="480" y="288"/>
              <a:ext cx="4464" cy="3120"/>
              <a:chOff x="480" y="288"/>
              <a:chExt cx="4464" cy="3120"/>
            </a:xfrm>
          </p:grpSpPr>
          <p:pic>
            <p:nvPicPr>
              <p:cNvPr id="29700" name="Picture 4" descr="小松鼠蹦蹦"/>
              <p:cNvPicPr>
                <a:picLocks noChangeAspect="1" noChangeArrowheads="1"/>
              </p:cNvPicPr>
              <p:nvPr/>
            </p:nvPicPr>
            <p:blipFill>
              <a:blip r:embed="rId1"/>
              <a:srcRect l="18750" t="3125" r="15625" b="3125"/>
              <a:stretch>
                <a:fillRect/>
              </a:stretch>
            </p:blipFill>
            <p:spPr bwMode="auto">
              <a:xfrm>
                <a:off x="480" y="1344"/>
                <a:ext cx="1445" cy="2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701" name="AutoShape 5"/>
              <p:cNvSpPr>
                <a:spLocks noChangeArrowheads="1"/>
              </p:cNvSpPr>
              <p:nvPr/>
            </p:nvSpPr>
            <p:spPr bwMode="auto">
              <a:xfrm>
                <a:off x="2352" y="288"/>
                <a:ext cx="2592" cy="1248"/>
              </a:xfrm>
              <a:prstGeom prst="cloudCallout">
                <a:avLst>
                  <a:gd name="adj1" fmla="val -71028"/>
                  <a:gd name="adj2" fmla="val 55208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anchor="ctr"/>
              <a:lstStyle/>
              <a:p>
                <a:pPr algn="ctr" eaLnBrk="0" hangingPunct="0"/>
                <a:endParaRPr lang="zh-CN" altLang="en-US"/>
              </a:p>
            </p:txBody>
          </p:sp>
        </p:grpSp>
        <p:sp>
          <p:nvSpPr>
            <p:cNvPr id="29699" name="Text Box 6"/>
            <p:cNvSpPr txBox="1">
              <a:spLocks noChangeArrowheads="1"/>
            </p:cNvSpPr>
            <p:nvPr/>
          </p:nvSpPr>
          <p:spPr bwMode="auto">
            <a:xfrm>
              <a:off x="2640" y="528"/>
              <a:ext cx="2304" cy="672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3200" b="1">
                  <a:ea typeface="楷体_GB2312" pitchFamily="49" charset="-122"/>
                </a:rPr>
                <a:t>本单元结束了，你想说些什么呢？</a:t>
              </a:r>
              <a:endParaRPr lang="zh-CN" altLang="en-US" sz="3200" b="1"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369800" y="116078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熊出没1"/>
          <p:cNvPicPr>
            <a:picLocks noChangeAspect="1" noChangeArrowheads="1"/>
          </p:cNvPicPr>
          <p:nvPr/>
        </p:nvPicPr>
        <p:blipFill>
          <a:blip r:embed="rId1"/>
          <a:srcRect l="5518" r="4828"/>
          <a:stretch>
            <a:fillRect/>
          </a:stretch>
        </p:blipFill>
        <p:spPr bwMode="auto">
          <a:xfrm>
            <a:off x="838200" y="860425"/>
            <a:ext cx="716280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2"/>
          <p:cNvSpPr>
            <a:spLocks noChangeArrowheads="1" noChangeShapeType="1" noTextEdit="1"/>
          </p:cNvSpPr>
          <p:nvPr/>
        </p:nvSpPr>
        <p:spPr bwMode="auto">
          <a:xfrm>
            <a:off x="609600" y="1371600"/>
            <a:ext cx="73914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32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0000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表 内 除 法（一）</a:t>
            </a:r>
            <a:endParaRPr lang="zh-CN" altLang="en-US" sz="3200" b="1" kern="10">
              <a:ln w="19050">
                <a:solidFill>
                  <a:srgbClr val="99CCFF"/>
                </a:solidFill>
                <a:round/>
              </a:ln>
              <a:solidFill>
                <a:srgbClr val="0000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  <a:p>
            <a:pPr algn="ctr">
              <a:defRPr/>
            </a:pPr>
            <a:r>
              <a:rPr lang="zh-CN" altLang="en-US" sz="32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0000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        </a:t>
            </a:r>
            <a:r>
              <a:rPr lang="en-US" altLang="zh-CN" sz="32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0000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——</a:t>
            </a:r>
            <a:r>
              <a:rPr lang="zh-CN" altLang="en-US" sz="32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0000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整理和复习</a:t>
            </a:r>
            <a:endParaRPr lang="zh-CN" altLang="en-US" sz="3200" b="1" kern="10">
              <a:ln w="19050">
                <a:solidFill>
                  <a:srgbClr val="99CCFF"/>
                </a:solidFill>
                <a:round/>
              </a:ln>
              <a:solidFill>
                <a:srgbClr val="0000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/>
          <p:nvPr/>
        </p:nvGrpSpPr>
        <p:grpSpPr>
          <a:xfrm>
            <a:off x="381000" y="228600"/>
            <a:ext cx="7620000" cy="5372100"/>
            <a:chOff x="240" y="144"/>
            <a:chExt cx="4800" cy="3384"/>
          </a:xfrm>
        </p:grpSpPr>
        <p:pic>
          <p:nvPicPr>
            <p:cNvPr id="16387" name="Picture 3" descr="光头强"/>
            <p:cNvPicPr>
              <a:picLocks noChangeAspect="1" noChangeArrowheads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240" y="864"/>
              <a:ext cx="1776" cy="2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88" name="AutoShape 4"/>
            <p:cNvSpPr>
              <a:spLocks noChangeArrowheads="1"/>
            </p:cNvSpPr>
            <p:nvPr/>
          </p:nvSpPr>
          <p:spPr bwMode="auto">
            <a:xfrm>
              <a:off x="2400" y="144"/>
              <a:ext cx="2640" cy="1200"/>
            </a:xfrm>
            <a:prstGeom prst="cloudCallout">
              <a:avLst>
                <a:gd name="adj1" fmla="val -61667"/>
                <a:gd name="adj2" fmla="val 7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</a:ln>
          </p:spPr>
          <p:txBody>
            <a:bodyPr anchor="ctr"/>
            <a:lstStyle/>
            <a:p>
              <a:pPr algn="ctr" eaLnBrk="0" hangingPunct="0"/>
              <a:endParaRPr lang="zh-CN" altLang="en-US"/>
            </a:p>
          </p:txBody>
        </p:sp>
      </p:grp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3962400" y="457200"/>
            <a:ext cx="4114800" cy="954107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       回忆本单元，你学到了哪些知识呢？</a:t>
            </a:r>
            <a:endParaRPr lang="zh-CN" altLang="en-US" sz="32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/>
          <p:nvPr/>
        </p:nvGrpSpPr>
        <p:grpSpPr>
          <a:xfrm>
            <a:off x="685800" y="457200"/>
            <a:ext cx="7162800" cy="5029200"/>
            <a:chOff x="432" y="288"/>
            <a:chExt cx="4512" cy="3168"/>
          </a:xfrm>
        </p:grpSpPr>
        <p:sp>
          <p:nvSpPr>
            <p:cNvPr id="17410" name="WordArt 3"/>
            <p:cNvSpPr>
              <a:spLocks noChangeArrowheads="1" noChangeShapeType="1" noTextEdit="1"/>
            </p:cNvSpPr>
            <p:nvPr/>
          </p:nvSpPr>
          <p:spPr bwMode="auto">
            <a:xfrm>
              <a:off x="432" y="288"/>
              <a:ext cx="2976" cy="720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32056"/>
                </a:avLst>
              </a:prstTxWarp>
            </a:bodyPr>
            <a:lstStyle/>
            <a:p>
              <a:pPr algn="ctr"/>
              <a:r>
                <a:rPr lang="zh-CN" altLang="en-US" sz="4000" b="1" kern="10">
                  <a:ln w="9525">
                    <a:solidFill>
                      <a:srgbClr val="CC99FF"/>
                    </a:solidFill>
                    <a:round/>
                  </a:ln>
                  <a:gradFill rotWithShape="1">
                    <a:gsLst>
                      <a:gs pos="0">
                        <a:srgbClr val="6600CC"/>
                      </a:gs>
                      <a:gs pos="100000">
                        <a:srgbClr val="CC00CC"/>
                      </a:gs>
                    </a:gsLst>
                    <a:lin ang="5400000" scaled="1"/>
                  </a:gradFill>
                  <a:effectLst>
                    <a:outerShdw dist="53882" dir="2700000" algn="ctr" rotWithShape="0">
                      <a:srgbClr val="9999FF">
                        <a:alpha val="79999"/>
                      </a:srgb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课堂小练兵</a:t>
              </a:r>
              <a:endParaRPr lang="zh-CN" altLang="en-US" sz="4000" b="1" kern="10">
                <a:ln w="9525">
                  <a:solidFill>
                    <a:srgbClr val="CC99FF"/>
                  </a:solidFill>
                  <a:rou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411" name="Text Box 4"/>
            <p:cNvSpPr txBox="1">
              <a:spLocks noChangeArrowheads="1"/>
            </p:cNvSpPr>
            <p:nvPr/>
          </p:nvSpPr>
          <p:spPr bwMode="auto">
            <a:xfrm>
              <a:off x="768" y="1296"/>
              <a:ext cx="4176" cy="872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800" b="1">
                  <a:solidFill>
                    <a:srgbClr val="0000FF"/>
                  </a:solidFill>
                </a:rPr>
                <a:t>      请用自己喜欢的方式举例说明什么是“平均分”？（画一画、摆一摆、说一说）</a:t>
              </a:r>
              <a:endParaRPr lang="zh-CN" altLang="en-US" sz="2800" b="1">
                <a:solidFill>
                  <a:srgbClr val="0000FF"/>
                </a:solidFill>
              </a:endParaRPr>
            </a:p>
          </p:txBody>
        </p:sp>
        <p:sp>
          <p:nvSpPr>
            <p:cNvPr id="17412" name="Rectangle 5"/>
            <p:cNvSpPr>
              <a:spLocks noChangeArrowheads="1"/>
            </p:cNvSpPr>
            <p:nvPr/>
          </p:nvSpPr>
          <p:spPr bwMode="auto">
            <a:xfrm>
              <a:off x="912" y="2016"/>
              <a:ext cx="3984" cy="144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ChangeArrowheads="1"/>
          </p:cNvSpPr>
          <p:nvPr/>
        </p:nvSpPr>
        <p:spPr bwMode="auto">
          <a:xfrm>
            <a:off x="457200" y="762000"/>
            <a:ext cx="7210425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/>
              <a:buNone/>
            </a:pPr>
            <a:r>
              <a:rPr lang="zh-CN" altLang="en-US" sz="3000" b="1">
                <a:latin typeface="Times New Roman" panose="02020603050405020304" pitchFamily="34" charset="0"/>
                <a:ea typeface="楷体" panose="02010609060101010101" pitchFamily="49" charset="-122"/>
              </a:rPr>
              <a:t>（一）复习</a:t>
            </a:r>
            <a:r>
              <a:rPr lang="en-US" altLang="zh-CN" sz="3000" b="1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3000" b="1">
                <a:latin typeface="Times New Roman" panose="02020603050405020304" pitchFamily="34" charset="0"/>
                <a:ea typeface="楷体" panose="02010609060101010101" pitchFamily="49" charset="-122"/>
              </a:rPr>
              <a:t>～</a:t>
            </a:r>
            <a:r>
              <a:rPr lang="en-US" altLang="zh-CN" sz="3000" b="1">
                <a:latin typeface="Times New Roman" panose="02020603050405020304" pitchFamily="34" charset="0"/>
                <a:ea typeface="楷体" panose="02010609060101010101" pitchFamily="49" charset="-122"/>
              </a:rPr>
              <a:t>6</a:t>
            </a:r>
            <a:r>
              <a:rPr lang="zh-CN" altLang="en-US" sz="3000" b="1">
                <a:latin typeface="Times New Roman" panose="02020603050405020304" pitchFamily="34" charset="0"/>
                <a:ea typeface="楷体" panose="02010609060101010101" pitchFamily="49" charset="-122"/>
              </a:rPr>
              <a:t>的乘法口诀</a:t>
            </a:r>
            <a:endParaRPr lang="zh-CN" altLang="en-US" sz="30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58" name="Text Box 5"/>
          <p:cNvSpPr txBox="1">
            <a:spLocks noChangeArrowheads="1"/>
          </p:cNvSpPr>
          <p:nvPr/>
        </p:nvSpPr>
        <p:spPr bwMode="auto">
          <a:xfrm>
            <a:off x="1219200" y="1600200"/>
            <a:ext cx="5688013" cy="493148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/>
              <a:buNone/>
            </a:pPr>
            <a:r>
              <a:rPr lang="zh-CN" altLang="en-US" sz="2400" b="1">
                <a:latin typeface="Times New Roman" panose="02020603050405020304" pitchFamily="49" charset="-122"/>
                <a:ea typeface="楷体" panose="02010609060101010101" pitchFamily="49" charset="-122"/>
              </a:rPr>
              <a:t>将下面的乘法口诀补充完整。</a:t>
            </a:r>
            <a:endParaRPr lang="zh-CN" altLang="en-US" sz="24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60325" y="2684463"/>
            <a:ext cx="1498600" cy="457200"/>
          </a:xfrm>
          <a:prstGeom prst="rect">
            <a:avLst/>
          </a:prstGeom>
          <a:solidFill>
            <a:srgbClr val="00FFFF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一（   ）得一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60325" y="3135313"/>
            <a:ext cx="1498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一二得二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60325" y="3587750"/>
            <a:ext cx="1498600" cy="457200"/>
          </a:xfrm>
          <a:prstGeom prst="rect">
            <a:avLst/>
          </a:prstGeom>
          <a:solidFill>
            <a:srgbClr val="FF3300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一三得三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60325" y="4038600"/>
            <a:ext cx="1498600" cy="457200"/>
          </a:xfrm>
          <a:prstGeom prst="rect">
            <a:avLst/>
          </a:prstGeom>
          <a:solidFill>
            <a:srgbClr val="FF9900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一四得四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63" name="Rectangle 9"/>
          <p:cNvSpPr>
            <a:spLocks noChangeArrowheads="1"/>
          </p:cNvSpPr>
          <p:nvPr/>
        </p:nvSpPr>
        <p:spPr bwMode="auto">
          <a:xfrm>
            <a:off x="60325" y="4491038"/>
            <a:ext cx="1498600" cy="457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一五得五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64" name="Rectangle 10"/>
          <p:cNvSpPr>
            <a:spLocks noChangeArrowheads="1"/>
          </p:cNvSpPr>
          <p:nvPr/>
        </p:nvSpPr>
        <p:spPr bwMode="auto">
          <a:xfrm>
            <a:off x="1557338" y="3135313"/>
            <a:ext cx="1498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二二得四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65" name="Rectangle 11"/>
          <p:cNvSpPr>
            <a:spLocks noChangeArrowheads="1"/>
          </p:cNvSpPr>
          <p:nvPr/>
        </p:nvSpPr>
        <p:spPr bwMode="auto">
          <a:xfrm>
            <a:off x="1557338" y="3587750"/>
            <a:ext cx="1498600" cy="457200"/>
          </a:xfrm>
          <a:prstGeom prst="rect">
            <a:avLst/>
          </a:prstGeom>
          <a:solidFill>
            <a:srgbClr val="FF3300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二（    ）得六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66" name="Rectangle 12"/>
          <p:cNvSpPr>
            <a:spLocks noChangeArrowheads="1"/>
          </p:cNvSpPr>
          <p:nvPr/>
        </p:nvSpPr>
        <p:spPr bwMode="auto">
          <a:xfrm>
            <a:off x="1557338" y="4038600"/>
            <a:ext cx="1498600" cy="457200"/>
          </a:xfrm>
          <a:prstGeom prst="rect">
            <a:avLst/>
          </a:prstGeom>
          <a:solidFill>
            <a:srgbClr val="FF9900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二四得八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67" name="Rectangle 13"/>
          <p:cNvSpPr>
            <a:spLocks noChangeArrowheads="1"/>
          </p:cNvSpPr>
          <p:nvPr/>
        </p:nvSpPr>
        <p:spPr bwMode="auto">
          <a:xfrm>
            <a:off x="1557338" y="4491038"/>
            <a:ext cx="1498600" cy="457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二五一十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68" name="Rectangle 14"/>
          <p:cNvSpPr>
            <a:spLocks noChangeArrowheads="1"/>
          </p:cNvSpPr>
          <p:nvPr/>
        </p:nvSpPr>
        <p:spPr bwMode="auto">
          <a:xfrm>
            <a:off x="3055938" y="3587750"/>
            <a:ext cx="1498600" cy="457200"/>
          </a:xfrm>
          <a:prstGeom prst="rect">
            <a:avLst/>
          </a:prstGeom>
          <a:solidFill>
            <a:srgbClr val="FF3300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三三得九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69" name="Rectangle 15"/>
          <p:cNvSpPr>
            <a:spLocks noChangeArrowheads="1"/>
          </p:cNvSpPr>
          <p:nvPr/>
        </p:nvSpPr>
        <p:spPr bwMode="auto">
          <a:xfrm>
            <a:off x="3055938" y="4038600"/>
            <a:ext cx="1498600" cy="457200"/>
          </a:xfrm>
          <a:prstGeom prst="rect">
            <a:avLst/>
          </a:prstGeom>
          <a:solidFill>
            <a:srgbClr val="FF9900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（    ）四十二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70" name="Rectangle 16"/>
          <p:cNvSpPr>
            <a:spLocks noChangeArrowheads="1"/>
          </p:cNvSpPr>
          <p:nvPr/>
        </p:nvSpPr>
        <p:spPr bwMode="auto">
          <a:xfrm>
            <a:off x="3055938" y="4491038"/>
            <a:ext cx="1498600" cy="457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三五十五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71" name="Rectangle 17"/>
          <p:cNvSpPr>
            <a:spLocks noChangeArrowheads="1"/>
          </p:cNvSpPr>
          <p:nvPr/>
        </p:nvSpPr>
        <p:spPr bwMode="auto">
          <a:xfrm>
            <a:off x="4552950" y="4038600"/>
            <a:ext cx="1498600" cy="457200"/>
          </a:xfrm>
          <a:prstGeom prst="rect">
            <a:avLst/>
          </a:prstGeom>
          <a:solidFill>
            <a:srgbClr val="FF9900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四四十六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72" name="Rectangle 18"/>
          <p:cNvSpPr>
            <a:spLocks noChangeArrowheads="1"/>
          </p:cNvSpPr>
          <p:nvPr/>
        </p:nvSpPr>
        <p:spPr bwMode="auto">
          <a:xfrm>
            <a:off x="4552950" y="4491038"/>
            <a:ext cx="1498600" cy="457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四五（       ）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73" name="Rectangle 19"/>
          <p:cNvSpPr>
            <a:spLocks noChangeArrowheads="1"/>
          </p:cNvSpPr>
          <p:nvPr/>
        </p:nvSpPr>
        <p:spPr bwMode="auto">
          <a:xfrm>
            <a:off x="6051550" y="4491038"/>
            <a:ext cx="1498600" cy="457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五五二十五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74" name="Rectangle 22"/>
          <p:cNvSpPr>
            <a:spLocks noChangeArrowheads="1"/>
          </p:cNvSpPr>
          <p:nvPr/>
        </p:nvSpPr>
        <p:spPr bwMode="auto">
          <a:xfrm>
            <a:off x="60325" y="4941888"/>
            <a:ext cx="14986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一六得六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75" name="Rectangle 23"/>
          <p:cNvSpPr>
            <a:spLocks noChangeArrowheads="1"/>
          </p:cNvSpPr>
          <p:nvPr/>
        </p:nvSpPr>
        <p:spPr bwMode="auto">
          <a:xfrm>
            <a:off x="1557338" y="4941888"/>
            <a:ext cx="14986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二六（        ）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76" name="Rectangle 24"/>
          <p:cNvSpPr>
            <a:spLocks noChangeArrowheads="1"/>
          </p:cNvSpPr>
          <p:nvPr/>
        </p:nvSpPr>
        <p:spPr bwMode="auto">
          <a:xfrm>
            <a:off x="3055938" y="4941888"/>
            <a:ext cx="14986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三六十八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77" name="Rectangle 25"/>
          <p:cNvSpPr>
            <a:spLocks noChangeArrowheads="1"/>
          </p:cNvSpPr>
          <p:nvPr/>
        </p:nvSpPr>
        <p:spPr bwMode="auto">
          <a:xfrm>
            <a:off x="4552950" y="4941888"/>
            <a:ext cx="14986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四六二十四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78" name="Rectangle 26"/>
          <p:cNvSpPr>
            <a:spLocks noChangeArrowheads="1"/>
          </p:cNvSpPr>
          <p:nvPr/>
        </p:nvSpPr>
        <p:spPr bwMode="auto">
          <a:xfrm>
            <a:off x="6051550" y="4941888"/>
            <a:ext cx="14986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五（    ）三十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9479" name="Rectangle 27"/>
          <p:cNvSpPr>
            <a:spLocks noChangeArrowheads="1"/>
          </p:cNvSpPr>
          <p:nvPr/>
        </p:nvSpPr>
        <p:spPr bwMode="auto">
          <a:xfrm>
            <a:off x="7548563" y="4941888"/>
            <a:ext cx="1557337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b="1">
                <a:latin typeface="Times New Roman" panose="02020603050405020304" pitchFamily="34" charset="0"/>
                <a:ea typeface="楷体" panose="02010609060101010101" pitchFamily="49" charset="-122"/>
              </a:rPr>
              <a:t>（   ）六三十六</a:t>
            </a:r>
            <a:endParaRPr kumimoji="1" lang="zh-CN" altLang="en-US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2600" name="Text Box 72"/>
          <p:cNvSpPr txBox="1">
            <a:spLocks noChangeArrowheads="1"/>
          </p:cNvSpPr>
          <p:nvPr/>
        </p:nvSpPr>
        <p:spPr bwMode="auto">
          <a:xfrm>
            <a:off x="488362" y="2665413"/>
            <a:ext cx="417102" cy="392928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/>
              <a:buNone/>
            </a:pP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一</a:t>
            </a:r>
            <a:endParaRPr lang="zh-CN" altLang="en-US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2601" name="Text Box 73"/>
          <p:cNvSpPr txBox="1">
            <a:spLocks noChangeArrowheads="1"/>
          </p:cNvSpPr>
          <p:nvPr/>
        </p:nvSpPr>
        <p:spPr bwMode="auto">
          <a:xfrm>
            <a:off x="1971087" y="3552825"/>
            <a:ext cx="417102" cy="392928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/>
              <a:buNone/>
            </a:pP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三</a:t>
            </a:r>
            <a:endParaRPr lang="zh-CN" altLang="en-US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2602" name="Text Box 74"/>
          <p:cNvSpPr txBox="1">
            <a:spLocks noChangeArrowheads="1"/>
          </p:cNvSpPr>
          <p:nvPr/>
        </p:nvSpPr>
        <p:spPr bwMode="auto">
          <a:xfrm>
            <a:off x="2227931" y="4916488"/>
            <a:ext cx="649538" cy="392928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/>
              <a:buNone/>
            </a:pP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十二</a:t>
            </a:r>
            <a:endParaRPr lang="zh-CN" altLang="en-US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2603" name="Text Box 75"/>
          <p:cNvSpPr txBox="1">
            <a:spLocks noChangeArrowheads="1"/>
          </p:cNvSpPr>
          <p:nvPr/>
        </p:nvSpPr>
        <p:spPr bwMode="auto">
          <a:xfrm>
            <a:off x="3253787" y="4013200"/>
            <a:ext cx="417102" cy="392928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/>
              <a:buNone/>
            </a:pP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三</a:t>
            </a:r>
            <a:endParaRPr lang="zh-CN" altLang="en-US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2604" name="Text Box 76"/>
          <p:cNvSpPr txBox="1">
            <a:spLocks noChangeArrowheads="1"/>
          </p:cNvSpPr>
          <p:nvPr/>
        </p:nvSpPr>
        <p:spPr bwMode="auto">
          <a:xfrm>
            <a:off x="5228306" y="4465638"/>
            <a:ext cx="649538" cy="392928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/>
              <a:buNone/>
            </a:pP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二十</a:t>
            </a:r>
            <a:endParaRPr lang="zh-CN" altLang="en-US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2605" name="Text Box 77"/>
          <p:cNvSpPr txBox="1">
            <a:spLocks noChangeArrowheads="1"/>
          </p:cNvSpPr>
          <p:nvPr/>
        </p:nvSpPr>
        <p:spPr bwMode="auto">
          <a:xfrm>
            <a:off x="6477999" y="4916488"/>
            <a:ext cx="417102" cy="392928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/>
              <a:buNone/>
            </a:pP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六</a:t>
            </a:r>
            <a:endParaRPr lang="zh-CN" altLang="en-US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2606" name="Text Box 78"/>
          <p:cNvSpPr txBox="1">
            <a:spLocks noChangeArrowheads="1"/>
          </p:cNvSpPr>
          <p:nvPr/>
        </p:nvSpPr>
        <p:spPr bwMode="auto">
          <a:xfrm>
            <a:off x="7665449" y="4916488"/>
            <a:ext cx="417102" cy="392928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/>
              <a:buNone/>
            </a:pP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</a:rPr>
              <a:t>六</a:t>
            </a:r>
            <a:endParaRPr lang="zh-CN" altLang="en-US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grpSp>
        <p:nvGrpSpPr>
          <p:cNvPr id="6183" name="Group 39"/>
          <p:cNvGrpSpPr/>
          <p:nvPr/>
        </p:nvGrpSpPr>
        <p:grpSpPr>
          <a:xfrm>
            <a:off x="3316288" y="5254625"/>
            <a:ext cx="5443537" cy="1414463"/>
            <a:chOff x="2089" y="1557"/>
            <a:chExt cx="3429" cy="891"/>
          </a:xfrm>
        </p:grpSpPr>
        <p:pic>
          <p:nvPicPr>
            <p:cNvPr id="19489" name="Picture 37" descr="男天使"/>
            <p:cNvPicPr>
              <a:picLocks noChangeAspect="1" noChangeArrowheads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4558" y="1557"/>
              <a:ext cx="960" cy="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90" name="AutoShape 27"/>
            <p:cNvSpPr>
              <a:spLocks noChangeArrowheads="1"/>
            </p:cNvSpPr>
            <p:nvPr/>
          </p:nvSpPr>
          <p:spPr bwMode="auto">
            <a:xfrm>
              <a:off x="2089" y="1677"/>
              <a:ext cx="2288" cy="771"/>
            </a:xfrm>
            <a:prstGeom prst="wedgeRoundRectCallout">
              <a:avLst>
                <a:gd name="adj1" fmla="val 56153"/>
                <a:gd name="adj2" fmla="val 1381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>
                <a:lnSpc>
                  <a:spcPct val="120000"/>
                </a:lnSpc>
              </a:pPr>
              <a:r>
                <a:rPr lang="zh-CN" altLang="en-US" sz="2000" b="1">
                  <a:latin typeface="楷体_GB2312" pitchFamily="49" charset="-122"/>
                  <a:ea typeface="楷体_GB2312" pitchFamily="49" charset="-122"/>
                </a:rPr>
                <a:t>你能轻松地说出用任意一句</a:t>
              </a:r>
              <a:endParaRPr lang="zh-CN" altLang="en-US" sz="2000" b="1">
                <a:latin typeface="楷体_GB2312" pitchFamily="49" charset="-122"/>
                <a:ea typeface="楷体_GB2312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b="1">
                  <a:latin typeface="楷体_GB2312" pitchFamily="49" charset="-122"/>
                  <a:ea typeface="楷体_GB2312" pitchFamily="49" charset="-122"/>
                </a:rPr>
                <a:t>口诀计算的乘法算式和除法</a:t>
              </a:r>
              <a:endParaRPr lang="zh-CN" altLang="en-US" sz="2000" b="1">
                <a:latin typeface="楷体_GB2312" pitchFamily="49" charset="-122"/>
                <a:ea typeface="楷体_GB2312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b="1">
                  <a:latin typeface="楷体_GB2312" pitchFamily="49" charset="-122"/>
                  <a:ea typeface="楷体_GB2312" pitchFamily="49" charset="-122"/>
                </a:rPr>
                <a:t>算式么？试一试。</a:t>
              </a:r>
              <a:endParaRPr lang="zh-CN" altLang="en-US" sz="2000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19488" name="Rectangle 35"/>
          <p:cNvSpPr>
            <a:spLocks noChangeArrowheads="1"/>
          </p:cNvSpPr>
          <p:nvPr/>
        </p:nvSpPr>
        <p:spPr bwMode="auto">
          <a:xfrm>
            <a:off x="394782" y="5734050"/>
            <a:ext cx="235962" cy="125804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" b="1">
                <a:solidFill>
                  <a:schemeClr val="bg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数学</a:t>
            </a:r>
            <a:endParaRPr lang="en-US" altLang="zh-CN" sz="2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2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00" grpId="0"/>
      <p:bldP spid="22601" grpId="0"/>
      <p:bldP spid="22602" grpId="0"/>
      <p:bldP spid="22603" grpId="0"/>
      <p:bldP spid="22604" grpId="0"/>
      <p:bldP spid="22605" grpId="0"/>
      <p:bldP spid="2260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ChangeArrowheads="1"/>
          </p:cNvSpPr>
          <p:nvPr/>
        </p:nvSpPr>
        <p:spPr bwMode="auto">
          <a:xfrm>
            <a:off x="304800" y="685800"/>
            <a:ext cx="7210425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/>
              <a:buNone/>
            </a:pPr>
            <a:r>
              <a:rPr lang="zh-CN" altLang="en-US" sz="3000" b="1">
                <a:latin typeface="Times New Roman" panose="02020603050405020304" pitchFamily="34" charset="0"/>
                <a:ea typeface="楷体" panose="02010609060101010101" pitchFamily="49" charset="-122"/>
              </a:rPr>
              <a:t>（二）巩固用乘法口诀求商</a:t>
            </a:r>
            <a:endParaRPr lang="zh-CN" altLang="en-US" sz="30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0482" name="Text Box 69"/>
          <p:cNvSpPr txBox="1">
            <a:spLocks noChangeArrowheads="1"/>
          </p:cNvSpPr>
          <p:nvPr/>
        </p:nvSpPr>
        <p:spPr bwMode="auto">
          <a:xfrm>
            <a:off x="179388" y="5805488"/>
            <a:ext cx="2808287" cy="457200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/>
              <a:buNone/>
            </a:pPr>
            <a:endParaRPr lang="zh-CN" altLang="en-US" sz="2000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279400" y="2827338"/>
            <a:ext cx="1422400" cy="457200"/>
          </a:xfrm>
          <a:prstGeom prst="rect">
            <a:avLst/>
          </a:prstGeom>
          <a:solidFill>
            <a:srgbClr val="00FFFF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sz="2000" b="1">
                <a:latin typeface="Times New Roman" panose="02020603050405020304" pitchFamily="34" charset="0"/>
                <a:ea typeface="楷体" panose="02010609060101010101" pitchFamily="49" charset="-122"/>
              </a:rPr>
              <a:t>一一得一</a:t>
            </a:r>
            <a:endParaRPr kumimoji="1" lang="zh-CN" altLang="en-US" sz="20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1703388" y="3273425"/>
            <a:ext cx="14224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sz="2000" b="1">
                <a:latin typeface="Times New Roman" panose="02020603050405020304" pitchFamily="34" charset="0"/>
                <a:ea typeface="楷体" panose="02010609060101010101" pitchFamily="49" charset="-122"/>
              </a:rPr>
              <a:t>二二得四</a:t>
            </a:r>
            <a:endParaRPr kumimoji="1" lang="zh-CN" altLang="en-US" sz="20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39950" name="Rectangle 14"/>
          <p:cNvSpPr>
            <a:spLocks noChangeArrowheads="1"/>
          </p:cNvSpPr>
          <p:nvPr/>
        </p:nvSpPr>
        <p:spPr bwMode="auto">
          <a:xfrm>
            <a:off x="3127375" y="3721100"/>
            <a:ext cx="1422400" cy="457200"/>
          </a:xfrm>
          <a:prstGeom prst="rect">
            <a:avLst/>
          </a:prstGeom>
          <a:solidFill>
            <a:srgbClr val="FF3300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sz="2000" b="1">
                <a:latin typeface="Times New Roman" panose="02020603050405020304" pitchFamily="34" charset="0"/>
                <a:ea typeface="楷体" panose="02010609060101010101" pitchFamily="49" charset="-122"/>
              </a:rPr>
              <a:t>三三得九</a:t>
            </a:r>
            <a:endParaRPr kumimoji="1" lang="zh-CN" altLang="en-US" sz="20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39953" name="Rectangle 17"/>
          <p:cNvSpPr>
            <a:spLocks noChangeArrowheads="1"/>
          </p:cNvSpPr>
          <p:nvPr/>
        </p:nvSpPr>
        <p:spPr bwMode="auto">
          <a:xfrm>
            <a:off x="4551363" y="4167188"/>
            <a:ext cx="1422400" cy="457200"/>
          </a:xfrm>
          <a:prstGeom prst="rect">
            <a:avLst/>
          </a:prstGeom>
          <a:solidFill>
            <a:srgbClr val="FF9900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sz="2000" b="1">
                <a:latin typeface="Times New Roman" panose="02020603050405020304" pitchFamily="34" charset="0"/>
                <a:ea typeface="楷体" panose="02010609060101010101" pitchFamily="49" charset="-122"/>
              </a:rPr>
              <a:t>四四十六</a:t>
            </a:r>
            <a:endParaRPr kumimoji="1" lang="zh-CN" altLang="en-US" sz="20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39955" name="Rectangle 19"/>
          <p:cNvSpPr>
            <a:spLocks noChangeArrowheads="1"/>
          </p:cNvSpPr>
          <p:nvPr/>
        </p:nvSpPr>
        <p:spPr bwMode="auto">
          <a:xfrm>
            <a:off x="5973763" y="4613275"/>
            <a:ext cx="1422400" cy="457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sz="2000" b="1">
                <a:latin typeface="Times New Roman" panose="02020603050405020304" pitchFamily="34" charset="0"/>
                <a:ea typeface="楷体" panose="02010609060101010101" pitchFamily="49" charset="-122"/>
              </a:rPr>
              <a:t>五五二十五</a:t>
            </a:r>
            <a:endParaRPr kumimoji="1" lang="zh-CN" altLang="en-US" sz="20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39963" name="Rectangle 27"/>
          <p:cNvSpPr>
            <a:spLocks noChangeArrowheads="1"/>
          </p:cNvSpPr>
          <p:nvPr/>
        </p:nvSpPr>
        <p:spPr bwMode="auto">
          <a:xfrm>
            <a:off x="7397750" y="5059363"/>
            <a:ext cx="1422400" cy="45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bg1"/>
            </a:solidFill>
            <a:miter lim="800000"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buFont typeface="Arial" panose="020B0604020202020204"/>
              <a:buNone/>
            </a:pPr>
            <a:r>
              <a:rPr kumimoji="1" lang="zh-CN" altLang="en-US" sz="2000" b="1">
                <a:latin typeface="Times New Roman" panose="02020603050405020304" pitchFamily="34" charset="0"/>
                <a:ea typeface="楷体" panose="02010609060101010101" pitchFamily="49" charset="-122"/>
              </a:rPr>
              <a:t>六六三十六</a:t>
            </a:r>
            <a:endParaRPr kumimoji="1" lang="zh-CN" altLang="en-US" sz="20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0489" name="Text Box 106"/>
          <p:cNvSpPr txBox="1">
            <a:spLocks noChangeArrowheads="1"/>
          </p:cNvSpPr>
          <p:nvPr/>
        </p:nvSpPr>
        <p:spPr bwMode="auto">
          <a:xfrm>
            <a:off x="533400" y="1524000"/>
            <a:ext cx="6400800" cy="493148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/>
              <a:buNone/>
            </a:pPr>
            <a:r>
              <a:rPr lang="zh-CN" altLang="en-US" sz="2400" b="1">
                <a:latin typeface="Times New Roman" panose="02020603050405020304" pitchFamily="49" charset="-122"/>
                <a:ea typeface="楷体" panose="02010609060101010101" pitchFamily="49" charset="-122"/>
              </a:rPr>
              <a:t>根据乘法口诀说出乘法算式和除法算式。</a:t>
            </a:r>
            <a:endParaRPr lang="zh-CN" altLang="en-US" sz="24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grpSp>
        <p:nvGrpSpPr>
          <p:cNvPr id="7215" name="Group 47"/>
          <p:cNvGrpSpPr/>
          <p:nvPr/>
        </p:nvGrpSpPr>
        <p:grpSpPr>
          <a:xfrm>
            <a:off x="4535488" y="2552700"/>
            <a:ext cx="4427537" cy="1676400"/>
            <a:chOff x="158" y="3311"/>
            <a:chExt cx="2789" cy="1056"/>
          </a:xfrm>
        </p:grpSpPr>
        <p:pic>
          <p:nvPicPr>
            <p:cNvPr id="20517" name="Picture 45" descr="女孩"/>
            <p:cNvPicPr>
              <a:picLocks noChangeAspect="1" noChangeArrowheads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158" y="3311"/>
              <a:ext cx="806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18" name="AutoShape 27"/>
            <p:cNvSpPr>
              <a:spLocks noChangeArrowheads="1"/>
            </p:cNvSpPr>
            <p:nvPr/>
          </p:nvSpPr>
          <p:spPr bwMode="auto">
            <a:xfrm>
              <a:off x="997" y="3455"/>
              <a:ext cx="1950" cy="799"/>
            </a:xfrm>
            <a:prstGeom prst="wedgeRoundRectCallout">
              <a:avLst>
                <a:gd name="adj1" fmla="val -57329"/>
                <a:gd name="adj2" fmla="val -9699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>
                <a:lnSpc>
                  <a:spcPct val="120000"/>
                </a:lnSpc>
              </a:pPr>
              <a:r>
                <a:rPr lang="zh-CN" altLang="en-US" sz="2000" b="1">
                  <a:latin typeface="楷体_GB2312" pitchFamily="49" charset="-122"/>
                  <a:ea typeface="楷体_GB2312" pitchFamily="49" charset="-122"/>
                </a:rPr>
                <a:t>我发现：有些乘法口诀</a:t>
              </a:r>
              <a:endParaRPr lang="zh-CN" altLang="en-US" sz="2000" b="1">
                <a:latin typeface="楷体_GB2312" pitchFamily="49" charset="-122"/>
                <a:ea typeface="楷体_GB2312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b="1">
                  <a:latin typeface="楷体_GB2312" pitchFamily="49" charset="-122"/>
                  <a:ea typeface="楷体_GB2312" pitchFamily="49" charset="-122"/>
                </a:rPr>
                <a:t>只能说出一个乘法算式</a:t>
              </a:r>
              <a:endParaRPr lang="zh-CN" altLang="en-US" sz="2000" b="1">
                <a:latin typeface="楷体_GB2312" pitchFamily="49" charset="-122"/>
                <a:ea typeface="楷体_GB2312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000" b="1">
                  <a:latin typeface="楷体_GB2312" pitchFamily="49" charset="-122"/>
                  <a:ea typeface="楷体_GB2312" pitchFamily="49" charset="-122"/>
                </a:rPr>
                <a:t>和一个除法算式！</a:t>
              </a:r>
              <a:endParaRPr lang="zh-CN" altLang="en-US" sz="2000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20491" name="Group 14"/>
          <p:cNvGrpSpPr/>
          <p:nvPr/>
        </p:nvGrpSpPr>
        <p:grpSpPr>
          <a:xfrm>
            <a:off x="279400" y="2827338"/>
            <a:ext cx="8540750" cy="3841750"/>
            <a:chOff x="176" y="1781"/>
            <a:chExt cx="5380" cy="2420"/>
          </a:xfrm>
        </p:grpSpPr>
        <p:sp>
          <p:nvSpPr>
            <p:cNvPr id="20493" name="Rectangle 6"/>
            <p:cNvSpPr>
              <a:spLocks noChangeArrowheads="1"/>
            </p:cNvSpPr>
            <p:nvPr/>
          </p:nvSpPr>
          <p:spPr bwMode="auto">
            <a:xfrm>
              <a:off x="176" y="2062"/>
              <a:ext cx="896" cy="28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buFont typeface="Arial" panose="020B0604020202020204"/>
                <a:buNone/>
              </a:pPr>
              <a:r>
                <a:rPr kumimoji="1" lang="zh-CN" altLang="en-US" sz="2000" b="1">
                  <a:latin typeface="Times New Roman" panose="02020603050405020304" pitchFamily="34" charset="0"/>
                </a:rPr>
                <a:t>一二得二</a:t>
              </a:r>
              <a:endParaRPr kumimoji="1" lang="zh-CN" altLang="en-US" sz="2000" b="1">
                <a:latin typeface="Times New Roman" panose="02020603050405020304" pitchFamily="34" charset="0"/>
              </a:endParaRPr>
            </a:p>
          </p:txBody>
        </p:sp>
        <p:sp>
          <p:nvSpPr>
            <p:cNvPr id="20494" name="Rectangle 7"/>
            <p:cNvSpPr>
              <a:spLocks noChangeArrowheads="1"/>
            </p:cNvSpPr>
            <p:nvPr/>
          </p:nvSpPr>
          <p:spPr bwMode="auto">
            <a:xfrm>
              <a:off x="176" y="2344"/>
              <a:ext cx="896" cy="2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buFont typeface="Arial" panose="020B0604020202020204"/>
                <a:buNone/>
              </a:pPr>
              <a:r>
                <a:rPr kumimoji="1" lang="zh-CN" altLang="en-US" sz="2000" b="1">
                  <a:latin typeface="Times New Roman" panose="02020603050405020304" pitchFamily="34" charset="0"/>
                </a:rPr>
                <a:t>一三得三</a:t>
              </a:r>
              <a:endParaRPr kumimoji="1" lang="zh-CN" altLang="en-US" sz="2000" b="1">
                <a:latin typeface="Times New Roman" panose="02020603050405020304" pitchFamily="34" charset="0"/>
              </a:endParaRPr>
            </a:p>
          </p:txBody>
        </p:sp>
        <p:sp>
          <p:nvSpPr>
            <p:cNvPr id="20495" name="Rectangle 8"/>
            <p:cNvSpPr>
              <a:spLocks noChangeArrowheads="1"/>
            </p:cNvSpPr>
            <p:nvPr/>
          </p:nvSpPr>
          <p:spPr bwMode="auto">
            <a:xfrm>
              <a:off x="176" y="2625"/>
              <a:ext cx="896" cy="28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buFont typeface="Arial" panose="020B0604020202020204"/>
                <a:buNone/>
              </a:pPr>
              <a:r>
                <a:rPr kumimoji="1" lang="zh-CN" altLang="en-US" sz="2000" b="1">
                  <a:latin typeface="Times New Roman" panose="02020603050405020304" pitchFamily="34" charset="0"/>
                </a:rPr>
                <a:t>一四得四</a:t>
              </a:r>
              <a:endParaRPr kumimoji="1" lang="zh-CN" altLang="en-US" sz="2000" b="1">
                <a:latin typeface="Times New Roman" panose="02020603050405020304" pitchFamily="34" charset="0"/>
              </a:endParaRPr>
            </a:p>
          </p:txBody>
        </p:sp>
        <p:sp>
          <p:nvSpPr>
            <p:cNvPr id="20496" name="Rectangle 9"/>
            <p:cNvSpPr>
              <a:spLocks noChangeArrowheads="1"/>
            </p:cNvSpPr>
            <p:nvPr/>
          </p:nvSpPr>
          <p:spPr bwMode="auto">
            <a:xfrm>
              <a:off x="176" y="2906"/>
              <a:ext cx="896" cy="28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buFont typeface="Arial" panose="020B0604020202020204"/>
                <a:buNone/>
              </a:pPr>
              <a:r>
                <a:rPr kumimoji="1" lang="zh-CN" altLang="en-US" sz="2000" b="1">
                  <a:latin typeface="Times New Roman" panose="02020603050405020304" pitchFamily="34" charset="0"/>
                </a:rPr>
                <a:t>一五得五</a:t>
              </a:r>
              <a:endParaRPr kumimoji="1" lang="zh-CN" altLang="en-US" sz="2000" b="1">
                <a:latin typeface="Times New Roman" panose="02020603050405020304" pitchFamily="34" charset="0"/>
              </a:endParaRPr>
            </a:p>
          </p:txBody>
        </p:sp>
        <p:sp>
          <p:nvSpPr>
            <p:cNvPr id="20497" name="Rectangle 11"/>
            <p:cNvSpPr>
              <a:spLocks noChangeArrowheads="1"/>
            </p:cNvSpPr>
            <p:nvPr/>
          </p:nvSpPr>
          <p:spPr bwMode="auto">
            <a:xfrm>
              <a:off x="1073" y="2344"/>
              <a:ext cx="896" cy="288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buFont typeface="Arial" panose="020B0604020202020204"/>
                <a:buNone/>
              </a:pPr>
              <a:r>
                <a:rPr kumimoji="1" lang="zh-CN" altLang="en-US" sz="2000" b="1">
                  <a:latin typeface="Times New Roman" panose="02020603050405020304" pitchFamily="34" charset="0"/>
                </a:rPr>
                <a:t>二三得六</a:t>
              </a:r>
              <a:endParaRPr kumimoji="1" lang="zh-CN" altLang="en-US" sz="2000" b="1">
                <a:latin typeface="Times New Roman" panose="02020603050405020304" pitchFamily="34" charset="0"/>
              </a:endParaRPr>
            </a:p>
          </p:txBody>
        </p:sp>
        <p:sp>
          <p:nvSpPr>
            <p:cNvPr id="20498" name="Rectangle 12"/>
            <p:cNvSpPr>
              <a:spLocks noChangeArrowheads="1"/>
            </p:cNvSpPr>
            <p:nvPr/>
          </p:nvSpPr>
          <p:spPr bwMode="auto">
            <a:xfrm>
              <a:off x="1073" y="2625"/>
              <a:ext cx="896" cy="28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buFont typeface="Arial" panose="020B0604020202020204"/>
                <a:buNone/>
              </a:pPr>
              <a:r>
                <a:rPr kumimoji="1" lang="zh-CN" altLang="en-US" sz="2000" b="1">
                  <a:latin typeface="Times New Roman" panose="02020603050405020304" pitchFamily="34" charset="0"/>
                </a:rPr>
                <a:t>二四得八</a:t>
              </a:r>
              <a:endParaRPr kumimoji="1" lang="zh-CN" altLang="en-US" sz="2000" b="1">
                <a:latin typeface="Times New Roman" panose="02020603050405020304" pitchFamily="34" charset="0"/>
              </a:endParaRPr>
            </a:p>
          </p:txBody>
        </p:sp>
        <p:sp>
          <p:nvSpPr>
            <p:cNvPr id="20499" name="Rectangle 13"/>
            <p:cNvSpPr>
              <a:spLocks noChangeArrowheads="1"/>
            </p:cNvSpPr>
            <p:nvPr/>
          </p:nvSpPr>
          <p:spPr bwMode="auto">
            <a:xfrm>
              <a:off x="1073" y="2906"/>
              <a:ext cx="896" cy="28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buFont typeface="Arial" panose="020B0604020202020204"/>
                <a:buNone/>
              </a:pPr>
              <a:r>
                <a:rPr kumimoji="1" lang="zh-CN" altLang="en-US" sz="2000" b="1">
                  <a:latin typeface="Times New Roman" panose="02020603050405020304" pitchFamily="34" charset="0"/>
                </a:rPr>
                <a:t>二五一十</a:t>
              </a:r>
              <a:endParaRPr kumimoji="1" lang="zh-CN" altLang="en-US" sz="2000" b="1">
                <a:latin typeface="Times New Roman" panose="02020603050405020304" pitchFamily="34" charset="0"/>
              </a:endParaRPr>
            </a:p>
          </p:txBody>
        </p:sp>
        <p:sp>
          <p:nvSpPr>
            <p:cNvPr id="20500" name="Rectangle 15"/>
            <p:cNvSpPr>
              <a:spLocks noChangeArrowheads="1"/>
            </p:cNvSpPr>
            <p:nvPr/>
          </p:nvSpPr>
          <p:spPr bwMode="auto">
            <a:xfrm>
              <a:off x="1970" y="2625"/>
              <a:ext cx="896" cy="28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buFont typeface="Arial" panose="020B0604020202020204"/>
                <a:buNone/>
              </a:pPr>
              <a:r>
                <a:rPr kumimoji="1" lang="zh-CN" altLang="en-US" sz="2000" b="1">
                  <a:latin typeface="Times New Roman" panose="02020603050405020304" pitchFamily="34" charset="0"/>
                </a:rPr>
                <a:t>三四十二</a:t>
              </a:r>
              <a:endParaRPr kumimoji="1" lang="zh-CN" altLang="en-US" sz="2000" b="1">
                <a:latin typeface="Times New Roman" panose="02020603050405020304" pitchFamily="34" charset="0"/>
              </a:endParaRPr>
            </a:p>
          </p:txBody>
        </p:sp>
        <p:sp>
          <p:nvSpPr>
            <p:cNvPr id="20501" name="Rectangle 16"/>
            <p:cNvSpPr>
              <a:spLocks noChangeArrowheads="1"/>
            </p:cNvSpPr>
            <p:nvPr/>
          </p:nvSpPr>
          <p:spPr bwMode="auto">
            <a:xfrm>
              <a:off x="1970" y="2906"/>
              <a:ext cx="896" cy="28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buFont typeface="Arial" panose="020B0604020202020204"/>
                <a:buNone/>
              </a:pPr>
              <a:r>
                <a:rPr kumimoji="1" lang="zh-CN" altLang="en-US" sz="2000" b="1">
                  <a:latin typeface="Times New Roman" panose="02020603050405020304" pitchFamily="34" charset="0"/>
                </a:rPr>
                <a:t>三五十五</a:t>
              </a:r>
              <a:endParaRPr kumimoji="1" lang="zh-CN" altLang="en-US" sz="2000" b="1">
                <a:latin typeface="Times New Roman" panose="02020603050405020304" pitchFamily="34" charset="0"/>
              </a:endParaRPr>
            </a:p>
          </p:txBody>
        </p:sp>
        <p:sp>
          <p:nvSpPr>
            <p:cNvPr id="20502" name="Rectangle 18"/>
            <p:cNvSpPr>
              <a:spLocks noChangeArrowheads="1"/>
            </p:cNvSpPr>
            <p:nvPr/>
          </p:nvSpPr>
          <p:spPr bwMode="auto">
            <a:xfrm>
              <a:off x="2867" y="2906"/>
              <a:ext cx="896" cy="28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buFont typeface="Arial" panose="020B0604020202020204"/>
                <a:buNone/>
              </a:pPr>
              <a:r>
                <a:rPr kumimoji="1" lang="zh-CN" altLang="en-US" sz="2000" b="1">
                  <a:latin typeface="Times New Roman" panose="02020603050405020304" pitchFamily="34" charset="0"/>
                </a:rPr>
                <a:t>四五二十</a:t>
              </a:r>
              <a:endParaRPr kumimoji="1" lang="zh-CN" altLang="en-US" sz="2000" b="1">
                <a:latin typeface="Times New Roman" panose="02020603050405020304" pitchFamily="34" charset="0"/>
              </a:endParaRPr>
            </a:p>
          </p:txBody>
        </p:sp>
        <p:sp>
          <p:nvSpPr>
            <p:cNvPr id="20503" name="Rectangle 22"/>
            <p:cNvSpPr>
              <a:spLocks noChangeArrowheads="1"/>
            </p:cNvSpPr>
            <p:nvPr/>
          </p:nvSpPr>
          <p:spPr bwMode="auto">
            <a:xfrm>
              <a:off x="176" y="3187"/>
              <a:ext cx="896" cy="2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buFont typeface="Arial" panose="020B0604020202020204"/>
                <a:buNone/>
              </a:pPr>
              <a:r>
                <a:rPr kumimoji="1" lang="zh-CN" altLang="en-US" sz="2000" b="1">
                  <a:latin typeface="Times New Roman" panose="02020603050405020304" pitchFamily="34" charset="0"/>
                </a:rPr>
                <a:t>一六得六</a:t>
              </a:r>
              <a:endParaRPr kumimoji="1" lang="zh-CN" altLang="en-US" sz="2000" b="1">
                <a:latin typeface="Times New Roman" panose="02020603050405020304" pitchFamily="34" charset="0"/>
              </a:endParaRPr>
            </a:p>
          </p:txBody>
        </p:sp>
        <p:sp>
          <p:nvSpPr>
            <p:cNvPr id="20504" name="Rectangle 23"/>
            <p:cNvSpPr>
              <a:spLocks noChangeArrowheads="1"/>
            </p:cNvSpPr>
            <p:nvPr/>
          </p:nvSpPr>
          <p:spPr bwMode="auto">
            <a:xfrm>
              <a:off x="1073" y="3187"/>
              <a:ext cx="896" cy="2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buFont typeface="Arial" panose="020B0604020202020204"/>
                <a:buNone/>
              </a:pPr>
              <a:r>
                <a:rPr kumimoji="1" lang="zh-CN" altLang="en-US" sz="2000" b="1">
                  <a:latin typeface="Times New Roman" panose="02020603050405020304" pitchFamily="34" charset="0"/>
                </a:rPr>
                <a:t>二六十二</a:t>
              </a:r>
              <a:endParaRPr kumimoji="1" lang="zh-CN" altLang="en-US" sz="2000" b="1">
                <a:latin typeface="Times New Roman" panose="02020603050405020304" pitchFamily="34" charset="0"/>
              </a:endParaRPr>
            </a:p>
          </p:txBody>
        </p:sp>
        <p:sp>
          <p:nvSpPr>
            <p:cNvPr id="20505" name="Rectangle 24"/>
            <p:cNvSpPr>
              <a:spLocks noChangeArrowheads="1"/>
            </p:cNvSpPr>
            <p:nvPr/>
          </p:nvSpPr>
          <p:spPr bwMode="auto">
            <a:xfrm>
              <a:off x="1970" y="3187"/>
              <a:ext cx="896" cy="2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buFont typeface="Arial" panose="020B0604020202020204"/>
                <a:buNone/>
              </a:pPr>
              <a:r>
                <a:rPr kumimoji="1" lang="zh-CN" altLang="en-US" sz="2000" b="1">
                  <a:latin typeface="Times New Roman" panose="02020603050405020304" pitchFamily="34" charset="0"/>
                </a:rPr>
                <a:t>三六十八</a:t>
              </a:r>
              <a:endParaRPr kumimoji="1" lang="zh-CN" altLang="en-US" sz="2000" b="1">
                <a:latin typeface="Times New Roman" panose="02020603050405020304" pitchFamily="34" charset="0"/>
              </a:endParaRPr>
            </a:p>
          </p:txBody>
        </p:sp>
        <p:sp>
          <p:nvSpPr>
            <p:cNvPr id="20506" name="Rectangle 25"/>
            <p:cNvSpPr>
              <a:spLocks noChangeArrowheads="1"/>
            </p:cNvSpPr>
            <p:nvPr/>
          </p:nvSpPr>
          <p:spPr bwMode="auto">
            <a:xfrm>
              <a:off x="2867" y="3187"/>
              <a:ext cx="896" cy="2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buFont typeface="Arial" panose="020B0604020202020204"/>
                <a:buNone/>
              </a:pPr>
              <a:r>
                <a:rPr kumimoji="1" lang="zh-CN" altLang="en-US" sz="2000" b="1">
                  <a:latin typeface="Times New Roman" panose="02020603050405020304" pitchFamily="34" charset="0"/>
                </a:rPr>
                <a:t>四六二十四</a:t>
              </a:r>
              <a:endParaRPr kumimoji="1" lang="zh-CN" altLang="en-US" sz="2000" b="1">
                <a:latin typeface="Times New Roman" panose="02020603050405020304" pitchFamily="34" charset="0"/>
              </a:endParaRPr>
            </a:p>
          </p:txBody>
        </p:sp>
        <p:sp>
          <p:nvSpPr>
            <p:cNvPr id="20507" name="Rectangle 26"/>
            <p:cNvSpPr>
              <a:spLocks noChangeArrowheads="1"/>
            </p:cNvSpPr>
            <p:nvPr/>
          </p:nvSpPr>
          <p:spPr bwMode="auto">
            <a:xfrm>
              <a:off x="3763" y="3187"/>
              <a:ext cx="896" cy="2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1"/>
              </a:solidFill>
              <a:miter lim="800000"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buFont typeface="Arial" panose="020B0604020202020204"/>
                <a:buNone/>
              </a:pPr>
              <a:r>
                <a:rPr kumimoji="1" lang="zh-CN" altLang="en-US" sz="2000" b="1">
                  <a:latin typeface="Times New Roman" panose="02020603050405020304" pitchFamily="34" charset="0"/>
                </a:rPr>
                <a:t>五六三十</a:t>
              </a:r>
              <a:endParaRPr kumimoji="1" lang="zh-CN" altLang="en-US" sz="2000" b="1">
                <a:latin typeface="Times New Roman" panose="02020603050405020304" pitchFamily="34" charset="0"/>
              </a:endParaRPr>
            </a:p>
          </p:txBody>
        </p:sp>
        <p:sp>
          <p:nvSpPr>
            <p:cNvPr id="20508" name="Rectangle 101"/>
            <p:cNvSpPr>
              <a:spLocks noChangeArrowheads="1"/>
            </p:cNvSpPr>
            <p:nvPr/>
          </p:nvSpPr>
          <p:spPr bwMode="auto">
            <a:xfrm>
              <a:off x="1073" y="2062"/>
              <a:ext cx="896" cy="286"/>
            </a:xfrm>
            <a:prstGeom prst="rect">
              <a:avLst/>
            </a:prstGeom>
            <a:solidFill>
              <a:srgbClr val="FF6600">
                <a:alpha val="41960"/>
              </a:srgbClr>
            </a:solidFill>
            <a:ln w="12700" algn="ctr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>
                <a:lnSpc>
                  <a:spcPct val="120000"/>
                </a:lnSpc>
                <a:buFont typeface="Arial" panose="020B0604020202020204"/>
                <a:buNone/>
              </a:pPr>
              <a:endParaRPr lang="zh-CN" altLang="en-US" sz="2000" b="1">
                <a:latin typeface="楷体_GB2312" pitchFamily="49" charset="-122"/>
              </a:endParaRPr>
            </a:p>
          </p:txBody>
        </p:sp>
        <p:sp>
          <p:nvSpPr>
            <p:cNvPr id="20509" name="Rectangle 102"/>
            <p:cNvSpPr>
              <a:spLocks noChangeArrowheads="1"/>
            </p:cNvSpPr>
            <p:nvPr/>
          </p:nvSpPr>
          <p:spPr bwMode="auto">
            <a:xfrm>
              <a:off x="1970" y="2344"/>
              <a:ext cx="896" cy="285"/>
            </a:xfrm>
            <a:prstGeom prst="rect">
              <a:avLst/>
            </a:prstGeom>
            <a:solidFill>
              <a:srgbClr val="FF6600">
                <a:alpha val="41960"/>
              </a:srgbClr>
            </a:solidFill>
            <a:ln w="12700" algn="ctr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>
                <a:lnSpc>
                  <a:spcPct val="120000"/>
                </a:lnSpc>
                <a:buFont typeface="Arial" panose="020B0604020202020204"/>
                <a:buNone/>
              </a:pPr>
              <a:endParaRPr lang="zh-CN" altLang="en-US" sz="2000" b="1">
                <a:latin typeface="楷体_GB2312" pitchFamily="49" charset="-122"/>
              </a:endParaRPr>
            </a:p>
          </p:txBody>
        </p:sp>
        <p:sp>
          <p:nvSpPr>
            <p:cNvPr id="20510" name="Rectangle 103"/>
            <p:cNvSpPr>
              <a:spLocks noChangeArrowheads="1"/>
            </p:cNvSpPr>
            <p:nvPr/>
          </p:nvSpPr>
          <p:spPr bwMode="auto">
            <a:xfrm>
              <a:off x="2867" y="2625"/>
              <a:ext cx="896" cy="285"/>
            </a:xfrm>
            <a:prstGeom prst="rect">
              <a:avLst/>
            </a:prstGeom>
            <a:solidFill>
              <a:srgbClr val="FF6600">
                <a:alpha val="41960"/>
              </a:srgbClr>
            </a:solidFill>
            <a:ln w="12700" algn="ctr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>
                <a:lnSpc>
                  <a:spcPct val="120000"/>
                </a:lnSpc>
                <a:buFont typeface="Arial" panose="020B0604020202020204"/>
                <a:buNone/>
              </a:pPr>
              <a:endParaRPr lang="zh-CN" altLang="en-US" sz="2000" b="1">
                <a:latin typeface="楷体_GB2312" pitchFamily="49" charset="-122"/>
              </a:endParaRPr>
            </a:p>
          </p:txBody>
        </p:sp>
        <p:sp>
          <p:nvSpPr>
            <p:cNvPr id="20511" name="Rectangle 104"/>
            <p:cNvSpPr>
              <a:spLocks noChangeArrowheads="1"/>
            </p:cNvSpPr>
            <p:nvPr/>
          </p:nvSpPr>
          <p:spPr bwMode="auto">
            <a:xfrm>
              <a:off x="3764" y="2906"/>
              <a:ext cx="895" cy="286"/>
            </a:xfrm>
            <a:prstGeom prst="rect">
              <a:avLst/>
            </a:prstGeom>
            <a:solidFill>
              <a:srgbClr val="FF6600">
                <a:alpha val="41960"/>
              </a:srgbClr>
            </a:solidFill>
            <a:ln w="12700" algn="ctr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>
                <a:lnSpc>
                  <a:spcPct val="120000"/>
                </a:lnSpc>
                <a:buFont typeface="Arial" panose="020B0604020202020204"/>
                <a:buNone/>
              </a:pPr>
              <a:endParaRPr lang="zh-CN" altLang="en-US" sz="2000" b="1">
                <a:latin typeface="楷体_GB2312" pitchFamily="49" charset="-122"/>
              </a:endParaRPr>
            </a:p>
          </p:txBody>
        </p:sp>
        <p:sp>
          <p:nvSpPr>
            <p:cNvPr id="20512" name="Rectangle 105"/>
            <p:cNvSpPr>
              <a:spLocks noChangeArrowheads="1"/>
            </p:cNvSpPr>
            <p:nvPr/>
          </p:nvSpPr>
          <p:spPr bwMode="auto">
            <a:xfrm>
              <a:off x="4660" y="3187"/>
              <a:ext cx="896" cy="286"/>
            </a:xfrm>
            <a:prstGeom prst="rect">
              <a:avLst/>
            </a:prstGeom>
            <a:solidFill>
              <a:srgbClr val="FF6600">
                <a:alpha val="41960"/>
              </a:srgbClr>
            </a:solidFill>
            <a:ln w="12700" algn="ctr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>
                <a:lnSpc>
                  <a:spcPct val="120000"/>
                </a:lnSpc>
                <a:buFont typeface="Arial" panose="020B0604020202020204"/>
                <a:buNone/>
              </a:pPr>
              <a:endParaRPr lang="zh-CN" altLang="en-US" sz="2000" b="1">
                <a:latin typeface="楷体_GB2312" pitchFamily="49" charset="-122"/>
              </a:endParaRPr>
            </a:p>
          </p:txBody>
        </p:sp>
        <p:grpSp>
          <p:nvGrpSpPr>
            <p:cNvPr id="20513" name="Group 39"/>
            <p:cNvGrpSpPr/>
            <p:nvPr/>
          </p:nvGrpSpPr>
          <p:grpSpPr>
            <a:xfrm>
              <a:off x="2940" y="3310"/>
              <a:ext cx="2442" cy="891"/>
              <a:chOff x="2744" y="3174"/>
              <a:chExt cx="2442" cy="891"/>
            </a:xfrm>
          </p:grpSpPr>
          <p:pic>
            <p:nvPicPr>
              <p:cNvPr id="20515" name="Picture 40" descr="男天使"/>
              <p:cNvPicPr>
                <a:picLocks noChangeAspect="1" noChangeArrowheads="1"/>
              </p:cNvPicPr>
              <p:nvPr/>
            </p:nvPicPr>
            <p:blipFill>
              <a:blip r:embed="rId2"/>
              <a:stretch>
                <a:fillRect/>
              </a:stretch>
            </p:blipFill>
            <p:spPr bwMode="auto">
              <a:xfrm>
                <a:off x="4226" y="3174"/>
                <a:ext cx="960" cy="8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516" name="AutoShape 27"/>
              <p:cNvSpPr>
                <a:spLocks noChangeArrowheads="1"/>
              </p:cNvSpPr>
              <p:nvPr/>
            </p:nvSpPr>
            <p:spPr bwMode="auto">
              <a:xfrm>
                <a:off x="2744" y="3702"/>
                <a:ext cx="1392" cy="329"/>
              </a:xfrm>
              <a:prstGeom prst="wedgeRoundRectCallout">
                <a:avLst>
                  <a:gd name="adj1" fmla="val 62222"/>
                  <a:gd name="adj2" fmla="val -13176"/>
                  <a:gd name="adj3" fmla="val 16667"/>
                </a:avLst>
              </a:prstGeom>
              <a:solidFill>
                <a:srgbClr val="FFFFFF"/>
              </a:solidFill>
              <a:ln w="19050">
                <a:solidFill>
                  <a:srgbClr val="3399FF"/>
                </a:solidFill>
                <a:miter lim="800000"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000" b="1">
                    <a:latin typeface="楷体_GB2312" pitchFamily="49" charset="-122"/>
                    <a:ea typeface="楷体_GB2312" pitchFamily="49" charset="-122"/>
                  </a:rPr>
                  <a:t>你有什么发现？</a:t>
                </a:r>
                <a:endParaRPr lang="zh-CN" altLang="en-US" sz="2000" b="1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sp>
          <p:nvSpPr>
            <p:cNvPr id="20514" name="Rectangle 101"/>
            <p:cNvSpPr>
              <a:spLocks noChangeArrowheads="1"/>
            </p:cNvSpPr>
            <p:nvPr/>
          </p:nvSpPr>
          <p:spPr bwMode="auto">
            <a:xfrm>
              <a:off x="176" y="1781"/>
              <a:ext cx="896" cy="286"/>
            </a:xfrm>
            <a:prstGeom prst="rect">
              <a:avLst/>
            </a:prstGeom>
            <a:solidFill>
              <a:srgbClr val="FF6600">
                <a:alpha val="41960"/>
              </a:srgbClr>
            </a:solidFill>
            <a:ln w="12700" algn="ctr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>
                <a:lnSpc>
                  <a:spcPct val="120000"/>
                </a:lnSpc>
                <a:buFont typeface="Arial" panose="020B0604020202020204"/>
                <a:buNone/>
              </a:pPr>
              <a:endParaRPr lang="zh-CN" altLang="en-US" sz="2000" b="1">
                <a:latin typeface="楷体_GB2312" pitchFamily="49" charset="-122"/>
              </a:endParaRPr>
            </a:p>
          </p:txBody>
        </p:sp>
      </p:grpSp>
      <p:sp>
        <p:nvSpPr>
          <p:cNvPr id="20492" name="Rectangle 39"/>
          <p:cNvSpPr>
            <a:spLocks noChangeArrowheads="1"/>
          </p:cNvSpPr>
          <p:nvPr/>
        </p:nvSpPr>
        <p:spPr bwMode="auto">
          <a:xfrm>
            <a:off x="394782" y="5734050"/>
            <a:ext cx="235962" cy="125804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" b="1">
                <a:solidFill>
                  <a:schemeClr val="bg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数学</a:t>
            </a:r>
            <a:endParaRPr lang="en-US" altLang="zh-CN" sz="2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99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/>
      <p:bldP spid="39946" grpId="0"/>
      <p:bldP spid="39950" grpId="0"/>
      <p:bldP spid="39953" grpId="0"/>
      <p:bldP spid="39955" grpId="0"/>
      <p:bldP spid="399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熊二1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371600" y="914400"/>
            <a:ext cx="63246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AutoShape 2"/>
          <p:cNvSpPr>
            <a:spLocks noChangeArrowheads="1"/>
          </p:cNvSpPr>
          <p:nvPr/>
        </p:nvSpPr>
        <p:spPr bwMode="auto">
          <a:xfrm>
            <a:off x="2413000" y="115888"/>
            <a:ext cx="4030663" cy="1223962"/>
          </a:xfrm>
          <a:prstGeom prst="horizontalScroll">
            <a:avLst>
              <a:gd name="adj" fmla="val 12500"/>
            </a:avLst>
          </a:prstGeom>
          <a:solidFill>
            <a:srgbClr val="0000CC"/>
          </a:solidFill>
          <a:ln w="19050">
            <a:solidFill>
              <a:srgbClr val="FF0000"/>
            </a:solidFill>
            <a:round/>
          </a:ln>
        </p:spPr>
        <p:txBody>
          <a:bodyPr wrap="none" anchor="ctr"/>
          <a:lstStyle/>
          <a:p>
            <a:pPr algn="ctr"/>
            <a:r>
              <a:rPr lang="zh-CN" altLang="en-US" sz="4800" b="1">
                <a:solidFill>
                  <a:srgbClr val="FFFF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火眼金睛</a:t>
            </a:r>
            <a:endParaRPr lang="zh-CN" altLang="en-US" sz="4800" b="1">
              <a:solidFill>
                <a:srgbClr val="FFFF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146050" y="1700213"/>
            <a:ext cx="8818563" cy="8239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6÷3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2 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读作：</a:t>
            </a:r>
            <a:r>
              <a:rPr lang="en-US" altLang="zh-CN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除</a:t>
            </a:r>
            <a:r>
              <a:rPr lang="en-US" altLang="zh-CN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等于</a:t>
            </a:r>
            <a:r>
              <a:rPr lang="en-US" altLang="zh-CN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。</a:t>
            </a:r>
            <a:endParaRPr lang="zh-CN" altLang="en-US" sz="4800" b="1">
              <a:solidFill>
                <a:srgbClr val="0000CC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146050" y="3203575"/>
            <a:ext cx="8818563" cy="823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、把</a:t>
            </a:r>
            <a:r>
              <a:rPr lang="en-US" altLang="zh-CN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分成</a:t>
            </a:r>
            <a:r>
              <a:rPr lang="en-US" altLang="zh-CN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份，每份是</a:t>
            </a:r>
            <a:r>
              <a:rPr lang="en-US" altLang="zh-CN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。</a:t>
            </a:r>
            <a:endParaRPr lang="zh-CN" altLang="en-US" sz="4800" b="1">
              <a:solidFill>
                <a:srgbClr val="0000CC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146050" y="4681538"/>
            <a:ext cx="7885113" cy="1555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个苹果，每</a:t>
            </a:r>
            <a:r>
              <a:rPr lang="en-US" altLang="zh-CN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个一份，</a:t>
            </a:r>
            <a:endParaRPr lang="zh-CN" altLang="en-US" sz="48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  可以分成</a:t>
            </a:r>
            <a:r>
              <a:rPr lang="en-US" altLang="zh-CN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4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份。</a:t>
            </a:r>
            <a:endParaRPr lang="zh-CN" altLang="en-US" sz="4800" b="1">
              <a:solidFill>
                <a:srgbClr val="0000CC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40966" name="Oval 6"/>
          <p:cNvSpPr>
            <a:spLocks noChangeArrowheads="1"/>
          </p:cNvSpPr>
          <p:nvPr/>
        </p:nvSpPr>
        <p:spPr bwMode="auto">
          <a:xfrm>
            <a:off x="5722938" y="1773238"/>
            <a:ext cx="504825" cy="792162"/>
          </a:xfrm>
          <a:prstGeom prst="ellipse">
            <a:avLst/>
          </a:prstGeom>
          <a:noFill/>
          <a:ln w="28575">
            <a:solidFill>
              <a:srgbClr val="CC00CC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5322888" y="2349500"/>
            <a:ext cx="1625600" cy="823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FF0066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除以</a:t>
            </a:r>
            <a:endParaRPr lang="zh-CN" altLang="en-US" sz="4800" b="1">
              <a:solidFill>
                <a:srgbClr val="FF0066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8351838" y="1052513"/>
            <a:ext cx="792162" cy="1555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x</a:t>
            </a:r>
            <a:endParaRPr lang="en-US" altLang="zh-CN" sz="9600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40969" name="Oval 9"/>
          <p:cNvSpPr>
            <a:spLocks noChangeArrowheads="1"/>
          </p:cNvSpPr>
          <p:nvPr/>
        </p:nvSpPr>
        <p:spPr bwMode="auto">
          <a:xfrm>
            <a:off x="2051050" y="3213100"/>
            <a:ext cx="1225550" cy="792163"/>
          </a:xfrm>
          <a:prstGeom prst="ellipse">
            <a:avLst/>
          </a:prstGeom>
          <a:noFill/>
          <a:ln w="28575">
            <a:solidFill>
              <a:srgbClr val="CC00CC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1547813" y="3860800"/>
            <a:ext cx="2879725" cy="823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FF0066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平均分成</a:t>
            </a:r>
            <a:endParaRPr lang="zh-CN" altLang="en-US" sz="4800" b="1">
              <a:solidFill>
                <a:srgbClr val="FF0066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7308850" y="2636838"/>
            <a:ext cx="792163" cy="1555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6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x</a:t>
            </a:r>
            <a:endParaRPr lang="en-US" altLang="zh-CN" sz="9600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4716463" y="4968875"/>
            <a:ext cx="1152525" cy="1555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960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√</a:t>
            </a:r>
            <a:endParaRPr lang="zh-CN" altLang="en-US" sz="9600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/>
      <p:bldP spid="40967" grpId="0"/>
      <p:bldP spid="40968" grpId="0"/>
      <p:bldP spid="40969" grpId="0"/>
      <p:bldP spid="40970" grpId="0"/>
      <p:bldP spid="40971" grpId="0"/>
      <p:bldP spid="40972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数学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758</Words>
  <Application>WPS 演示</Application>
  <PresentationFormat>On-screen Show (4:3)</PresentationFormat>
  <Paragraphs>222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2" baseType="lpstr">
      <vt:lpstr>Arial</vt:lpstr>
      <vt:lpstr>宋体</vt:lpstr>
      <vt:lpstr>Wingdings</vt:lpstr>
      <vt:lpstr>楷体</vt:lpstr>
      <vt:lpstr>Calibri Light</vt:lpstr>
      <vt:lpstr>Times New Roman</vt:lpstr>
      <vt:lpstr>Arial</vt:lpstr>
      <vt:lpstr>Times New Roman</vt:lpstr>
      <vt:lpstr>Times New Roman</vt:lpstr>
      <vt:lpstr>楷体_GB2312</vt:lpstr>
      <vt:lpstr>新宋体</vt:lpstr>
      <vt:lpstr>黑体</vt:lpstr>
      <vt:lpstr>Calibri</vt:lpstr>
      <vt:lpstr>微软雅黑</vt:lpstr>
      <vt:lpstr>Arial Unicode MS</vt:lpstr>
      <vt:lpstr>等线</vt:lpstr>
      <vt:lpstr>数学</vt:lpstr>
      <vt:lpstr>整理和复习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2021-04-19T12:44:00Z</cp:lastPrinted>
  <dcterms:created xsi:type="dcterms:W3CDTF">2021-04-19T12:44:00Z</dcterms:created>
  <dcterms:modified xsi:type="dcterms:W3CDTF">2021-11-08T12:32:09Z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7D1218691EBB4CF283FBD9C6D025F0D2</vt:lpwstr>
  </property>
  <property fmtid="{D5CDD505-2E9C-101B-9397-08002B2CF9AE}" pid="7" name="KSOProductBuildVer">
    <vt:lpwstr>2052-11.1.0.11045</vt:lpwstr>
  </property>
</Properties>
</file>