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6" r:id="rId3"/>
    <p:sldId id="267" r:id="rId5"/>
    <p:sldId id="269" r:id="rId6"/>
    <p:sldId id="289" r:id="rId7"/>
    <p:sldId id="273" r:id="rId8"/>
    <p:sldId id="290" r:id="rId9"/>
    <p:sldId id="275" r:id="rId10"/>
    <p:sldId id="278" r:id="rId11"/>
    <p:sldId id="284" r:id="rId12"/>
    <p:sldId id="288" r:id="rId13"/>
    <p:sldId id="292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560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10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11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2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3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4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5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6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7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8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/>
            <a:r>
              <a:rPr lang="en-US" altLang="zh-CN" sz="1200"/>
              <a:t>9</a:t>
            </a:r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6738" name="标题 116737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/>
            </a:lvl1pPr>
          </a:lstStyle>
          <a:p>
            <a:pPr lvl="0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6739" name="副标题 116738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116741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116739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054" name="页脚占位符 116740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1981200"/>
            <a:ext cx="8540750" cy="38862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1270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2293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2294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981200"/>
            <a:ext cx="8540750" cy="38862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078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4102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5126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6150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7174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8198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9222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0246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15713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15714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1571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>
                <a:solidFill>
                  <a:srgbClr val="0033CC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1571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solidFill>
                  <a:srgbClr val="0033CC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11571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solidFill>
                  <a:srgbClr val="0033CC"/>
                </a:solidFill>
              </a:defRPr>
            </a:lvl1pPr>
          </a:lstStyle>
          <a:p>
            <a:pPr lvl="0" eaLnBrk="1" hangingPunct="1"/>
            <a:r>
              <a:rPr lang="en-US" altLang="zh-CN"/>
              <a:t>‹#›</a:t>
            </a:r>
            <a:endParaRPr lang="zh-CN" altLang="en-US" sz="1400">
              <a:solidFill>
                <a:srgbClr val="0033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2049"/>
          <p:cNvSpPr>
            <a:spLocks noGrp="1" noRot="1"/>
          </p:cNvSpPr>
          <p:nvPr>
            <p:ph type="title"/>
          </p:nvPr>
        </p:nvSpPr>
        <p:spPr>
          <a:xfrm>
            <a:off x="411163" y="2138363"/>
            <a:ext cx="8424862" cy="187325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en-US" altLang="en-US" sz="5400" b="1">
                <a:solidFill>
                  <a:srgbClr val="444444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图形的运动（一）</a:t>
            </a:r>
            <a:br>
              <a:rPr lang="en-US" altLang="en-US" sz="5400" b="1">
                <a:solidFill>
                  <a:srgbClr val="444444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</a:br>
            <a:endParaRPr lang="en-US" altLang="en-US" sz="5400" b="1">
              <a:solidFill>
                <a:srgbClr val="444444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34817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课堂小结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sp>
        <p:nvSpPr>
          <p:cNvPr id="22531" name="内容占位符 34818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444444"/>
              </a:buClr>
              <a:buNone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通过今天的学习，同学们有哪些收获？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小结：这节课我们从生活中的对称现象认识了轴对称图形，只要我们留心观察，我们生活的周围处处可以看见轴对称图形，正是因为有了这些图形，我们的生活才会装扮得这么美丽。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b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</a:br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 fill="hold"/>
                                        <p:tgtEl>
                                          <p:spTgt spid="22531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9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 fill="hold"/>
                                        <p:tgtEl>
                                          <p:spTgt spid="22531">
                                            <p:txEl>
                                              <p:charRg st="19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101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 fill="hold"/>
                                        <p:tgtEl>
                                          <p:spTgt spid="22531">
                                            <p:txEl>
                                              <p:charRg st="101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118787"/>
          <p:cNvSpPr/>
          <p:nvPr/>
        </p:nvSpPr>
        <p:spPr>
          <a:xfrm>
            <a:off x="1908175" y="2060575"/>
            <a:ext cx="49688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en-US" sz="3600" i="1">
                <a:solidFill>
                  <a:srgbClr val="0033CC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楷体_GB2312" pitchFamily="49" charset="-122"/>
              </a:rPr>
              <a:t>谢谢大家</a:t>
            </a:r>
            <a:endParaRPr lang="en-US" altLang="en-US" sz="3600" i="1">
              <a:solidFill>
                <a:srgbClr val="0033CC"/>
              </a:solidFill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endParaRPr lang="en-US" altLang="en-US" sz="3600" i="1">
              <a:solidFill>
                <a:srgbClr val="0033CC"/>
              </a:solidFill>
              <a:effectLst>
                <a:outerShdw blurRad="38100" dist="38100" dir="2700000">
                  <a:srgbClr val="C0C0C0"/>
                </a:outerShdw>
              </a:effectLst>
              <a:ea typeface="楷体_GB2312" pitchFamily="49" charset="-122"/>
            </a:endParaRPr>
          </a:p>
        </p:txBody>
      </p:sp>
      <p:pic>
        <p:nvPicPr>
          <p:cNvPr id="23555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58700" y="106680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3313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一、欣赏图片，建立表象 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sp>
        <p:nvSpPr>
          <p:cNvPr id="14339" name="内容占位符 13314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CC0066"/>
              </a:buClr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同学们，你们看一看这幅图是什么？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pic>
        <p:nvPicPr>
          <p:cNvPr id="14340" name="Picture 6" descr="蝴蝶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2997200"/>
            <a:ext cx="4895850" cy="3241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 fill="hold"/>
                                        <p:tgtEl>
                                          <p:spTgt spid="14339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二、互动新授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sp>
        <p:nvSpPr>
          <p:cNvPr id="15363" name="内容占位符 15362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>
              <a:buClr>
                <a:srgbClr val="444444"/>
              </a:buClr>
              <a:buNone/>
            </a:pPr>
            <a:r>
              <a:rPr lang="en-US" altLang="zh-CN">
                <a:solidFill>
                  <a:srgbClr val="444444"/>
                </a:solidFill>
                <a:latin typeface="宋体" panose="02010600030101010101" pitchFamily="2" charset="-122"/>
              </a:rPr>
              <a:t>1</a:t>
            </a: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、小组合作，探究对称。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认真观察这只蝴蝶，它们在形状上有什么特征？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lvl="1" eaLnBrk="1" hangingPunct="1">
              <a:buClr>
                <a:srgbClr val="444444"/>
              </a:buClr>
              <a:buNone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pic>
        <p:nvPicPr>
          <p:cNvPr id="15364" name="Picture 6" descr="蝴蝶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413" y="3284538"/>
            <a:ext cx="4175125" cy="27638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5365" name="直接连接符 17"/>
          <p:cNvCxnSpPr/>
          <p:nvPr/>
        </p:nvCxnSpPr>
        <p:spPr>
          <a:xfrm>
            <a:off x="4500563" y="4149725"/>
            <a:ext cx="0" cy="1560513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ash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4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 fill="hold"/>
                                        <p:tgtEl>
                                          <p:spTgt spid="15363">
                                            <p:txEl>
                                              <p:charRg st="14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内容占位符 39938"/>
          <p:cNvSpPr>
            <a:spLocks noGrp="1" noRot="1"/>
          </p:cNvSpPr>
          <p:nvPr>
            <p:ph idx="1"/>
          </p:nvPr>
        </p:nvSpPr>
        <p:spPr>
          <a:xfrm>
            <a:off x="457200" y="765175"/>
            <a:ext cx="8229600" cy="5360988"/>
          </a:xfrm>
          <a:ln/>
        </p:spPr>
        <p:txBody>
          <a:bodyPr wrap="square" lIns="91440" tIns="45720" rIns="91440" bIns="45720" anchor="t" anchorCtr="0"/>
          <a:p>
            <a:pPr lvl="1" eaLnBrk="1" hangingPunct="1">
              <a:buClr>
                <a:srgbClr val="444444"/>
              </a:buClr>
              <a:buNone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从这些物体中，你发现它们都有什么特征呢？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eaLnBrk="1" hangingPunct="1">
              <a:buClr>
                <a:srgbClr val="CC0066"/>
              </a:buClr>
            </a:pPr>
            <a:endParaRPr lang="zh-CN" altLang="en-US"/>
          </a:p>
        </p:txBody>
      </p:sp>
      <p:grpSp>
        <p:nvGrpSpPr>
          <p:cNvPr id="16387" name="Group 2"/>
          <p:cNvGrpSpPr/>
          <p:nvPr/>
        </p:nvGrpSpPr>
        <p:grpSpPr>
          <a:xfrm>
            <a:off x="838200" y="1700213"/>
            <a:ext cx="7300913" cy="4395787"/>
            <a:chOff x="528" y="864"/>
            <a:chExt cx="4599" cy="2976"/>
          </a:xfrm>
        </p:grpSpPr>
        <p:pic>
          <p:nvPicPr>
            <p:cNvPr id="16388" name="Picture 3" descr="蜻蜓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984" y="2400"/>
              <a:ext cx="1143" cy="14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89" name="Picture 4" descr="脸谱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9" y="2352"/>
              <a:ext cx="1102" cy="14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90" name="Picture 5" descr="hudie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" y="864"/>
              <a:ext cx="981" cy="105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91" name="Picture 7" descr="加拿大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0" y="912"/>
              <a:ext cx="1152" cy="77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92" name="Picture 8" descr="鱼跃龙门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8" y="2400"/>
              <a:ext cx="1188" cy="144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16393" name="直接连接符 17"/>
          <p:cNvCxnSpPr>
            <a:stCxn id="16388" idx="0"/>
            <a:endCxn id="16388" idx="2"/>
          </p:cNvCxnSpPr>
          <p:nvPr/>
        </p:nvCxnSpPr>
        <p:spPr>
          <a:xfrm>
            <a:off x="7019925" y="1557338"/>
            <a:ext cx="0" cy="1560512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16394" name="直接连接符 17"/>
          <p:cNvCxnSpPr>
            <a:stCxn id="16388" idx="0"/>
            <a:endCxn id="16388" idx="2"/>
          </p:cNvCxnSpPr>
          <p:nvPr/>
        </p:nvCxnSpPr>
        <p:spPr>
          <a:xfrm>
            <a:off x="1846263" y="1700213"/>
            <a:ext cx="0" cy="1560512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16395" name="直接连接符 17"/>
          <p:cNvCxnSpPr>
            <a:stCxn id="16388" idx="0"/>
            <a:endCxn id="16388" idx="2"/>
          </p:cNvCxnSpPr>
          <p:nvPr/>
        </p:nvCxnSpPr>
        <p:spPr>
          <a:xfrm>
            <a:off x="6948488" y="4437063"/>
            <a:ext cx="1079500" cy="1296987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ash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638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9457"/>
          <p:cNvSpPr>
            <a:spLocks noGrp="1" noRot="1"/>
          </p:cNvSpPr>
          <p:nvPr>
            <p:ph type="title"/>
          </p:nvPr>
        </p:nvSpPr>
        <p:spPr>
          <a:xfrm>
            <a:off x="457200" y="908050"/>
            <a:ext cx="7931150" cy="5041900"/>
          </a:xfrm>
          <a:ln/>
        </p:spPr>
        <p:txBody>
          <a:bodyPr wrap="square" lIns="91440" tIns="45720" rIns="91440" bIns="45720" anchor="ctr" anchorCtr="0"/>
          <a:p>
            <a:pPr algn="l" eaLnBrk="1" hangingPunct="1"/>
            <a:r>
              <a:rPr lang="zh-CN" altLang="en-US" sz="4000" b="1">
                <a:solidFill>
                  <a:srgbClr val="444444"/>
                </a:solidFill>
                <a:latin typeface="宋体" panose="02010600030101010101" pitchFamily="2" charset="-122"/>
              </a:rPr>
              <a:t>小结：</a:t>
            </a:r>
            <a:br>
              <a:rPr lang="zh-CN" altLang="en-US" sz="4000" b="1">
                <a:solidFill>
                  <a:srgbClr val="444444"/>
                </a:solidFill>
                <a:latin typeface="宋体" panose="02010600030101010101" pitchFamily="2" charset="-122"/>
              </a:rPr>
            </a:br>
            <a:r>
              <a:rPr lang="zh-CN" altLang="en-US" sz="4000" b="1">
                <a:solidFill>
                  <a:srgbClr val="444444"/>
                </a:solidFill>
                <a:latin typeface="宋体" panose="02010600030101010101" pitchFamily="2" charset="-122"/>
              </a:rPr>
              <a:t>像这些物体，它们的左右两边是完全一样的，我们把这种现象称为“对称”，在我们的生活中还有着许多这样的物体，让我们一起去欣赏下吧。（出示图片。）</a:t>
            </a:r>
            <a:endParaRPr lang="zh-CN" altLang="en-US" sz="4000" b="1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40961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/>
              <a:t>生活中的对称图形</a:t>
            </a:r>
            <a:endParaRPr lang="zh-CN" altLang="en-US"/>
          </a:p>
        </p:txBody>
      </p:sp>
      <p:pic>
        <p:nvPicPr>
          <p:cNvPr id="18435" name="Picture 15" descr="68-1"/>
          <p:cNvPicPr>
            <a:picLocks noGrp="1"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4800" y="3225800"/>
            <a:ext cx="8540750" cy="139700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21505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教学“对称”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sp>
        <p:nvSpPr>
          <p:cNvPr id="19459" name="内容占位符 21506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同学们刚才观察得非常仔细，发现了这些各式各样的图形都有一个共同的特征，就是它们的左右两边都是完全一样的。这种现象在数学上称为</a:t>
            </a:r>
            <a:r>
              <a:rPr lang="en-US" altLang="zh-CN">
                <a:solidFill>
                  <a:srgbClr val="444444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对称，这些物体就是对称现象。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抄写概念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 fill="hold"/>
                                        <p:tgtEl>
                                          <p:spTgt spid="19459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80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 fill="hold"/>
                                        <p:tgtEl>
                                          <p:spTgt spid="19459">
                                            <p:txEl>
                                              <p:charRg st="80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4577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师生互动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  <p:sp>
        <p:nvSpPr>
          <p:cNvPr id="20483" name="内容占位符 24578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引导学生找出对称轴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拿出准备好的正方形，长方形，圆形卡纸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动手折一折。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小组交流，选生回答。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教师小结。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048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1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20483">
                                            <p:txEl>
                                              <p:charRg st="1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3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 fill="hold"/>
                                        <p:tgtEl>
                                          <p:spTgt spid="20483">
                                            <p:txEl>
                                              <p:charRg st="30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3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 fill="hold"/>
                                        <p:tgtEl>
                                          <p:spTgt spid="20483">
                                            <p:txEl>
                                              <p:charRg st="37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charRg st="48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 fill="hold"/>
                                        <p:tgtEl>
                                          <p:spTgt spid="20483">
                                            <p:txEl>
                                              <p:charRg st="48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30721"/>
          <p:cNvSpPr>
            <a:spLocks noGrp="1" noRot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拓展延伸，巩固深化 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1507" name="内容占位符 30722"/>
          <p:cNvSpPr>
            <a:spLocks noGrp="1" noRot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指导学生完成教材第</a:t>
            </a:r>
            <a:r>
              <a:rPr lang="en-US" altLang="zh-CN">
                <a:solidFill>
                  <a:srgbClr val="444444"/>
                </a:solidFill>
                <a:latin typeface="宋体" panose="02010600030101010101" pitchFamily="2" charset="-122"/>
              </a:rPr>
              <a:t>29</a:t>
            </a: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页“做一做”。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完成教材“练习七”的第</a:t>
            </a:r>
            <a:r>
              <a:rPr lang="en-US" altLang="zh-CN">
                <a:solidFill>
                  <a:srgbClr val="444444"/>
                </a:solidFill>
                <a:latin typeface="宋体" panose="02010600030101010101" pitchFamily="2" charset="-122"/>
              </a:rPr>
              <a:t>1</a:t>
            </a: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、</a:t>
            </a:r>
            <a:r>
              <a:rPr lang="en-US" altLang="zh-CN">
                <a:solidFill>
                  <a:srgbClr val="444444"/>
                </a:solidFill>
                <a:latin typeface="宋体" panose="02010600030101010101" pitchFamily="2" charset="-122"/>
              </a:rPr>
              <a:t>2</a:t>
            </a: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题。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  <a:p>
            <a:pPr marL="609600" indent="-609600" eaLnBrk="1" hangingPunct="1">
              <a:buClr>
                <a:srgbClr val="444444"/>
              </a:buClr>
              <a:buFont typeface="Wingdings" panose="05000000000000000000" pitchFamily="2" charset="2"/>
              <a:buChar char="v"/>
            </a:pPr>
            <a:r>
              <a:rPr lang="zh-CN" altLang="en-US">
                <a:solidFill>
                  <a:srgbClr val="444444"/>
                </a:solidFill>
                <a:latin typeface="宋体" panose="02010600030101010101" pitchFamily="2" charset="-122"/>
              </a:rPr>
              <a:t>生活中还有很多图形是轴对称图形，老师收集了一些图形，这里有轴对称图形吗？你是怎样确认的？  </a:t>
            </a:r>
            <a:endParaRPr lang="zh-CN" altLang="en-US">
              <a:solidFill>
                <a:srgbClr val="444444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150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2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21507">
                                            <p:txEl>
                                              <p:charRg st="2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38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 fill="hold"/>
                                        <p:tgtEl>
                                          <p:spTgt spid="21507">
                                            <p:txEl>
                                              <p:charRg st="38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WPS 演示</Application>
  <PresentationFormat/>
  <Paragraphs>53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楷体_GB2312</vt:lpstr>
      <vt:lpstr>新宋体</vt:lpstr>
      <vt:lpstr>等线 Light</vt:lpstr>
      <vt:lpstr>等线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2021-04-15T08:56:35Z</cp:lastPrinted>
  <dcterms:created xsi:type="dcterms:W3CDTF">2021-04-15T08:56:35Z</dcterms:created>
  <dcterms:modified xsi:type="dcterms:W3CDTF">2021-11-08T12:35:19Z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024869FA15594B8D9E976B6CDB01EF29</vt:lpwstr>
  </property>
  <property fmtid="{D5CDD505-2E9C-101B-9397-08002B2CF9AE}" pid="7" name="KSOProductBuildVer">
    <vt:lpwstr>2052-11.1.0.11045</vt:lpwstr>
  </property>
</Properties>
</file>