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351" r:id="rId3"/>
    <p:sldId id="333" r:id="rId4"/>
    <p:sldId id="412" r:id="rId5"/>
    <p:sldId id="311" r:id="rId6"/>
    <p:sldId id="414" r:id="rId7"/>
    <p:sldId id="416" r:id="rId8"/>
    <p:sldId id="422" r:id="rId9"/>
    <p:sldId id="415" r:id="rId10"/>
    <p:sldId id="423" r:id="rId11"/>
    <p:sldId id="419" r:id="rId12"/>
    <p:sldId id="420" r:id="rId13"/>
    <p:sldId id="421" r:id="rId14"/>
    <p:sldId id="424" r:id="rId15"/>
    <p:sldId id="338" r:id="rId16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  <a:srgbClr val="00CCFF"/>
    <a:srgbClr val="FF00FF"/>
    <a:srgbClr val="0000FF"/>
    <a:srgbClr val="99FF66"/>
    <a:srgbClr val="9999FF"/>
    <a:srgbClr val="FFCCFF"/>
    <a:srgbClr val="FFF3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22"/>
    <p:restoredTop sz="93846"/>
  </p:normalViewPr>
  <p:slideViewPr>
    <p:cSldViewPr showGuides="1">
      <p:cViewPr>
        <p:scale>
          <a:sx n="66" d="100"/>
          <a:sy n="66" d="100"/>
        </p:scale>
        <p:origin x="-174" y="-150"/>
      </p:cViewPr>
      <p:guideLst>
        <p:guide orient="horz" pos="1620"/>
        <p:guide pos="612"/>
        <p:guide pos="2880"/>
        <p:guide pos="514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C376DB0-746F-40EB-BF1D-A0AE549CBF9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GIF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GIF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TextBox 3"/>
          <p:cNvSpPr txBox="1"/>
          <p:nvPr/>
        </p:nvSpPr>
        <p:spPr>
          <a:xfrm>
            <a:off x="495300" y="1093788"/>
            <a:ext cx="8151813" cy="776287"/>
          </a:xfrm>
          <a:prstGeom prst="rect">
            <a:avLst/>
          </a:prstGeom>
          <a:noFill/>
          <a:ln w="9525">
            <a:noFill/>
          </a:ln>
        </p:spPr>
        <p:txBody>
          <a:bodyPr lIns="97466" tIns="48733" rIns="97466" bIns="48733" anchor="t" anchorCtr="0">
            <a:spAutoFit/>
          </a:bodyPr>
          <a:p>
            <a:pPr algn="ctr" defTabSz="974725"/>
            <a:r>
              <a:rPr lang="zh-CN" altLang="en-US" sz="4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表内除法（二）</a:t>
            </a:r>
            <a:endParaRPr lang="zh-CN" altLang="en-US" sz="4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4" name="TextBox 4"/>
          <p:cNvSpPr txBox="1"/>
          <p:nvPr/>
        </p:nvSpPr>
        <p:spPr>
          <a:xfrm>
            <a:off x="5508625" y="339725"/>
            <a:ext cx="3033713" cy="468313"/>
          </a:xfrm>
          <a:prstGeom prst="rect">
            <a:avLst/>
          </a:prstGeom>
          <a:noFill/>
          <a:ln w="9525">
            <a:noFill/>
          </a:ln>
        </p:spPr>
        <p:txBody>
          <a:bodyPr lIns="97466" tIns="48733" rIns="97466" bIns="48733" anchor="t" anchorCtr="0">
            <a:spAutoFit/>
          </a:bodyPr>
          <a:p>
            <a:pPr algn="r" defTabSz="974725" eaLnBrk="0" hangingPunct="0"/>
            <a:r>
              <a:rPr lang="zh-CN" altLang="en-US" sz="2400" b="1" dirty="0">
                <a:solidFill>
                  <a:srgbClr val="00009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四     表内除法（二）</a:t>
            </a:r>
            <a:endParaRPr lang="zh-CN" altLang="en-US" sz="2400" b="1" dirty="0">
              <a:solidFill>
                <a:srgbClr val="00009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75" name="TextBox 4"/>
          <p:cNvSpPr txBox="1"/>
          <p:nvPr/>
        </p:nvSpPr>
        <p:spPr>
          <a:xfrm>
            <a:off x="3216275" y="2097088"/>
            <a:ext cx="2722563" cy="404812"/>
          </a:xfrm>
          <a:prstGeom prst="rect">
            <a:avLst/>
          </a:prstGeom>
          <a:noFill/>
          <a:ln w="9525">
            <a:noFill/>
          </a:ln>
        </p:spPr>
        <p:txBody>
          <a:bodyPr lIns="97466" tIns="48733" rIns="97466" bIns="48733" anchor="t" anchorCtr="0">
            <a:spAutoFit/>
          </a:bodyPr>
          <a:p>
            <a:pPr algn="ctr" defTabSz="974725"/>
            <a:r>
              <a:rPr lang="en-US" altLang="zh-CN" sz="2000" b="1" dirty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RJ</a:t>
            </a:r>
            <a:r>
              <a:rPr lang="en-US" altLang="zh-CN" sz="2000" b="1" dirty="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</a:t>
            </a:r>
            <a:r>
              <a:rPr lang="zh-CN" altLang="en-US" sz="2000" b="1" dirty="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二年级下册 </a:t>
            </a:r>
            <a:endParaRPr lang="zh-CN" altLang="en-US" sz="2000" b="1" dirty="0">
              <a:solidFill>
                <a:srgbClr val="80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9938" y="50800"/>
            <a:ext cx="2511425" cy="468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文本框 1"/>
          <p:cNvSpPr txBox="1"/>
          <p:nvPr/>
        </p:nvSpPr>
        <p:spPr>
          <a:xfrm>
            <a:off x="296863" y="757238"/>
            <a:ext cx="3663950" cy="6270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7030A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1.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想一想，填一填。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2291" name="文本框 2"/>
          <p:cNvSpPr txBox="1"/>
          <p:nvPr/>
        </p:nvSpPr>
        <p:spPr>
          <a:xfrm>
            <a:off x="677863" y="1355725"/>
            <a:ext cx="7854950" cy="3292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（1）36是4的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(   )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倍，是6的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(   )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倍。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（2）72÷8=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(   )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，想口诀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(                      )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。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（3）把18连续减去3，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(     )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次减完。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（4）把42本作业本，平均分给7个同学， 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           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每人分得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(     )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本。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3333750" y="1422400"/>
            <a:ext cx="566738" cy="6318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6" name="文本框 4"/>
          <p:cNvSpPr txBox="1"/>
          <p:nvPr/>
        </p:nvSpPr>
        <p:spPr>
          <a:xfrm>
            <a:off x="5734050" y="1409700"/>
            <a:ext cx="566738" cy="6318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7" name="文本框 5"/>
          <p:cNvSpPr txBox="1"/>
          <p:nvPr/>
        </p:nvSpPr>
        <p:spPr>
          <a:xfrm>
            <a:off x="3157538" y="2054225"/>
            <a:ext cx="523875" cy="6318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5345113" y="2116138"/>
            <a:ext cx="2540000" cy="5857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八九七十二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9" name="文本框 7"/>
          <p:cNvSpPr txBox="1"/>
          <p:nvPr/>
        </p:nvSpPr>
        <p:spPr>
          <a:xfrm>
            <a:off x="5072063" y="2690813"/>
            <a:ext cx="715962" cy="6318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3746500" y="3970338"/>
            <a:ext cx="514350" cy="6318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9938" y="50800"/>
            <a:ext cx="2511425" cy="468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文本框 1"/>
          <p:cNvSpPr txBox="1"/>
          <p:nvPr/>
        </p:nvSpPr>
        <p:spPr>
          <a:xfrm>
            <a:off x="625475" y="915988"/>
            <a:ext cx="3514725" cy="527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2. 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选择合适答案。</a:t>
            </a:r>
            <a:endParaRPr lang="en-US" altLang="zh-CN" sz="26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3315" name="文本框 2"/>
          <p:cNvSpPr txBox="1"/>
          <p:nvPr/>
        </p:nvSpPr>
        <p:spPr>
          <a:xfrm>
            <a:off x="806450" y="1419225"/>
            <a:ext cx="8661400" cy="30940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(1)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被除数是54，商是6，除数是9，求商列式是</a:t>
            </a:r>
            <a:endParaRPr lang="zh-CN" altLang="en-US" sz="26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      A.54÷6        B.54÷9         C.6×9</a:t>
            </a:r>
            <a:endParaRPr lang="zh-CN" altLang="en-US" sz="26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(2)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求6个7相加是多少？列式是</a:t>
            </a:r>
            <a:endParaRPr lang="zh-CN" altLang="en-US" sz="26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      A.6+7            B.7×6             </a:t>
            </a:r>
            <a:endParaRPr lang="en-US" altLang="zh-CN" sz="26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      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C.6+6+6+6+6+6+6</a:t>
            </a:r>
            <a:endParaRPr lang="zh-CN" altLang="en-US" sz="26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9113" y="2209800"/>
            <a:ext cx="501650" cy="488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67050" y="3363913"/>
            <a:ext cx="501650" cy="488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9938" y="50800"/>
            <a:ext cx="2511425" cy="4683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338" name="组合 3"/>
          <p:cNvGrpSpPr/>
          <p:nvPr/>
        </p:nvGrpSpPr>
        <p:grpSpPr>
          <a:xfrm>
            <a:off x="312738" y="979488"/>
            <a:ext cx="8721725" cy="1881187"/>
            <a:chOff x="540" y="1567"/>
            <a:chExt cx="13735" cy="2960"/>
          </a:xfrm>
        </p:grpSpPr>
        <p:pic>
          <p:nvPicPr>
            <p:cNvPr id="14339" name="图片 2" descr="图片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4" y="2043"/>
              <a:ext cx="13321" cy="24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0" name="文本框 1"/>
            <p:cNvSpPr txBox="1"/>
            <p:nvPr/>
          </p:nvSpPr>
          <p:spPr>
            <a:xfrm>
              <a:off x="540" y="1567"/>
              <a:ext cx="902" cy="83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en-US" sz="2600" b="1" dirty="0"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rPr>
                <a:t>3.</a:t>
              </a:r>
              <a:endParaRPr lang="en-US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4341" name="AutoShape 27"/>
          <p:cNvSpPr/>
          <p:nvPr/>
        </p:nvSpPr>
        <p:spPr>
          <a:xfrm>
            <a:off x="3924300" y="1454150"/>
            <a:ext cx="1897063" cy="622300"/>
          </a:xfrm>
          <a:prstGeom prst="wedgeRoundRectCallout">
            <a:avLst>
              <a:gd name="adj1" fmla="val -63380"/>
              <a:gd name="adj2" fmla="val 23032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6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个装一盒。</a:t>
            </a:r>
            <a:endParaRPr lang="zh-CN" altLang="en-US" sz="26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7" name="文本框 4"/>
          <p:cNvSpPr txBox="1"/>
          <p:nvPr/>
        </p:nvSpPr>
        <p:spPr>
          <a:xfrm>
            <a:off x="2435225" y="3059113"/>
            <a:ext cx="5080000" cy="527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33350" algn="ctr">
              <a:lnSpc>
                <a:spcPct val="120000"/>
              </a:lnSpc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54÷6=9（盒）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2339975" y="3740150"/>
            <a:ext cx="5080000" cy="527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33350" algn="ctr">
              <a:lnSpc>
                <a:spcPct val="120000"/>
              </a:lnSpc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答：可以装9盒。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9938" y="50800"/>
            <a:ext cx="2511425" cy="468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2" name="图片 1" descr="图片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00" y="1203325"/>
            <a:ext cx="5400675" cy="2289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文本框 2"/>
          <p:cNvSpPr txBox="1"/>
          <p:nvPr/>
        </p:nvSpPr>
        <p:spPr>
          <a:xfrm>
            <a:off x="514350" y="842963"/>
            <a:ext cx="5495925" cy="527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4. 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二年级电脑小组共有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24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人。</a:t>
            </a:r>
            <a:endParaRPr lang="zh-CN" altLang="en-US" sz="26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5" name="文本框 99"/>
          <p:cNvSpPr txBox="1"/>
          <p:nvPr/>
        </p:nvSpPr>
        <p:spPr>
          <a:xfrm>
            <a:off x="827088" y="2355850"/>
            <a:ext cx="3155950" cy="527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33350" algn="ctr">
              <a:lnSpc>
                <a:spcPct val="120000"/>
              </a:lnSpc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24÷6=4（人）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6" name="文本框 99"/>
          <p:cNvSpPr txBox="1"/>
          <p:nvPr/>
        </p:nvSpPr>
        <p:spPr>
          <a:xfrm>
            <a:off x="946150" y="3435350"/>
            <a:ext cx="6938963" cy="12176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33350">
              <a:lnSpc>
                <a:spcPct val="150000"/>
              </a:lnSpc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答：4人合用一台电脑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，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 如果3人合用一台 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 indent="133350">
              <a:lnSpc>
                <a:spcPct val="150000"/>
              </a:lnSpc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        电脑，需要8台 。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标题 1"/>
          <p:cNvSpPr txBox="1"/>
          <p:nvPr/>
        </p:nvSpPr>
        <p:spPr>
          <a:xfrm>
            <a:off x="1020763" y="1374775"/>
            <a:ext cx="7435850" cy="24209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defTabSz="685800" eaLnBrk="0" fontAlgn="t" hangingPunct="0">
              <a:lnSpc>
                <a:spcPct val="150000"/>
              </a:lnSpc>
            </a:pPr>
            <a:r>
              <a:rPr lang="zh-CN" alt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作  　  业 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　</a:t>
            </a:r>
            <a:r>
              <a:rPr lang="zh-CN" altLang="en-US" sz="28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从课后习题中选取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r>
              <a:rPr lang="zh-TW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PMingLiU" pitchFamily="18" charset="-120"/>
              </a:rPr>
              <a:t> </a:t>
            </a:r>
            <a:br>
              <a:rPr lang="zh-TW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PMingLiU" pitchFamily="18" charset="-120"/>
              </a:rPr>
            </a:br>
            <a:endParaRPr lang="zh-CN" altLang="en-US" sz="28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pic>
        <p:nvPicPr>
          <p:cNvPr id="16386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1573213"/>
            <a:ext cx="322263" cy="368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7875" y="49213"/>
            <a:ext cx="2511425" cy="468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1875" y="71438"/>
            <a:ext cx="2008188" cy="468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8" name="文本框 3"/>
          <p:cNvSpPr txBox="1"/>
          <p:nvPr/>
        </p:nvSpPr>
        <p:spPr>
          <a:xfrm>
            <a:off x="382588" y="915988"/>
            <a:ext cx="3829050" cy="527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en-US" altLang="zh-CN" sz="2600" b="1" dirty="0">
                <a:solidFill>
                  <a:srgbClr val="7030A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1. 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看谁算的都对。</a:t>
            </a:r>
            <a:endParaRPr lang="zh-CN" altLang="zh-CN" sz="26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4099" name="文本框 3"/>
          <p:cNvSpPr txBox="1"/>
          <p:nvPr/>
        </p:nvSpPr>
        <p:spPr>
          <a:xfrm>
            <a:off x="909638" y="1708150"/>
            <a:ext cx="7407275" cy="18161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72÷9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＝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	28÷4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＝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	5×9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＝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	42÷7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＝</a:t>
            </a:r>
            <a:endParaRPr lang="en-US" altLang="zh-CN" sz="26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64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－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8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＝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	30÷6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＝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	27÷3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＝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	54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＋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6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＝</a:t>
            </a:r>
            <a:endParaRPr lang="en-US" altLang="zh-CN" sz="26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45÷9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＝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	3×7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＝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	32÷8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＝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	56÷8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＝</a:t>
            </a:r>
            <a:endParaRPr lang="zh-CN" altLang="zh-CN" sz="26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2224088" y="1854200"/>
            <a:ext cx="396875" cy="4937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Tx/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8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738" y="1827213"/>
            <a:ext cx="39687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Tx/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7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11813" y="1824038"/>
            <a:ext cx="760412" cy="4937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Tx/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45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81913" y="1806575"/>
            <a:ext cx="484187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Tx/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6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11375" y="2393950"/>
            <a:ext cx="752475" cy="4937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Tx/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56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95738" y="2381250"/>
            <a:ext cx="39687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Tx/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5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61038" y="2366963"/>
            <a:ext cx="395287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Tx/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9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40650" y="2366963"/>
            <a:ext cx="66357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Tx/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60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14563" y="3014663"/>
            <a:ext cx="442912" cy="4937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Tx/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5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24300" y="3014663"/>
            <a:ext cx="676275" cy="4937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Tx/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21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83263" y="2984500"/>
            <a:ext cx="373062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Tx/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4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99375" y="2984500"/>
            <a:ext cx="373063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Tx/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7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13113" y="50800"/>
            <a:ext cx="2503487" cy="468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矩形 17"/>
          <p:cNvSpPr/>
          <p:nvPr/>
        </p:nvSpPr>
        <p:spPr>
          <a:xfrm>
            <a:off x="375229" y="1299149"/>
            <a:ext cx="618887" cy="24759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txBody>
          <a:bodyPr vert="eaVert"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 表内除法（二）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  <a:sym typeface="Times New Roman" panose="02020603050405020304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12512" y="3181541"/>
            <a:ext cx="2042732" cy="1006686"/>
          </a:xfrm>
          <a:prstGeom prst="rect">
            <a:avLst/>
          </a:prstGeom>
          <a:solidFill>
            <a:srgbClr val="D1EBB6"/>
          </a:solidFill>
          <a:ln>
            <a:noFill/>
          </a:ln>
          <a:effectLst>
            <a:softEdge rad="63500"/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解决简单的实际问题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  <a:sym typeface="Times New Roman" panose="02020603050405020304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608939" y="837494"/>
            <a:ext cx="5320253" cy="1966950"/>
          </a:xfrm>
          <a:prstGeom prst="rect">
            <a:avLst/>
          </a:prstGeom>
          <a:solidFill>
            <a:srgbClr val="EFC8C6"/>
          </a:solidFill>
          <a:ln>
            <a:noFill/>
          </a:ln>
          <a:effectLst>
            <a:softEdge rad="63500"/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求商方法：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  <a:sym typeface="Times New Roman" panose="02020603050405020304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想“除数乘几等于被除数”，再根据乘法口诀计算出商。也就是除数是几，就想几的乘法口诀。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  <a:sym typeface="Times New Roman" panose="02020603050405020304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1000125" y="812800"/>
            <a:ext cx="269875" cy="3506788"/>
          </a:xfrm>
          <a:prstGeom prst="leftBrace">
            <a:avLst>
              <a:gd name="adj1" fmla="val 61120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latinLnBrk="1" hangingPunct="0"/>
            <a:endParaRPr lang="zh-CN" altLang="en-US" sz="26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270381" y="1059582"/>
            <a:ext cx="2326996" cy="1006686"/>
          </a:xfrm>
          <a:prstGeom prst="rect">
            <a:avLst/>
          </a:prstGeom>
          <a:solidFill>
            <a:srgbClr val="D1EBB6"/>
          </a:solidFill>
          <a:ln>
            <a:noFill/>
          </a:ln>
          <a:effectLst>
            <a:softEdge rad="63500"/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7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、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8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、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9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的乘法口诀求商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  <a:sym typeface="Times New Roman" panose="02020603050405020304"/>
            </a:endParaRPr>
          </a:p>
        </p:txBody>
      </p:sp>
      <p:sp>
        <p:nvSpPr>
          <p:cNvPr id="23" name="矩形 2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078516" y="3245487"/>
            <a:ext cx="2943988" cy="1073564"/>
          </a:xfrm>
          <a:prstGeom prst="rect">
            <a:avLst/>
          </a:prstGeom>
          <a:blipFill rotWithShape="1">
            <a:blip r:embed="rId2"/>
            <a:stretch>
              <a:fillRect l="-4141" t="-3955" b="-12994"/>
            </a:stretch>
          </a:blipFill>
          <a:ln>
            <a:noFill/>
          </a:ln>
          <a:effectLst>
            <a:softEdge rad="63500"/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00" b="1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 </a:t>
            </a:r>
            <a:endParaRPr kumimoji="0" lang="zh-CN" altLang="en-US" sz="2600" b="1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  <a:sym typeface="Times New Roman" panose="02020603050405020304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862388" y="3049588"/>
            <a:ext cx="3529012" cy="1582737"/>
            <a:chOff x="3674085" y="5721681"/>
            <a:chExt cx="4786692" cy="748347"/>
          </a:xfrm>
        </p:grpSpPr>
        <p:pic>
          <p:nvPicPr>
            <p:cNvPr id="5129" name="Picture 3" descr="C:\Users\Administrator\AppData\Local\Temp\WeChat Files\5b975e89e22e054a62052b3ac69d6b8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30195" y="6254028"/>
              <a:ext cx="2880000" cy="216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130" name="Picture 3" descr="C:\Users\Administrator\AppData\Local\Temp\WeChat Files\5b975e89e22e054a62052b3ac69d6b8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80777" y="6254028"/>
              <a:ext cx="2880000" cy="216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131" name="Picture 3" descr="C:\Users\Administrator\AppData\Local\Temp\WeChat Files\5b975e89e22e054a62052b3ac69d6b8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74085" y="5730598"/>
              <a:ext cx="2880000" cy="216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132" name="Picture 3" descr="C:\Users\Administrator\AppData\Local\Temp\WeChat Files\5b975e89e22e054a62052b3ac69d6b8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24667" y="5730598"/>
              <a:ext cx="2880000" cy="216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133" name="Picture 3" descr="C:\Users\Administrator\AppData\Local\Temp\WeChat Files\5b975e89e22e054a62052b3ac69d6b8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5400000">
              <a:off x="7946987" y="5952616"/>
              <a:ext cx="658558" cy="21471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134" name="Picture 3" descr="C:\Users\Administrator\AppData\Local\Temp\WeChat Files\5b975e89e22e054a62052b3ac69d6b8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5400000">
              <a:off x="3498748" y="5943599"/>
              <a:ext cx="658558" cy="214719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1" name="Picture 3" descr="C:\Users\Administrator\AppData\Local\Temp\WeChat Files\5b975e89e22e054a62052b3ac69d6b8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2675" y="1262063"/>
            <a:ext cx="1581150" cy="215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图片 1" descr="二.深化知识-01-0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9938" y="57150"/>
            <a:ext cx="2511425" cy="4683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146" name="组合 12"/>
          <p:cNvGrpSpPr/>
          <p:nvPr/>
        </p:nvGrpSpPr>
        <p:grpSpPr>
          <a:xfrm>
            <a:off x="93663" y="742950"/>
            <a:ext cx="6048375" cy="668338"/>
            <a:chOff x="93663" y="1268760"/>
            <a:chExt cx="6049279" cy="668337"/>
          </a:xfrm>
        </p:grpSpPr>
        <p:sp>
          <p:nvSpPr>
            <p:cNvPr id="36" name="圆角矩形 35"/>
            <p:cNvSpPr/>
            <p:nvPr/>
          </p:nvSpPr>
          <p:spPr>
            <a:xfrm>
              <a:off x="973269" y="1362423"/>
              <a:ext cx="5112514" cy="46831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5CCD8"/>
                </a:gs>
                <a:gs pos="100000">
                  <a:schemeClr val="bg1"/>
                </a:gs>
              </a:gsLst>
            </a:gradFill>
            <a:ln>
              <a:solidFill>
                <a:srgbClr val="ECADC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148" name="文本框 22"/>
            <p:cNvSpPr txBox="1"/>
            <p:nvPr/>
          </p:nvSpPr>
          <p:spPr>
            <a:xfrm>
              <a:off x="1187911" y="1322696"/>
              <a:ext cx="4955031" cy="5232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r>
                <a:rPr lang="en-US" altLang="zh-CN" sz="28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r>
                <a:rPr lang="zh-CN" altLang="en-US" sz="28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、用</a:t>
              </a:r>
              <a:r>
                <a:rPr lang="en-US" altLang="zh-CN" sz="28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7</a:t>
              </a:r>
              <a:r>
                <a:rPr lang="zh-CN" altLang="en-US" sz="28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、</a:t>
              </a:r>
              <a:r>
                <a:rPr lang="en-US" altLang="zh-CN" sz="28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8</a:t>
              </a:r>
              <a:r>
                <a:rPr lang="zh-CN" altLang="en-US" sz="28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、</a:t>
              </a:r>
              <a:r>
                <a:rPr lang="en-US" altLang="zh-CN" sz="28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9</a:t>
              </a:r>
              <a:r>
                <a:rPr lang="zh-CN" altLang="en-US" sz="28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的乘法口诀求商</a:t>
              </a:r>
              <a:endPara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149" name="图片 9" descr="book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3663" y="1268760"/>
              <a:ext cx="1085850" cy="6683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TextBox 5"/>
          <p:cNvSpPr txBox="1"/>
          <p:nvPr/>
        </p:nvSpPr>
        <p:spPr>
          <a:xfrm>
            <a:off x="1023938" y="1995488"/>
            <a:ext cx="7273925" cy="18176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marR="0" indent="-342900" defTabSz="914400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600" b="1" kern="1200" cap="none" spc="0" normalizeH="0" baseline="0" noProof="0" dirty="0"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用</a:t>
            </a:r>
            <a:r>
              <a:rPr kumimoji="0" lang="en-US" altLang="zh-CN" sz="2600" b="1" kern="1200" cap="none" spc="0" normalizeH="0" baseline="0" noProof="0" dirty="0"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7</a:t>
            </a:r>
            <a:r>
              <a:rPr kumimoji="0" lang="zh-CN" altLang="en-US" sz="2600" b="1" kern="1200" cap="none" spc="0" normalizeH="0" baseline="0" noProof="0" dirty="0"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、</a:t>
            </a:r>
            <a:r>
              <a:rPr kumimoji="0" lang="en-US" altLang="zh-CN" sz="2600" b="1" kern="1200" cap="none" spc="0" normalizeH="0" baseline="0" noProof="0" dirty="0"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8</a:t>
            </a:r>
            <a:r>
              <a:rPr kumimoji="0" lang="zh-CN" altLang="en-US" sz="2600" b="1" kern="1200" cap="none" spc="0" normalizeH="0" baseline="0" noProof="0" dirty="0"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、</a:t>
            </a:r>
            <a:r>
              <a:rPr kumimoji="0" lang="en-US" altLang="zh-CN" sz="2600" b="1" kern="1200" cap="none" spc="0" normalizeH="0" baseline="0" noProof="0" dirty="0"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9</a:t>
            </a:r>
            <a:r>
              <a:rPr kumimoji="0" lang="zh-CN" altLang="en-US" sz="2600" b="1" kern="1200" cap="none" spc="0" normalizeH="0" baseline="0" noProof="0" dirty="0"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的乘法口诀求商的方法：</a:t>
            </a:r>
            <a:endParaRPr kumimoji="0" lang="en-US" altLang="zh-CN" sz="2600" b="1" kern="1200" cap="none" spc="0" normalizeH="0" baseline="0" noProof="0" dirty="0">
              <a:latin typeface="Times New Roman" panose="02020603050405020304"/>
              <a:ea typeface="宋体" panose="02010600030101010101" pitchFamily="2" charset="-122"/>
              <a:cs typeface="+mn-cs"/>
              <a:sym typeface="Times New Roman" panose="02020603050405020304"/>
            </a:endParaRPr>
          </a:p>
          <a:p>
            <a:pPr marR="0" defTabSz="914400">
              <a:lnSpc>
                <a:spcPct val="150000"/>
              </a:lnSpc>
              <a:buClrTx/>
              <a:buSzTx/>
              <a:defRPr/>
            </a:pPr>
            <a:r>
              <a:rPr kumimoji="0" lang="en-US" altLang="zh-CN" sz="2600" b="1" kern="1200" cap="none" spc="0" normalizeH="0" baseline="0" noProof="0" dirty="0"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  </a:t>
            </a:r>
            <a:r>
              <a:rPr kumimoji="0" lang="zh-CN" altLang="en-US" sz="2600" b="1" kern="1200" cap="none" spc="0" normalizeH="0" baseline="0" noProof="0" dirty="0"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想“</a:t>
            </a:r>
            <a:r>
              <a:rPr kumimoji="0" lang="zh-CN" altLang="en-US" sz="26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除数</a:t>
            </a:r>
            <a:r>
              <a:rPr kumimoji="0" lang="en-US" altLang="zh-CN" sz="26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×</a:t>
            </a:r>
            <a:r>
              <a:rPr kumimoji="0" lang="zh-CN" altLang="en-US" sz="26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（ ）</a:t>
            </a:r>
            <a:r>
              <a:rPr kumimoji="0" lang="en-US" altLang="zh-CN" sz="26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=</a:t>
            </a:r>
            <a:r>
              <a:rPr kumimoji="0" lang="zh-CN" altLang="en-US" sz="26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被除数</a:t>
            </a:r>
            <a:r>
              <a:rPr kumimoji="0" lang="zh-CN" altLang="en-US" sz="2600" b="1" kern="1200" cap="none" spc="0" normalizeH="0" baseline="0" noProof="0" dirty="0"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” ，再根据 </a:t>
            </a:r>
            <a:endParaRPr kumimoji="0" lang="en-US" altLang="zh-CN" sz="2600" b="1" kern="1200" cap="none" spc="0" normalizeH="0" baseline="0" noProof="0" dirty="0">
              <a:latin typeface="Times New Roman" panose="02020603050405020304"/>
              <a:ea typeface="宋体" panose="02010600030101010101" pitchFamily="2" charset="-122"/>
              <a:cs typeface="+mn-cs"/>
              <a:sym typeface="Times New Roman" panose="02020603050405020304"/>
            </a:endParaRPr>
          </a:p>
          <a:p>
            <a:pPr marR="0" defTabSz="914400">
              <a:lnSpc>
                <a:spcPct val="150000"/>
              </a:lnSpc>
              <a:buClrTx/>
              <a:buSzTx/>
              <a:defRPr/>
            </a:pPr>
            <a:r>
              <a:rPr kumimoji="0" lang="en-US" altLang="zh-CN" sz="2600" b="1" kern="1200" cap="none" spc="0" normalizeH="0" baseline="0" noProof="0" dirty="0"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  </a:t>
            </a:r>
            <a:r>
              <a:rPr kumimoji="0" lang="zh-CN" altLang="en-US" sz="2600" b="1" kern="1200" cap="none" spc="0" normalizeH="0" baseline="0" noProof="0" dirty="0">
                <a:latin typeface="Times New Roman" panose="02020603050405020304"/>
                <a:ea typeface="宋体" panose="02010600030101010101" pitchFamily="2" charset="-122"/>
                <a:cs typeface="+mn-cs"/>
                <a:sym typeface="Times New Roman" panose="02020603050405020304"/>
              </a:rPr>
              <a:t>乘法口诀计算出商。</a:t>
            </a:r>
            <a:endParaRPr kumimoji="0" lang="zh-CN" altLang="en-US" sz="2600" b="1" kern="1200" cap="none" spc="0" normalizeH="0" baseline="0" noProof="0" dirty="0">
              <a:latin typeface="Times New Roman" panose="02020603050405020304"/>
              <a:ea typeface="宋体" panose="02010600030101010101" pitchFamily="2" charset="-122"/>
              <a:cs typeface="+mn-cs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图片 1" descr="二.深化知识-01-0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9938" y="57150"/>
            <a:ext cx="2511425" cy="4683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170" name="组合 20"/>
          <p:cNvGrpSpPr/>
          <p:nvPr/>
        </p:nvGrpSpPr>
        <p:grpSpPr>
          <a:xfrm>
            <a:off x="828675" y="538163"/>
            <a:ext cx="2447925" cy="738187"/>
            <a:chOff x="704850" y="963613"/>
            <a:chExt cx="2447181" cy="738187"/>
          </a:xfrm>
        </p:grpSpPr>
        <p:pic>
          <p:nvPicPr>
            <p:cNvPr id="7171" name="图片 22" descr="花盆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4850" y="1246188"/>
              <a:ext cx="322263" cy="3683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72" name="文本框 23"/>
            <p:cNvSpPr txBox="1"/>
            <p:nvPr/>
          </p:nvSpPr>
          <p:spPr>
            <a:xfrm>
              <a:off x="1004144" y="963613"/>
              <a:ext cx="2147887" cy="7381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>
              <a:spAutoFit/>
            </a:bodyPr>
            <a:p>
              <a:pPr fontAlgn="ctr">
                <a:lnSpc>
                  <a:spcPct val="150000"/>
                </a:lnSpc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Wingdings" panose="05000000000000000000" pitchFamily="2" charset="2"/>
                </a:rPr>
                <a:t>对应训练</a:t>
              </a:r>
              <a:r>
                <a:rPr lang="en-US" altLang="zh-CN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Wingdings" panose="05000000000000000000" pitchFamily="2" charset="2"/>
                </a:rPr>
                <a:t>1</a:t>
              </a:r>
              <a:endPara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033463" y="3725863"/>
            <a:ext cx="7373938" cy="10064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Times New Roman" panose="02020603050405020304"/>
              </a:rPr>
              <a:t>        方法：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Times New Roman" panose="02020603050405020304"/>
              </a:rPr>
              <a:t>想“除数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Times New Roman" panose="02020603050405020304"/>
              </a:rPr>
              <a:t>×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Times New Roman" panose="02020603050405020304"/>
              </a:rPr>
              <a:t>（  ）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Times New Roman" panose="02020603050405020304"/>
              </a:rPr>
              <a:t>=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Times New Roman" panose="02020603050405020304"/>
              </a:rPr>
              <a:t>被除数”，再根据乘法口诀计算出商。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Times New Roman" panose="02020603050405020304"/>
            </a:endParaRPr>
          </a:p>
        </p:txBody>
      </p:sp>
      <p:pic>
        <p:nvPicPr>
          <p:cNvPr id="7" name="图片 6" descr="图片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12863" y="1754188"/>
            <a:ext cx="6427787" cy="2044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Rectangle 278"/>
          <p:cNvSpPr/>
          <p:nvPr/>
        </p:nvSpPr>
        <p:spPr>
          <a:xfrm>
            <a:off x="2946400" y="3040063"/>
            <a:ext cx="457200" cy="492125"/>
          </a:xfrm>
          <a:prstGeom prst="rect">
            <a:avLst/>
          </a:prstGeom>
          <a:noFill/>
          <a:ln w="25400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8</a:t>
            </a:r>
            <a:endParaRPr lang="en-US" altLang="zh-CN" sz="2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9" name="Rectangle 278"/>
          <p:cNvSpPr/>
          <p:nvPr/>
        </p:nvSpPr>
        <p:spPr>
          <a:xfrm>
            <a:off x="3629025" y="3040063"/>
            <a:ext cx="457200" cy="492125"/>
          </a:xfrm>
          <a:prstGeom prst="rect">
            <a:avLst/>
          </a:prstGeom>
          <a:noFill/>
          <a:ln w="25400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7</a:t>
            </a:r>
            <a:endParaRPr lang="en-US" altLang="zh-CN" sz="2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0" name="Rectangle 278"/>
          <p:cNvSpPr/>
          <p:nvPr/>
        </p:nvSpPr>
        <p:spPr>
          <a:xfrm>
            <a:off x="4297363" y="3040063"/>
            <a:ext cx="457200" cy="492125"/>
          </a:xfrm>
          <a:prstGeom prst="rect">
            <a:avLst/>
          </a:prstGeom>
          <a:noFill/>
          <a:ln w="25400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5</a:t>
            </a:r>
            <a:endParaRPr lang="en-US" altLang="zh-CN" sz="2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1" name="Rectangle 278"/>
          <p:cNvSpPr/>
          <p:nvPr/>
        </p:nvSpPr>
        <p:spPr>
          <a:xfrm>
            <a:off x="4991100" y="3038475"/>
            <a:ext cx="457200" cy="492125"/>
          </a:xfrm>
          <a:prstGeom prst="rect">
            <a:avLst/>
          </a:prstGeom>
          <a:noFill/>
          <a:ln w="25400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9</a:t>
            </a:r>
            <a:endParaRPr lang="en-US" altLang="zh-CN" sz="2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2" name="Rectangle 278"/>
          <p:cNvSpPr/>
          <p:nvPr/>
        </p:nvSpPr>
        <p:spPr>
          <a:xfrm>
            <a:off x="5673725" y="3040063"/>
            <a:ext cx="457200" cy="492125"/>
          </a:xfrm>
          <a:prstGeom prst="rect">
            <a:avLst/>
          </a:prstGeom>
          <a:noFill/>
          <a:ln w="25400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9</a:t>
            </a:r>
            <a:endParaRPr lang="en-US" altLang="zh-CN" sz="2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3" name="Rectangle 278"/>
          <p:cNvSpPr/>
          <p:nvPr/>
        </p:nvSpPr>
        <p:spPr>
          <a:xfrm>
            <a:off x="6354763" y="3038475"/>
            <a:ext cx="457200" cy="492125"/>
          </a:xfrm>
          <a:prstGeom prst="rect">
            <a:avLst/>
          </a:prstGeom>
          <a:noFill/>
          <a:ln w="25400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7</a:t>
            </a:r>
            <a:endParaRPr lang="en-US" altLang="zh-CN" sz="2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4" name="Rectangle 278"/>
          <p:cNvSpPr/>
          <p:nvPr/>
        </p:nvSpPr>
        <p:spPr>
          <a:xfrm>
            <a:off x="7040563" y="3040063"/>
            <a:ext cx="457200" cy="492125"/>
          </a:xfrm>
          <a:prstGeom prst="rect">
            <a:avLst/>
          </a:prstGeom>
          <a:noFill/>
          <a:ln w="25400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9</a:t>
            </a:r>
            <a:endParaRPr lang="en-US" altLang="zh-CN" sz="2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5" name="文本框 99"/>
          <p:cNvSpPr txBox="1"/>
          <p:nvPr/>
        </p:nvSpPr>
        <p:spPr>
          <a:xfrm>
            <a:off x="1403350" y="1330325"/>
            <a:ext cx="5080000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用7、8、9的乘法口诀求商</a:t>
            </a:r>
            <a:endParaRPr lang="zh-CN" altLang="en-US" sz="26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1" descr="二.深化知识-01-0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9938" y="57150"/>
            <a:ext cx="2511425" cy="4683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194" name="组合 12"/>
          <p:cNvGrpSpPr/>
          <p:nvPr/>
        </p:nvGrpSpPr>
        <p:grpSpPr>
          <a:xfrm>
            <a:off x="93663" y="742950"/>
            <a:ext cx="6048375" cy="668338"/>
            <a:chOff x="93663" y="1268760"/>
            <a:chExt cx="6049279" cy="668337"/>
          </a:xfrm>
        </p:grpSpPr>
        <p:sp>
          <p:nvSpPr>
            <p:cNvPr id="4" name="圆角矩形 3"/>
            <p:cNvSpPr/>
            <p:nvPr/>
          </p:nvSpPr>
          <p:spPr>
            <a:xfrm>
              <a:off x="973269" y="1362423"/>
              <a:ext cx="5112514" cy="46831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5CCD8"/>
                </a:gs>
                <a:gs pos="100000">
                  <a:schemeClr val="bg1"/>
                </a:gs>
              </a:gsLst>
            </a:gradFill>
            <a:ln>
              <a:solidFill>
                <a:srgbClr val="ECADC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196" name="文本框 22"/>
            <p:cNvSpPr txBox="1"/>
            <p:nvPr/>
          </p:nvSpPr>
          <p:spPr>
            <a:xfrm>
              <a:off x="1187911" y="1322696"/>
              <a:ext cx="4955031" cy="5232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r>
                <a:rPr lang="en-US" altLang="zh-CN" sz="28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zh-CN" altLang="en-US" sz="28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、用除法知识解决购物问题</a:t>
              </a:r>
              <a:endPara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8197" name="图片 9" descr="book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3663" y="1268760"/>
              <a:ext cx="1085850" cy="6683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TextBox 5"/>
          <p:cNvSpPr txBox="1"/>
          <p:nvPr/>
        </p:nvSpPr>
        <p:spPr>
          <a:xfrm>
            <a:off x="1238250" y="1635125"/>
            <a:ext cx="7272338" cy="18176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在解决实际问题时，</a:t>
            </a:r>
            <a:r>
              <a:rPr lang="zh-CN" altLang="en-US" sz="2600" b="1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首先要提取数学信息，找到已知条件，明确问题，</a:t>
            </a:r>
            <a:r>
              <a:rPr lang="zh-CN" altLang="en-US" sz="2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再理清题中的数量关系，</a:t>
            </a:r>
            <a:r>
              <a:rPr lang="zh-CN" altLang="en-US" sz="2600" b="1" dirty="0">
                <a:solidFill>
                  <a:srgbClr val="00863D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最后解决问题并验证答案。</a:t>
            </a:r>
            <a:endParaRPr lang="zh-CN" altLang="en-US" sz="2600" b="1" dirty="0">
              <a:solidFill>
                <a:srgbClr val="00863D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1" descr="二.深化知识-01-0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9938" y="57150"/>
            <a:ext cx="2511425" cy="4683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218" name="组合 20"/>
          <p:cNvGrpSpPr/>
          <p:nvPr/>
        </p:nvGrpSpPr>
        <p:grpSpPr>
          <a:xfrm>
            <a:off x="828675" y="538163"/>
            <a:ext cx="2447925" cy="738187"/>
            <a:chOff x="704850" y="963613"/>
            <a:chExt cx="2447181" cy="738187"/>
          </a:xfrm>
        </p:grpSpPr>
        <p:pic>
          <p:nvPicPr>
            <p:cNvPr id="9219" name="图片 22" descr="花盆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4850" y="1246188"/>
              <a:ext cx="322263" cy="3683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0" name="文本框 23"/>
            <p:cNvSpPr txBox="1"/>
            <p:nvPr/>
          </p:nvSpPr>
          <p:spPr>
            <a:xfrm>
              <a:off x="1004144" y="963613"/>
              <a:ext cx="2147887" cy="7381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>
              <a:spAutoFit/>
            </a:bodyPr>
            <a:p>
              <a:pPr fontAlgn="ctr">
                <a:lnSpc>
                  <a:spcPct val="150000"/>
                </a:lnSpc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Wingdings" panose="05000000000000000000" pitchFamily="2" charset="2"/>
                </a:rPr>
                <a:t>对应训练</a:t>
              </a:r>
              <a:r>
                <a:rPr lang="en-US" altLang="zh-CN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Wingdings" panose="05000000000000000000" pitchFamily="2" charset="2"/>
                </a:rPr>
                <a:t>2</a:t>
              </a:r>
              <a:endPara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9221" name="图片 24" descr="图片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50" y="1203325"/>
            <a:ext cx="7500938" cy="3562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图片 1" descr="二.深化知识-01-0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9938" y="57150"/>
            <a:ext cx="2511425" cy="468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文本框 1"/>
          <p:cNvSpPr txBox="1"/>
          <p:nvPr/>
        </p:nvSpPr>
        <p:spPr>
          <a:xfrm>
            <a:off x="981075" y="1022350"/>
            <a:ext cx="7191375" cy="527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en-US" altLang="zh-CN" sz="2600" b="1" dirty="0">
                <a:solidFill>
                  <a:srgbClr val="7030A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(1)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获胜队员平均每人可得几本书？</a:t>
            </a:r>
            <a:endParaRPr lang="zh-CN" altLang="en-US" sz="26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5" name="文本框 99"/>
          <p:cNvSpPr txBox="1"/>
          <p:nvPr/>
        </p:nvSpPr>
        <p:spPr>
          <a:xfrm>
            <a:off x="1174750" y="2120900"/>
            <a:ext cx="3478213" cy="4921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Times New Roman" panose="02020603050405020304"/>
              </a:rPr>
              <a:t>胜队奖品的总本数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  <a:sym typeface="Times New Roman" panose="02020603050405020304"/>
            </a:endParaRPr>
          </a:p>
        </p:txBody>
      </p:sp>
      <p:sp>
        <p:nvSpPr>
          <p:cNvPr id="6" name="除号"/>
          <p:cNvSpPr/>
          <p:nvPr/>
        </p:nvSpPr>
        <p:spPr>
          <a:xfrm>
            <a:off x="4848225" y="2066925"/>
            <a:ext cx="444500" cy="576263"/>
          </a:xfrm>
          <a:prstGeom prst="mathDivide">
            <a:avLst>
              <a:gd name="adj1" fmla="val 11473"/>
              <a:gd name="adj2" fmla="val 5880"/>
              <a:gd name="adj3" fmla="val 874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6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  <a:sym typeface="Times New Roman" panose="02020603050405020304"/>
            </a:endParaRPr>
          </a:p>
        </p:txBody>
      </p:sp>
      <p:sp>
        <p:nvSpPr>
          <p:cNvPr id="7" name="文本框 99"/>
          <p:cNvSpPr txBox="1"/>
          <p:nvPr/>
        </p:nvSpPr>
        <p:spPr>
          <a:xfrm>
            <a:off x="5456238" y="2119313"/>
            <a:ext cx="2238375" cy="4921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Times New Roman" panose="02020603050405020304"/>
              </a:rPr>
              <a:t>胜队的人数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  <a:sym typeface="Times New Roman" panose="02020603050405020304"/>
            </a:endParaRPr>
          </a:p>
        </p:txBody>
      </p:sp>
      <p:sp>
        <p:nvSpPr>
          <p:cNvPr id="8" name="下箭头 7"/>
          <p:cNvSpPr/>
          <p:nvPr/>
        </p:nvSpPr>
        <p:spPr>
          <a:xfrm>
            <a:off x="4368800" y="2774950"/>
            <a:ext cx="334963" cy="57308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  <a:sym typeface="Times New Roman" panose="02020603050405020304"/>
            </a:endParaRPr>
          </a:p>
        </p:txBody>
      </p:sp>
      <p:sp>
        <p:nvSpPr>
          <p:cNvPr id="9" name="文本框 5"/>
          <p:cNvSpPr txBox="1"/>
          <p:nvPr/>
        </p:nvSpPr>
        <p:spPr>
          <a:xfrm>
            <a:off x="1460500" y="3341688"/>
            <a:ext cx="6276975" cy="5254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33350" algn="ctr">
              <a:lnSpc>
                <a:spcPct val="120000"/>
              </a:lnSpc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48÷8 = 6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（本）</a:t>
            </a:r>
            <a:endParaRPr lang="zh-CN" altLang="en-US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1460500" y="3917950"/>
            <a:ext cx="6276975" cy="5254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33350" algn="ctr">
              <a:lnSpc>
                <a:spcPct val="120000"/>
              </a:lnSpc>
            </a:pP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答：获胜队员平均每人可得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6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本。</a:t>
            </a:r>
            <a:endParaRPr lang="zh-CN" altLang="en-US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38175" y="1419225"/>
            <a:ext cx="1296988" cy="828675"/>
            <a:chOff x="1257085" y="1177110"/>
            <a:chExt cx="1928897" cy="1241122"/>
          </a:xfrm>
        </p:grpSpPr>
        <p:pic>
          <p:nvPicPr>
            <p:cNvPr id="10250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7085" y="1177110"/>
              <a:ext cx="1928897" cy="124112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51" name="文本框 3"/>
            <p:cNvSpPr txBox="1"/>
            <p:nvPr/>
          </p:nvSpPr>
          <p:spPr>
            <a:xfrm>
              <a:off x="1382963" y="1485556"/>
              <a:ext cx="1442083" cy="73754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r>
                <a:rPr lang="zh-CN" altLang="en-US" sz="2600" b="1" dirty="0">
                  <a:latin typeface="Times New Roman" panose="02020603050405020304" pitchFamily="18" charset="0"/>
                  <a:ea typeface="宋体" panose="02010600030101010101" pitchFamily="2" charset="-122"/>
                  <a:sym typeface="Times New Roman" panose="02020603050405020304" pitchFamily="18" charset="0"/>
                </a:rPr>
                <a:t>方法</a:t>
              </a:r>
              <a:endPara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图片 1" descr="二.深化知识-01-0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9938" y="57150"/>
            <a:ext cx="2511425" cy="468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文本框 1"/>
          <p:cNvSpPr txBox="1"/>
          <p:nvPr/>
        </p:nvSpPr>
        <p:spPr>
          <a:xfrm>
            <a:off x="954088" y="1077913"/>
            <a:ext cx="7191375" cy="527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(2)</a:t>
            </a:r>
            <a:r>
              <a:rPr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你还能提出其他数学问题并解答吗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?</a:t>
            </a:r>
            <a:endParaRPr lang="en-US" altLang="zh-CN" sz="2600" b="1" dirty="0"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1295400" y="2901950"/>
            <a:ext cx="6735763" cy="527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33350" algn="ctr">
              <a:lnSpc>
                <a:spcPct val="120000"/>
              </a:lnSpc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24÷8 = 3（本）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1295400" y="3529013"/>
            <a:ext cx="6735763" cy="527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33350" algn="ctr">
              <a:lnSpc>
                <a:spcPct val="120000"/>
              </a:lnSpc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答：负队队员平均每人可获得3本书。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6" name="文本框 99"/>
          <p:cNvSpPr txBox="1"/>
          <p:nvPr/>
        </p:nvSpPr>
        <p:spPr>
          <a:xfrm>
            <a:off x="1547813" y="2057400"/>
            <a:ext cx="6734175" cy="492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例：负队队员平均每人可得几本书</a:t>
            </a:r>
            <a:r>
              <a:rPr lang="en-US" altLang="zh-CN" sz="2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?</a:t>
            </a:r>
            <a:endParaRPr lang="en-US" altLang="zh-CN" sz="2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935</Words>
  <Application>WPS 演示</Application>
  <PresentationFormat>全屏显示(16:9)</PresentationFormat>
  <Paragraphs>144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Times New Roman</vt:lpstr>
      <vt:lpstr>黑体</vt:lpstr>
      <vt:lpstr>微软雅黑</vt:lpstr>
      <vt:lpstr>PMingLiU</vt:lpstr>
      <vt:lpstr>MingLiU-ExtB</vt:lpstr>
      <vt:lpstr>Calibri Light</vt:lpstr>
      <vt:lpstr>Arial</vt:lpstr>
      <vt:lpstr>Calibri</vt:lpstr>
      <vt:lpstr>Times New Roman</vt:lpstr>
      <vt:lpstr>Arial Unicode MS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qwe</cp:lastModifiedBy>
  <cp:revision>322</cp:revision>
  <dcterms:created xsi:type="dcterms:W3CDTF">2016-01-18T01:54:42Z</dcterms:created>
  <dcterms:modified xsi:type="dcterms:W3CDTF">2021-11-08T12:41:02Z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2BEA3191CF6D484F9D35FD3B5CC53F96</vt:lpwstr>
  </property>
</Properties>
</file>