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84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40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717D5-8DBF-411F-A9AC-FD1BFEEF61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BF9B6-5DB0-4011-B0FB-F4A998F6DB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C1A09-96ED-48DC-823C-857B587B91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43FC9-9AE0-45D1-94FC-B427F1904E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4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D71516C-E3AD-497F-B4A1-E50DB45405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801A9AC7-004A-4707-9563-463A446E99E5}" type="slidenum">
              <a:rPr lang="zh-CN" altLang="en-US" smtClean="0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19672" y="2276872"/>
            <a:ext cx="6120680" cy="1152128"/>
          </a:xfrm>
        </p:spPr>
        <p:txBody>
          <a:bodyPr>
            <a:normAutofit/>
          </a:bodyPr>
          <a:lstStyle/>
          <a:p>
            <a:r>
              <a:rPr lang="zh-CN" altLang="en-US" sz="6000" b="1"/>
              <a:t>有余数的除法</a:t>
            </a:r>
            <a:endParaRPr lang="zh-CN" altLang="en-US" sz="6000" b="1"/>
          </a:p>
        </p:txBody>
      </p:sp>
      <p:pic>
        <p:nvPicPr>
          <p:cNvPr id="4" name="图片 3" descr="loading_nolog_icon.png" hidden="1"/>
          <p:cNvPicPr/>
          <p:nvPr/>
        </p:nvPicPr>
        <p:blipFill>
          <a:blip r:embed="rId1"/>
          <a:stretch>
            <a:fillRect/>
          </a:stretch>
        </p:blipFill>
        <p:spPr>
          <a:xfrm>
            <a:off x="2921000" y="1778000"/>
            <a:ext cx="3302000" cy="3302000"/>
          </a:xfrm>
          <a:prstGeom prst="rect">
            <a:avLst/>
          </a:prstGeom>
        </p:spPr>
      </p:pic>
      <p:pic>
        <p:nvPicPr>
          <p:cNvPr id="6" name="图片 5" descr="太空漫步_240.jpg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</p:spPr>
      </p:pic>
      <p:pic>
        <p:nvPicPr>
          <p:cNvPr id="7" name="图片 6" descr="loading_nolog_icon.png" hidden="1"/>
          <p:cNvPicPr/>
          <p:nvPr/>
        </p:nvPicPr>
        <p:blipFill>
          <a:blip r:embed="rId1"/>
          <a:stretch>
            <a:fillRect/>
          </a:stretch>
        </p:blipFill>
        <p:spPr>
          <a:xfrm>
            <a:off x="2921000" y="1778000"/>
            <a:ext cx="3302000" cy="330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708920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谢谢观看！</a:t>
            </a:r>
            <a:endParaRPr lang="zh-CN" altLang="en-US" sz="5400" b="1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58600" y="115697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幼圆" panose="02010509060101010101" pitchFamily="49" charset="-122"/>
                <a:ea typeface="幼圆" panose="02010509060101010101" pitchFamily="49" charset="-122"/>
              </a:rPr>
              <a:t>动动小手</a:t>
            </a:r>
            <a:endParaRPr lang="zh-CN" altLang="en-US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用</a:t>
            </a:r>
            <a:r>
              <a:rPr lang="en-US" altLang="zh-CN"/>
              <a:t>11</a:t>
            </a:r>
            <a:r>
              <a:rPr lang="zh-CN" altLang="en-US"/>
              <a:t>根小棒摆出下面的图形各能摆几个？同学们你们以小组为单位去试一试吧！</a:t>
            </a:r>
            <a:endParaRPr lang="zh-CN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15616" y="2924944"/>
            <a:ext cx="58326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loading_nolog_icon.png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2921000" y="1778000"/>
            <a:ext cx="3302000" cy="330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你发现了什么？</a:t>
            </a:r>
            <a:endParaRPr lang="zh-CN" altLang="en-US" sz="4000" b="1">
              <a:solidFill>
                <a:srgbClr val="FFFF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628800"/>
            <a:ext cx="7886700" cy="4548163"/>
          </a:xfrm>
        </p:spPr>
        <p:txBody>
          <a:bodyPr>
            <a:normAutofit/>
          </a:bodyPr>
          <a:lstStyle/>
          <a:p>
            <a:r>
              <a:rPr lang="zh-CN" altLang="en-US" sz="2000" b="1"/>
              <a:t>小组汇报：</a:t>
            </a:r>
            <a:endParaRPr lang="en-US" altLang="zh-CN" sz="2000" b="1"/>
          </a:p>
          <a:p>
            <a:r>
              <a:rPr lang="zh-CN" altLang="en-US" sz="2000" b="1"/>
              <a:t>小组一：</a:t>
            </a:r>
            <a:r>
              <a:rPr lang="en-US" altLang="zh-CN" sz="2000" b="1"/>
              <a:t> 11</a:t>
            </a:r>
            <a:r>
              <a:rPr lang="zh-CN" altLang="en-US" sz="2000" b="1"/>
              <a:t>根小棒可以摆</a:t>
            </a:r>
            <a:r>
              <a:rPr lang="en-US" altLang="zh-CN" sz="2000" b="1"/>
              <a:t>2</a:t>
            </a:r>
            <a:r>
              <a:rPr lang="zh-CN" altLang="en-US" sz="2000" b="1"/>
              <a:t>组正方形图形。</a:t>
            </a:r>
            <a:endParaRPr lang="en-US" altLang="zh-CN" sz="2000" b="1"/>
          </a:p>
          <a:p>
            <a:r>
              <a:rPr lang="zh-CN" altLang="en-US" sz="2000" b="1"/>
              <a:t>小组二：</a:t>
            </a:r>
            <a:r>
              <a:rPr lang="en-US" altLang="zh-CN" sz="2000" b="1"/>
              <a:t> 11</a:t>
            </a:r>
            <a:r>
              <a:rPr lang="zh-CN" altLang="en-US" sz="2000" b="1"/>
              <a:t>根小棒可以摆出</a:t>
            </a:r>
            <a:r>
              <a:rPr lang="en-US" altLang="zh-CN" sz="2000" b="1"/>
              <a:t>3</a:t>
            </a:r>
            <a:r>
              <a:rPr lang="zh-CN" altLang="en-US" sz="2000" b="1"/>
              <a:t>组三角形图形。</a:t>
            </a:r>
            <a:endParaRPr lang="en-US" altLang="zh-CN" sz="2000" b="1"/>
          </a:p>
          <a:p>
            <a:r>
              <a:rPr lang="zh-CN" altLang="en-US" sz="2000" b="1"/>
              <a:t>小组三：</a:t>
            </a:r>
            <a:r>
              <a:rPr lang="en-US" altLang="zh-CN" sz="2000" b="1"/>
              <a:t> 11</a:t>
            </a:r>
            <a:r>
              <a:rPr lang="zh-CN" altLang="en-US" sz="2000" b="1"/>
              <a:t>根小棒可以摆出</a:t>
            </a:r>
            <a:r>
              <a:rPr lang="en-US" altLang="zh-CN" sz="2000" b="1"/>
              <a:t>2</a:t>
            </a:r>
            <a:r>
              <a:rPr lang="zh-CN" altLang="en-US" sz="2000" b="1"/>
              <a:t>组五边型图形。</a:t>
            </a:r>
            <a:endParaRPr lang="zh-CN" altLang="en-US" sz="2000" b="1"/>
          </a:p>
        </p:txBody>
      </p:sp>
      <p:sp>
        <p:nvSpPr>
          <p:cNvPr id="4" name="TextBox 3"/>
          <p:cNvSpPr txBox="1"/>
          <p:nvPr/>
        </p:nvSpPr>
        <p:spPr>
          <a:xfrm>
            <a:off x="827584" y="407707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提问：小朋友们，剩余的小棒我们应该怎么办，该用什么符号去表示它呢？这就是我们今天要学的知识！有余数的除法。</a:t>
            </a: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47650"/>
          </a:xfrm>
        </p:spPr>
        <p:txBody>
          <a:bodyPr/>
          <a:lstStyle/>
          <a:p>
            <a:r>
              <a:rPr lang="zh-CN" altLang="en-US" b="1"/>
              <a:t>例一：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556792"/>
            <a:ext cx="7886700" cy="576064"/>
          </a:xfrm>
        </p:spPr>
        <p:txBody>
          <a:bodyPr>
            <a:normAutofit/>
          </a:bodyPr>
          <a:lstStyle/>
          <a:p>
            <a:r>
              <a:rPr lang="zh-CN" altLang="en-US"/>
              <a:t>把下面的草莓每</a:t>
            </a:r>
            <a:r>
              <a:rPr lang="en-US" altLang="zh-CN"/>
              <a:t>2</a:t>
            </a:r>
            <a:r>
              <a:rPr lang="zh-CN" altLang="en-US"/>
              <a:t>个摆一盘，摆一摆。</a:t>
            </a:r>
            <a:endParaRPr lang="en-US" altLang="zh-CN"/>
          </a:p>
          <a:p>
            <a:endParaRPr lang="en-US" altLang="zh-CN"/>
          </a:p>
          <a:p>
            <a:endParaRPr lang="en-US" altLang="zh-CN"/>
          </a:p>
        </p:txBody>
      </p:sp>
      <p:sp>
        <p:nvSpPr>
          <p:cNvPr id="8" name="TextBox 7"/>
          <p:cNvSpPr txBox="1"/>
          <p:nvPr/>
        </p:nvSpPr>
        <p:spPr>
          <a:xfrm>
            <a:off x="4788024" y="429309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       右边：摆</a:t>
            </a:r>
            <a:r>
              <a:rPr lang="en-US" altLang="zh-CN" sz="2400"/>
              <a:t>3</a:t>
            </a:r>
            <a:r>
              <a:rPr lang="zh-CN" altLang="en-US" sz="2400"/>
              <a:t>盘，还剩</a:t>
            </a:r>
            <a:r>
              <a:rPr lang="en-US" altLang="zh-CN" sz="2400"/>
              <a:t>1</a:t>
            </a:r>
            <a:r>
              <a:rPr lang="zh-CN" altLang="en-US" sz="2400"/>
              <a:t>个。</a:t>
            </a:r>
            <a:endParaRPr lang="en-US" altLang="zh-CN" sz="2400"/>
          </a:p>
          <a:p>
            <a:r>
              <a:rPr lang="zh-CN" altLang="en-US" sz="2400"/>
              <a:t>       </a:t>
            </a:r>
            <a:endParaRPr lang="en-US" altLang="zh-CN" sz="2400"/>
          </a:p>
          <a:p>
            <a:r>
              <a:rPr lang="zh-CN" altLang="en-US" sz="2400"/>
              <a:t>        </a:t>
            </a:r>
            <a:r>
              <a:rPr lang="en-US" altLang="zh-CN" sz="2400"/>
              <a:t>7 ÷2=3</a:t>
            </a:r>
            <a:r>
              <a:rPr lang="zh-CN" altLang="en-US" sz="2400"/>
              <a:t>（盘） </a:t>
            </a:r>
            <a:r>
              <a:rPr lang="en-US" altLang="zh-CN" sz="2400"/>
              <a:t>······1</a:t>
            </a:r>
            <a:r>
              <a:rPr lang="zh-CN" altLang="en-US" sz="2400"/>
              <a:t>（个）</a:t>
            </a:r>
            <a:endParaRPr lang="zh-CN" alt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7668344" y="5517232"/>
            <a:ext cx="461665" cy="13407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······</a:t>
            </a:r>
            <a:r>
              <a:rPr lang="zh-CN" altLang="en-US" b="1">
                <a:solidFill>
                  <a:srgbClr val="FF0000"/>
                </a:solidFill>
              </a:rPr>
              <a:t>余数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22108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左边：摆</a:t>
            </a:r>
            <a:r>
              <a:rPr lang="en-US" altLang="zh-CN" sz="2400"/>
              <a:t>3</a:t>
            </a:r>
            <a:r>
              <a:rPr lang="zh-CN" altLang="en-US" sz="2400"/>
              <a:t>盘，正好摆完。 </a:t>
            </a:r>
            <a:endParaRPr lang="en-US" altLang="zh-CN" sz="2400"/>
          </a:p>
          <a:p>
            <a:r>
              <a:rPr lang="en-US" altLang="zh-CN" sz="2400"/>
              <a:t>6 ÷2=3</a:t>
            </a:r>
            <a:r>
              <a:rPr lang="zh-CN" altLang="en-US" sz="2400"/>
              <a:t>（盘） </a:t>
            </a:r>
            <a:endParaRPr lang="zh-CN" altLang="en-US" sz="240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71600" y="2060848"/>
            <a:ext cx="32403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76056" y="2132856"/>
            <a:ext cx="30243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椭圆 18"/>
          <p:cNvSpPr/>
          <p:nvPr/>
        </p:nvSpPr>
        <p:spPr>
          <a:xfrm>
            <a:off x="1187624" y="2204864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267744" y="2204864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203848" y="2204864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076056" y="2132856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940152" y="2132856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804248" y="2132856"/>
            <a:ext cx="864096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9" grpId="0"/>
      <p:bldP spid="10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做一做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484784"/>
            <a:ext cx="3886200" cy="4692179"/>
          </a:xfrm>
        </p:spPr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圈一圈，填一填。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484784"/>
            <a:ext cx="3886200" cy="4692179"/>
          </a:xfrm>
        </p:spPr>
        <p:txBody>
          <a:bodyPr/>
          <a:lstStyle/>
          <a:p>
            <a:r>
              <a:rPr lang="en-US" altLang="zh-CN"/>
              <a:t>2.   9</a:t>
            </a:r>
            <a:r>
              <a:rPr lang="zh-CN" altLang="en-US"/>
              <a:t>支铅笔，分一分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537321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17÷2=</a:t>
            </a:r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331640" y="5373216"/>
          <a:ext cx="792088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288032">
                <a:tc>
                  <a:txBody>
                    <a:bodyPr wrap="square"/>
                    <a:lstStyle/>
                    <a:p>
                      <a:r>
                        <a:rPr lang="en-US" altLang="zh-CN"/>
                        <a:t>8</a:t>
                      </a:r>
                      <a:r>
                        <a:rPr lang="zh-CN" altLang="en-US"/>
                        <a:t>（组）</a:t>
                      </a: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699792" y="5373216"/>
          <a:ext cx="864096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293752">
                <a:tc>
                  <a:txBody>
                    <a:bodyPr wrap="square"/>
                    <a:lstStyle/>
                    <a:p>
                      <a:r>
                        <a:rPr lang="en-US" altLang="zh-CN"/>
                        <a:t>1</a:t>
                      </a:r>
                      <a:r>
                        <a:rPr lang="zh-CN" altLang="en-US"/>
                        <a:t>（个）</a:t>
                      </a: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515719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       ······</a:t>
            </a:r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932040" y="54452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9÷2=</a:t>
            </a:r>
            <a:endParaRPr lang="zh-CN" altLang="en-US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5724128" y="5445224"/>
          <a:ext cx="864096" cy="3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360040">
                <a:tc>
                  <a:txBody>
                    <a:bodyPr wrap="square"/>
                    <a:lstStyle/>
                    <a:p>
                      <a:r>
                        <a:rPr lang="en-US" altLang="zh-CN"/>
                        <a:t>4</a:t>
                      </a:r>
                      <a:r>
                        <a:rPr lang="zh-CN" altLang="en-US"/>
                        <a:t>（人）</a:t>
                      </a: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588224" y="54452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······</a:t>
            </a:r>
            <a:endParaRPr lang="zh-CN" altLang="en-US"/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7020272" y="5439504"/>
          <a:ext cx="792088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288032">
                <a:tc>
                  <a:txBody>
                    <a:bodyPr wrap="square"/>
                    <a:lstStyle/>
                    <a:p>
                      <a:r>
                        <a:rPr lang="en-US" altLang="zh-CN"/>
                        <a:t>1</a:t>
                      </a:r>
                      <a:r>
                        <a:rPr lang="zh-CN" altLang="en-US"/>
                        <a:t>（支）</a:t>
                      </a: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67544" y="2348880"/>
            <a:ext cx="38884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88024" y="2348880"/>
            <a:ext cx="41044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 flipV="1">
            <a:off x="2339752" y="436510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8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83768" y="472514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1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40352" y="278092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4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6096" y="34290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1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331640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619672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907704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267744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555776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915816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203848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563888" y="3717032"/>
            <a:ext cx="288032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 rot="780352">
            <a:off x="6239105" y="3693654"/>
            <a:ext cx="210483" cy="14163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 rot="780352">
            <a:off x="6518582" y="3678738"/>
            <a:ext cx="226689" cy="1378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 rot="780352">
            <a:off x="6811373" y="3617206"/>
            <a:ext cx="226688" cy="14599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 rot="780352">
            <a:off x="7169992" y="3633251"/>
            <a:ext cx="226688" cy="14401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7" grpId="0"/>
      <p:bldP spid="11" grpId="0"/>
      <p:bldP spid="13" grpId="0"/>
      <p:bldP spid="17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7092280" y="5373216"/>
            <a:ext cx="360040" cy="3600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例</a:t>
            </a:r>
            <a:r>
              <a:rPr lang="en-US" altLang="zh-CN"/>
              <a:t>2</a:t>
            </a:r>
            <a:r>
              <a:rPr lang="zh-CN" altLang="en-US"/>
              <a:t>：用小棒摆正方形</a:t>
            </a:r>
            <a:endParaRPr lang="zh-CN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 bwMode="auto">
          <a:xfrm>
            <a:off x="827584" y="1988840"/>
            <a:ext cx="21621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1988841"/>
            <a:ext cx="49685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8÷4=2</a:t>
            </a:r>
            <a:r>
              <a:rPr lang="zh-CN" altLang="en-US" sz="2000"/>
              <a:t>（个）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9÷4=2</a:t>
            </a:r>
            <a:r>
              <a:rPr lang="zh-CN" altLang="en-US" sz="2000"/>
              <a:t>（个）</a:t>
            </a:r>
            <a:r>
              <a:rPr lang="en-US" altLang="zh-CN" sz="2000"/>
              <a:t>······1</a:t>
            </a:r>
            <a:r>
              <a:rPr lang="zh-CN" altLang="en-US" sz="2000"/>
              <a:t>（根）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10÷4=2</a:t>
            </a:r>
            <a:r>
              <a:rPr lang="zh-CN" altLang="en-US" sz="2000"/>
              <a:t>（个）</a:t>
            </a:r>
            <a:r>
              <a:rPr lang="en-US" altLang="zh-CN" sz="2000"/>
              <a:t> ······2</a:t>
            </a:r>
            <a:r>
              <a:rPr lang="zh-CN" altLang="en-US" sz="2000"/>
              <a:t>（根）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11÷4=2</a:t>
            </a:r>
            <a:r>
              <a:rPr lang="zh-CN" altLang="en-US" sz="2000"/>
              <a:t>（个）</a:t>
            </a:r>
            <a:r>
              <a:rPr lang="en-US" altLang="zh-CN" sz="2000"/>
              <a:t> ······3</a:t>
            </a:r>
            <a:r>
              <a:rPr lang="zh-CN" altLang="en-US" sz="2000"/>
              <a:t>（根）</a:t>
            </a:r>
            <a:endParaRPr lang="en-US" altLang="zh-CN" sz="2000"/>
          </a:p>
          <a:p>
            <a:endParaRPr lang="en-US" altLang="zh-CN" sz="2000"/>
          </a:p>
          <a:p>
            <a:r>
              <a:rPr lang="en-US" altLang="zh-CN" sz="2000"/>
              <a:t>12÷4=3</a:t>
            </a:r>
            <a:r>
              <a:rPr lang="zh-CN" altLang="en-US" sz="2000"/>
              <a:t>（个）</a:t>
            </a:r>
            <a:endParaRPr lang="en-US" altLang="zh-CN" sz="2000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75656" y="5157193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提问：观察每道题的余数和除数，你发现了什么？</a:t>
            </a:r>
            <a:r>
              <a:rPr lang="zh-CN" altLang="en-US">
                <a:solidFill>
                  <a:srgbClr val="FF0000"/>
                </a:solidFill>
              </a:rPr>
              <a:t>余数    </a:t>
            </a:r>
            <a:r>
              <a:rPr lang="zh-CN" altLang="en-US" sz="3600" b="1">
                <a:solidFill>
                  <a:srgbClr val="FF0000"/>
                </a:solidFill>
              </a:rPr>
              <a:t>   </a:t>
            </a:r>
            <a:r>
              <a:rPr lang="zh-CN" altLang="en-US">
                <a:solidFill>
                  <a:srgbClr val="FF0000"/>
                </a:solidFill>
              </a:rPr>
              <a:t>除数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5733256"/>
            <a:ext cx="461665" cy="11247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······</a:t>
            </a:r>
            <a:r>
              <a:rPr lang="zh-CN" altLang="en-US">
                <a:solidFill>
                  <a:srgbClr val="FF0000"/>
                </a:solidFill>
              </a:rPr>
              <a:t>小于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7092280" y="5301208"/>
            <a:ext cx="4320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/>
              <a:t>&lt;</a:t>
            </a:r>
            <a:endParaRPr lang="zh-CN" altLang="en-US" sz="25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5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练一练：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有</a:t>
            </a:r>
            <a:r>
              <a:rPr lang="en-US" altLang="zh-CN"/>
              <a:t>21</a:t>
            </a:r>
            <a:r>
              <a:rPr lang="zh-CN" altLang="en-US"/>
              <a:t>个面包，选一种装法圈一圈，填一填。</a:t>
            </a:r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423988" y="2324100"/>
            <a:ext cx="62960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4797152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第一种装法：</a:t>
            </a:r>
            <a:r>
              <a:rPr lang="en-US" altLang="zh-CN" sz="2400"/>
              <a:t>21÷4=5</a:t>
            </a:r>
            <a:r>
              <a:rPr lang="zh-CN" altLang="en-US" sz="2400"/>
              <a:t>（袋）</a:t>
            </a:r>
            <a:r>
              <a:rPr lang="en-US" altLang="zh-CN" sz="2400"/>
              <a:t>······1</a:t>
            </a:r>
            <a:r>
              <a:rPr lang="zh-CN" altLang="en-US" sz="2400"/>
              <a:t>（个）</a:t>
            </a:r>
            <a:endParaRPr lang="en-US" altLang="zh-CN" sz="2400"/>
          </a:p>
          <a:p>
            <a:r>
              <a:rPr lang="zh-CN" altLang="en-US" sz="2400"/>
              <a:t>第二种装法：</a:t>
            </a:r>
            <a:r>
              <a:rPr lang="en-US" altLang="zh-CN" sz="2400"/>
              <a:t>21÷5=4</a:t>
            </a:r>
            <a:r>
              <a:rPr lang="zh-CN" altLang="en-US" sz="2400"/>
              <a:t>（袋）</a:t>
            </a:r>
            <a:r>
              <a:rPr lang="en-US" altLang="zh-CN" sz="2400"/>
              <a:t>······1</a:t>
            </a:r>
            <a:r>
              <a:rPr lang="zh-CN" altLang="en-US" sz="2400"/>
              <a:t>（个）</a:t>
            </a:r>
            <a:endParaRPr lang="en-US" altLang="zh-CN" sz="2400"/>
          </a:p>
          <a:p>
            <a:r>
              <a:rPr lang="zh-CN" altLang="en-US" sz="2400"/>
              <a:t>第三种装法：</a:t>
            </a:r>
            <a:r>
              <a:rPr lang="en-US" altLang="zh-CN" sz="2400"/>
              <a:t>21÷6=3</a:t>
            </a:r>
            <a:r>
              <a:rPr lang="zh-CN" altLang="en-US" sz="2400"/>
              <a:t>（袋）</a:t>
            </a:r>
            <a:r>
              <a:rPr lang="en-US" altLang="zh-CN" sz="2400"/>
              <a:t>······3</a:t>
            </a:r>
            <a:r>
              <a:rPr lang="zh-CN" altLang="en-US" sz="2400"/>
              <a:t>（个）</a:t>
            </a:r>
            <a:endParaRPr lang="en-US" altLang="zh-CN" sz="2400"/>
          </a:p>
          <a:p>
            <a:endParaRPr lang="en-US" altLang="zh-CN" sz="2400"/>
          </a:p>
          <a:p>
            <a:endParaRPr lang="en-US" altLang="zh-CN" sz="2400"/>
          </a:p>
          <a:p>
            <a:endParaRPr lang="en-US" altLang="zh-CN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/>
              <a:t>练一练：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2.   17</a:t>
            </a:r>
            <a:r>
              <a:rPr lang="zh-CN" altLang="en-US"/>
              <a:t>个山楂，平均分给</a:t>
            </a:r>
            <a:r>
              <a:rPr lang="en-US" altLang="zh-CN"/>
              <a:t>3</a:t>
            </a:r>
            <a:r>
              <a:rPr lang="zh-CN" altLang="en-US"/>
              <a:t>只刺猬，我们该怎么分？</a:t>
            </a: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31641" y="2462213"/>
            <a:ext cx="6408712" cy="204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501317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17÷3=5</a:t>
            </a:r>
            <a:r>
              <a:rPr lang="zh-CN" altLang="en-US" sz="2800"/>
              <a:t>（个）</a:t>
            </a:r>
            <a:r>
              <a:rPr lang="en-US" altLang="zh-CN" sz="2800"/>
              <a:t>······2</a:t>
            </a:r>
            <a:r>
              <a:rPr lang="zh-CN" altLang="en-US" sz="2800"/>
              <a:t>（个）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作业布置：</a:t>
            </a:r>
            <a:br>
              <a:rPr lang="en-US" altLang="zh-CN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1.</a:t>
            </a:r>
            <a:r>
              <a:rPr lang="zh-CN" altLang="en-US"/>
              <a:t>用一堆小棒摆</a:t>
            </a:r>
            <a:r>
              <a:rPr lang="en-US" altLang="zh-CN"/>
              <a:t>5</a:t>
            </a:r>
            <a:r>
              <a:rPr lang="zh-CN" altLang="en-US"/>
              <a:t>边形，如果有剩余，可能会剩几根小棒？（答案不唯一）</a:t>
            </a:r>
            <a:endParaRPr lang="en-US" altLang="zh-CN"/>
          </a:p>
          <a:p>
            <a:r>
              <a:rPr lang="en-US" altLang="zh-CN"/>
              <a:t>2.</a:t>
            </a:r>
            <a:r>
              <a:rPr lang="zh-CN" altLang="en-US"/>
              <a:t>完成课后练习册。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[DISNEYTOOL]" val="[DISNEYTOOL]"/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WPS 演示</Application>
  <PresentationFormat>On-screen Show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幼圆</vt:lpstr>
      <vt:lpstr>Arial Unicode MS</vt:lpstr>
      <vt:lpstr>等线</vt:lpstr>
      <vt:lpstr>数学</vt:lpstr>
      <vt:lpstr>有余数的除法</vt:lpstr>
      <vt:lpstr>动动小手</vt:lpstr>
      <vt:lpstr>你发现了什么？</vt:lpstr>
      <vt:lpstr>例一：</vt:lpstr>
      <vt:lpstr>做一做</vt:lpstr>
      <vt:lpstr>例2：用小棒摆正方形</vt:lpstr>
      <vt:lpstr>练一练：</vt:lpstr>
      <vt:lpstr>练一练：</vt:lpstr>
      <vt:lpstr>作业布置： 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2021-04-15T12:11:00Z</cp:lastPrinted>
  <dcterms:created xsi:type="dcterms:W3CDTF">2021-04-15T12:11:00Z</dcterms:created>
  <dcterms:modified xsi:type="dcterms:W3CDTF">2021-11-08T12:46:44Z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E39E39F96FBD4F1087AF34D44911BE61</vt:lpwstr>
  </property>
  <property fmtid="{D5CDD505-2E9C-101B-9397-08002B2CF9AE}" pid="7" name="KSOProductBuildVer">
    <vt:lpwstr>2052-11.1.0.11045</vt:lpwstr>
  </property>
</Properties>
</file>