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9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838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838200" y="4076700"/>
            <a:ext cx="10515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jpe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1.jpeg"/><Relationship Id="rId7" Type="http://schemas.openxmlformats.org/officeDocument/2006/relationships/image" Target="../media/image4.png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audio" Target="../media/audio1.wav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audio" Target="../media/audio2.wav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audio" Target="../media/audio3.wav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audio" Target="../media/audio4.wav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90825" y="2834640"/>
            <a:ext cx="6610350" cy="11887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p>
            <a:pPr algn="ctr"/>
            <a:r>
              <a:rPr lang="zh-CN" altLang="zh-CN" sz="7200" b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克和千克的认识</a:t>
            </a:r>
            <a:endParaRPr lang="zh-CN" altLang="zh-CN" sz="7200" b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4244" name="图片 394243" descr="调整大小 DSC0016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4245" name="椭圆 394244"/>
          <p:cNvSpPr/>
          <p:nvPr/>
        </p:nvSpPr>
        <p:spPr>
          <a:xfrm>
            <a:off x="3071813" y="2636838"/>
            <a:ext cx="1008062" cy="647700"/>
          </a:xfrm>
          <a:prstGeom prst="ellipse">
            <a:avLst/>
          </a:prstGeom>
          <a:solidFill>
            <a:srgbClr val="333333"/>
          </a:solidFill>
          <a:ln w="19050" cap="flat" cmpd="sng">
            <a:solidFill>
              <a:srgbClr val="33333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4247" name="直接连接符 394246"/>
          <p:cNvSpPr/>
          <p:nvPr/>
        </p:nvSpPr>
        <p:spPr>
          <a:xfrm>
            <a:off x="6743700" y="908050"/>
            <a:ext cx="0" cy="0"/>
          </a:xfrm>
          <a:prstGeom prst="line">
            <a:avLst/>
          </a:prstGeom>
          <a:ln w="19050" cap="flat" cmpd="sng">
            <a:solidFill>
              <a:srgbClr val="99CCFF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94263" name="组合 394262"/>
          <p:cNvGrpSpPr/>
          <p:nvPr/>
        </p:nvGrpSpPr>
        <p:grpSpPr>
          <a:xfrm>
            <a:off x="6096000" y="765175"/>
            <a:ext cx="1871663" cy="792163"/>
            <a:chOff x="2880" y="482"/>
            <a:chExt cx="1179" cy="499"/>
          </a:xfrm>
        </p:grpSpPr>
        <p:sp>
          <p:nvSpPr>
            <p:cNvPr id="394251" name="直接连接符 394250"/>
            <p:cNvSpPr/>
            <p:nvPr/>
          </p:nvSpPr>
          <p:spPr>
            <a:xfrm flipV="1">
              <a:off x="2880" y="754"/>
              <a:ext cx="544" cy="227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94252" name="文本框 394251"/>
            <p:cNvSpPr txBox="1"/>
            <p:nvPr/>
          </p:nvSpPr>
          <p:spPr>
            <a:xfrm>
              <a:off x="3424" y="482"/>
              <a:ext cx="635" cy="365"/>
            </a:xfrm>
            <a:prstGeom prst="rect">
              <a:avLst/>
            </a:prstGeom>
            <a:noFill/>
            <a:ln w="19050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</a:pPr>
              <a:r>
                <a:rPr lang="zh-CN" altLang="en-US" sz="32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指针</a:t>
              </a:r>
              <a:endPara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94254" name="图片 394253" descr="QP0EK{F8{6X_)48IG@LOYA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50" y="765175"/>
            <a:ext cx="536575" cy="719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4256" name="图片 394255" descr="QP0EK{F8{6X_)48IG@LOYA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0550" y="692150"/>
            <a:ext cx="625475" cy="839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4257" name="文本框 394256"/>
          <p:cNvSpPr txBox="1"/>
          <p:nvPr/>
        </p:nvSpPr>
        <p:spPr>
          <a:xfrm>
            <a:off x="9048750" y="188913"/>
            <a:ext cx="1223963" cy="5181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法码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94266" name="组合 394265"/>
          <p:cNvGrpSpPr/>
          <p:nvPr/>
        </p:nvGrpSpPr>
        <p:grpSpPr>
          <a:xfrm>
            <a:off x="8183563" y="4365625"/>
            <a:ext cx="2233612" cy="579438"/>
            <a:chOff x="4195" y="2750"/>
            <a:chExt cx="1407" cy="365"/>
          </a:xfrm>
        </p:grpSpPr>
        <p:sp>
          <p:nvSpPr>
            <p:cNvPr id="394258" name="直接连接符 394257"/>
            <p:cNvSpPr/>
            <p:nvPr/>
          </p:nvSpPr>
          <p:spPr>
            <a:xfrm>
              <a:off x="4195" y="2795"/>
              <a:ext cx="772" cy="181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94259" name="文本框 394258"/>
            <p:cNvSpPr txBox="1"/>
            <p:nvPr/>
          </p:nvSpPr>
          <p:spPr>
            <a:xfrm>
              <a:off x="4967" y="2750"/>
              <a:ext cx="635" cy="365"/>
            </a:xfrm>
            <a:prstGeom prst="rect">
              <a:avLst/>
            </a:prstGeom>
            <a:noFill/>
            <a:ln w="19050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</a:pPr>
              <a:r>
                <a:rPr lang="zh-CN" altLang="en-US" sz="32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标尺</a:t>
              </a:r>
              <a:endPara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4260" name="文本框 394259"/>
          <p:cNvSpPr txBox="1"/>
          <p:nvPr/>
        </p:nvSpPr>
        <p:spPr>
          <a:xfrm>
            <a:off x="9748838" y="6170613"/>
            <a:ext cx="309880" cy="365760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94264" name="组合 394263"/>
          <p:cNvGrpSpPr/>
          <p:nvPr/>
        </p:nvGrpSpPr>
        <p:grpSpPr>
          <a:xfrm>
            <a:off x="3719513" y="549275"/>
            <a:ext cx="1800225" cy="647700"/>
            <a:chOff x="1383" y="346"/>
            <a:chExt cx="1134" cy="408"/>
          </a:xfrm>
        </p:grpSpPr>
        <p:sp>
          <p:nvSpPr>
            <p:cNvPr id="394249" name="直接连接符 394248"/>
            <p:cNvSpPr/>
            <p:nvPr/>
          </p:nvSpPr>
          <p:spPr>
            <a:xfrm flipH="1" flipV="1">
              <a:off x="2154" y="663"/>
              <a:ext cx="363" cy="91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94250" name="文本框 394249"/>
            <p:cNvSpPr txBox="1"/>
            <p:nvPr/>
          </p:nvSpPr>
          <p:spPr>
            <a:xfrm>
              <a:off x="1383" y="346"/>
              <a:ext cx="998" cy="326"/>
            </a:xfrm>
            <a:prstGeom prst="rect">
              <a:avLst/>
            </a:prstGeom>
            <a:noFill/>
            <a:ln w="19050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分度盘</a:t>
              </a:r>
              <a:endPara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94267" name="组合 394266"/>
          <p:cNvGrpSpPr/>
          <p:nvPr/>
        </p:nvGrpSpPr>
        <p:grpSpPr>
          <a:xfrm>
            <a:off x="3719513" y="4581525"/>
            <a:ext cx="1511300" cy="866775"/>
            <a:chOff x="1383" y="2886"/>
            <a:chExt cx="952" cy="546"/>
          </a:xfrm>
        </p:grpSpPr>
        <p:sp>
          <p:nvSpPr>
            <p:cNvPr id="394261" name="直接连接符 394260"/>
            <p:cNvSpPr/>
            <p:nvPr/>
          </p:nvSpPr>
          <p:spPr>
            <a:xfrm flipV="1">
              <a:off x="1791" y="2886"/>
              <a:ext cx="544" cy="227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94262" name="文本框 394261"/>
            <p:cNvSpPr txBox="1"/>
            <p:nvPr/>
          </p:nvSpPr>
          <p:spPr>
            <a:xfrm>
              <a:off x="1383" y="3067"/>
              <a:ext cx="635" cy="365"/>
            </a:xfrm>
            <a:prstGeom prst="rect">
              <a:avLst/>
            </a:prstGeom>
            <a:noFill/>
            <a:ln w="19050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</a:pPr>
              <a:r>
                <a:rPr lang="zh-CN" altLang="en-US" sz="32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游码</a:t>
              </a:r>
              <a:endPara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4268" name="文本框 394267"/>
          <p:cNvSpPr txBox="1"/>
          <p:nvPr/>
        </p:nvSpPr>
        <p:spPr>
          <a:xfrm>
            <a:off x="3627438" y="6099175"/>
            <a:ext cx="309880" cy="365760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4269" name="文本框 394268"/>
          <p:cNvSpPr txBox="1"/>
          <p:nvPr/>
        </p:nvSpPr>
        <p:spPr>
          <a:xfrm>
            <a:off x="2855913" y="6216650"/>
            <a:ext cx="5111750" cy="64008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实验室里测很轻的物体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4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4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94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94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42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42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4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94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257" grpId="0"/>
      <p:bldP spid="3942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6290" name="图片 396289" descr="调整大小 DSC0016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6291" name="圆角矩形 396290"/>
          <p:cNvSpPr/>
          <p:nvPr/>
        </p:nvSpPr>
        <p:spPr>
          <a:xfrm>
            <a:off x="4686300" y="4005263"/>
            <a:ext cx="719138" cy="719137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6292" name="文本框 396291"/>
          <p:cNvSpPr txBox="1"/>
          <p:nvPr/>
        </p:nvSpPr>
        <p:spPr>
          <a:xfrm>
            <a:off x="4681538" y="4081463"/>
            <a:ext cx="716280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800" dirty="0">
                <a:solidFill>
                  <a:srgbClr val="0066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dirty="0">
                <a:solidFill>
                  <a:srgbClr val="0066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克</a:t>
            </a:r>
            <a:endParaRPr lang="zh-CN" altLang="en-US" sz="2800" dirty="0">
              <a:solidFill>
                <a:srgbClr val="0066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96293" name="图片 396292" descr="1角的硬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75" y="2420938"/>
            <a:ext cx="1098550" cy="992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Click="0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8" name="矩形 358427"/>
          <p:cNvSpPr/>
          <p:nvPr/>
        </p:nvSpPr>
        <p:spPr>
          <a:xfrm>
            <a:off x="3359150" y="4365625"/>
            <a:ext cx="6840538" cy="70612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000" b="1">
                <a:latin typeface="Impact" panose="020B0806030902050204" pitchFamily="34" charset="0"/>
                <a:ea typeface="黑体" panose="02010609060101010101" pitchFamily="2" charset="-122"/>
              </a:rPr>
              <a:t>1 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个 </a:t>
            </a:r>
            <a:r>
              <a:rPr lang="zh-CN" altLang="en-US" sz="4000" b="1" dirty="0">
                <a:latin typeface="Impact" panose="020B0806030902050204" pitchFamily="34" charset="0"/>
                <a:ea typeface="黑体" panose="02010609060101010101" pitchFamily="2" charset="-122"/>
              </a:rPr>
              <a:t>一角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硬币约重</a:t>
            </a:r>
            <a:r>
              <a:rPr lang="zh-CN" altLang="en-US" sz="4000" b="1" dirty="0">
                <a:latin typeface="Impact" panose="020B0806030902050204" pitchFamily="34" charset="0"/>
                <a:ea typeface="黑体" panose="02010609060101010101" pitchFamily="2" charset="-122"/>
              </a:rPr>
              <a:t> </a:t>
            </a:r>
            <a:r>
              <a:rPr lang="en-US" altLang="zh-CN" sz="4000" b="1">
                <a:latin typeface="Impact" panose="020B0806030902050204" pitchFamily="34" charset="0"/>
                <a:ea typeface="黑体" panose="02010609060101010101" pitchFamily="2" charset="-122"/>
              </a:rPr>
              <a:t>1 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克。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58430" name="组合 358429"/>
          <p:cNvGrpSpPr/>
          <p:nvPr/>
        </p:nvGrpSpPr>
        <p:grpSpPr>
          <a:xfrm>
            <a:off x="6816725" y="1203325"/>
            <a:ext cx="4064001" cy="3089275"/>
            <a:chOff x="3203" y="713"/>
            <a:chExt cx="2560" cy="1946"/>
          </a:xfrm>
        </p:grpSpPr>
        <p:pic>
          <p:nvPicPr>
            <p:cNvPr id="358431" name="图片 358430" descr="00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3203" y="727"/>
              <a:ext cx="1814" cy="87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8432" name="矩形 358431"/>
            <p:cNvSpPr/>
            <p:nvPr/>
          </p:nvSpPr>
          <p:spPr>
            <a:xfrm>
              <a:off x="3334" y="713"/>
              <a:ext cx="2429" cy="74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3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分别用手掂一掂，</a:t>
              </a:r>
              <a:endPara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lvl="0"/>
              <a:r>
                <a:rPr lang="zh-CN" altLang="en-US" sz="3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感觉怎么样</a:t>
              </a:r>
              <a:r>
                <a:rPr lang="en-US" altLang="zh-CN" sz="3600" b="1">
                  <a:latin typeface="黑体" panose="02010609060101010101" pitchFamily="2" charset="-122"/>
                  <a:ea typeface="黑体" panose="02010609060101010101" pitchFamily="2" charset="-122"/>
                </a:rPr>
                <a:t>?</a:t>
              </a:r>
              <a:endParaRPr lang="en-US" altLang="zh-CN" sz="36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358433" name="图片 358432" descr="小精灵-0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6" y="1495"/>
              <a:ext cx="808" cy="116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58434" name="椭圆 358433"/>
          <p:cNvSpPr/>
          <p:nvPr/>
        </p:nvSpPr>
        <p:spPr>
          <a:xfrm>
            <a:off x="3432175" y="1125538"/>
            <a:ext cx="3052763" cy="1295400"/>
          </a:xfrm>
          <a:prstGeom prst="ellipse">
            <a:avLst/>
          </a:prstGeom>
          <a:solidFill>
            <a:srgbClr val="EBF7FF"/>
          </a:solidFill>
          <a:ln w="19050" cap="flat" cmpd="sng">
            <a:solidFill>
              <a:srgbClr val="99CC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8435" name="椭圆 358434"/>
          <p:cNvSpPr/>
          <p:nvPr/>
        </p:nvSpPr>
        <p:spPr>
          <a:xfrm>
            <a:off x="3779838" y="2312988"/>
            <a:ext cx="452437" cy="176212"/>
          </a:xfrm>
          <a:prstGeom prst="ellipse">
            <a:avLst/>
          </a:prstGeom>
          <a:solidFill>
            <a:srgbClr val="EBF7FF">
              <a:alpha val="50000"/>
            </a:srgbClr>
          </a:solidFill>
          <a:ln w="19050" cap="flat" cmpd="sng">
            <a:solidFill>
              <a:srgbClr val="99CC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8436" name="椭圆 358435"/>
          <p:cNvSpPr/>
          <p:nvPr/>
        </p:nvSpPr>
        <p:spPr>
          <a:xfrm>
            <a:off x="3000375" y="2587625"/>
            <a:ext cx="307975" cy="119063"/>
          </a:xfrm>
          <a:prstGeom prst="ellipse">
            <a:avLst/>
          </a:prstGeom>
          <a:solidFill>
            <a:srgbClr val="EBF7FF">
              <a:alpha val="50000"/>
            </a:srgbClr>
          </a:solidFill>
          <a:ln w="19050" cap="flat" cmpd="sng">
            <a:solidFill>
              <a:srgbClr val="99CC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358437" name="图片 358436" descr="p86-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388" y="1724025"/>
            <a:ext cx="1349375" cy="1417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8" name="矩形 358437"/>
          <p:cNvSpPr/>
          <p:nvPr/>
        </p:nvSpPr>
        <p:spPr>
          <a:xfrm>
            <a:off x="3719513" y="1052513"/>
            <a:ext cx="3671887" cy="64008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endParaRPr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58442" name="图片 358441" descr="1角的硬币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4200" y="3141663"/>
            <a:ext cx="1098550" cy="992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43" name="文本框 358442"/>
          <p:cNvSpPr txBox="1"/>
          <p:nvPr/>
        </p:nvSpPr>
        <p:spPr>
          <a:xfrm>
            <a:off x="3575050" y="1412875"/>
            <a:ext cx="2808288" cy="8229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你能说出大约重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克的物品吗？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5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8" grpId="0"/>
      <p:bldP spid="3584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-2147482624" descr="u=1594202246,3285605896&amp;fm=0&amp;gp=30"/>
          <p:cNvPicPr>
            <a:picLocks noChangeAspect="1"/>
          </p:cNvPicPr>
          <p:nvPr/>
        </p:nvPicPr>
        <p:blipFill>
          <a:blip r:embed="rId1"/>
          <a:srcRect t="-490" r="48592"/>
          <a:stretch>
            <a:fillRect/>
          </a:stretch>
        </p:blipFill>
        <p:spPr>
          <a:xfrm>
            <a:off x="3113405" y="1335405"/>
            <a:ext cx="4981575" cy="38938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7314" name="图片 397313"/>
          <p:cNvPicPr>
            <a:picLocks noChangeAspect="1"/>
          </p:cNvPicPr>
          <p:nvPr/>
        </p:nvPicPr>
        <p:blipFill>
          <a:blip r:embed="rId1"/>
          <a:srcRect l="12500" t="10417" r="10156" b="12500"/>
          <a:stretch>
            <a:fillRect/>
          </a:stretch>
        </p:blipFill>
        <p:spPr>
          <a:xfrm>
            <a:off x="1752600" y="0"/>
            <a:ext cx="8610600" cy="643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7315" name="矩形 397314"/>
          <p:cNvSpPr/>
          <p:nvPr/>
        </p:nvSpPr>
        <p:spPr>
          <a:xfrm>
            <a:off x="1524000" y="5410200"/>
            <a:ext cx="9296400" cy="14478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97316" name="矩形 397315"/>
          <p:cNvSpPr/>
          <p:nvPr/>
        </p:nvSpPr>
        <p:spPr>
          <a:xfrm>
            <a:off x="3000375" y="5661025"/>
            <a:ext cx="6121400" cy="829310"/>
          </a:xfrm>
          <a:prstGeom prst="rect">
            <a:avLst/>
          </a:prstGeom>
          <a:solidFill>
            <a:srgbClr val="B7E7FF">
              <a:alpha val="70000"/>
            </a:srgbClr>
          </a:solidFill>
          <a:ln w="15875" cap="flat" cmpd="sng">
            <a:solidFill>
              <a:srgbClr val="33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/>
            <a:r>
              <a:rPr lang="en-US" altLang="zh-CN" sz="4800" b="1">
                <a:latin typeface="Impact" panose="020B0806030902050204" pitchFamily="34" charset="0"/>
                <a:ea typeface="黑体" panose="02010609060101010101" pitchFamily="2" charset="-122"/>
              </a:rPr>
              <a:t>1</a:t>
            </a:r>
            <a:r>
              <a:rPr lang="en-US" altLang="zh-CN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千克  </a:t>
            </a:r>
            <a:r>
              <a:rPr lang="en-US" altLang="zh-CN" sz="4800" b="1">
                <a:latin typeface="黑体" panose="02010609060101010101" pitchFamily="2" charset="-122"/>
                <a:ea typeface="黑体" panose="02010609060101010101" pitchFamily="2" charset="-122"/>
              </a:rPr>
              <a:t>=  </a:t>
            </a:r>
            <a:r>
              <a:rPr lang="en-US" altLang="zh-CN" sz="4800" b="1">
                <a:latin typeface="Impact" panose="020B0806030902050204" pitchFamily="34" charset="0"/>
                <a:ea typeface="黑体" panose="02010609060101010101" pitchFamily="2" charset="-122"/>
              </a:rPr>
              <a:t>1 000</a:t>
            </a:r>
            <a:r>
              <a:rPr lang="en-US" altLang="zh-CN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克</a:t>
            </a:r>
            <a:endParaRPr lang="zh-CN" altLang="en-US" sz="4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9906" name="矩形 379905"/>
          <p:cNvSpPr/>
          <p:nvPr/>
        </p:nvSpPr>
        <p:spPr>
          <a:xfrm>
            <a:off x="1774825" y="908050"/>
            <a:ext cx="8353425" cy="505968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． 连线</a:t>
            </a:r>
            <a:r>
              <a:rPr lang="en-US" altLang="zh-CN" sz="4400" b="1">
                <a:latin typeface="黑体" panose="02010609060101010101" pitchFamily="2" charset="-122"/>
                <a:ea typeface="黑体" panose="02010609060101010101" pitchFamily="2" charset="-122"/>
              </a:rPr>
              <a:t>. </a:t>
            </a:r>
            <a:endParaRPr lang="en-US" altLang="zh-CN" sz="4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西瓜          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100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克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    方便面         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千克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   妈妈的体重      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50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千克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79907" name="直接连接符 379906"/>
          <p:cNvSpPr/>
          <p:nvPr/>
        </p:nvSpPr>
        <p:spPr>
          <a:xfrm>
            <a:off x="4872038" y="2276475"/>
            <a:ext cx="2376487" cy="1079500"/>
          </a:xfrm>
          <a:prstGeom prst="line">
            <a:avLst/>
          </a:prstGeom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79908" name="直接连接符 379907"/>
          <p:cNvSpPr/>
          <p:nvPr/>
        </p:nvSpPr>
        <p:spPr>
          <a:xfrm flipV="1">
            <a:off x="5159375" y="2349500"/>
            <a:ext cx="2305050" cy="1008063"/>
          </a:xfrm>
          <a:prstGeom prst="line">
            <a:avLst/>
          </a:prstGeom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79912" name="文本框 379911"/>
          <p:cNvSpPr txBox="1"/>
          <p:nvPr/>
        </p:nvSpPr>
        <p:spPr>
          <a:xfrm>
            <a:off x="3432175" y="3789363"/>
            <a:ext cx="3024188" cy="3657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913" name="直接连接符 379912"/>
          <p:cNvSpPr/>
          <p:nvPr/>
        </p:nvSpPr>
        <p:spPr>
          <a:xfrm flipV="1">
            <a:off x="5808663" y="4868863"/>
            <a:ext cx="1582737" cy="73025"/>
          </a:xfrm>
          <a:prstGeom prst="line">
            <a:avLst/>
          </a:prstGeom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9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9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9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2978" name="矩形 382977"/>
          <p:cNvSpPr/>
          <p:nvPr/>
        </p:nvSpPr>
        <p:spPr>
          <a:xfrm>
            <a:off x="2208213" y="1268413"/>
            <a:ext cx="7632700" cy="7620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2.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在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(   )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里填上合适的单位。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2979" name="矩形 382978"/>
          <p:cNvSpPr/>
          <p:nvPr/>
        </p:nvSpPr>
        <p:spPr>
          <a:xfrm>
            <a:off x="1558925" y="4005263"/>
            <a:ext cx="9288463" cy="75438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000" b="1">
                <a:latin typeface="Impact" panose="020B0806030902050204" pitchFamily="34" charset="0"/>
                <a:ea typeface="楷体_GB2312" pitchFamily="49" charset="-122"/>
              </a:rPr>
              <a:t>150</a:t>
            </a:r>
            <a:r>
              <a:rPr lang="en-US" altLang="zh-CN" sz="4000" b="1">
                <a:solidFill>
                  <a:srgbClr val="FF0066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(    )</a:t>
            </a:r>
            <a:r>
              <a:rPr lang="en-US" altLang="zh-CN" sz="4000" b="1">
                <a:latin typeface="Impact" panose="020B080603090205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4000" b="1">
                <a:latin typeface="Impact" panose="020B0806030902050204" pitchFamily="34" charset="0"/>
                <a:ea typeface="楷体_GB2312" pitchFamily="49" charset="-122"/>
              </a:rPr>
              <a:t>4 </a:t>
            </a:r>
            <a:r>
              <a:rPr lang="en-US" altLang="zh-CN" sz="4000" b="1">
                <a:solidFill>
                  <a:srgbClr val="FF0066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(       )</a:t>
            </a:r>
            <a:r>
              <a:rPr lang="en-US" altLang="zh-CN" sz="4000" b="1">
                <a:latin typeface="Impact" panose="020B080603090205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4000" b="1">
                <a:latin typeface="Impact" panose="020B0806030902050204" pitchFamily="34" charset="0"/>
                <a:ea typeface="楷体_GB2312" pitchFamily="49" charset="-122"/>
              </a:rPr>
              <a:t>450 </a:t>
            </a:r>
            <a:r>
              <a:rPr lang="en-US" altLang="zh-CN" sz="4000" b="1">
                <a:solidFill>
                  <a:srgbClr val="FF0066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(    )</a:t>
            </a:r>
            <a:r>
              <a:rPr lang="en-US" altLang="zh-CN" sz="4000" b="1">
                <a:latin typeface="Impact" panose="020B080603090205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4000" b="1">
                <a:latin typeface="Impact" panose="020B0806030902050204" pitchFamily="34" charset="0"/>
                <a:ea typeface="楷体_GB2312" pitchFamily="49" charset="-122"/>
              </a:rPr>
              <a:t>100 </a:t>
            </a:r>
            <a:r>
              <a:rPr lang="en-US" altLang="zh-CN" sz="4000" b="1">
                <a:solidFill>
                  <a:srgbClr val="FF0066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(    )</a:t>
            </a:r>
            <a:endParaRPr lang="en-US" altLang="zh-CN" sz="4000" b="1"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382980" name="矩形 382979"/>
          <p:cNvSpPr/>
          <p:nvPr/>
        </p:nvSpPr>
        <p:spPr>
          <a:xfrm>
            <a:off x="2552700" y="4005263"/>
            <a:ext cx="693420" cy="701040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4000" b="1" dirty="0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克</a:t>
            </a:r>
            <a:endParaRPr lang="zh-CN" altLang="en-US" sz="4000" b="1" dirty="0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sp>
        <p:nvSpPr>
          <p:cNvPr id="382981" name="矩形 382980"/>
          <p:cNvSpPr/>
          <p:nvPr/>
        </p:nvSpPr>
        <p:spPr>
          <a:xfrm>
            <a:off x="4198938" y="4040188"/>
            <a:ext cx="1384300" cy="706120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4000" b="1" dirty="0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  </a:t>
            </a:r>
            <a:r>
              <a:rPr lang="zh-CN" altLang="en-US" sz="4000" b="1" dirty="0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千克</a:t>
            </a:r>
            <a:endParaRPr lang="zh-CN" altLang="en-US" sz="4000" b="1" dirty="0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sp>
        <p:nvSpPr>
          <p:cNvPr id="382982" name="矩形 382981"/>
          <p:cNvSpPr/>
          <p:nvPr/>
        </p:nvSpPr>
        <p:spPr>
          <a:xfrm>
            <a:off x="7199313" y="4011613"/>
            <a:ext cx="783590" cy="706120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4000" b="1" dirty="0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 </a:t>
            </a:r>
            <a:r>
              <a:rPr lang="zh-CN" altLang="en-US" sz="4000" b="1" dirty="0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克</a:t>
            </a:r>
            <a:endParaRPr lang="zh-CN" altLang="en-US" sz="4000" b="1" dirty="0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sp>
        <p:nvSpPr>
          <p:cNvPr id="382983" name="矩形 382982"/>
          <p:cNvSpPr/>
          <p:nvPr/>
        </p:nvSpPr>
        <p:spPr>
          <a:xfrm>
            <a:off x="9593263" y="3990975"/>
            <a:ext cx="693420" cy="701040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4000" b="1" dirty="0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克</a:t>
            </a:r>
            <a:endParaRPr lang="zh-CN" altLang="en-US" sz="4000" b="1" dirty="0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pic>
        <p:nvPicPr>
          <p:cNvPr id="382984" name="图片 382983" descr="p89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4848" y="2332990"/>
            <a:ext cx="8496300" cy="1355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2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2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2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2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0" grpId="0"/>
      <p:bldP spid="382981" grpId="0"/>
      <p:bldP spid="382982" grpId="0"/>
      <p:bldP spid="3829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1954" name="矩形 381953"/>
          <p:cNvSpPr/>
          <p:nvPr/>
        </p:nvSpPr>
        <p:spPr>
          <a:xfrm>
            <a:off x="1703388" y="1268413"/>
            <a:ext cx="9361487" cy="374904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、判断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）一个乒乓球约重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克。（  ）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）小胖今年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岁，约重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千克。（  ）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千克草莓比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千克苹果重。（  ）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1955" name="文本框 381954"/>
          <p:cNvSpPr txBox="1"/>
          <p:nvPr/>
        </p:nvSpPr>
        <p:spPr>
          <a:xfrm>
            <a:off x="8328025" y="1557338"/>
            <a:ext cx="643255" cy="1185545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6600" b="1" dirty="0">
                <a:solidFill>
                  <a:srgbClr val="CC3300"/>
                </a:solidFill>
                <a:latin typeface="Arial Black" panose="020B0A04020102020204" pitchFamily="34" charset="0"/>
                <a:ea typeface="仿宋_GB2312" pitchFamily="49" charset="-122"/>
              </a:rPr>
              <a:t>√</a:t>
            </a:r>
            <a:endParaRPr lang="en-US" altLang="zh-CN" sz="6600" b="1" dirty="0">
              <a:solidFill>
                <a:srgbClr val="CC3300"/>
              </a:solidFill>
              <a:latin typeface="Arial Black" panose="020B0A04020102020204" pitchFamily="34" charset="0"/>
              <a:ea typeface="仿宋_GB2312" pitchFamily="49" charset="-122"/>
            </a:endParaRPr>
          </a:p>
        </p:txBody>
      </p:sp>
      <p:sp>
        <p:nvSpPr>
          <p:cNvPr id="381956" name="文本框 381955"/>
          <p:cNvSpPr txBox="1"/>
          <p:nvPr/>
        </p:nvSpPr>
        <p:spPr>
          <a:xfrm>
            <a:off x="9264650" y="2973388"/>
            <a:ext cx="1304925" cy="1185545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6600" b="1">
                <a:solidFill>
                  <a:srgbClr val="CC3300"/>
                </a:solidFill>
                <a:latin typeface="Arial Black" panose="020B0A04020102020204" pitchFamily="34" charset="0"/>
                <a:ea typeface="仿宋_GB2312" pitchFamily="49" charset="-122"/>
              </a:rPr>
              <a:t> ×</a:t>
            </a:r>
            <a:endParaRPr lang="en-US" altLang="zh-CN" sz="6600" b="1">
              <a:solidFill>
                <a:srgbClr val="CC3300"/>
              </a:solidFill>
              <a:latin typeface="Arial Black" panose="020B0A04020102020204" pitchFamily="34" charset="0"/>
              <a:ea typeface="仿宋_GB2312" pitchFamily="49" charset="-122"/>
            </a:endParaRPr>
          </a:p>
        </p:txBody>
      </p:sp>
      <p:sp>
        <p:nvSpPr>
          <p:cNvPr id="381957" name="文本框 381956"/>
          <p:cNvSpPr txBox="1"/>
          <p:nvPr/>
        </p:nvSpPr>
        <p:spPr>
          <a:xfrm>
            <a:off x="9480550" y="4005263"/>
            <a:ext cx="1024890" cy="1097280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6600" b="1">
                <a:solidFill>
                  <a:srgbClr val="CC3300"/>
                </a:solidFill>
                <a:latin typeface="Arial Black" panose="020B0A04020102020204" pitchFamily="34" charset="0"/>
                <a:ea typeface="仿宋_GB2312" pitchFamily="49" charset="-122"/>
              </a:rPr>
              <a:t>×</a:t>
            </a:r>
            <a:endParaRPr lang="en-US" altLang="zh-CN" sz="6600" b="1">
              <a:solidFill>
                <a:srgbClr val="CC3300"/>
              </a:solidFill>
              <a:latin typeface="Arial Black" panose="020B0A04020102020204" pitchFamily="34" charset="0"/>
              <a:ea typeface="仿宋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1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1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1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5" grpId="0"/>
      <p:bldP spid="381956" grpId="0"/>
      <p:bldP spid="3819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0930" name="矩形 380929"/>
          <p:cNvSpPr/>
          <p:nvPr/>
        </p:nvSpPr>
        <p:spPr>
          <a:xfrm>
            <a:off x="1774825" y="908050"/>
            <a:ext cx="8642350" cy="5455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姥姥：</a:t>
            </a:r>
            <a:endParaRPr lang="zh-CN" altLang="en-US" sz="4400" b="1" dirty="0">
              <a:solidFill>
                <a:srgbClr val="00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en-US" altLang="zh-CN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     </a:t>
            </a:r>
            <a:r>
              <a:rPr lang="zh-CN" altLang="en-US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您好，我已经</a:t>
            </a:r>
            <a:r>
              <a:rPr lang="en-US" altLang="zh-CN" sz="4400" b="1">
                <a:solidFill>
                  <a:srgbClr val="000066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8</a:t>
            </a:r>
            <a:r>
              <a:rPr lang="zh-CN" altLang="en-US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岁了，身体长得特别健壮，体重已达</a:t>
            </a:r>
            <a:r>
              <a:rPr lang="en-US" altLang="zh-CN" sz="4400" b="1">
                <a:solidFill>
                  <a:srgbClr val="000066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45</a:t>
            </a:r>
            <a:r>
              <a:rPr lang="zh-CN" altLang="en-US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克，每天早上能吃掉</a:t>
            </a:r>
            <a:r>
              <a:rPr lang="en-US" altLang="zh-CN" sz="4400" b="1">
                <a:solidFill>
                  <a:srgbClr val="000066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60</a:t>
            </a:r>
            <a:r>
              <a:rPr lang="zh-CN" altLang="en-US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千克的鸡蛋两个，</a:t>
            </a:r>
            <a:r>
              <a:rPr lang="en-US" altLang="zh-CN" sz="4400" b="1">
                <a:solidFill>
                  <a:srgbClr val="000066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250</a:t>
            </a:r>
            <a:r>
              <a:rPr lang="zh-CN" altLang="en-US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克的牛奶一袋，中午可以吃掉</a:t>
            </a:r>
            <a:r>
              <a:rPr lang="en-US" altLang="zh-CN" sz="4400" b="1">
                <a:solidFill>
                  <a:srgbClr val="000066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100</a:t>
            </a:r>
            <a:r>
              <a:rPr lang="zh-CN" altLang="en-US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千克的馒头</a:t>
            </a:r>
            <a:r>
              <a:rPr lang="en-US" altLang="zh-CN" sz="4400" b="1">
                <a:solidFill>
                  <a:srgbClr val="000066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3</a:t>
            </a:r>
            <a:r>
              <a:rPr lang="zh-CN" altLang="en-US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个，晚上吃的更多，和爸爸妈妈一起能把将近</a:t>
            </a:r>
            <a:r>
              <a:rPr lang="en-US" altLang="zh-CN" sz="4400" b="1">
                <a:solidFill>
                  <a:srgbClr val="000066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1</a:t>
            </a:r>
            <a:r>
              <a:rPr lang="zh-CN" altLang="en-US" sz="4400" b="1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克的米饭吃光 。</a:t>
            </a:r>
            <a:endParaRPr lang="zh-CN" altLang="en-US" sz="4400" b="1" dirty="0">
              <a:solidFill>
                <a:srgbClr val="00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0931" name="矩形 380930"/>
          <p:cNvSpPr/>
          <p:nvPr/>
        </p:nvSpPr>
        <p:spPr>
          <a:xfrm>
            <a:off x="4224338" y="-77787"/>
            <a:ext cx="6383655" cy="9144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5400" b="1" dirty="0">
                <a:solidFill>
                  <a:srgbClr val="CC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聪聪给姥姥的一封信</a:t>
            </a:r>
            <a:endParaRPr lang="zh-CN" altLang="en-US" sz="5400" b="1" dirty="0">
              <a:solidFill>
                <a:srgbClr val="CC33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80932" name="直接连接符 380931"/>
          <p:cNvSpPr/>
          <p:nvPr/>
        </p:nvSpPr>
        <p:spPr>
          <a:xfrm>
            <a:off x="5260975" y="2954338"/>
            <a:ext cx="3384550" cy="0"/>
          </a:xfrm>
          <a:prstGeom prst="line">
            <a:avLst/>
          </a:prstGeom>
          <a:ln w="635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80933" name="直接连接符 380932"/>
          <p:cNvSpPr/>
          <p:nvPr/>
        </p:nvSpPr>
        <p:spPr>
          <a:xfrm flipV="1">
            <a:off x="4511675" y="3614738"/>
            <a:ext cx="4776788" cy="44450"/>
          </a:xfrm>
          <a:prstGeom prst="line">
            <a:avLst/>
          </a:prstGeom>
          <a:ln w="635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80934" name="直接连接符 380933"/>
          <p:cNvSpPr/>
          <p:nvPr/>
        </p:nvSpPr>
        <p:spPr>
          <a:xfrm>
            <a:off x="1919288" y="4292600"/>
            <a:ext cx="3960812" cy="0"/>
          </a:xfrm>
          <a:prstGeom prst="line">
            <a:avLst/>
          </a:prstGeom>
          <a:ln w="635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80935" name="直接连接符 380934"/>
          <p:cNvSpPr/>
          <p:nvPr/>
        </p:nvSpPr>
        <p:spPr>
          <a:xfrm>
            <a:off x="1833563" y="4970463"/>
            <a:ext cx="4535487" cy="0"/>
          </a:xfrm>
          <a:prstGeom prst="line">
            <a:avLst/>
          </a:prstGeom>
          <a:ln w="635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80936" name="直接连接符 380935"/>
          <p:cNvSpPr/>
          <p:nvPr/>
        </p:nvSpPr>
        <p:spPr>
          <a:xfrm>
            <a:off x="8904288" y="5661025"/>
            <a:ext cx="1223962" cy="0"/>
          </a:xfrm>
          <a:prstGeom prst="line">
            <a:avLst/>
          </a:prstGeom>
          <a:ln w="635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80937" name="直接连接符 380936"/>
          <p:cNvSpPr/>
          <p:nvPr/>
        </p:nvSpPr>
        <p:spPr>
          <a:xfrm>
            <a:off x="1919288" y="6308725"/>
            <a:ext cx="2736850" cy="0"/>
          </a:xfrm>
          <a:prstGeom prst="line">
            <a:avLst/>
          </a:prstGeom>
          <a:ln w="635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80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0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0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380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80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80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80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4309" name="图片 54308" descr="p90-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2313" y="1700213"/>
            <a:ext cx="8135937" cy="2471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307" name="矩形 54306"/>
          <p:cNvSpPr/>
          <p:nvPr/>
        </p:nvSpPr>
        <p:spPr>
          <a:xfrm>
            <a:off x="2063750" y="1773238"/>
            <a:ext cx="6457950" cy="2042160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>
              <a:lnSpc>
                <a:spcPct val="160000"/>
              </a:lnSpc>
            </a:pPr>
            <a:r>
              <a:rPr lang="en-US" altLang="zh-CN" sz="4000" b="1" dirty="0">
                <a:latin typeface="Impact" panose="020B0806030902050204" pitchFamily="34" charset="0"/>
                <a:ea typeface="黑体" panose="02010609060101010101" pitchFamily="2" charset="-122"/>
              </a:rPr>
              <a:t>1 </a:t>
            </a:r>
            <a:r>
              <a:rPr lang="zh-CN" altLang="en-US" sz="4000" b="1" dirty="0">
                <a:latin typeface="Impact" panose="020B0806030902050204" pitchFamily="34" charset="0"/>
                <a:ea typeface="黑体" panose="02010609060101010101" pitchFamily="2" charset="-122"/>
              </a:rPr>
              <a:t>千克棉花和 </a:t>
            </a:r>
            <a:r>
              <a:rPr lang="en-US" altLang="zh-CN" sz="4000" b="1" dirty="0">
                <a:latin typeface="Impact" panose="020B0806030902050204" pitchFamily="34" charset="0"/>
                <a:ea typeface="黑体" panose="02010609060101010101" pitchFamily="2" charset="-122"/>
              </a:rPr>
              <a:t>1 </a:t>
            </a:r>
            <a:r>
              <a:rPr lang="zh-CN" altLang="en-US" sz="4000" b="1" dirty="0">
                <a:latin typeface="Impact" panose="020B0806030902050204" pitchFamily="34" charset="0"/>
                <a:ea typeface="黑体" panose="02010609060101010101" pitchFamily="2" charset="-122"/>
              </a:rPr>
              <a:t>千克铁比较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160000"/>
              </a:lnSpc>
            </a:pP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哪个重一些</a:t>
            </a:r>
            <a:r>
              <a:rPr lang="en-US" altLang="zh-CN" sz="4000" b="1"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4311" name="文本框 54310"/>
          <p:cNvSpPr txBox="1"/>
          <p:nvPr/>
        </p:nvSpPr>
        <p:spPr>
          <a:xfrm>
            <a:off x="4583113" y="4437063"/>
            <a:ext cx="2592387" cy="7620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一样重。</a:t>
            </a:r>
            <a:endParaRPr lang="zh-CN" altLang="en-US" sz="44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57392" name="组合 357391"/>
          <p:cNvGrpSpPr/>
          <p:nvPr/>
        </p:nvGrpSpPr>
        <p:grpSpPr>
          <a:xfrm>
            <a:off x="2351088" y="706438"/>
            <a:ext cx="2193925" cy="647700"/>
            <a:chOff x="591" y="399"/>
            <a:chExt cx="1382" cy="408"/>
          </a:xfrm>
        </p:grpSpPr>
        <p:pic>
          <p:nvPicPr>
            <p:cNvPr id="357391" name="图片 357390" descr="00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91" y="399"/>
              <a:ext cx="1110" cy="40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7389" name="矩形 357388"/>
            <p:cNvSpPr/>
            <p:nvPr/>
          </p:nvSpPr>
          <p:spPr>
            <a:xfrm>
              <a:off x="621" y="428"/>
              <a:ext cx="1352" cy="3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zh-CN" altLang="en-US" sz="2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重 </a:t>
              </a:r>
              <a:r>
                <a:rPr lang="en-US" altLang="zh-CN" sz="2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1 </a:t>
              </a:r>
              <a:r>
                <a:rPr lang="zh-CN" altLang="en-US" sz="2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千克。</a:t>
              </a:r>
              <a:endPara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57405" name="组合 357404"/>
          <p:cNvGrpSpPr/>
          <p:nvPr/>
        </p:nvGrpSpPr>
        <p:grpSpPr>
          <a:xfrm>
            <a:off x="2495550" y="5084763"/>
            <a:ext cx="5832475" cy="1612900"/>
            <a:chOff x="476" y="3185"/>
            <a:chExt cx="3674" cy="1016"/>
          </a:xfrm>
        </p:grpSpPr>
        <p:grpSp>
          <p:nvGrpSpPr>
            <p:cNvPr id="357403" name="组合 357402"/>
            <p:cNvGrpSpPr/>
            <p:nvPr/>
          </p:nvGrpSpPr>
          <p:grpSpPr>
            <a:xfrm>
              <a:off x="1474" y="3203"/>
              <a:ext cx="2676" cy="892"/>
              <a:chOff x="612" y="3226"/>
              <a:chExt cx="2676" cy="892"/>
            </a:xfrm>
          </p:grpSpPr>
          <p:pic>
            <p:nvPicPr>
              <p:cNvPr id="357402" name="图片 357401" descr="0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2" y="3226"/>
                <a:ext cx="2634" cy="8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57401" name="矩形 357400"/>
              <p:cNvSpPr/>
              <p:nvPr/>
            </p:nvSpPr>
            <p:spPr>
              <a:xfrm>
                <a:off x="850" y="3294"/>
                <a:ext cx="2438" cy="70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>
                <a:spAutoFit/>
              </a:bodyPr>
              <a:p>
                <a:pPr lvl="0">
                  <a:lnSpc>
                    <a:spcPct val="120000"/>
                  </a:lnSpc>
                </a:pPr>
                <a:r>
                  <a:rPr lang="zh-CN" altLang="en-US" sz="2800" b="1" dirty="0">
                    <a:latin typeface="黑体" panose="02010609060101010101" pitchFamily="2" charset="-122"/>
                    <a:ea typeface="黑体" panose="02010609060101010101" pitchFamily="2" charset="-122"/>
                  </a:rPr>
                  <a:t>表示物品有多重，可以</a:t>
                </a:r>
                <a:endPara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2800" b="1" dirty="0">
                    <a:latin typeface="黑体" panose="02010609060101010101" pitchFamily="2" charset="-122"/>
                    <a:ea typeface="黑体" panose="02010609060101010101" pitchFamily="2" charset="-122"/>
                  </a:rPr>
                  <a:t>用克或千克作单位。</a:t>
                </a:r>
                <a:endPara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pic>
          <p:nvPicPr>
            <p:cNvPr id="357404" name="图片 357403" descr="小精灵-0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" y="3185"/>
              <a:ext cx="1031" cy="101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57407" name="组合 357406"/>
          <p:cNvGrpSpPr/>
          <p:nvPr/>
        </p:nvGrpSpPr>
        <p:grpSpPr>
          <a:xfrm>
            <a:off x="6240463" y="2362200"/>
            <a:ext cx="2089150" cy="1590675"/>
            <a:chOff x="3016" y="1548"/>
            <a:chExt cx="1316" cy="1002"/>
          </a:xfrm>
        </p:grpSpPr>
        <p:sp>
          <p:nvSpPr>
            <p:cNvPr id="357397" name="椭圆 357396"/>
            <p:cNvSpPr/>
            <p:nvPr/>
          </p:nvSpPr>
          <p:spPr>
            <a:xfrm>
              <a:off x="3016" y="1689"/>
              <a:ext cx="1316" cy="585"/>
            </a:xfrm>
            <a:prstGeom prst="ellipse">
              <a:avLst/>
            </a:prstGeom>
            <a:solidFill>
              <a:srgbClr val="DDFFFF"/>
            </a:solidFill>
            <a:ln w="19050" cap="flat" cmpd="sng">
              <a:solidFill>
                <a:srgbClr val="99CC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pic>
          <p:nvPicPr>
            <p:cNvPr id="357393" name="图片 357392" descr="p85-1"/>
            <p:cNvPicPr>
              <a:picLocks noChangeAspect="1"/>
            </p:cNvPicPr>
            <p:nvPr/>
          </p:nvPicPr>
          <p:blipFill>
            <a:blip r:embed="rId4"/>
            <a:srcRect t="21257" r="67581" b="24197"/>
            <a:stretch>
              <a:fillRect/>
            </a:stretch>
          </p:blipFill>
          <p:spPr>
            <a:xfrm>
              <a:off x="3235" y="1548"/>
              <a:ext cx="1047" cy="78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7398" name="椭圆 357397"/>
            <p:cNvSpPr/>
            <p:nvPr/>
          </p:nvSpPr>
          <p:spPr>
            <a:xfrm>
              <a:off x="3350" y="2342"/>
              <a:ext cx="292" cy="74"/>
            </a:xfrm>
            <a:prstGeom prst="ellipse">
              <a:avLst/>
            </a:prstGeom>
            <a:solidFill>
              <a:srgbClr val="DDFFFF"/>
            </a:solidFill>
            <a:ln w="19050" cap="flat" cmpd="sng">
              <a:solidFill>
                <a:srgbClr val="99CC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7399" name="椭圆 357398"/>
            <p:cNvSpPr/>
            <p:nvPr/>
          </p:nvSpPr>
          <p:spPr>
            <a:xfrm>
              <a:off x="3316" y="2476"/>
              <a:ext cx="219" cy="74"/>
            </a:xfrm>
            <a:prstGeom prst="ellipse">
              <a:avLst/>
            </a:prstGeom>
            <a:solidFill>
              <a:srgbClr val="DDFFFF"/>
            </a:solidFill>
            <a:ln w="19050" cap="flat" cmpd="sng">
              <a:solidFill>
                <a:srgbClr val="99CC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7406" name="矩形 357405"/>
            <p:cNvSpPr/>
            <p:nvPr/>
          </p:nvSpPr>
          <p:spPr>
            <a:xfrm>
              <a:off x="3414" y="1912"/>
              <a:ext cx="694" cy="18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13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饼干 </a:t>
              </a:r>
              <a:r>
                <a:rPr lang="en-US" altLang="zh-CN" sz="13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110 </a:t>
              </a:r>
              <a:r>
                <a:rPr lang="zh-CN" altLang="en-US" sz="13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克</a:t>
              </a:r>
              <a:endParaRPr lang="zh-CN" altLang="en-US" sz="1300" b="1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57409" name="组合 357408"/>
          <p:cNvGrpSpPr/>
          <p:nvPr/>
        </p:nvGrpSpPr>
        <p:grpSpPr>
          <a:xfrm>
            <a:off x="8472488" y="1700213"/>
            <a:ext cx="2016125" cy="2305050"/>
            <a:chOff x="4358" y="1108"/>
            <a:chExt cx="1270" cy="1452"/>
          </a:xfrm>
        </p:grpSpPr>
        <p:pic>
          <p:nvPicPr>
            <p:cNvPr id="357395" name="图片 357394" descr="00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4358" y="1108"/>
              <a:ext cx="1270" cy="14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7394" name="图片 357393" descr="p85-1"/>
            <p:cNvPicPr>
              <a:picLocks noChangeAspect="1"/>
            </p:cNvPicPr>
            <p:nvPr/>
          </p:nvPicPr>
          <p:blipFill>
            <a:blip r:embed="rId4"/>
            <a:srcRect l="64839"/>
            <a:stretch>
              <a:fillRect/>
            </a:stretch>
          </p:blipFill>
          <p:spPr>
            <a:xfrm>
              <a:off x="4588" y="1253"/>
              <a:ext cx="771" cy="9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7408" name="矩形 357407"/>
            <p:cNvSpPr/>
            <p:nvPr/>
          </p:nvSpPr>
          <p:spPr>
            <a:xfrm>
              <a:off x="4817" y="2021"/>
              <a:ext cx="536" cy="18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anchor="t">
              <a:spAutoFit/>
            </a:bodyPr>
            <a:p>
              <a:pPr lvl="0"/>
              <a:r>
                <a:rPr lang="en-US" altLang="zh-CN" sz="13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5 </a:t>
              </a:r>
              <a:r>
                <a:rPr lang="zh-CN" altLang="en-US" sz="13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千克  </a:t>
              </a:r>
              <a:endParaRPr lang="zh-CN" altLang="en-US" sz="1300" b="1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7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7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1975" name="矩形 211974"/>
          <p:cNvSpPr/>
          <p:nvPr/>
        </p:nvSpPr>
        <p:spPr>
          <a:xfrm>
            <a:off x="1847850" y="1484313"/>
            <a:ext cx="4824413" cy="119316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3600" b="1" dirty="0">
                <a:latin typeface="Impact" panose="020B0806030902050204" pitchFamily="34" charset="0"/>
                <a:ea typeface="楷体_GB2312" pitchFamily="49" charset="-122"/>
              </a:rPr>
              <a:t>        </a:t>
            </a:r>
            <a:r>
              <a:rPr lang="zh-CN" altLang="en-US" sz="3600" b="1" dirty="0">
                <a:latin typeface="Impact" panose="020B0806030902050204" pitchFamily="34" charset="0"/>
                <a:ea typeface="楷体_GB2312" pitchFamily="49" charset="-122"/>
              </a:rPr>
              <a:t>世界上最小的鸟是蜂鸟，大约只有 </a:t>
            </a:r>
            <a:r>
              <a:rPr lang="en-US" altLang="zh-CN" sz="3600" b="1" dirty="0">
                <a:latin typeface="Impact" panose="020B0806030902050204" pitchFamily="34" charset="0"/>
                <a:ea typeface="楷体_GB2312" pitchFamily="49" charset="-122"/>
              </a:rPr>
              <a:t>2 </a:t>
            </a:r>
            <a:r>
              <a:rPr lang="zh-CN" altLang="en-US" sz="3600" b="1" dirty="0">
                <a:latin typeface="Impact" panose="020B0806030902050204" pitchFamily="34" charset="0"/>
                <a:ea typeface="楷体_GB2312" pitchFamily="49" charset="-122"/>
              </a:rPr>
              <a:t>克重。</a:t>
            </a:r>
            <a:endParaRPr lang="zh-CN" altLang="en-US" sz="3600" b="1" dirty="0">
              <a:latin typeface="Impact" panose="020B0806030902050204" pitchFamily="34" charset="0"/>
              <a:ea typeface="楷体_GB2312" pitchFamily="49" charset="-122"/>
            </a:endParaRPr>
          </a:p>
        </p:txBody>
      </p:sp>
      <p:pic>
        <p:nvPicPr>
          <p:cNvPr id="211978" name="图片 211977" descr="200633059953569"/>
          <p:cNvPicPr>
            <a:picLocks noChangeAspect="1"/>
          </p:cNvPicPr>
          <p:nvPr/>
        </p:nvPicPr>
        <p:blipFill>
          <a:blip r:embed="rId1"/>
          <a:srcRect r="12901" b="11760"/>
          <a:stretch>
            <a:fillRect/>
          </a:stretch>
        </p:blipFill>
        <p:spPr>
          <a:xfrm>
            <a:off x="2201863" y="3627438"/>
            <a:ext cx="3173412" cy="2424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1979" name="图片 211978" descr="009i"/>
          <p:cNvPicPr>
            <a:picLocks noChangeAspect="1"/>
          </p:cNvPicPr>
          <p:nvPr/>
        </p:nvPicPr>
        <p:blipFill>
          <a:blip r:embed="rId2"/>
          <a:srcRect b="3741"/>
          <a:stretch>
            <a:fillRect/>
          </a:stretch>
        </p:blipFill>
        <p:spPr>
          <a:xfrm>
            <a:off x="6888163" y="1268413"/>
            <a:ext cx="3168650" cy="2287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1980" name="矩形 211979"/>
          <p:cNvSpPr/>
          <p:nvPr/>
        </p:nvSpPr>
        <p:spPr>
          <a:xfrm>
            <a:off x="5735638" y="3876675"/>
            <a:ext cx="4608512" cy="229044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3600" b="1" dirty="0">
                <a:latin typeface="Impact" panose="020B0806030902050204" pitchFamily="34" charset="0"/>
                <a:ea typeface="楷体_GB2312" pitchFamily="49" charset="-122"/>
              </a:rPr>
              <a:t>        </a:t>
            </a:r>
            <a:r>
              <a:rPr lang="zh-CN" altLang="en-US" sz="3600" b="1" dirty="0">
                <a:latin typeface="Impact" panose="020B0806030902050204" pitchFamily="34" charset="0"/>
                <a:ea typeface="楷体_GB2312" pitchFamily="49" charset="-122"/>
              </a:rPr>
              <a:t>世界上最大的鸟是鸵鸟，大约有 </a:t>
            </a:r>
            <a:r>
              <a:rPr lang="en-US" altLang="zh-CN" sz="3600" b="1" dirty="0">
                <a:latin typeface="Impact" panose="020B0806030902050204" pitchFamily="34" charset="0"/>
                <a:ea typeface="楷体_GB2312" pitchFamily="49" charset="-122"/>
              </a:rPr>
              <a:t>100 </a:t>
            </a:r>
            <a:r>
              <a:rPr lang="zh-CN" altLang="en-US" sz="3600" b="1" dirty="0">
                <a:latin typeface="Impact" panose="020B0806030902050204" pitchFamily="34" charset="0"/>
                <a:ea typeface="楷体_GB2312" pitchFamily="49" charset="-122"/>
              </a:rPr>
              <a:t>千克重。它的一个蛋就重 </a:t>
            </a:r>
            <a:r>
              <a:rPr lang="en-US" altLang="zh-CN" sz="3600" b="1" dirty="0">
                <a:latin typeface="Impact" panose="020B0806030902050204" pitchFamily="34" charset="0"/>
                <a:ea typeface="楷体_GB2312" pitchFamily="49" charset="-122"/>
              </a:rPr>
              <a:t>1 500 </a:t>
            </a:r>
            <a:r>
              <a:rPr lang="zh-CN" altLang="en-US" sz="3600" b="1" dirty="0">
                <a:latin typeface="Impact" panose="020B0806030902050204" pitchFamily="34" charset="0"/>
                <a:ea typeface="楷体_GB2312" pitchFamily="49" charset="-122"/>
              </a:rPr>
              <a:t>克。</a:t>
            </a:r>
            <a:endParaRPr lang="zh-CN" altLang="en-US" sz="3600" b="1" dirty="0">
              <a:latin typeface="Impact" panose="020B080603090205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0386" name="标题 40038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dirty="0"/>
          </a:p>
        </p:txBody>
      </p:sp>
      <p:sp>
        <p:nvSpPr>
          <p:cNvPr id="400387" name="文本占位符 400386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dirty="0"/>
          </a:p>
        </p:txBody>
      </p:sp>
      <p:pic>
        <p:nvPicPr>
          <p:cNvPr id="400388" name="图片 400387" descr="d4997ecc403dfd0a00e928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0389" name="文本框 400388"/>
          <p:cNvSpPr txBox="1"/>
          <p:nvPr/>
        </p:nvSpPr>
        <p:spPr>
          <a:xfrm>
            <a:off x="2135188" y="1268413"/>
            <a:ext cx="6911975" cy="176784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小结：</a:t>
            </a:r>
            <a:endParaRPr lang="zh-CN" altLang="en-US" sz="4400" b="1" dirty="0">
              <a:solidFill>
                <a:srgbClr val="FF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今天你学到了哪些知识？</a:t>
            </a:r>
            <a:endParaRPr lang="zh-CN" altLang="en-US" sz="4400" b="1" dirty="0">
              <a:solidFill>
                <a:srgbClr val="FF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4002" name="矩形 384001"/>
          <p:cNvSpPr/>
          <p:nvPr/>
        </p:nvSpPr>
        <p:spPr>
          <a:xfrm>
            <a:off x="2135188" y="1125538"/>
            <a:ext cx="7705725" cy="70104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000" b="1" dirty="0">
                <a:solidFill>
                  <a:srgbClr val="66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1. </a:t>
            </a:r>
            <a:r>
              <a:rPr lang="zh-CN" altLang="en-US" sz="4000" b="1" dirty="0">
                <a:solidFill>
                  <a:srgbClr val="66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说出下面的物品各重多少克。</a:t>
            </a:r>
            <a:endParaRPr lang="zh-CN" altLang="en-US" sz="4000" b="1" dirty="0">
              <a:solidFill>
                <a:srgbClr val="66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4003" name="矩形 384002"/>
          <p:cNvSpPr/>
          <p:nvPr/>
        </p:nvSpPr>
        <p:spPr>
          <a:xfrm>
            <a:off x="2386013" y="4797425"/>
            <a:ext cx="2989262" cy="8229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800" b="1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</a:t>
            </a:r>
            <a:r>
              <a:rPr lang="en-US" altLang="zh-CN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克</a:t>
            </a:r>
            <a:endParaRPr lang="zh-CN" altLang="en-US" sz="4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4004" name="矩形 384003"/>
          <p:cNvSpPr/>
          <p:nvPr/>
        </p:nvSpPr>
        <p:spPr>
          <a:xfrm>
            <a:off x="5194300" y="4837113"/>
            <a:ext cx="2989263" cy="8229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800" b="1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</a:t>
            </a:r>
            <a:r>
              <a:rPr lang="en-US" altLang="zh-CN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克</a:t>
            </a:r>
            <a:endParaRPr lang="zh-CN" altLang="en-US" sz="4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4005" name="矩形 384004"/>
          <p:cNvSpPr/>
          <p:nvPr/>
        </p:nvSpPr>
        <p:spPr>
          <a:xfrm>
            <a:off x="7888288" y="4910138"/>
            <a:ext cx="2989262" cy="8229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800" b="1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</a:t>
            </a:r>
            <a:r>
              <a:rPr lang="en-US" altLang="zh-CN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克</a:t>
            </a:r>
            <a:endParaRPr lang="zh-CN" altLang="en-US" sz="4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4006" name="矩形 384005"/>
          <p:cNvSpPr/>
          <p:nvPr/>
        </p:nvSpPr>
        <p:spPr>
          <a:xfrm>
            <a:off x="2806700" y="4837113"/>
            <a:ext cx="1417638" cy="82931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800" b="1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500</a:t>
            </a:r>
            <a:endParaRPr lang="en-US" altLang="zh-CN" sz="4800" b="1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sp>
        <p:nvSpPr>
          <p:cNvPr id="384007" name="矩形 384006"/>
          <p:cNvSpPr/>
          <p:nvPr/>
        </p:nvSpPr>
        <p:spPr>
          <a:xfrm>
            <a:off x="5470525" y="4868863"/>
            <a:ext cx="1417638" cy="82931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800" b="1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600</a:t>
            </a:r>
            <a:endParaRPr lang="en-US" altLang="zh-CN" sz="4800" b="1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sp>
        <p:nvSpPr>
          <p:cNvPr id="384008" name="矩形 384007"/>
          <p:cNvSpPr/>
          <p:nvPr/>
        </p:nvSpPr>
        <p:spPr>
          <a:xfrm>
            <a:off x="8193088" y="4906963"/>
            <a:ext cx="1417637" cy="82931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800" b="1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200</a:t>
            </a:r>
            <a:endParaRPr lang="en-US" altLang="zh-CN" sz="4800" b="1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pic>
        <p:nvPicPr>
          <p:cNvPr id="384009" name="图片 384008" descr="p88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22525" y="1628775"/>
            <a:ext cx="7489825" cy="3282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4010" name="矩形 384009"/>
          <p:cNvSpPr/>
          <p:nvPr/>
        </p:nvSpPr>
        <p:spPr>
          <a:xfrm>
            <a:off x="3935413" y="0"/>
            <a:ext cx="6084887" cy="92138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5400" b="1" dirty="0">
                <a:solidFill>
                  <a:srgbClr val="CC3300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P88</a:t>
            </a:r>
            <a:r>
              <a:rPr lang="zh-CN" altLang="en-US" sz="5400" b="1" dirty="0">
                <a:solidFill>
                  <a:srgbClr val="CC3300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、</a:t>
            </a:r>
            <a:r>
              <a:rPr lang="en-US" altLang="zh-CN" sz="5400" b="1">
                <a:solidFill>
                  <a:srgbClr val="CC3300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1</a:t>
            </a:r>
            <a:endParaRPr lang="en-US" altLang="zh-CN" sz="5400" b="1">
              <a:solidFill>
                <a:srgbClr val="CC3300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4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4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4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6" grpId="0"/>
      <p:bldP spid="384007" grpId="0"/>
      <p:bldP spid="3840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5027" name="矩形 385026"/>
          <p:cNvSpPr/>
          <p:nvPr/>
        </p:nvSpPr>
        <p:spPr>
          <a:xfrm>
            <a:off x="1846263" y="4467225"/>
            <a:ext cx="3097212" cy="7620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400" b="1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千克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5028" name="矩形 385027"/>
          <p:cNvSpPr/>
          <p:nvPr/>
        </p:nvSpPr>
        <p:spPr>
          <a:xfrm>
            <a:off x="4727575" y="4519613"/>
            <a:ext cx="3097213" cy="7620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400" b="1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千克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5029" name="矩形 385028"/>
          <p:cNvSpPr/>
          <p:nvPr/>
        </p:nvSpPr>
        <p:spPr>
          <a:xfrm>
            <a:off x="7751763" y="4519613"/>
            <a:ext cx="3097212" cy="7620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400" b="1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千克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5030" name="矩形 385029"/>
          <p:cNvSpPr/>
          <p:nvPr/>
        </p:nvSpPr>
        <p:spPr>
          <a:xfrm>
            <a:off x="2332038" y="4456113"/>
            <a:ext cx="852487" cy="76771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400" b="1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30</a:t>
            </a:r>
            <a:endParaRPr lang="en-US" altLang="zh-CN" sz="4400" b="1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sp>
        <p:nvSpPr>
          <p:cNvPr id="385031" name="矩形 385030"/>
          <p:cNvSpPr/>
          <p:nvPr/>
        </p:nvSpPr>
        <p:spPr>
          <a:xfrm>
            <a:off x="5227638" y="4508500"/>
            <a:ext cx="852487" cy="76771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400" b="1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35</a:t>
            </a:r>
            <a:endParaRPr lang="en-US" altLang="zh-CN" sz="4400" b="1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sp>
        <p:nvSpPr>
          <p:cNvPr id="385032" name="矩形 385031"/>
          <p:cNvSpPr/>
          <p:nvPr/>
        </p:nvSpPr>
        <p:spPr>
          <a:xfrm>
            <a:off x="8267700" y="4508500"/>
            <a:ext cx="852488" cy="76771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4400" b="1">
                <a:solidFill>
                  <a:srgbClr val="0000FF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65</a:t>
            </a:r>
            <a:endParaRPr lang="en-US" altLang="zh-CN" sz="4400" b="1">
              <a:solidFill>
                <a:srgbClr val="0000FF"/>
              </a:solidFill>
              <a:latin typeface="Impact" panose="020B0806030902050204" pitchFamily="34" charset="0"/>
              <a:ea typeface="黑体" panose="02010609060101010101" pitchFamily="2" charset="-122"/>
            </a:endParaRPr>
          </a:p>
        </p:txBody>
      </p:sp>
      <p:pic>
        <p:nvPicPr>
          <p:cNvPr id="385033" name="图片 385032" descr="p88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9900" y="1143000"/>
            <a:ext cx="8459788" cy="3078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5034" name="矩形 385033"/>
          <p:cNvSpPr/>
          <p:nvPr/>
        </p:nvSpPr>
        <p:spPr>
          <a:xfrm>
            <a:off x="3935413" y="0"/>
            <a:ext cx="6084887" cy="92138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>
            <a:spAutoFit/>
          </a:bodyPr>
          <a:p>
            <a:pPr lvl="0"/>
            <a:r>
              <a:rPr lang="en-US" altLang="zh-CN" sz="5400" b="1" dirty="0">
                <a:solidFill>
                  <a:srgbClr val="CC3300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P88    2</a:t>
            </a:r>
            <a:r>
              <a:rPr lang="zh-CN" altLang="en-US" sz="5400" b="1" dirty="0">
                <a:solidFill>
                  <a:srgbClr val="CC3300"/>
                </a:solidFill>
                <a:latin typeface="Impact" panose="020B0806030902050204" pitchFamily="34" charset="0"/>
                <a:ea typeface="黑体" panose="02010609060101010101" pitchFamily="2" charset="-122"/>
              </a:rPr>
              <a:t>、</a:t>
            </a:r>
            <a:r>
              <a:rPr lang="zh-CN" altLang="en-US" sz="4800" b="1" dirty="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写出体重</a:t>
            </a:r>
            <a:endParaRPr lang="zh-CN" altLang="en-US" sz="4800" b="1">
              <a:solidFill>
                <a:srgbClr val="660066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5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5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5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30" grpId="0"/>
      <p:bldP spid="385031" grpId="0"/>
      <p:bldP spid="3850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74888" name="表格 374887"/>
          <p:cNvGraphicFramePr/>
          <p:nvPr/>
        </p:nvGraphicFramePr>
        <p:xfrm>
          <a:off x="2520950" y="1849438"/>
          <a:ext cx="6887845" cy="2590800"/>
        </p:xfrm>
        <a:graphic>
          <a:graphicData uri="http://schemas.openxmlformats.org/drawingml/2006/table">
            <a:tbl>
              <a:tblPr/>
              <a:tblGrid>
                <a:gridCol w="2295525"/>
                <a:gridCol w="2296795"/>
                <a:gridCol w="2295525"/>
              </a:tblGrid>
              <a:tr h="518160"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r>
                        <a:rPr lang="zh-CN" altLang="en-US" b="1" dirty="0">
                          <a:ea typeface="黑体" panose="02010609060101010101" pitchFamily="2" charset="-122"/>
                        </a:rPr>
                        <a:t>物品名称</a:t>
                      </a: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r>
                        <a:rPr lang="zh-CN" altLang="en-US" b="1" dirty="0">
                          <a:ea typeface="黑体" panose="02010609060101010101" pitchFamily="2" charset="-122"/>
                        </a:rPr>
                        <a:t>估计的轻重</a:t>
                      </a: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r>
                        <a:rPr lang="zh-CN" altLang="en-US" b="1" dirty="0">
                          <a:ea typeface="黑体" panose="02010609060101010101" pitchFamily="2" charset="-122"/>
                        </a:rPr>
                        <a:t>称出的轻重</a:t>
                      </a: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78155" lvl="1" indent="0">
                        <a:defRPr sz="2400" kern="1200"/>
                      </a:lvl2pPr>
                      <a:lvl3pPr marL="954405" lvl="2" indent="0">
                        <a:defRPr sz="2000" kern="1200"/>
                      </a:lvl3pPr>
                      <a:lvl4pPr marL="1373505" lvl="3" indent="0">
                        <a:defRPr sz="1800" kern="1200"/>
                      </a:lvl4pPr>
                      <a:lvl5pPr marL="1828800" lvl="4" indent="0">
                        <a:defRPr sz="1800" kern="1200"/>
                      </a:lvl5pPr>
                    </a:lstStyle>
                    <a:p>
                      <a:pPr lvl="0" algn="ctr">
                        <a:buNone/>
                      </a:pPr>
                      <a:endParaRPr lang="zh-CN" altLang="en-US" b="1" dirty="0">
                        <a:ea typeface="黑体" panose="02010609060101010101" pitchFamily="2" charset="-122"/>
                      </a:endParaRPr>
                    </a:p>
                  </a:txBody>
                  <a:tcPr>
                    <a:lnL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99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1714" name="文本框 371713"/>
          <p:cNvSpPr txBox="1"/>
          <p:nvPr/>
        </p:nvSpPr>
        <p:spPr>
          <a:xfrm>
            <a:off x="4676775" y="1870075"/>
            <a:ext cx="2740025" cy="726440"/>
          </a:xfrm>
          <a:prstGeom prst="rect">
            <a:avLst/>
          </a:prstGeom>
          <a:noFill/>
          <a:ln w="19050">
            <a:noFill/>
          </a:ln>
        </p:spPr>
        <p:txBody>
          <a:bodyPr lIns="90000" tIns="46800" rIns="90000" bIns="46800">
            <a:spAutoFit/>
          </a:bodyPr>
          <a:p>
            <a:pPr lvl="0">
              <a:lnSpc>
                <a:spcPct val="130000"/>
              </a:lnSpc>
              <a:spcBef>
                <a:spcPct val="50000"/>
              </a:spcBef>
              <a:buClrTx/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八   克和千克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7075" name="图片 38707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0" y="228600"/>
            <a:ext cx="2057400" cy="154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7076" name="矩形 387075"/>
          <p:cNvSpPr/>
          <p:nvPr/>
        </p:nvSpPr>
        <p:spPr>
          <a:xfrm>
            <a:off x="8051800" y="1676400"/>
            <a:ext cx="1095375" cy="828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87077" name="矩形 387076"/>
          <p:cNvSpPr/>
          <p:nvPr/>
        </p:nvSpPr>
        <p:spPr>
          <a:xfrm>
            <a:off x="3048000" y="4038600"/>
            <a:ext cx="1095375" cy="828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87078" name="矩形 387077"/>
          <p:cNvSpPr/>
          <p:nvPr/>
        </p:nvSpPr>
        <p:spPr>
          <a:xfrm>
            <a:off x="5334000" y="3352800"/>
            <a:ext cx="2003425" cy="828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87079" name="矩形 387078"/>
          <p:cNvSpPr/>
          <p:nvPr/>
        </p:nvSpPr>
        <p:spPr>
          <a:xfrm>
            <a:off x="8204200" y="3276600"/>
            <a:ext cx="1095375" cy="828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87080" name="矩形 387079"/>
          <p:cNvSpPr/>
          <p:nvPr/>
        </p:nvSpPr>
        <p:spPr>
          <a:xfrm>
            <a:off x="3098800" y="5959475"/>
            <a:ext cx="1095375" cy="825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87081" name="矩形 387080"/>
          <p:cNvSpPr/>
          <p:nvPr/>
        </p:nvSpPr>
        <p:spPr>
          <a:xfrm>
            <a:off x="5549900" y="5867400"/>
            <a:ext cx="1095375" cy="828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87082" name="矩形 387081"/>
          <p:cNvSpPr/>
          <p:nvPr/>
        </p:nvSpPr>
        <p:spPr>
          <a:xfrm>
            <a:off x="7848600" y="5715000"/>
            <a:ext cx="2003425" cy="828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87083" name="组合 387082"/>
          <p:cNvGrpSpPr/>
          <p:nvPr/>
        </p:nvGrpSpPr>
        <p:grpSpPr>
          <a:xfrm>
            <a:off x="1919288" y="3644900"/>
            <a:ext cx="1892300" cy="1206500"/>
            <a:chOff x="0" y="1632"/>
            <a:chExt cx="1192" cy="760"/>
          </a:xfrm>
        </p:grpSpPr>
        <p:pic>
          <p:nvPicPr>
            <p:cNvPr id="387084" name="图片 38708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632"/>
              <a:ext cx="1192" cy="76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7085" name="图片 38708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632"/>
              <a:ext cx="1192" cy="76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87087" name="组合 387086"/>
          <p:cNvGrpSpPr/>
          <p:nvPr/>
        </p:nvGrpSpPr>
        <p:grpSpPr>
          <a:xfrm>
            <a:off x="5303838" y="692150"/>
            <a:ext cx="1206500" cy="1081088"/>
            <a:chOff x="0" y="154"/>
            <a:chExt cx="1104" cy="806"/>
          </a:xfrm>
        </p:grpSpPr>
        <p:pic>
          <p:nvPicPr>
            <p:cNvPr id="387088" name="图片 38708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54"/>
              <a:ext cx="1104" cy="80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7089" name="图片 3870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54"/>
              <a:ext cx="1104" cy="80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87100" name="文本框 387099"/>
          <p:cNvSpPr txBox="1"/>
          <p:nvPr/>
        </p:nvSpPr>
        <p:spPr>
          <a:xfrm>
            <a:off x="1828800" y="1905000"/>
            <a:ext cx="2667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Tx/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薯条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克</a:t>
            </a:r>
            <a:endParaRPr lang="zh-CN" altLang="en-US" sz="3600" b="1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7101" name="文本框 387100"/>
          <p:cNvSpPr txBox="1"/>
          <p:nvPr/>
        </p:nvSpPr>
        <p:spPr>
          <a:xfrm>
            <a:off x="4800600" y="1844675"/>
            <a:ext cx="2286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Tx/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鸡蛋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80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克</a:t>
            </a:r>
            <a:endParaRPr lang="zh-CN" altLang="en-US" sz="3600" b="1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7102" name="文本框 387101"/>
          <p:cNvSpPr txBox="1"/>
          <p:nvPr/>
        </p:nvSpPr>
        <p:spPr>
          <a:xfrm>
            <a:off x="7608888" y="1916113"/>
            <a:ext cx="2667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Tx/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豆油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千克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7103" name="文本框 387102"/>
          <p:cNvSpPr txBox="1"/>
          <p:nvPr/>
        </p:nvSpPr>
        <p:spPr>
          <a:xfrm>
            <a:off x="1774825" y="4724400"/>
            <a:ext cx="2667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Tx/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面包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150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克</a:t>
            </a:r>
            <a:endParaRPr lang="zh-CN" altLang="en-US" sz="3600" b="1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7104" name="文本框 387103"/>
          <p:cNvSpPr txBox="1"/>
          <p:nvPr/>
        </p:nvSpPr>
        <p:spPr>
          <a:xfrm>
            <a:off x="4440238" y="4724400"/>
            <a:ext cx="295275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Tx/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西瓜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千克</a:t>
            </a:r>
            <a:endParaRPr lang="zh-CN" altLang="en-US" sz="3600" b="1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87145" name="图片 387144" descr="0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4788" y="0"/>
            <a:ext cx="2016125" cy="230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7146" name="图片 387145" descr="p85-1"/>
          <p:cNvPicPr>
            <a:picLocks noChangeAspect="1"/>
          </p:cNvPicPr>
          <p:nvPr/>
        </p:nvPicPr>
        <p:blipFill>
          <a:blip r:embed="rId7"/>
          <a:srcRect l="64839"/>
          <a:stretch>
            <a:fillRect/>
          </a:stretch>
        </p:blipFill>
        <p:spPr>
          <a:xfrm>
            <a:off x="8116888" y="230188"/>
            <a:ext cx="1223962" cy="1550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7147" name="矩形 387146"/>
          <p:cNvSpPr/>
          <p:nvPr/>
        </p:nvSpPr>
        <p:spPr>
          <a:xfrm>
            <a:off x="8480425" y="1449388"/>
            <a:ext cx="850900" cy="289560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1300" b="1" dirty="0">
                <a:latin typeface="黑体" panose="02010609060101010101" pitchFamily="2" charset="-122"/>
                <a:ea typeface="黑体" panose="02010609060101010101" pitchFamily="2" charset="-122"/>
              </a:rPr>
              <a:t>5 </a:t>
            </a:r>
            <a:r>
              <a:rPr lang="zh-CN" altLang="en-US" sz="1300" b="1" dirty="0">
                <a:latin typeface="黑体" panose="02010609060101010101" pitchFamily="2" charset="-122"/>
                <a:ea typeface="黑体" panose="02010609060101010101" pitchFamily="2" charset="-122"/>
              </a:rPr>
              <a:t>千克  </a:t>
            </a:r>
            <a:endParaRPr lang="zh-CN" altLang="en-US" sz="13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87151" name="图片 387150" descr="2007061608331827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2038" y="2997200"/>
            <a:ext cx="1871662" cy="1871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0450" name="矩形 360449"/>
          <p:cNvSpPr/>
          <p:nvPr/>
        </p:nvSpPr>
        <p:spPr>
          <a:xfrm>
            <a:off x="1560513" y="938213"/>
            <a:ext cx="8064500" cy="7620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要知道物体的轻重，可以用秤称。</a:t>
            </a:r>
            <a:endParaRPr lang="zh-CN" altLang="en-US" sz="4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360454" name="图片 360453" descr="p86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2313" y="2681288"/>
            <a:ext cx="7991475" cy="32734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60458" name="组合 360457"/>
          <p:cNvGrpSpPr/>
          <p:nvPr/>
        </p:nvGrpSpPr>
        <p:grpSpPr>
          <a:xfrm>
            <a:off x="6454775" y="1293813"/>
            <a:ext cx="4321175" cy="1558925"/>
            <a:chOff x="2517" y="890"/>
            <a:chExt cx="2722" cy="982"/>
          </a:xfrm>
        </p:grpSpPr>
        <p:pic>
          <p:nvPicPr>
            <p:cNvPr id="360457" name="图片 360456" descr="001-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33" y="1175"/>
              <a:ext cx="1905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60455" name="矩形 360454"/>
            <p:cNvSpPr/>
            <p:nvPr/>
          </p:nvSpPr>
          <p:spPr>
            <a:xfrm>
              <a:off x="2517" y="1253"/>
              <a:ext cx="2156" cy="365"/>
            </a:xfrm>
            <a:prstGeom prst="rect">
              <a:avLst/>
            </a:prstGeom>
            <a:noFill/>
            <a:ln w="19050">
              <a:noFill/>
            </a:ln>
          </p:spPr>
          <p:txBody>
            <a:bodyPr>
              <a:spAutoFit/>
            </a:bodyPr>
            <a:p>
              <a:pPr lvl="0"/>
              <a:r>
                <a:rPr lang="zh-CN" altLang="en-US" sz="32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你见过哪几种秤</a:t>
              </a:r>
              <a:r>
                <a:rPr lang="en-US" altLang="zh-CN" sz="3200" b="1">
                  <a:latin typeface="黑体" panose="02010609060101010101" pitchFamily="2" charset="-122"/>
                  <a:ea typeface="黑体" panose="02010609060101010101" pitchFamily="2" charset="-122"/>
                </a:rPr>
                <a:t>?</a:t>
              </a:r>
              <a:endParaRPr lang="en-US" altLang="zh-CN" sz="32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360456" name="图片 360455" descr="小精灵-0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3" y="890"/>
              <a:ext cx="716" cy="98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60459" name="矩形 360458"/>
          <p:cNvSpPr/>
          <p:nvPr/>
        </p:nvSpPr>
        <p:spPr>
          <a:xfrm>
            <a:off x="4684713" y="3700463"/>
            <a:ext cx="1152525" cy="5181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solidFill>
                  <a:srgbClr val="6600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天平</a:t>
            </a:r>
            <a:endParaRPr lang="zh-CN" altLang="en-US" sz="2800" b="1" dirty="0">
              <a:solidFill>
                <a:srgbClr val="660066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60460" name="矩形 360459"/>
          <p:cNvSpPr/>
          <p:nvPr/>
        </p:nvSpPr>
        <p:spPr>
          <a:xfrm>
            <a:off x="6959600" y="3700463"/>
            <a:ext cx="1944688" cy="5181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solidFill>
                  <a:srgbClr val="6600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电子秤</a:t>
            </a:r>
            <a:endParaRPr lang="zh-CN" altLang="en-US" sz="2800" b="1" dirty="0">
              <a:solidFill>
                <a:srgbClr val="660066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60461" name="矩形 360460"/>
          <p:cNvSpPr/>
          <p:nvPr/>
        </p:nvSpPr>
        <p:spPr>
          <a:xfrm>
            <a:off x="3000375" y="5721350"/>
            <a:ext cx="1152525" cy="5181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solidFill>
                  <a:srgbClr val="6600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磅秤</a:t>
            </a:r>
            <a:endParaRPr lang="zh-CN" altLang="en-US" sz="2800" b="1" dirty="0">
              <a:solidFill>
                <a:srgbClr val="660066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60462" name="矩形 360461"/>
          <p:cNvSpPr/>
          <p:nvPr/>
        </p:nvSpPr>
        <p:spPr>
          <a:xfrm>
            <a:off x="4643438" y="5721350"/>
            <a:ext cx="1152525" cy="5181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solidFill>
                  <a:srgbClr val="6600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盘秤</a:t>
            </a:r>
            <a:endParaRPr lang="zh-CN" altLang="en-US" sz="2800" b="1" dirty="0">
              <a:solidFill>
                <a:srgbClr val="660066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60463" name="矩形 360462"/>
          <p:cNvSpPr/>
          <p:nvPr/>
        </p:nvSpPr>
        <p:spPr>
          <a:xfrm>
            <a:off x="6756400" y="5721350"/>
            <a:ext cx="1152525" cy="5181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solidFill>
                  <a:srgbClr val="6600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台秤</a:t>
            </a:r>
            <a:endParaRPr lang="zh-CN" altLang="en-US" sz="2800" b="1" dirty="0">
              <a:solidFill>
                <a:srgbClr val="660066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60464" name="矩形 360463"/>
          <p:cNvSpPr/>
          <p:nvPr/>
        </p:nvSpPr>
        <p:spPr>
          <a:xfrm>
            <a:off x="8759825" y="5861050"/>
            <a:ext cx="1439863" cy="5181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solidFill>
                  <a:srgbClr val="6600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弹簧秤</a:t>
            </a:r>
            <a:endParaRPr lang="zh-CN" altLang="en-US" sz="2800" b="1" dirty="0">
              <a:solidFill>
                <a:srgbClr val="660066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0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0146" name="标题 390145"/>
          <p:cNvSpPr>
            <a:spLocks noGrp="1"/>
          </p:cNvSpPr>
          <p:nvPr>
            <p:ph type="title"/>
          </p:nvPr>
        </p:nvSpPr>
        <p:spPr>
          <a:xfrm>
            <a:off x="1847850" y="0"/>
            <a:ext cx="6911975" cy="1079500"/>
          </a:xfrm>
        </p:spPr>
        <p:txBody>
          <a:bodyPr anchor="ctr"/>
          <a:p>
            <a:r>
              <a:rPr lang="zh-CN" altLang="en-US" i="1" dirty="0">
                <a:solidFill>
                  <a:srgbClr val="FF66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电   子    秤</a:t>
            </a:r>
            <a:endParaRPr lang="zh-CN" altLang="en-US" i="1" dirty="0">
              <a:solidFill>
                <a:srgbClr val="FF66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90147" name="内容占位符 390146" descr="电子秤鱼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6240463" y="1196975"/>
            <a:ext cx="4105275" cy="3816350"/>
          </a:xfrm>
        </p:spPr>
      </p:pic>
      <p:sp>
        <p:nvSpPr>
          <p:cNvPr id="390148" name="文本占位符 390147"/>
          <p:cNvSpPr>
            <a:spLocks noGrp="1"/>
          </p:cNvSpPr>
          <p:nvPr>
            <p:ph type="body" sz="half" idx="3"/>
          </p:nvPr>
        </p:nvSpPr>
        <p:spPr>
          <a:xfrm>
            <a:off x="2279650" y="5300663"/>
            <a:ext cx="5616575" cy="981075"/>
          </a:xfrm>
        </p:spPr>
        <p:txBody>
          <a:bodyPr/>
          <a:p>
            <a:r>
              <a:rPr lang="zh-CN" altLang="en-US" sz="2800" dirty="0">
                <a:solidFill>
                  <a:schemeClr val="tx2"/>
                </a:solidFill>
              </a:rPr>
              <a:t>在商场卖食品的地方</a:t>
            </a:r>
            <a:r>
              <a:rPr lang="en-US" altLang="zh-CN" sz="2800">
                <a:solidFill>
                  <a:schemeClr val="tx2"/>
                </a:solidFill>
              </a:rPr>
              <a:t>.</a:t>
            </a:r>
            <a:endParaRPr lang="en-US" altLang="zh-CN" sz="2800">
              <a:solidFill>
                <a:schemeClr val="tx2"/>
              </a:solidFill>
            </a:endParaRPr>
          </a:p>
          <a:p>
            <a:endParaRPr lang="en-US" altLang="zh-CN" sz="2800" dirty="0"/>
          </a:p>
        </p:txBody>
      </p:sp>
      <p:pic>
        <p:nvPicPr>
          <p:cNvPr id="390149" name="内容占位符 390148" descr="电子秤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847850" y="1196975"/>
            <a:ext cx="4140200" cy="3816350"/>
          </a:xfrm>
        </p:spPr>
      </p:pic>
      <p:sp>
        <p:nvSpPr>
          <p:cNvPr id="390150" name="动作按钮: 后退或前一项 390149">
            <a:hlinkClick r:id="" action="ppaction://hlinkshowjump?jump=previousslide"/>
          </p:cNvPr>
          <p:cNvSpPr/>
          <p:nvPr/>
        </p:nvSpPr>
        <p:spPr>
          <a:xfrm>
            <a:off x="9767888" y="6092825"/>
            <a:ext cx="431800" cy="3587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>
    <p:blinds/>
    <p:sndAc>
      <p:stSnd>
        <p:snd r:embed="rId3" name="arrow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2194" name="标题 392193"/>
          <p:cNvSpPr>
            <a:spLocks noGrp="1"/>
          </p:cNvSpPr>
          <p:nvPr>
            <p:ph type="title"/>
          </p:nvPr>
        </p:nvSpPr>
        <p:spPr>
          <a:xfrm>
            <a:off x="2063750" y="260350"/>
            <a:ext cx="8229600" cy="976313"/>
          </a:xfrm>
        </p:spPr>
        <p:txBody>
          <a:bodyPr anchor="ctr"/>
          <a:p>
            <a:r>
              <a:rPr lang="en-US" altLang="zh-CN" dirty="0">
                <a:ea typeface="幼圆" panose="02010509060101010101" pitchFamily="49" charset="-122"/>
              </a:rPr>
              <a:t>  </a:t>
            </a:r>
            <a:r>
              <a:rPr lang="zh-CN" altLang="en-US" dirty="0">
                <a:solidFill>
                  <a:srgbClr val="FF6600"/>
                </a:solidFill>
                <a:ea typeface="幼圆" panose="02010509060101010101" pitchFamily="49" charset="-122"/>
              </a:rPr>
              <a:t>弹   簧   秤</a:t>
            </a:r>
            <a:endParaRPr lang="zh-CN" altLang="en-US" dirty="0">
              <a:solidFill>
                <a:srgbClr val="FF6600"/>
              </a:solidFill>
              <a:ea typeface="幼圆" panose="02010509060101010101" pitchFamily="49" charset="-122"/>
            </a:endParaRPr>
          </a:p>
        </p:txBody>
      </p:sp>
      <p:sp>
        <p:nvSpPr>
          <p:cNvPr id="392195" name="文本占位符 392194"/>
          <p:cNvSpPr>
            <a:spLocks noGrp="1"/>
          </p:cNvSpPr>
          <p:nvPr>
            <p:ph type="body" sz="half" idx="3"/>
          </p:nvPr>
        </p:nvSpPr>
        <p:spPr>
          <a:xfrm>
            <a:off x="2495550" y="6021388"/>
            <a:ext cx="6048375" cy="512762"/>
          </a:xfrm>
        </p:spPr>
        <p:txBody>
          <a:bodyPr/>
          <a:p>
            <a:pPr>
              <a:lnSpc>
                <a:spcPct val="90000"/>
              </a:lnSpc>
            </a:pPr>
            <a:r>
              <a:rPr lang="zh-CN" altLang="en-US" sz="2800" dirty="0"/>
              <a:t>家里常用的</a:t>
            </a:r>
            <a:endParaRPr lang="zh-CN" altLang="en-US" sz="2800" dirty="0"/>
          </a:p>
        </p:txBody>
      </p:sp>
      <p:pic>
        <p:nvPicPr>
          <p:cNvPr id="392196" name="内容占位符 392195" descr="弹簧秤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2279650" y="1484313"/>
            <a:ext cx="3529013" cy="4249737"/>
          </a:xfrm>
        </p:spPr>
      </p:pic>
      <p:sp>
        <p:nvSpPr>
          <p:cNvPr id="392197" name="动作按钮: 后退或前一项 392196">
            <a:hlinkClick r:id="" action="ppaction://hlinkshowjump?jump=lastslideviewed"/>
          </p:cNvPr>
          <p:cNvSpPr/>
          <p:nvPr/>
        </p:nvSpPr>
        <p:spPr>
          <a:xfrm>
            <a:off x="9696450" y="6165850"/>
            <a:ext cx="360363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392198" name="内容占位符 392197"/>
          <p:cNvPicPr>
            <a:picLocks noChangeAspect="1"/>
          </p:cNvPicPr>
          <p:nvPr>
            <p:ph sz="quarter" idx="2"/>
          </p:nvPr>
        </p:nvPicPr>
        <p:blipFill>
          <a:blip r:embed="rId2"/>
          <a:srcRect r="-110" b="-3"/>
          <a:stretch>
            <a:fillRect/>
          </a:stretch>
        </p:blipFill>
        <p:spPr>
          <a:xfrm>
            <a:off x="6600825" y="1484313"/>
            <a:ext cx="3240088" cy="4176712"/>
          </a:xfrm>
        </p:spPr>
      </p:pic>
    </p:spTree>
  </p:cSld>
  <p:clrMapOvr>
    <a:masterClrMapping/>
  </p:clrMapOvr>
  <p:transition spd="med">
    <p:circle/>
    <p:sndAc>
      <p:stSnd>
        <p:snd r:embed="rId3" name="breeze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3218" name="标题 393217"/>
          <p:cNvSpPr>
            <a:spLocks noGrp="1"/>
          </p:cNvSpPr>
          <p:nvPr>
            <p:ph type="title"/>
          </p:nvPr>
        </p:nvSpPr>
        <p:spPr>
          <a:xfrm>
            <a:off x="2209800" y="609600"/>
            <a:ext cx="6267450" cy="687388"/>
          </a:xfrm>
        </p:spPr>
        <p:txBody>
          <a:bodyPr anchor="ctr">
            <a:normAutofit fontScale="90000"/>
          </a:bodyPr>
          <a:p>
            <a:r>
              <a:rPr lang="en-US" altLang="zh-CN" dirty="0">
                <a:solidFill>
                  <a:schemeClr val="accent2"/>
                </a:solidFill>
              </a:rPr>
              <a:t>  </a:t>
            </a:r>
            <a:r>
              <a:rPr lang="zh-CN" altLang="en-US" dirty="0">
                <a:solidFill>
                  <a:schemeClr val="accent2"/>
                </a:solidFill>
              </a:rPr>
              <a:t>磅  秤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93219" name="文本占位符 393218"/>
          <p:cNvSpPr>
            <a:spLocks noGrp="1"/>
          </p:cNvSpPr>
          <p:nvPr>
            <p:ph type="body" sz="half" idx="3"/>
          </p:nvPr>
        </p:nvSpPr>
        <p:spPr>
          <a:xfrm>
            <a:off x="2208213" y="5661025"/>
            <a:ext cx="6408737" cy="790575"/>
          </a:xfrm>
        </p:spPr>
        <p:txBody>
          <a:bodyPr>
            <a:normAutofit lnSpcReduction="20000"/>
          </a:bodyPr>
          <a:p>
            <a:pPr>
              <a:lnSpc>
                <a:spcPct val="80000"/>
              </a:lnSpc>
            </a:pPr>
            <a:r>
              <a:rPr lang="zh-CN" altLang="en-US" sz="2400" dirty="0"/>
              <a:t>夏天卖西瓜的地方用磅秤</a:t>
            </a:r>
            <a:r>
              <a:rPr lang="en-US" altLang="zh-CN" sz="2400"/>
              <a:t>.</a:t>
            </a:r>
            <a:endParaRPr lang="en-US" altLang="zh-CN" sz="2400"/>
          </a:p>
          <a:p>
            <a:pPr>
              <a:lnSpc>
                <a:spcPct val="80000"/>
              </a:lnSpc>
            </a:pPr>
            <a:r>
              <a:rPr lang="zh-CN" altLang="en-US" sz="2400" dirty="0"/>
              <a:t>卖大米的地方用磅秤</a:t>
            </a:r>
            <a:r>
              <a:rPr lang="en-US" altLang="zh-CN" sz="2400"/>
              <a:t>.</a:t>
            </a:r>
            <a:endParaRPr lang="en-US" altLang="zh-CN" sz="2400"/>
          </a:p>
        </p:txBody>
      </p:sp>
      <p:pic>
        <p:nvPicPr>
          <p:cNvPr id="393220" name="内容占位符 393219" descr="磅秤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2640013" y="1484313"/>
            <a:ext cx="2981325" cy="3889375"/>
          </a:xfrm>
        </p:spPr>
      </p:pic>
      <p:pic>
        <p:nvPicPr>
          <p:cNvPr id="393221" name="内容占位符 393220" descr="磅秤大米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527800" y="1557338"/>
            <a:ext cx="3011488" cy="3816350"/>
          </a:xfrm>
        </p:spPr>
      </p:pic>
      <p:sp>
        <p:nvSpPr>
          <p:cNvPr id="393222" name="动作按钮: 后退或前一项 393221">
            <a:hlinkClick r:id="" action="ppaction://hlinkshowjump?jump=lastslideviewed"/>
          </p:cNvPr>
          <p:cNvSpPr/>
          <p:nvPr/>
        </p:nvSpPr>
        <p:spPr>
          <a:xfrm>
            <a:off x="9480550" y="6237288"/>
            <a:ext cx="360363" cy="287337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checker/>
    <p:sndAc>
      <p:stSnd>
        <p:snd r:embed="rId3" name="push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1170" name="标题 391169"/>
          <p:cNvSpPr>
            <a:spLocks noGrp="1"/>
          </p:cNvSpPr>
          <p:nvPr>
            <p:ph type="title"/>
          </p:nvPr>
        </p:nvSpPr>
        <p:spPr>
          <a:xfrm>
            <a:off x="1992313" y="188913"/>
            <a:ext cx="8229600" cy="833437"/>
          </a:xfrm>
        </p:spPr>
        <p:txBody>
          <a:bodyPr anchor="ctr"/>
          <a:p>
            <a:r>
              <a:rPr lang="zh-CN" altLang="en-US" dirty="0">
                <a:solidFill>
                  <a:srgbClr val="FF66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盘   秤</a:t>
            </a:r>
            <a:endParaRPr lang="zh-CN" altLang="en-US" dirty="0">
              <a:solidFill>
                <a:srgbClr val="FF66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1171" name="文本占位符 391170"/>
          <p:cNvSpPr>
            <a:spLocks noGrp="1"/>
          </p:cNvSpPr>
          <p:nvPr>
            <p:ph type="body" sz="half" idx="3"/>
          </p:nvPr>
        </p:nvSpPr>
        <p:spPr>
          <a:xfrm>
            <a:off x="1919288" y="5589588"/>
            <a:ext cx="8229600" cy="969962"/>
          </a:xfrm>
        </p:spPr>
        <p:txBody>
          <a:bodyPr/>
          <a:p>
            <a:r>
              <a:rPr lang="zh-CN" altLang="en-US" sz="2800" dirty="0"/>
              <a:t>商店卖糖果的地方</a:t>
            </a:r>
            <a:r>
              <a:rPr lang="en-US" altLang="zh-CN" sz="2800"/>
              <a:t>.</a:t>
            </a:r>
            <a:endParaRPr lang="en-US" altLang="zh-CN" sz="2800"/>
          </a:p>
        </p:txBody>
      </p:sp>
      <p:pic>
        <p:nvPicPr>
          <p:cNvPr id="391173" name="内容占位符 391172" descr="盘秤糖果"/>
          <p:cNvPicPr>
            <a:picLocks noChangeAspect="1"/>
          </p:cNvPicPr>
          <p:nvPr>
            <p:ph sz="quarter" idx="2"/>
          </p:nvPr>
        </p:nvPicPr>
        <p:blipFill>
          <a:blip r:embed="rId1"/>
          <a:stretch>
            <a:fillRect/>
          </a:stretch>
        </p:blipFill>
        <p:spPr>
          <a:xfrm>
            <a:off x="6456363" y="1268413"/>
            <a:ext cx="3671887" cy="4032250"/>
          </a:xfrm>
        </p:spPr>
      </p:pic>
      <p:sp>
        <p:nvSpPr>
          <p:cNvPr id="391174" name="动作按钮: 后退或前一项 391173">
            <a:hlinkClick r:id="" action="ppaction://hlinkshowjump?jump=lastslideviewed"/>
          </p:cNvPr>
          <p:cNvSpPr/>
          <p:nvPr/>
        </p:nvSpPr>
        <p:spPr>
          <a:xfrm>
            <a:off x="9191625" y="6021388"/>
            <a:ext cx="433388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91175" name="内容占位符 391174"/>
          <p:cNvSpPr>
            <a:spLocks noGrp="1"/>
          </p:cNvSpPr>
          <p:nvPr>
            <p:ph sz="quarter" idx="1"/>
          </p:nvPr>
        </p:nvSpPr>
        <p:spPr>
          <a:xfrm>
            <a:off x="2209800" y="1981200"/>
            <a:ext cx="3810000" cy="1981200"/>
          </a:xfrm>
        </p:spPr>
        <p:txBody>
          <a:bodyPr/>
          <a:p>
            <a:endParaRPr sz="2400" dirty="0"/>
          </a:p>
        </p:txBody>
      </p:sp>
      <p:pic>
        <p:nvPicPr>
          <p:cNvPr id="391176" name="图片 391175" descr="台秤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175" y="1628775"/>
            <a:ext cx="4429125" cy="3340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  <p:sndAc>
      <p:stSnd>
        <p:snd r:embed="rId3" name="click.wav"/>
      </p:stSnd>
    </p:sndAc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838</Words>
  <Application>WPS 演示</Application>
  <PresentationFormat>宽屏</PresentationFormat>
  <Paragraphs>169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1" baseType="lpstr">
      <vt:lpstr>Arial</vt:lpstr>
      <vt:lpstr>宋体</vt:lpstr>
      <vt:lpstr>Wingdings</vt:lpstr>
      <vt:lpstr>黑体</vt:lpstr>
      <vt:lpstr>Times New Roman</vt:lpstr>
      <vt:lpstr>幼圆</vt:lpstr>
      <vt:lpstr>Calibri Light</vt:lpstr>
      <vt:lpstr>Calibri</vt:lpstr>
      <vt:lpstr>微软雅黑</vt:lpstr>
      <vt:lpstr>Arial Unicode MS</vt:lpstr>
      <vt:lpstr>Impact</vt:lpstr>
      <vt:lpstr>楷体_GB2312</vt:lpstr>
      <vt:lpstr>新宋体</vt:lpstr>
      <vt:lpstr>Arial Black</vt:lpstr>
      <vt:lpstr>仿宋_GB2312</vt:lpstr>
      <vt:lpstr>仿宋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电   子    秤</vt:lpstr>
      <vt:lpstr>  弹   簧   秤</vt:lpstr>
      <vt:lpstr>  磅  秤</vt:lpstr>
      <vt:lpstr>盘   秤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3</cp:revision>
  <dcterms:created xsi:type="dcterms:W3CDTF">2017-04-27T07:24:00Z</dcterms:created>
  <dcterms:modified xsi:type="dcterms:W3CDTF">2021-11-08T13:01:16Z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42EFA65D36A2421CB116274D5E60A022</vt:lpwstr>
  </property>
</Properties>
</file>