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87" r:id="rId20"/>
    <p:sldId id="288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24382095" cy="13716000"/>
  <p:notesSz cx="6858000" cy="9144000"/>
  <p:defaultTextStyle>
    <a:defPPr>
      <a:defRPr lang="zh-CN"/>
    </a:defPPr>
    <a:lvl1pPr marL="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165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565" algn="l" defTabSz="1828800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6D5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4660"/>
  </p:normalViewPr>
  <p:slideViewPr>
    <p:cSldViewPr snapToGrid="0">
      <p:cViewPr varScale="1">
        <p:scale>
          <a:sx n="44" d="100"/>
          <a:sy n="44" d="100"/>
        </p:scale>
        <p:origin x="72" y="3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78A651-EBAF-41EF-A3CA-91CA78E625A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8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32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6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20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6400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5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565" algn="l" defTabSz="182880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97B0F5-9A60-491F-A2A2-FDD3108D8C8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165" indent="0" algn="ctr">
              <a:buNone/>
              <a:defRPr sz="3200"/>
            </a:lvl8pPr>
            <a:lvl9pPr marL="7314565" indent="0" algn="ctr">
              <a:buNone/>
              <a:defRPr sz="3200"/>
            </a:lvl9pPr>
          </a:lstStyle>
          <a:p>
            <a:r>
              <a:rPr lang="zh-CN" altLang="en-US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封面封底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24382413" cy="137151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showMasterSp="0">
  <p:cSld name="内页2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2"/>
            </p:custDataLst>
          </p:nvPr>
        </p:nvSpPr>
        <p:spPr>
          <a:xfrm>
            <a:off x="17219855" y="12699667"/>
            <a:ext cx="5399579" cy="633600"/>
          </a:xfrm>
        </p:spPr>
        <p:txBody>
          <a:bodyPr lIns="102407" tIns="51202" rIns="102407" bIns="51202"/>
          <a:lstStyle/>
          <a:p>
            <a:pPr defTabSz="1024255"/>
            <a:endParaRPr lang="zh-CN" altLang="en-US" sz="2100">
              <a:solidFill>
                <a:prstClr val="black"/>
              </a:solidFill>
              <a:latin typeface="Arial" panose="020B0604020202020204"/>
              <a:ea typeface="微软雅黑" panose="020B0503020204020204" charset="-122"/>
            </a:endParaRPr>
          </a:p>
        </p:txBody>
      </p:sp>
      <p:pic>
        <p:nvPicPr>
          <p:cNvPr id="9" name="图片 8" descr="数学内页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3"/>
            <a:ext cx="24382413" cy="137151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一级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4013" cy="2286000"/>
          </a:xfrm>
          <a:prstGeom prst="rect">
            <a:avLst/>
          </a:prstGeom>
        </p:spPr>
        <p:txBody>
          <a:bodyPr vert="horz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pic>
        <p:nvPicPr>
          <p:cNvPr id="4" name="图片 3" descr="章节页-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2413" cy="137151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4013" cy="2286000"/>
          </a:xfrm>
          <a:prstGeom prst="rect">
            <a:avLst/>
          </a:prstGeom>
        </p:spPr>
        <p:txBody>
          <a:bodyPr vert="horz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  <p:pic>
        <p:nvPicPr>
          <p:cNvPr id="4" name="图片 3" descr="封面封底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382413" cy="137151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内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19200" y="549275"/>
            <a:ext cx="21944013" cy="2286000"/>
          </a:xfrm>
          <a:prstGeom prst="rect">
            <a:avLst/>
          </a:prstGeom>
        </p:spPr>
        <p:txBody>
          <a:bodyPr vert="horz"/>
          <a:lstStyle/>
          <a:p>
            <a:r>
              <a:rPr kumimoji="1" lang="zh-CN" altLang="en-US"/>
              <a:t>单击此处编辑母版标题样式</a:t>
            </a:r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16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565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165" indent="0">
              <a:buNone/>
              <a:defRPr sz="3200" b="1"/>
            </a:lvl8pPr>
            <a:lvl9pPr marL="7314565" indent="0">
              <a:buNone/>
              <a:defRPr sz="3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165" indent="0">
              <a:buNone/>
              <a:defRPr sz="3200" b="1"/>
            </a:lvl8pPr>
            <a:lvl9pPr marL="7314565" indent="0">
              <a:buNone/>
              <a:defRPr sz="32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165" indent="0">
              <a:buNone/>
              <a:defRPr sz="2000"/>
            </a:lvl8pPr>
            <a:lvl9pPr marL="7314565" indent="0">
              <a:buNone/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165" indent="0">
              <a:buNone/>
              <a:defRPr sz="4000"/>
            </a:lvl8pPr>
            <a:lvl9pPr marL="7314565" indent="0">
              <a:buNone/>
              <a:defRPr sz="4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165" indent="0">
              <a:buNone/>
              <a:defRPr sz="2000"/>
            </a:lvl8pPr>
            <a:lvl9pPr marL="7314565" indent="0">
              <a:buNone/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4.png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0D52-2CB1-48C3-BF67-C3833250ACD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12615-3EF8-47C3-B8E8-BDDE1076286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65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765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5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565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3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7.xml"/><Relationship Id="rId1" Type="http://schemas.openxmlformats.org/officeDocument/2006/relationships/tags" Target="../tags/tag56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6.xml"/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tags" Target="../tags/tag61.xml"/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tags" Target="../tags/tag6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ags" Target="../tags/tag70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6.xml"/><Relationship Id="rId8" Type="http://schemas.openxmlformats.org/officeDocument/2006/relationships/tags" Target="../tags/tag77.xml"/><Relationship Id="rId7" Type="http://schemas.openxmlformats.org/officeDocument/2006/relationships/tags" Target="../tags/tag76.xml"/><Relationship Id="rId6" Type="http://schemas.openxmlformats.org/officeDocument/2006/relationships/tags" Target="../tags/tag75.xml"/><Relationship Id="rId5" Type="http://schemas.openxmlformats.org/officeDocument/2006/relationships/tags" Target="../tags/tag74.xml"/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image" Target="../media/image13.jpeg"/><Relationship Id="rId1" Type="http://schemas.openxmlformats.org/officeDocument/2006/relationships/tags" Target="../tags/tag71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85.xml"/><Relationship Id="rId8" Type="http://schemas.openxmlformats.org/officeDocument/2006/relationships/tags" Target="../tags/tag84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image" Target="../media/image13.jpeg"/><Relationship Id="rId12" Type="http://schemas.openxmlformats.org/officeDocument/2006/relationships/slideLayout" Target="../slideLayouts/slideLayout16.xml"/><Relationship Id="rId11" Type="http://schemas.openxmlformats.org/officeDocument/2006/relationships/tags" Target="../tags/tag87.xml"/><Relationship Id="rId10" Type="http://schemas.openxmlformats.org/officeDocument/2006/relationships/tags" Target="../tags/tag86.xml"/><Relationship Id="rId1" Type="http://schemas.openxmlformats.org/officeDocument/2006/relationships/tags" Target="../tags/tag78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95.xml"/><Relationship Id="rId7" Type="http://schemas.openxmlformats.org/officeDocument/2006/relationships/tags" Target="../tags/tag94.xml"/><Relationship Id="rId6" Type="http://schemas.openxmlformats.org/officeDocument/2006/relationships/tags" Target="../tags/tag93.xml"/><Relationship Id="rId5" Type="http://schemas.openxmlformats.org/officeDocument/2006/relationships/tags" Target="../tags/tag92.xml"/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tags" Target="../tags/tag7.xml"/><Relationship Id="rId7" Type="http://schemas.openxmlformats.org/officeDocument/2006/relationships/tags" Target="../tags/tag6.xml"/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01.xml"/><Relationship Id="rId5" Type="http://schemas.openxmlformats.org/officeDocument/2006/relationships/tags" Target="../tags/tag100.xml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" Type="http://schemas.openxmlformats.org/officeDocument/2006/relationships/tags" Target="../tags/tag96.xml"/></Relationships>
</file>

<file path=ppt/slides/_rels/slide2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3" Type="http://schemas.openxmlformats.org/officeDocument/2006/relationships/tags" Target="../tags/tag104.xml"/><Relationship Id="rId2" Type="http://schemas.openxmlformats.org/officeDocument/2006/relationships/tags" Target="../tags/tag103.xml"/><Relationship Id="rId1" Type="http://schemas.openxmlformats.org/officeDocument/2006/relationships/tags" Target="../tags/tag102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15.xml"/><Relationship Id="rId8" Type="http://schemas.openxmlformats.org/officeDocument/2006/relationships/tags" Target="../tags/tag114.xml"/><Relationship Id="rId7" Type="http://schemas.openxmlformats.org/officeDocument/2006/relationships/tags" Target="../tags/tag113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tags" Target="../tags/tag110.xml"/><Relationship Id="rId3" Type="http://schemas.openxmlformats.org/officeDocument/2006/relationships/tags" Target="../tags/tag109.xml"/><Relationship Id="rId2" Type="http://schemas.openxmlformats.org/officeDocument/2006/relationships/tags" Target="../tags/tag108.xml"/><Relationship Id="rId12" Type="http://schemas.openxmlformats.org/officeDocument/2006/relationships/slideLayout" Target="../slideLayouts/slideLayout13.xml"/><Relationship Id="rId11" Type="http://schemas.openxmlformats.org/officeDocument/2006/relationships/tags" Target="../tags/tag117.xml"/><Relationship Id="rId10" Type="http://schemas.openxmlformats.org/officeDocument/2006/relationships/tags" Target="../tags/tag116.xml"/><Relationship Id="rId1" Type="http://schemas.openxmlformats.org/officeDocument/2006/relationships/image" Target="../media/image14.jpeg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4" Type="http://schemas.openxmlformats.org/officeDocument/2006/relationships/slideLayout" Target="../slideLayouts/slideLayout13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image" Target="../media/image1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4.xml"/><Relationship Id="rId1" Type="http://schemas.openxmlformats.org/officeDocument/2006/relationships/tags" Target="../tags/tag130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tags" Target="../tags/tag133.xml"/><Relationship Id="rId2" Type="http://schemas.openxmlformats.org/officeDocument/2006/relationships/tags" Target="../tags/tag132.xml"/><Relationship Id="rId1" Type="http://schemas.openxmlformats.org/officeDocument/2006/relationships/tags" Target="../tags/tag13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5.xml"/><Relationship Id="rId1" Type="http://schemas.openxmlformats.org/officeDocument/2006/relationships/tags" Target="../tags/tag136.xml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16.xml"/><Relationship Id="rId8" Type="http://schemas.openxmlformats.org/officeDocument/2006/relationships/tags" Target="../tags/tag15.xml"/><Relationship Id="rId7" Type="http://schemas.openxmlformats.org/officeDocument/2006/relationships/tags" Target="../tags/tag14.xml"/><Relationship Id="rId6" Type="http://schemas.openxmlformats.org/officeDocument/2006/relationships/tags" Target="../tags/tag13.xml"/><Relationship Id="rId5" Type="http://schemas.openxmlformats.org/officeDocument/2006/relationships/tags" Target="../tags/tag12.xml"/><Relationship Id="rId4" Type="http://schemas.openxmlformats.org/officeDocument/2006/relationships/image" Target="../media/image10.png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3" Type="http://schemas.openxmlformats.org/officeDocument/2006/relationships/slideLayout" Target="../slideLayouts/slideLayout13.xml"/><Relationship Id="rId12" Type="http://schemas.openxmlformats.org/officeDocument/2006/relationships/image" Target="../media/image5.png"/><Relationship Id="rId11" Type="http://schemas.openxmlformats.org/officeDocument/2006/relationships/tags" Target="../tags/tag18.xml"/><Relationship Id="rId10" Type="http://schemas.openxmlformats.org/officeDocument/2006/relationships/tags" Target="../tags/tag17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3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Relationship Id="rId3" Type="http://schemas.openxmlformats.org/officeDocument/2006/relationships/tags" Target="../tags/tag21.xml"/><Relationship Id="rId2" Type="http://schemas.openxmlformats.org/officeDocument/2006/relationships/tags" Target="../tags/tag20.xml"/><Relationship Id="rId1" Type="http://schemas.openxmlformats.org/officeDocument/2006/relationships/tags" Target="../tags/tag19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3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9.xml"/><Relationship Id="rId8" Type="http://schemas.openxmlformats.org/officeDocument/2006/relationships/tags" Target="../tags/tag38.xml"/><Relationship Id="rId7" Type="http://schemas.openxmlformats.org/officeDocument/2006/relationships/tags" Target="../tags/tag37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3" Type="http://schemas.openxmlformats.org/officeDocument/2006/relationships/tags" Target="../tags/tag33.xml"/><Relationship Id="rId2" Type="http://schemas.openxmlformats.org/officeDocument/2006/relationships/tags" Target="../tags/tag32.xml"/><Relationship Id="rId11" Type="http://schemas.openxmlformats.org/officeDocument/2006/relationships/notesSlide" Target="../notesSlides/notesSlide2.xml"/><Relationship Id="rId10" Type="http://schemas.openxmlformats.org/officeDocument/2006/relationships/slideLayout" Target="../slideLayouts/slideLayout13.xml"/><Relationship Id="rId1" Type="http://schemas.openxmlformats.org/officeDocument/2006/relationships/tags" Target="../tags/tag3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tags" Target="../tags/tag47.xml"/><Relationship Id="rId7" Type="http://schemas.openxmlformats.org/officeDocument/2006/relationships/tags" Target="../tags/tag46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3.xml"/><Relationship Id="rId10" Type="http://schemas.openxmlformats.org/officeDocument/2006/relationships/tags" Target="../tags/tag48.xml"/><Relationship Id="rId1" Type="http://schemas.openxmlformats.org/officeDocument/2006/relationships/tags" Target="../tags/tag4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4.xml"/><Relationship Id="rId8" Type="http://schemas.openxmlformats.org/officeDocument/2006/relationships/slideLayout" Target="../slideLayouts/slideLayout13.xml"/><Relationship Id="rId7" Type="http://schemas.openxmlformats.org/officeDocument/2006/relationships/tags" Target="../tags/tag55.xml"/><Relationship Id="rId6" Type="http://schemas.openxmlformats.org/officeDocument/2006/relationships/tags" Target="../tags/tag54.xml"/><Relationship Id="rId5" Type="http://schemas.openxmlformats.org/officeDocument/2006/relationships/tags" Target="../tags/tag53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5"/>
          <p:cNvSpPr txBox="1"/>
          <p:nvPr>
            <p:custDataLst>
              <p:tags r:id="rId1"/>
            </p:custDataLst>
          </p:nvPr>
        </p:nvSpPr>
        <p:spPr>
          <a:xfrm>
            <a:off x="643890" y="3216080"/>
            <a:ext cx="14900910" cy="4165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20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万以内的加法和减法  （一）</a:t>
            </a:r>
            <a:endParaRPr lang="zh-CN" altLang="en-US" sz="120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3" name="副标题 6"/>
          <p:cNvSpPr txBox="1"/>
          <p:nvPr>
            <p:custDataLst>
              <p:tags r:id="rId2"/>
            </p:custDataLst>
          </p:nvPr>
        </p:nvSpPr>
        <p:spPr>
          <a:xfrm>
            <a:off x="767080" y="7460420"/>
            <a:ext cx="13828151" cy="1664970"/>
          </a:xfrm>
        </p:spPr>
        <p:txBody>
          <a:bodyPr/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4pPr>
            <a:lvl5pPr marL="4114165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</a:defRPr>
            </a:lvl5pPr>
            <a:lvl6pPr marL="5028565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965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7365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1765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zh-CN" altLang="en-US" sz="88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解决问题</a:t>
            </a:r>
            <a:endParaRPr lang="en-US" altLang="zh-CN" sz="88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34652" y="862447"/>
            <a:ext cx="148842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收银员应收多少钱？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815530" y="3403785"/>
            <a:ext cx="1186368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599+199+169=967(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元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)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2" name="文本框 9"/>
          <p:cNvSpPr txBox="1">
            <a:spLocks noChangeArrowheads="1"/>
          </p:cNvSpPr>
          <p:nvPr/>
        </p:nvSpPr>
        <p:spPr bwMode="auto">
          <a:xfrm>
            <a:off x="11499600" y="5259777"/>
            <a:ext cx="187350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599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3" name="文本框 9"/>
          <p:cNvSpPr txBox="1">
            <a:spLocks noChangeArrowheads="1"/>
          </p:cNvSpPr>
          <p:nvPr/>
        </p:nvSpPr>
        <p:spPr bwMode="auto">
          <a:xfrm>
            <a:off x="11499599" y="6400896"/>
            <a:ext cx="187350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 flipV="1">
            <a:off x="8659684" y="8860764"/>
            <a:ext cx="5679831" cy="3517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9"/>
          <p:cNvSpPr txBox="1">
            <a:spLocks noChangeArrowheads="1"/>
          </p:cNvSpPr>
          <p:nvPr/>
        </p:nvSpPr>
        <p:spPr bwMode="auto">
          <a:xfrm>
            <a:off x="11499599" y="8950926"/>
            <a:ext cx="272635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967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9"/>
          <p:cNvSpPr txBox="1">
            <a:spLocks noChangeArrowheads="1"/>
          </p:cNvSpPr>
          <p:nvPr/>
        </p:nvSpPr>
        <p:spPr bwMode="auto">
          <a:xfrm>
            <a:off x="8281617" y="7663996"/>
            <a:ext cx="53105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+  169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2" name="文本框 9"/>
          <p:cNvSpPr txBox="1">
            <a:spLocks noChangeArrowheads="1"/>
          </p:cNvSpPr>
          <p:nvPr/>
        </p:nvSpPr>
        <p:spPr bwMode="auto">
          <a:xfrm>
            <a:off x="12426818" y="5259776"/>
            <a:ext cx="8154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72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9"/>
          <p:cNvSpPr txBox="1">
            <a:spLocks noChangeArrowheads="1"/>
          </p:cNvSpPr>
          <p:nvPr/>
        </p:nvSpPr>
        <p:spPr bwMode="auto">
          <a:xfrm>
            <a:off x="12409233" y="6414500"/>
            <a:ext cx="8154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72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9"/>
          <p:cNvSpPr txBox="1">
            <a:spLocks noChangeArrowheads="1"/>
          </p:cNvSpPr>
          <p:nvPr/>
        </p:nvSpPr>
        <p:spPr bwMode="auto">
          <a:xfrm>
            <a:off x="12391648" y="7651109"/>
            <a:ext cx="71144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7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endParaRPr lang="en-US" altLang="zh-CN" sz="72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文本框 9"/>
          <p:cNvSpPr txBox="1">
            <a:spLocks noChangeArrowheads="1"/>
          </p:cNvSpPr>
          <p:nvPr/>
        </p:nvSpPr>
        <p:spPr bwMode="auto">
          <a:xfrm>
            <a:off x="14659410" y="6450780"/>
            <a:ext cx="510743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7200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向十位进二</a:t>
            </a:r>
            <a:endParaRPr lang="en-US" altLang="zh-CN" sz="7200" dirty="0">
              <a:solidFill>
                <a:srgbClr val="FF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9"/>
          <p:cNvSpPr txBox="1">
            <a:spLocks noChangeArrowheads="1"/>
          </p:cNvSpPr>
          <p:nvPr/>
        </p:nvSpPr>
        <p:spPr bwMode="auto">
          <a:xfrm>
            <a:off x="6290868" y="10549754"/>
            <a:ext cx="134759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zh-CN" altLang="en-US" sz="720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加减混合运算，不能写简便竖式。</a:t>
            </a:r>
            <a:endParaRPr lang="en-US" altLang="zh-CN" sz="720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34652" y="862447"/>
            <a:ext cx="4680878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验算：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574323" y="2658148"/>
            <a:ext cx="15408475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967-169-199-599=0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574323" y="4786245"/>
            <a:ext cx="15408475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970-3=967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（元）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3288323" y="6914342"/>
            <a:ext cx="18217662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    因为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599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，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199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，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169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在估算的时候，都分别加了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，所以，用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970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减</a:t>
            </a:r>
            <a:r>
              <a:rPr lang="en-US" altLang="zh-CN" sz="8800" dirty="0">
                <a:solidFill>
                  <a:srgbClr val="00B0F0"/>
                </a:solidFill>
                <a:cs typeface="黑体" panose="02010609060101010101" pitchFamily="49" charset="-122"/>
              </a:rPr>
              <a:t>3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来验证。</a:t>
            </a:r>
            <a:endParaRPr lang="en-US" altLang="zh-CN" sz="72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0528" y="4591496"/>
            <a:ext cx="1172733" cy="199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541419" y="1882353"/>
            <a:ext cx="15098273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）要养成验算的好习惯。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541418" y="4021814"/>
            <a:ext cx="195647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）计算加法算式时，可以用连加的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竖式。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541418" y="8042829"/>
            <a:ext cx="195647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）估算的时候，要根据实际情况，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选择要估大，还是估小。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451173" y="1899938"/>
            <a:ext cx="1974061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4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）在解决问题的时候，要认真的分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析具体的情况，灵活的选择解题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的策略，看看是要估算，还是要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精确计算；如果是要估算，要注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意选择估数的方法。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539097" y="1178970"/>
            <a:ext cx="1974061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如果天然气灶不是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599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元，是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592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元。应该估成多少呢？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807511" y="5663045"/>
            <a:ext cx="6112535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估算成</a:t>
            </a:r>
            <a:r>
              <a:rPr lang="en-US" altLang="zh-CN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600</a:t>
            </a:r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。</a:t>
            </a:r>
            <a:endParaRPr lang="en-US" altLang="zh-CN" sz="9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07511" y="8471970"/>
            <a:ext cx="170931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spc="15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如果估数590，钱有可能不够。</a:t>
            </a:r>
            <a:endParaRPr lang="zh-CN" altLang="en-US" sz="9600" spc="15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539097" y="1178970"/>
            <a:ext cx="1974061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换气扇如果不是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199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元，是</a:t>
            </a:r>
            <a:r>
              <a:rPr lang="en-US" altLang="zh-CN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194</a:t>
            </a: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元，应该估成多少？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807511" y="5663045"/>
            <a:ext cx="6112535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估算成</a:t>
            </a:r>
            <a:r>
              <a:rPr lang="en-US" altLang="zh-CN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200</a:t>
            </a:r>
            <a:r>
              <a:rPr lang="zh-CN" altLang="en-US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。</a:t>
            </a:r>
            <a:endParaRPr lang="en-US" altLang="zh-CN" sz="9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807511" y="8471970"/>
            <a:ext cx="17093141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spc="15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如果估成</a:t>
            </a:r>
            <a:r>
              <a:rPr lang="en-US" altLang="zh-CN" sz="9600" spc="15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190</a:t>
            </a:r>
            <a:r>
              <a:rPr lang="zh-CN" altLang="en-US" sz="9600" spc="15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，钱有可能不够。</a:t>
            </a:r>
            <a:endParaRPr lang="zh-CN" altLang="en-US" sz="9600" spc="15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539097" y="1178970"/>
            <a:ext cx="1974061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准备钱的时候，选择的都是哪一种估算的方法最好？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08573" y="6555247"/>
            <a:ext cx="1893980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spc="150" dirty="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往大估最好，可以保证钱一定够。</a:t>
            </a:r>
            <a:endParaRPr lang="zh-CN" altLang="en-US" sz="9600" spc="150" dirty="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719776" y="516769"/>
            <a:ext cx="23269777" cy="2654368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夏季，湖里要围出一块水域，作为垂钓园，如图所示，准备多长的网就够了？</a:t>
            </a:r>
            <a:endParaRPr lang="en-US" altLang="zh-CN" sz="6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endParaRPr lang="en-US" altLang="zh-CN" sz="6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4" y="3233908"/>
            <a:ext cx="10766819" cy="7859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5" name="直接连接符 4"/>
          <p:cNvCxnSpPr/>
          <p:nvPr/>
        </p:nvCxnSpPr>
        <p:spPr>
          <a:xfrm>
            <a:off x="7679144" y="7800365"/>
            <a:ext cx="509951" cy="3219594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189095" y="10984231"/>
            <a:ext cx="3200402" cy="0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374669" y="7764637"/>
            <a:ext cx="0" cy="3219594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092326" y="8770748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194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248765" y="9643310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248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600954" y="7800365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165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3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4262769" y="2965098"/>
            <a:ext cx="101196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72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248+194+165=507</a:t>
            </a:r>
            <a:r>
              <a:rPr lang="zh-CN" altLang="en-US" sz="72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（米）</a:t>
            </a:r>
            <a:endParaRPr lang="en-US" altLang="zh-CN" sz="6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4" name="文本框 9"/>
          <p:cNvSpPr txBox="1">
            <a:spLocks noChangeArrowheads="1"/>
          </p:cNvSpPr>
          <p:nvPr/>
        </p:nvSpPr>
        <p:spPr bwMode="auto">
          <a:xfrm>
            <a:off x="16345935" y="4232702"/>
            <a:ext cx="1873501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248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框 9"/>
          <p:cNvSpPr txBox="1">
            <a:spLocks noChangeArrowheads="1"/>
          </p:cNvSpPr>
          <p:nvPr/>
        </p:nvSpPr>
        <p:spPr bwMode="auto">
          <a:xfrm>
            <a:off x="16345934" y="5373821"/>
            <a:ext cx="1873502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194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 flipV="1">
            <a:off x="13442053" y="7548060"/>
            <a:ext cx="5679831" cy="35170"/>
          </a:xfrm>
          <a:prstGeom prst="line">
            <a:avLst/>
          </a:prstGeom>
          <a:ln w="571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9"/>
          <p:cNvSpPr txBox="1">
            <a:spLocks noChangeArrowheads="1"/>
          </p:cNvSpPr>
          <p:nvPr/>
        </p:nvSpPr>
        <p:spPr bwMode="auto">
          <a:xfrm>
            <a:off x="16395530" y="7646001"/>
            <a:ext cx="272635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507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框 9"/>
          <p:cNvSpPr txBox="1">
            <a:spLocks noChangeArrowheads="1"/>
          </p:cNvSpPr>
          <p:nvPr/>
        </p:nvSpPr>
        <p:spPr bwMode="auto">
          <a:xfrm>
            <a:off x="13442053" y="6475234"/>
            <a:ext cx="5310554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    +  165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1480662" y="8684643"/>
            <a:ext cx="12901751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dirty="0">
                <a:solidFill>
                  <a:srgbClr val="FF3300"/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6000" dirty="0">
                <a:solidFill>
                  <a:srgbClr val="FF3300"/>
                </a:solidFill>
                <a:cs typeface="黑体" panose="02010609060101010101" pitchFamily="49" charset="-122"/>
              </a:rPr>
              <a:t>1</a:t>
            </a:r>
            <a:r>
              <a:rPr lang="zh-CN" altLang="en-US" sz="6000" dirty="0">
                <a:solidFill>
                  <a:srgbClr val="FF3300"/>
                </a:solidFill>
                <a:cs typeface="黑体" panose="02010609060101010101" pitchFamily="49" charset="-122"/>
              </a:rPr>
              <a:t>）渔网有可能不够，应该往大估。</a:t>
            </a:r>
            <a:endParaRPr lang="en-US" altLang="zh-CN" sz="6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0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1480662" y="9978489"/>
            <a:ext cx="9337431" cy="1117065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000" dirty="0">
                <a:solidFill>
                  <a:srgbClr val="FF3300"/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6000" dirty="0">
                <a:solidFill>
                  <a:srgbClr val="FF3300"/>
                </a:solidFill>
                <a:cs typeface="黑体" panose="02010609060101010101" pitchFamily="49" charset="-122"/>
              </a:rPr>
              <a:t>2</a:t>
            </a:r>
            <a:r>
              <a:rPr lang="zh-CN" altLang="en-US" sz="6000" dirty="0">
                <a:solidFill>
                  <a:srgbClr val="FF3300"/>
                </a:solidFill>
                <a:cs typeface="黑体" panose="02010609060101010101" pitchFamily="49" charset="-122"/>
              </a:rPr>
              <a:t>）计算起来很麻烦。</a:t>
            </a:r>
            <a:endParaRPr lang="en-US" altLang="zh-CN" sz="6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719776" y="516769"/>
            <a:ext cx="22570530" cy="2654368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6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夏季，湖里要围出一块水域，作为垂钓园，如图所示，准备多长的网就够了？</a:t>
            </a:r>
            <a:endParaRPr lang="en-US" altLang="zh-CN" sz="6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endParaRPr lang="en-US" altLang="zh-CN" sz="6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44" y="3233908"/>
            <a:ext cx="10766819" cy="78597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cxnSp>
        <p:nvCxnSpPr>
          <p:cNvPr id="5" name="直接连接符 4"/>
          <p:cNvCxnSpPr/>
          <p:nvPr/>
        </p:nvCxnSpPr>
        <p:spPr>
          <a:xfrm>
            <a:off x="7679144" y="7800365"/>
            <a:ext cx="509951" cy="3219594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8189095" y="10984231"/>
            <a:ext cx="3200402" cy="0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1374669" y="7764637"/>
            <a:ext cx="0" cy="3219594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092326" y="8770748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194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248765" y="9643310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248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8600954" y="7800365"/>
            <a:ext cx="2982472" cy="127882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165</a:t>
            </a: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米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1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2515176" y="3761963"/>
            <a:ext cx="11487536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248+194+165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≈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620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（米）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22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2439629" y="5171876"/>
            <a:ext cx="2487966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250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12515176" y="5264567"/>
            <a:ext cx="1889235" cy="16035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4667669" y="5206948"/>
            <a:ext cx="263658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200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14667669" y="5242020"/>
            <a:ext cx="1698836" cy="21861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6856568" y="5171876"/>
            <a:ext cx="2608585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000" dirty="0">
                <a:solidFill>
                  <a:srgbClr val="FF3300"/>
                </a:solidFill>
                <a:cs typeface="黑体" panose="02010609060101010101" pitchFamily="49" charset="-122"/>
              </a:rPr>
              <a:t>170</a:t>
            </a:r>
            <a:endParaRPr lang="en-US" altLang="zh-CN" sz="6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16787183" y="5244629"/>
            <a:ext cx="1731815" cy="8643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2439629" y="7290691"/>
            <a:ext cx="10246949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rgbClr val="00B0F0"/>
                </a:solidFill>
                <a:cs typeface="黑体" panose="02010609060101010101" pitchFamily="49" charset="-122"/>
              </a:rPr>
              <a:t>选择估算的方法。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sp>
        <p:nvSpPr>
          <p:cNvPr id="29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2439629" y="9374434"/>
            <a:ext cx="607971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rgbClr val="00B0F0"/>
                </a:solidFill>
                <a:cs typeface="黑体" panose="02010609060101010101" pitchFamily="49" charset="-122"/>
              </a:rPr>
              <a:t>往大估。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4" grpId="0"/>
      <p:bldP spid="26" grpId="0"/>
      <p:bldP spid="28" grpId="0"/>
      <p:bldP spid="2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777663" y="3264951"/>
          <a:ext cx="18080015" cy="3147623"/>
        </p:xfrm>
        <a:graphic>
          <a:graphicData uri="http://schemas.openxmlformats.org/drawingml/2006/table">
            <a:tbl>
              <a:tblPr firstRow="1" bandRow="1">
                <a:solidFill>
                  <a:srgbClr val="B0F3FF"/>
                </a:solidFill>
                <a:tableStyleId>{5C22544A-7EE6-4342-B048-85BDC9FD1C3A}</a:tableStyleId>
              </a:tblPr>
              <a:tblGrid>
                <a:gridCol w="2507527"/>
                <a:gridCol w="2509128"/>
                <a:gridCol w="2444635"/>
                <a:gridCol w="2573262"/>
                <a:gridCol w="2681821"/>
                <a:gridCol w="2681821"/>
                <a:gridCol w="2681821"/>
              </a:tblGrid>
              <a:tr h="1565911"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周一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A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周二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6E9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周三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46C3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周四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6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周五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周六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周天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8171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85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张</a:t>
                      </a:r>
                      <a:endParaRPr lang="zh-CN" altLang="zh-CN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87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191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标题 5"/>
          <p:cNvSpPr txBox="1"/>
          <p:nvPr>
            <p:custDataLst>
              <p:tags r:id="rId2"/>
            </p:custDataLst>
          </p:nvPr>
        </p:nvSpPr>
        <p:spPr>
          <a:xfrm>
            <a:off x="5400194" y="1034511"/>
            <a:ext cx="14285595" cy="1798955"/>
          </a:xfrm>
        </p:spPr>
        <p:txBody>
          <a:bodyPr/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北京某公园对外售票情况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93631" y="7049112"/>
            <a:ext cx="1749669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）周六、周日一共售票多少张？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793631" y="9156105"/>
            <a:ext cx="1616026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）平时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天大约售票多少张？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887856" y="6985810"/>
            <a:ext cx="5004309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精确计算</a:t>
            </a:r>
            <a:endParaRPr lang="en-US" altLang="zh-CN" sz="6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7887856" y="9229355"/>
            <a:ext cx="280493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FF3300"/>
                </a:solidFill>
                <a:cs typeface="黑体" panose="02010609060101010101" pitchFamily="49" charset="-122"/>
              </a:rPr>
              <a:t>估算</a:t>
            </a:r>
            <a:endParaRPr lang="en-US" altLang="zh-CN" sz="6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4462860" y="10598771"/>
            <a:ext cx="10044448" cy="162022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00B0F0"/>
                </a:solidFill>
                <a:cs typeface="黑体" panose="02010609060101010101" pitchFamily="49" charset="-122"/>
              </a:rPr>
              <a:t>估成最接近的数。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8" b="25715"/>
          <a:stretch>
            <a:fillRect/>
          </a:stretch>
        </p:blipFill>
        <p:spPr>
          <a:xfrm>
            <a:off x="14874453" y="1128292"/>
            <a:ext cx="7246994" cy="396176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222" b="19395"/>
          <a:stretch>
            <a:fillRect/>
          </a:stretch>
        </p:blipFill>
        <p:spPr>
          <a:xfrm>
            <a:off x="3209734" y="906188"/>
            <a:ext cx="7296188" cy="4186769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9" t="2557" r="1371"/>
          <a:stretch>
            <a:fillRect/>
          </a:stretch>
        </p:blipFill>
        <p:spPr>
          <a:xfrm>
            <a:off x="16336109" y="6858000"/>
            <a:ext cx="4624754" cy="46230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2397" y="6655938"/>
            <a:ext cx="4754957" cy="4744319"/>
          </a:xfrm>
          <a:prstGeom prst="rect">
            <a:avLst/>
          </a:prstGeom>
        </p:spPr>
      </p:pic>
      <p:sp>
        <p:nvSpPr>
          <p:cNvPr id="15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5091081" y="5191831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燃气灶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6245744" y="5090058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燃气灶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96327" y="727787"/>
            <a:ext cx="11402007" cy="5633451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4923129" y="11475391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换气扇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9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7186664" y="11475392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换气扇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14686124" y="6600426"/>
            <a:ext cx="7899866" cy="6201657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1" grpId="0" animBg="1"/>
      <p:bldP spid="18" grpId="0"/>
      <p:bldP spid="19" grpId="0"/>
      <p:bldP spid="2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777663" y="3264951"/>
          <a:ext cx="18080015" cy="3147623"/>
        </p:xfrm>
        <a:graphic>
          <a:graphicData uri="http://schemas.openxmlformats.org/drawingml/2006/table">
            <a:tbl>
              <a:tblPr firstRow="1" bandRow="1">
                <a:solidFill>
                  <a:srgbClr val="B0F3FF"/>
                </a:solidFill>
                <a:tableStyleId>{5C22544A-7EE6-4342-B048-85BDC9FD1C3A}</a:tableStyleId>
              </a:tblPr>
              <a:tblGrid>
                <a:gridCol w="2507527"/>
                <a:gridCol w="2509128"/>
                <a:gridCol w="2444635"/>
                <a:gridCol w="2573262"/>
                <a:gridCol w="2681821"/>
                <a:gridCol w="2681821"/>
                <a:gridCol w="2681821"/>
              </a:tblGrid>
              <a:tr h="1565911"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周一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A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周二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6E9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周三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46C3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周四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6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周五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周六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周天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8171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85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张</a:t>
                      </a:r>
                      <a:endParaRPr lang="zh-CN" altLang="zh-CN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87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191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标题 5"/>
          <p:cNvSpPr txBox="1"/>
          <p:nvPr>
            <p:custDataLst>
              <p:tags r:id="rId2"/>
            </p:custDataLst>
          </p:nvPr>
        </p:nvSpPr>
        <p:spPr>
          <a:xfrm>
            <a:off x="5400194" y="1034511"/>
            <a:ext cx="14285595" cy="1798955"/>
          </a:xfrm>
        </p:spPr>
        <p:txBody>
          <a:bodyPr/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北京某公园对外售票情况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93631" y="7049112"/>
            <a:ext cx="1749669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）周六、周日一共售票多少张？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8533425" y="9089758"/>
            <a:ext cx="9227037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rgbClr val="FF3300"/>
                </a:solidFill>
                <a:cs typeface="黑体" panose="02010609060101010101" pitchFamily="49" charset="-122"/>
              </a:rPr>
              <a:t>191+223=414</a:t>
            </a:r>
            <a:r>
              <a:rPr lang="zh-CN" altLang="en-US" sz="8800" dirty="0">
                <a:solidFill>
                  <a:srgbClr val="FF3300"/>
                </a:solidFill>
                <a:cs typeface="黑体" panose="02010609060101010101" pitchFamily="49" charset="-122"/>
              </a:rPr>
              <a:t>（张）</a:t>
            </a:r>
            <a:endParaRPr lang="en-US" altLang="zh-CN" sz="72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099445" y="10814760"/>
            <a:ext cx="1688709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答：周六、周日，一共售票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414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张。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/>
          <p:nvPr>
            <p:custDataLst>
              <p:tags r:id="rId1"/>
            </p:custDataLst>
          </p:nvPr>
        </p:nvGraphicFramePr>
        <p:xfrm>
          <a:off x="3777663" y="3264951"/>
          <a:ext cx="18080015" cy="3147623"/>
        </p:xfrm>
        <a:graphic>
          <a:graphicData uri="http://schemas.openxmlformats.org/drawingml/2006/table">
            <a:tbl>
              <a:tblPr firstRow="1" bandRow="1">
                <a:solidFill>
                  <a:srgbClr val="B0F3FF"/>
                </a:solidFill>
                <a:tableStyleId>{5C22544A-7EE6-4342-B048-85BDC9FD1C3A}</a:tableStyleId>
              </a:tblPr>
              <a:tblGrid>
                <a:gridCol w="2507527"/>
                <a:gridCol w="2509128"/>
                <a:gridCol w="2444635"/>
                <a:gridCol w="2573262"/>
                <a:gridCol w="2681821"/>
                <a:gridCol w="2681821"/>
                <a:gridCol w="2681821"/>
              </a:tblGrid>
              <a:tr h="1565911"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周一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2CA3F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周二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6E94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周三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46C3D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周四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6D5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周五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B2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周六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1828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5400" b="1" dirty="0">
                          <a:solidFill>
                            <a:srgbClr val="FFFFFF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周天</a:t>
                      </a:r>
                      <a:endParaRPr lang="en-US" altLang="zh-CN" sz="5400" b="1" dirty="0">
                        <a:solidFill>
                          <a:srgbClr val="FFFFFF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</a:tr>
              <a:tr h="158171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85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sym typeface="+mn-ea"/>
                        </a:rPr>
                        <a:t>张</a:t>
                      </a:r>
                      <a:endParaRPr lang="zh-CN" altLang="zh-CN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sym typeface="+mn-ea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79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93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109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87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>
                      <a:solidFill>
                        <a:schemeClr val="tx1"/>
                      </a:solidFill>
                      <a:prstDash val="soli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191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altLang="zh-CN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223</a:t>
                      </a:r>
                      <a:r>
                        <a:rPr lang="zh-CN" altLang="en-US" sz="6600" dirty="0">
                          <a:solidFill>
                            <a:srgbClr val="404040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张</a:t>
                      </a:r>
                      <a:endParaRPr lang="zh-CN" altLang="en-US" sz="6600" dirty="0">
                        <a:solidFill>
                          <a:srgbClr val="404040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anchor="ctr">
                    <a:lnL w="12700">
                      <a:solidFill>
                        <a:schemeClr val="tx1"/>
                      </a:solidFill>
                      <a:prstDash val="solid"/>
                    </a:lnL>
                    <a:lnR w="12700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>
                      <a:solidFill>
                        <a:schemeClr val="tx1"/>
                      </a:solidFill>
                      <a:prstDash val="soli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5" name="标题 5"/>
          <p:cNvSpPr txBox="1"/>
          <p:nvPr>
            <p:custDataLst>
              <p:tags r:id="rId2"/>
            </p:custDataLst>
          </p:nvPr>
        </p:nvSpPr>
        <p:spPr>
          <a:xfrm>
            <a:off x="5400194" y="1034511"/>
            <a:ext cx="14285595" cy="1798955"/>
          </a:xfrm>
        </p:spPr>
        <p:txBody>
          <a:bodyPr/>
          <a:lstStyle>
            <a:lvl1pPr algn="l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5600" b="1" u="none" strike="noStrike" kern="1200" cap="none" spc="200" normalizeH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9600" dirty="0">
                <a:solidFill>
                  <a:schemeClr val="tx1">
                    <a:lumMod val="75000"/>
                    <a:lumOff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北京某公园对外售票情况</a:t>
            </a:r>
            <a:endParaRPr lang="zh-CN" altLang="en-US" sz="9600" dirty="0">
              <a:solidFill>
                <a:schemeClr val="tx1">
                  <a:lumMod val="75000"/>
                  <a:lumOff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93631" y="7049112"/>
            <a:ext cx="1749669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）平时</a:t>
            </a:r>
            <a:r>
              <a:rPr lang="en-US" altLang="zh-CN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</a:t>
            </a: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天大约售票多少张？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6880471" y="8844813"/>
            <a:ext cx="148189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rgbClr val="FF3300"/>
                </a:solidFill>
                <a:cs typeface="黑体" panose="02010609060101010101" pitchFamily="49" charset="-122"/>
              </a:rPr>
              <a:t>90+80+90+110+90=460</a:t>
            </a:r>
            <a:r>
              <a:rPr lang="zh-CN" altLang="en-US" sz="8800" dirty="0">
                <a:solidFill>
                  <a:srgbClr val="FF3300"/>
                </a:solidFill>
                <a:cs typeface="黑体" panose="02010609060101010101" pitchFamily="49" charset="-122"/>
              </a:rPr>
              <a:t>（张）</a:t>
            </a:r>
            <a:endParaRPr lang="en-US" altLang="zh-CN" sz="72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099445" y="10814760"/>
            <a:ext cx="1688709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答：平时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天大约售票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460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张。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  <p:custDataLst>
      <p:tags r:id="rId6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870" y="4765431"/>
            <a:ext cx="2490103" cy="2085972"/>
          </a:xfrm>
          <a:prstGeom prst="rect">
            <a:avLst/>
          </a:prstGeom>
        </p:spPr>
      </p:pic>
      <p:sp>
        <p:nvSpPr>
          <p:cNvPr id="1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603664" y="703430"/>
            <a:ext cx="19740612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cs typeface="黑体" panose="02010609060101010101" pitchFamily="49" charset="-122"/>
              </a:rPr>
              <a:t>    把这些箱子全部运走，一次只能运</a:t>
            </a:r>
            <a:r>
              <a:rPr lang="en-US" altLang="zh-CN" sz="8800" b="1" dirty="0">
                <a:solidFill>
                  <a:schemeClr val="tx1">
                    <a:lumMod val="75000"/>
                    <a:lumOff val="25000"/>
                  </a:schemeClr>
                </a:solidFill>
                <a:cs typeface="黑体" panose="02010609060101010101" pitchFamily="49" charset="-122"/>
              </a:rPr>
              <a:t>450</a:t>
            </a:r>
            <a:r>
              <a:rPr lang="zh-CN" altLang="en-US" sz="8800" b="1" dirty="0">
                <a:solidFill>
                  <a:schemeClr val="tx1">
                    <a:lumMod val="75000"/>
                    <a:lumOff val="25000"/>
                  </a:schemeClr>
                </a:solidFill>
                <a:cs typeface="黑体" panose="02010609060101010101" pitchFamily="49" charset="-122"/>
              </a:rPr>
              <a:t>千克，需要怎么运？</a:t>
            </a:r>
            <a:endParaRPr lang="zh-CN" altLang="en-US" sz="8800" b="1" dirty="0">
              <a:solidFill>
                <a:schemeClr val="tx1">
                  <a:lumMod val="75000"/>
                  <a:lumOff val="2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3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770468" y="6647035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394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4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753086" y="6732952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294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4588782" y="10417166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360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4027076" y="10471299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280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7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9107239" y="10471298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150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8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0121228" y="6851403"/>
            <a:ext cx="3749899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87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9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5538049" y="6749218"/>
            <a:ext cx="478496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165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20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5990909" y="6695399"/>
            <a:ext cx="424727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158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21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9363094" y="10471297"/>
            <a:ext cx="424727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287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16459200" y="2338754"/>
            <a:ext cx="5814464" cy="0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>
            <a:off x="2497290" y="4026876"/>
            <a:ext cx="5045644" cy="0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图片 2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9558" y="4765431"/>
            <a:ext cx="2490103" cy="2085972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486" y="4765431"/>
            <a:ext cx="2490103" cy="2085972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58963" y="4765431"/>
            <a:ext cx="2490103" cy="2085972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30019" y="4663246"/>
            <a:ext cx="2490103" cy="2085972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369" y="8250563"/>
            <a:ext cx="2490103" cy="2085972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0716" y="8250563"/>
            <a:ext cx="2490103" cy="2085972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0001" y="8175456"/>
            <a:ext cx="2490103" cy="2085972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964" y="8175456"/>
            <a:ext cx="2490103" cy="2085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040" y="2795955"/>
            <a:ext cx="2490103" cy="2085972"/>
          </a:xfrm>
          <a:prstGeom prst="rect">
            <a:avLst/>
          </a:prstGeom>
        </p:spPr>
      </p:pic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805638" y="4677559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394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788256" y="4763476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294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4526329" y="10173556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360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964623" y="10227689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280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9044786" y="10227688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150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20358182" y="4881927"/>
            <a:ext cx="319597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87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5573219" y="4779742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165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26079" y="4725923"/>
            <a:ext cx="3370845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158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9300641" y="10227687"/>
            <a:ext cx="3417669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287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4728" y="2795955"/>
            <a:ext cx="2490103" cy="208597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2656" y="2795955"/>
            <a:ext cx="2490103" cy="208597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94133" y="2795955"/>
            <a:ext cx="2490103" cy="208597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65189" y="2693770"/>
            <a:ext cx="2490103" cy="2085972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916" y="8006953"/>
            <a:ext cx="2490103" cy="2085972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8263" y="8006953"/>
            <a:ext cx="2490103" cy="208597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49081" y="8006953"/>
            <a:ext cx="2490103" cy="2085972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9142" y="8006953"/>
            <a:ext cx="2490103" cy="2085972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720970" y="2074985"/>
            <a:ext cx="5305109" cy="5086751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1813499" y="5733948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rgbClr val="FF3300"/>
                </a:solidFill>
                <a:cs typeface="黑体" panose="02010609060101010101" pitchFamily="49" charset="-122"/>
              </a:rPr>
              <a:t>400</a:t>
            </a:r>
            <a:r>
              <a:rPr lang="zh-CN" altLang="en-US" sz="6600" dirty="0">
                <a:solidFill>
                  <a:srgbClr val="FF3300"/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3" name="副标题 2"/>
          <p:cNvSpPr>
            <a:spLocks noGrp="1"/>
          </p:cNvSpPr>
          <p:nvPr>
            <p:custDataLst>
              <p:tags r:id="rId12"/>
            </p:custDataLst>
          </p:nvPr>
        </p:nvSpPr>
        <p:spPr>
          <a:xfrm>
            <a:off x="7736615" y="618070"/>
            <a:ext cx="10748137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b="1" dirty="0">
                <a:solidFill>
                  <a:srgbClr val="FF3300"/>
                </a:solidFill>
                <a:cs typeface="黑体" panose="02010609060101010101" pitchFamily="49" charset="-122"/>
              </a:rPr>
              <a:t>注意：限重</a:t>
            </a:r>
            <a:r>
              <a:rPr lang="en-US" altLang="zh-CN" sz="8800" b="1" dirty="0">
                <a:solidFill>
                  <a:srgbClr val="FF3300"/>
                </a:solidFill>
                <a:cs typeface="黑体" panose="02010609060101010101" pitchFamily="49" charset="-122"/>
              </a:rPr>
              <a:t>450</a:t>
            </a:r>
            <a:r>
              <a:rPr lang="zh-CN" altLang="en-US" sz="8800" b="1" dirty="0">
                <a:solidFill>
                  <a:srgbClr val="FF3300"/>
                </a:solidFill>
                <a:cs typeface="黑体" panose="02010609060101010101" pitchFamily="49" charset="-122"/>
              </a:rPr>
              <a:t>千克</a:t>
            </a:r>
            <a:endParaRPr lang="zh-CN" altLang="en-US" sz="8800" b="1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9780364" y="2236366"/>
            <a:ext cx="5305109" cy="5086751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副标题 2"/>
          <p:cNvSpPr>
            <a:spLocks noGrp="1"/>
          </p:cNvSpPr>
          <p:nvPr>
            <p:custDataLst>
              <p:tags r:id="rId13"/>
            </p:custDataLst>
          </p:nvPr>
        </p:nvSpPr>
        <p:spPr>
          <a:xfrm>
            <a:off x="10769179" y="5702608"/>
            <a:ext cx="339363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rgbClr val="FF3300"/>
                </a:solidFill>
                <a:cs typeface="黑体" panose="02010609060101010101" pitchFamily="49" charset="-122"/>
              </a:rPr>
              <a:t>300</a:t>
            </a:r>
            <a:r>
              <a:rPr lang="zh-CN" altLang="en-US" sz="6600" dirty="0">
                <a:solidFill>
                  <a:srgbClr val="FF3300"/>
                </a:solidFill>
                <a:cs typeface="黑体" panose="02010609060101010101" pitchFamily="49" charset="-122"/>
              </a:rPr>
              <a:t>千克</a:t>
            </a:r>
            <a:endParaRPr lang="en-US" altLang="zh-CN" sz="54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8116624" y="7430679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3570589" y="7566652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9085617" y="1958217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2766348" y="7527635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14503400" y="2387600"/>
            <a:ext cx="5295900" cy="4394200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5065380" y="2182038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椭圆 32"/>
          <p:cNvSpPr/>
          <p:nvPr/>
        </p:nvSpPr>
        <p:spPr>
          <a:xfrm>
            <a:off x="18217676" y="7430679"/>
            <a:ext cx="5305109" cy="4403767"/>
          </a:xfrm>
          <a:prstGeom prst="ellipse">
            <a:avLst/>
          </a:prstGeom>
          <a:noFill/>
          <a:ln w="76200">
            <a:solidFill>
              <a:srgbClr val="FF6D5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21" grpId="0" animBg="1"/>
      <p:bldP spid="21" grpId="1" animBg="1"/>
      <p:bldP spid="22" grpId="0"/>
      <p:bldP spid="22" grpId="1"/>
      <p:bldP spid="24" grpId="0" animBg="1"/>
      <p:bldP spid="24" grpId="1" animBg="1"/>
      <p:bldP spid="26" grpId="0"/>
      <p:bldP spid="26" grpId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 idx="4294967295"/>
            <p:custDataLst>
              <p:tags r:id="rId1"/>
            </p:custDataLst>
          </p:nvPr>
        </p:nvSpPr>
        <p:spPr>
          <a:xfrm>
            <a:off x="7175031" y="4027769"/>
            <a:ext cx="10489564" cy="3796701"/>
          </a:xfrm>
        </p:spPr>
        <p:txBody>
          <a:bodyPr/>
          <a:lstStyle/>
          <a:p>
            <a:pPr algn="ctr">
              <a:lnSpc>
                <a:spcPct val="120000"/>
              </a:lnSpc>
            </a:pPr>
            <a:r>
              <a:rPr lang="zh-CN" altLang="en-US" sz="10000" spc="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8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课堂小结</a:t>
            </a:r>
            <a:endParaRPr lang="zh-CN" altLang="en-US" sz="10000" spc="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8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541419" y="1882353"/>
            <a:ext cx="15098273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）要养成验算的好习惯。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541418" y="4021814"/>
            <a:ext cx="195647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）要正确的选择计算方式，用估算，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还是精确计算。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3541418" y="8042829"/>
            <a:ext cx="195647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3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）估算的时候，要根据实际情况，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选择要估大，还是估小。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541419" y="2990183"/>
            <a:ext cx="19371335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4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）在解决买东西、准备材料这类问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 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题的时候，要往大估。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3444703" y="8095582"/>
            <a:ext cx="15019143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）计算的时候，要准确。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3405" y="4160520"/>
            <a:ext cx="7967980" cy="2746375"/>
          </a:xfrm>
          <a:prstGeom prst="rect">
            <a:avLst/>
          </a:prstGeom>
          <a:effectLst>
            <a:outerShdw blurRad="152400" dist="444500" dir="5400000" sx="1000" sy="1000" algn="ctr" rotWithShape="0">
              <a:srgbClr val="000000">
                <a:alpha val="35000"/>
              </a:srgbClr>
            </a:outerShdw>
          </a:effectLst>
        </p:spPr>
        <p:txBody>
          <a:bodyPr vert="horz" lIns="101600" tIns="38100" rIns="25400" bIns="38100" rtlCol="0" anchor="t" anchorCtr="0">
            <a:noAutofit/>
          </a:bodyPr>
          <a:lstStyle>
            <a:lvl1pPr algn="ctr" defTabSz="18288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10800" b="0" u="none" strike="noStrike" kern="1200" cap="none" spc="6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algn="dist"/>
            <a:r>
              <a:rPr lang="zh-CN" altLang="en-US" sz="1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18000"/>
                    </a:srgbClr>
                  </a:outerShdw>
                </a:effectLst>
                <a:cs typeface="黑体" panose="02010609060101010101" pitchFamily="49" charset="-122"/>
                <a:sym typeface="+mn-ea"/>
              </a:rPr>
              <a:t>再见！</a:t>
            </a:r>
            <a:endParaRPr lang="zh-CN" altLang="en-US" sz="1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18000"/>
                  </a:srgbClr>
                </a:outerShdw>
              </a:effectLst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156" y="2696379"/>
            <a:ext cx="6930850" cy="569720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11" b="9120"/>
          <a:stretch>
            <a:fillRect/>
          </a:stretch>
        </p:blipFill>
        <p:spPr>
          <a:xfrm>
            <a:off x="14373089" y="2898220"/>
            <a:ext cx="7186444" cy="5495362"/>
          </a:xfrm>
          <a:prstGeom prst="rect">
            <a:avLst/>
          </a:prstGeom>
        </p:spPr>
      </p:pic>
      <p:sp>
        <p:nvSpPr>
          <p:cNvPr id="4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5165727" y="8393582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电饭煲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6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5861717" y="8393582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电饭煲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3286793" y="2164702"/>
            <a:ext cx="9088016" cy="7651102"/>
          </a:xfrm>
          <a:prstGeom prst="ellipse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" t="1312" r="3258"/>
          <a:stretch>
            <a:fillRect/>
          </a:stretch>
        </p:blipFill>
        <p:spPr>
          <a:xfrm>
            <a:off x="10726615" y="1230923"/>
            <a:ext cx="3991708" cy="4089304"/>
          </a:xfrm>
          <a:prstGeom prst="rect">
            <a:avLst/>
          </a:prstGeom>
        </p:spPr>
      </p:pic>
      <p:sp>
        <p:nvSpPr>
          <p:cNvPr id="4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687487" y="5724539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燃气灶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0165415" y="5724536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换气扇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45" b="8721"/>
          <a:stretch>
            <a:fillRect/>
          </a:stretch>
        </p:blipFill>
        <p:spPr>
          <a:xfrm>
            <a:off x="18377106" y="1312527"/>
            <a:ext cx="4962089" cy="3916748"/>
          </a:xfrm>
          <a:prstGeom prst="rect">
            <a:avLst/>
          </a:prstGeom>
        </p:spPr>
      </p:pic>
      <p:sp>
        <p:nvSpPr>
          <p:cNvPr id="7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702631" y="5724536"/>
            <a:ext cx="353349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</a:t>
            </a:r>
            <a:r>
              <a:rPr lang="zh-CN" altLang="en-US" sz="6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电饭煲</a:t>
            </a:r>
            <a:endParaRPr lang="en-US" altLang="zh-CN" sz="66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5124892" y="5724536"/>
            <a:ext cx="2631452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rgbClr val="FF6D5A"/>
                </a:solidFill>
                <a:cs typeface="黑体" panose="02010609060101010101" pitchFamily="49" charset="-122"/>
              </a:rPr>
              <a:t>599</a:t>
            </a:r>
            <a:r>
              <a:rPr lang="zh-CN" altLang="en-US" sz="6600" dirty="0">
                <a:solidFill>
                  <a:srgbClr val="FF6D5A"/>
                </a:solidFill>
                <a:cs typeface="黑体" panose="02010609060101010101" pitchFamily="49" charset="-122"/>
              </a:rPr>
              <a:t>元</a:t>
            </a:r>
            <a:endParaRPr lang="en-US" altLang="zh-CN" sz="6600" dirty="0">
              <a:solidFill>
                <a:srgbClr val="FF6D5A"/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3281747" y="5726281"/>
            <a:ext cx="2617616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rgbClr val="FF6D5A"/>
                </a:solidFill>
                <a:cs typeface="黑体" panose="02010609060101010101" pitchFamily="49" charset="-122"/>
              </a:rPr>
              <a:t>199</a:t>
            </a:r>
            <a:r>
              <a:rPr lang="zh-CN" altLang="en-US" sz="6600" dirty="0">
                <a:solidFill>
                  <a:srgbClr val="FF6D5A"/>
                </a:solidFill>
                <a:cs typeface="黑体" panose="02010609060101010101" pitchFamily="49" charset="-122"/>
              </a:rPr>
              <a:t>元</a:t>
            </a:r>
            <a:endParaRPr lang="en-US" altLang="zh-CN" sz="6600" dirty="0">
              <a:solidFill>
                <a:srgbClr val="FF6D5A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20858151" y="5726281"/>
            <a:ext cx="2569081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6600" dirty="0">
                <a:solidFill>
                  <a:srgbClr val="FF6D5A"/>
                </a:solidFill>
                <a:cs typeface="黑体" panose="02010609060101010101" pitchFamily="49" charset="-122"/>
              </a:rPr>
              <a:t>169</a:t>
            </a:r>
            <a:r>
              <a:rPr lang="zh-CN" altLang="en-US" sz="6600" dirty="0">
                <a:solidFill>
                  <a:srgbClr val="FF6D5A"/>
                </a:solidFill>
                <a:cs typeface="黑体" panose="02010609060101010101" pitchFamily="49" charset="-122"/>
              </a:rPr>
              <a:t>元</a:t>
            </a:r>
            <a:endParaRPr lang="en-US" altLang="zh-CN" sz="6600" dirty="0">
              <a:solidFill>
                <a:srgbClr val="FF6D5A"/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1999119" y="7586386"/>
            <a:ext cx="12036489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大概要准备多少钱才够？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4035608" y="7584641"/>
            <a:ext cx="9890449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收银员应收多少钱？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3" name="副标题 2"/>
          <p:cNvSpPr>
            <a:spLocks noGrp="1"/>
          </p:cNvSpPr>
          <p:nvPr>
            <p:custDataLst>
              <p:tags r:id="rId11"/>
            </p:custDataLst>
          </p:nvPr>
        </p:nvSpPr>
        <p:spPr>
          <a:xfrm>
            <a:off x="2295331" y="9449981"/>
            <a:ext cx="21299852" cy="2810443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    这两个问题有什么不一样？解决问题的方法有什么不同？</a:t>
            </a:r>
            <a:endParaRPr lang="en-US" altLang="zh-CN" sz="8000" b="1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618" b="25715"/>
          <a:stretch>
            <a:fillRect/>
          </a:stretch>
        </p:blipFill>
        <p:spPr>
          <a:xfrm>
            <a:off x="1687487" y="1267509"/>
            <a:ext cx="7246994" cy="39617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362267" y="3546427"/>
            <a:ext cx="17392262" cy="146605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1</a:t>
            </a:r>
            <a:r>
              <a:rPr lang="zh-CN" altLang="en-US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）这两个问题有什么不一样？</a:t>
            </a:r>
            <a:endParaRPr lang="en-US" altLang="zh-CN" sz="8000" b="1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61796" y="1302062"/>
            <a:ext cx="21570008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大概要准备多少钱才够？收银员应收多少钱？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  <a:p>
            <a:pPr marL="0" indent="0">
              <a:buNone/>
            </a:pP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961796" y="6056536"/>
            <a:ext cx="18397599" cy="148472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第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个问题：老师大约要准备多少钱？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961796" y="8575987"/>
            <a:ext cx="21570008" cy="116940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第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个问题：收银员应收王老师多少钱？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9183739" y="5990250"/>
            <a:ext cx="2908785" cy="148472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00B0F0"/>
                </a:solidFill>
                <a:cs typeface="黑体" panose="02010609060101010101" pitchFamily="49" charset="-122"/>
              </a:rPr>
              <a:t>大约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9892864" y="8575987"/>
            <a:ext cx="4489549" cy="148472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00B0F0"/>
                </a:solidFill>
                <a:cs typeface="黑体" panose="02010609060101010101" pitchFamily="49" charset="-122"/>
              </a:rPr>
              <a:t>实际价格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1362267" y="3546427"/>
            <a:ext cx="17392262" cy="146605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2</a:t>
            </a:r>
            <a:r>
              <a:rPr lang="zh-CN" altLang="en-US" sz="8000" b="1" dirty="0">
                <a:solidFill>
                  <a:srgbClr val="FF3300"/>
                </a:solidFill>
                <a:cs typeface="黑体" panose="02010609060101010101" pitchFamily="49" charset="-122"/>
              </a:rPr>
              <a:t>）解决问题的方法有什么不同？</a:t>
            </a:r>
            <a:endParaRPr lang="en-US" altLang="zh-CN" sz="8000" b="1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5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1961796" y="1302062"/>
            <a:ext cx="21570008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大概要准备多少钱才够？收银员应收多少钱？</a:t>
            </a:r>
            <a:endParaRPr lang="en-US" altLang="zh-CN" sz="80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961797" y="6056536"/>
            <a:ext cx="9066988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第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个问题：估算。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8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961796" y="8575987"/>
            <a:ext cx="11511608" cy="179147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第</a:t>
            </a:r>
            <a:r>
              <a:rPr lang="en-US" altLang="zh-CN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0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个问题：精确计算。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9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1028785" y="6046633"/>
            <a:ext cx="7035281" cy="148472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00B0F0"/>
                </a:solidFill>
                <a:cs typeface="黑体" panose="02010609060101010101" pitchFamily="49" charset="-122"/>
              </a:rPr>
              <a:t>把价格往大估。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sp>
        <p:nvSpPr>
          <p:cNvPr id="10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2484360" y="8602840"/>
            <a:ext cx="10618236" cy="1484722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000" dirty="0">
                <a:solidFill>
                  <a:srgbClr val="00B0F0"/>
                </a:solidFill>
                <a:cs typeface="黑体" panose="02010609060101010101" pitchFamily="49" charset="-122"/>
              </a:rPr>
              <a:t>三种商品的价格相加。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69821" y="1513078"/>
            <a:ext cx="148842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大概要准备多少钱才够？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7662112" y="4676020"/>
            <a:ext cx="907092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599+199+169</a:t>
            </a:r>
            <a:endParaRPr lang="en-US" altLang="zh-CN" sz="80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1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7565949" y="6349508"/>
            <a:ext cx="2487966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600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7662112" y="6371369"/>
            <a:ext cx="1889235" cy="16035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0195150" y="6387404"/>
            <a:ext cx="2636581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200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10320162" y="6349508"/>
            <a:ext cx="1698836" cy="21861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2831731" y="6349508"/>
            <a:ext cx="2608585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170</a:t>
            </a:r>
            <a:endParaRPr lang="en-US" altLang="zh-CN" sz="80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 flipV="1">
            <a:off x="12831731" y="6334649"/>
            <a:ext cx="1974428" cy="9854"/>
          </a:xfrm>
          <a:prstGeom prst="line">
            <a:avLst/>
          </a:prstGeom>
          <a:ln w="76200">
            <a:solidFill>
              <a:srgbClr val="FF6D5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4884647" y="4676020"/>
            <a:ext cx="833649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=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34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5941815" y="4676020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970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41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4555234" y="4694968"/>
            <a:ext cx="163315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rgbClr val="FF3300"/>
                </a:solidFill>
                <a:cs typeface="黑体" panose="02010609060101010101" pitchFamily="49" charset="-122"/>
              </a:rPr>
              <a:t>≈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42" name="副标题 2"/>
          <p:cNvSpPr>
            <a:spLocks noGrp="1"/>
          </p:cNvSpPr>
          <p:nvPr>
            <p:custDataLst>
              <p:tags r:id="rId9"/>
            </p:custDataLst>
          </p:nvPr>
        </p:nvSpPr>
        <p:spPr>
          <a:xfrm>
            <a:off x="6046070" y="9196806"/>
            <a:ext cx="14563100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rgbClr val="00B0F0"/>
                </a:solidFill>
                <a:cs typeface="黑体" panose="02010609060101010101" pitchFamily="49" charset="-122"/>
              </a:rPr>
              <a:t>算式和得数不是相等的。</a:t>
            </a:r>
            <a:endParaRPr lang="en-US" altLang="zh-CN" sz="80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1" grpId="0"/>
      <p:bldP spid="28" grpId="0"/>
      <p:bldP spid="31" grpId="0"/>
      <p:bldP spid="33" grpId="0"/>
      <p:bldP spid="33" grpId="1"/>
      <p:bldP spid="34" grpId="0"/>
      <p:bldP spid="41" grpId="0"/>
      <p:bldP spid="4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169821" y="1513078"/>
            <a:ext cx="14884266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b="1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大概要准备多少钱才够？</a:t>
            </a:r>
            <a:endParaRPr lang="en-US" altLang="zh-CN" sz="9600" b="1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7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4402086" y="3952088"/>
            <a:ext cx="12373637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1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599+199+169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970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41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16053235" y="3952087"/>
            <a:ext cx="3289842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rgbClr val="FF3300"/>
                </a:solidFill>
                <a:cs typeface="黑体" panose="02010609060101010101" pitchFamily="49" charset="-122"/>
              </a:rPr>
              <a:t>（元）</a:t>
            </a:r>
            <a:endParaRPr lang="en-US" altLang="zh-CN" sz="88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42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402086" y="8809945"/>
            <a:ext cx="17989062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9600" dirty="0">
                <a:solidFill>
                  <a:srgbClr val="00B0F0"/>
                </a:solidFill>
                <a:cs typeface="黑体" panose="02010609060101010101" pitchFamily="49" charset="-122"/>
              </a:rPr>
              <a:t>都是把数往大估，所以钱一定够。</a:t>
            </a:r>
            <a:endParaRPr lang="en-US" altLang="zh-CN" sz="96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sp>
        <p:nvSpPr>
          <p:cNvPr id="14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4402086" y="6057867"/>
            <a:ext cx="9507346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2</a:t>
            </a: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）</a:t>
            </a: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600+200+170</a:t>
            </a:r>
            <a:endParaRPr lang="en-US" altLang="zh-CN" sz="72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5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14940963" y="6038919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970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6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3608621" y="6057867"/>
            <a:ext cx="163315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≈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7" name="副标题 2"/>
          <p:cNvSpPr>
            <a:spLocks noGrp="1"/>
          </p:cNvSpPr>
          <p:nvPr>
            <p:custDataLst>
              <p:tags r:id="rId8"/>
            </p:custDataLst>
          </p:nvPr>
        </p:nvSpPr>
        <p:spPr>
          <a:xfrm>
            <a:off x="16219066" y="6076120"/>
            <a:ext cx="3289842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（元）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8908" y="6202971"/>
            <a:ext cx="1610760" cy="1597167"/>
          </a:xfrm>
          <a:prstGeom prst="rect">
            <a:avLst/>
          </a:prstGeom>
        </p:spPr>
      </p:pic>
      <p:sp>
        <p:nvSpPr>
          <p:cNvPr id="19" name="副标题 2"/>
          <p:cNvSpPr>
            <a:spLocks noGrp="1"/>
          </p:cNvSpPr>
          <p:nvPr>
            <p:custDataLst>
              <p:tags r:id="rId10"/>
            </p:custDataLst>
          </p:nvPr>
        </p:nvSpPr>
        <p:spPr>
          <a:xfrm>
            <a:off x="13919742" y="5994478"/>
            <a:ext cx="163315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9600" dirty="0">
                <a:solidFill>
                  <a:srgbClr val="FF3300"/>
                </a:solidFill>
                <a:cs typeface="黑体" panose="02010609060101010101" pitchFamily="49" charset="-122"/>
              </a:rPr>
              <a:t>=</a:t>
            </a:r>
            <a:endParaRPr lang="en-US" altLang="zh-CN" sz="96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14" grpId="0"/>
      <p:bldP spid="15" grpId="0"/>
      <p:bldP spid="16" grpId="0"/>
      <p:bldP spid="16" grpId="1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365573" y="985538"/>
            <a:ext cx="18351425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    在估数时候，为了能更接近准确的结果，要选择估成和它最接近的整十整百数。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12" name="副标题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5691456" y="6302690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599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V="1">
            <a:off x="7740154" y="7200979"/>
            <a:ext cx="1175247" cy="1"/>
          </a:xfrm>
          <a:prstGeom prst="straightConnector1">
            <a:avLst/>
          </a:prstGeom>
          <a:ln w="76200">
            <a:solidFill>
              <a:srgbClr val="FF6D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副标题 2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9220102" y="6302689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600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sp>
        <p:nvSpPr>
          <p:cNvPr id="21" name="副标题 2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13862441" y="6302689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chemeClr val="tx1">
                    <a:lumMod val="65000"/>
                    <a:lumOff val="35000"/>
                  </a:schemeClr>
                </a:solidFill>
                <a:cs typeface="黑体" panose="02010609060101010101" pitchFamily="49" charset="-122"/>
              </a:rPr>
              <a:t>591</a:t>
            </a:r>
            <a:endParaRPr lang="en-US" altLang="zh-CN" sz="8800" dirty="0">
              <a:solidFill>
                <a:schemeClr val="tx1">
                  <a:lumMod val="65000"/>
                  <a:lumOff val="35000"/>
                </a:schemeClr>
              </a:solidFill>
              <a:cs typeface="黑体" panose="02010609060101010101" pitchFamily="49" charset="-122"/>
            </a:endParaRPr>
          </a:p>
        </p:txBody>
      </p:sp>
      <p:cxnSp>
        <p:nvCxnSpPr>
          <p:cNvPr id="22" name="直接箭头连接符 21"/>
          <p:cNvCxnSpPr/>
          <p:nvPr/>
        </p:nvCxnSpPr>
        <p:spPr>
          <a:xfrm flipV="1">
            <a:off x="15911139" y="7200978"/>
            <a:ext cx="1175247" cy="1"/>
          </a:xfrm>
          <a:prstGeom prst="straightConnector1">
            <a:avLst/>
          </a:prstGeom>
          <a:ln w="76200">
            <a:solidFill>
              <a:srgbClr val="FF6D5A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副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17392508" y="6302688"/>
            <a:ext cx="2224544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zh-CN" sz="8800" dirty="0">
                <a:solidFill>
                  <a:srgbClr val="FF3300"/>
                </a:solidFill>
                <a:cs typeface="黑体" panose="02010609060101010101" pitchFamily="49" charset="-122"/>
              </a:rPr>
              <a:t>590</a:t>
            </a:r>
            <a:endParaRPr lang="en-US" altLang="zh-CN" sz="88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  <p:sp>
        <p:nvSpPr>
          <p:cNvPr id="24" name="副标题 2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3365573" y="8126702"/>
            <a:ext cx="19095841" cy="1795701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    </a:t>
            </a:r>
            <a:r>
              <a:rPr lang="zh-CN" altLang="en-US" sz="9600" dirty="0">
                <a:solidFill>
                  <a:srgbClr val="00B0F0"/>
                </a:solidFill>
                <a:cs typeface="黑体" panose="02010609060101010101" pitchFamily="49" charset="-122"/>
              </a:rPr>
              <a:t>准备</a:t>
            </a:r>
            <a:r>
              <a:rPr lang="zh-CN" altLang="en-US" sz="8800" dirty="0">
                <a:solidFill>
                  <a:srgbClr val="00B0F0"/>
                </a:solidFill>
                <a:cs typeface="黑体" panose="02010609060101010101" pitchFamily="49" charset="-122"/>
              </a:rPr>
              <a:t>钱的时候，为了让钱足够，必须把每个数</a:t>
            </a:r>
            <a:endParaRPr lang="en-US" altLang="zh-CN" sz="8800" dirty="0">
              <a:solidFill>
                <a:srgbClr val="00B0F0"/>
              </a:solidFill>
              <a:cs typeface="黑体" panose="02010609060101010101" pitchFamily="49" charset="-122"/>
            </a:endParaRPr>
          </a:p>
        </p:txBody>
      </p:sp>
      <p:sp>
        <p:nvSpPr>
          <p:cNvPr id="25" name="副标题 2"/>
          <p:cNvSpPr>
            <a:spLocks noGrp="1"/>
          </p:cNvSpPr>
          <p:nvPr>
            <p:custDataLst>
              <p:tags r:id="rId7"/>
            </p:custDataLst>
          </p:nvPr>
        </p:nvSpPr>
        <p:spPr>
          <a:xfrm>
            <a:off x="10191917" y="10063083"/>
            <a:ext cx="3565113" cy="1480057"/>
          </a:xfrm>
          <a:prstGeom prst="rect">
            <a:avLst/>
          </a:prstGeom>
        </p:spPr>
        <p:txBody>
          <a:bodyPr vert="horz" lIns="101600" tIns="0" rIns="82550" bIns="0" rtlCol="0">
            <a:noAutofit/>
          </a:bodyPr>
          <a:lstStyle>
            <a:lvl1pPr marL="4572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1pPr>
            <a:lvl2pPr marL="13716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3219450" algn="l"/>
              </a:tabLst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2pPr>
            <a:lvl3pPr marL="22860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3pPr>
            <a:lvl4pPr marL="32004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4pPr>
            <a:lvl5pPr marL="4114800" indent="-457200" algn="l" defTabSz="1828800" rtl="0" eaLnBrk="1" fontAlgn="auto" latinLnBrk="0" hangingPunct="1">
              <a:lnSpc>
                <a:spcPct val="130000"/>
              </a:lnSpc>
              <a:spcBef>
                <a:spcPct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3200" u="none" strike="noStrike" kern="1200" cap="none" spc="150" normalizeH="0" baseline="0">
                <a:solidFill>
                  <a:schemeClr val="tx1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ct val="20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8800" dirty="0">
                <a:solidFill>
                  <a:srgbClr val="FF3300"/>
                </a:solidFill>
                <a:cs typeface="黑体" panose="02010609060101010101" pitchFamily="49" charset="-122"/>
              </a:rPr>
              <a:t>估大。</a:t>
            </a:r>
            <a:endParaRPr lang="en-US" altLang="zh-CN" sz="8800" dirty="0">
              <a:solidFill>
                <a:srgbClr val="FF3300"/>
              </a:solidFill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0" grpId="0"/>
      <p:bldP spid="21" grpId="0"/>
      <p:bldP spid="23" grpId="0"/>
      <p:bldP spid="24" grpId="0"/>
      <p:bldP spid="25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02.xml><?xml version="1.0" encoding="utf-8"?>
<p:tagLst xmlns:p="http://schemas.openxmlformats.org/presentationml/2006/main">
  <p:tag name="KSO_WM_UNIT_TABLE_BEAUTIFY" val="smartTable{fd6ad68c-3b8a-4986-90f5-a689a4668c6b}"/>
</p:tagLst>
</file>

<file path=ppt/tags/tag103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10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36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TABLE_BEAUTIFY" val="smartTable{fd6ad68c-3b8a-4986-90f5-a689a4668c6b}"/>
</p:tagLst>
</file>

<file path=ppt/tags/tag89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96.xml><?xml version="1.0" encoding="utf-8"?>
<p:tagLst xmlns:p="http://schemas.openxmlformats.org/presentationml/2006/main">
  <p:tag name="KSO_WM_UNIT_TABLE_BEAUTIFY" val="smartTable{fd6ad68c-3b8a-4986-90f5-a689a4668c6b}"/>
</p:tagLst>
</file>

<file path=ppt/tags/tag97.xml><?xml version="1.0" encoding="utf-8"?>
<p:tagLst xmlns:p="http://schemas.openxmlformats.org/presentationml/2006/main">
  <p:tag name="KSO_WM_UNIT_ISCONTENTSTITLE" val="0"/>
  <p:tag name="KSO_WM_UNIT_PRESET_TEXT" val="空白演示"/>
  <p:tag name="KSO_WM_UNIT_NOCLEAR" val="0"/>
  <p:tag name="KSO_WM_UNIT_VALUE" val="13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187308_1*a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ISCONTENTSTITLE" val="0"/>
  <p:tag name="KSO_WM_UNIT_PRESET_TEXT" val="在此输入您的封面副标题"/>
  <p:tag name="KSO_WM_UNIT_NOCLEAR" val="0"/>
  <p:tag name="KSO_WM_UNIT_VALUE" val="156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187308_1*b*1"/>
  <p:tag name="KSO_WM_TEMPLATE_CATEGORY" val="custom"/>
  <p:tag name="KSO_WM_TEMPLATE_INDEX" val="20187308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1676</Words>
  <Application>WPS 演示</Application>
  <PresentationFormat>自定义</PresentationFormat>
  <Paragraphs>386</Paragraphs>
  <Slides>27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Wingdings</vt:lpstr>
      <vt:lpstr>Arial</vt:lpstr>
      <vt:lpstr>微软雅黑</vt:lpstr>
      <vt:lpstr>黑体</vt:lpstr>
      <vt:lpstr>Calibri</vt:lpstr>
      <vt:lpstr>Arial Unicode MS</vt:lpstr>
      <vt:lpstr>等线 Light</vt:lpstr>
      <vt:lpstr>等线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课堂小结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36</cp:revision>
  <dcterms:created xsi:type="dcterms:W3CDTF">2020-03-17T03:16:00Z</dcterms:created>
  <dcterms:modified xsi:type="dcterms:W3CDTF">2021-11-09T11:03:47Z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EDAEA5601FAA4E9897997A4032390606</vt:lpwstr>
  </property>
  <property fmtid="{D5CDD505-2E9C-101B-9397-08002B2CF9AE}" pid="3" name="KSOProductBuildVer">
    <vt:lpwstr>2052-11.1.0.11045</vt:lpwstr>
  </property>
</Properties>
</file>