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</p:sldMasterIdLst>
  <p:sldIdLst>
    <p:sldId id="257" r:id="rId6"/>
    <p:sldId id="258" r:id="rId7"/>
    <p:sldId id="259" r:id="rId8"/>
    <p:sldId id="337" r:id="rId9"/>
    <p:sldId id="322" r:id="rId10"/>
    <p:sldId id="325" r:id="rId11"/>
    <p:sldId id="273" r:id="rId12"/>
    <p:sldId id="312" r:id="rId13"/>
    <p:sldId id="320" r:id="rId14"/>
    <p:sldId id="276" r:id="rId15"/>
    <p:sldId id="326" r:id="rId16"/>
    <p:sldId id="277" r:id="rId17"/>
    <p:sldId id="317" r:id="rId18"/>
    <p:sldId id="327" r:id="rId19"/>
    <p:sldId id="319" r:id="rId20"/>
    <p:sldId id="328" r:id="rId21"/>
    <p:sldId id="329" r:id="rId22"/>
    <p:sldId id="315" r:id="rId23"/>
    <p:sldId id="279" r:id="rId24"/>
    <p:sldId id="336" r:id="rId25"/>
    <p:sldId id="282" r:id="rId26"/>
    <p:sldId id="283" r:id="rId27"/>
    <p:sldId id="287" r:id="rId28"/>
    <p:sldId id="330" r:id="rId29"/>
    <p:sldId id="313" r:id="rId30"/>
    <p:sldId id="334" r:id="rId31"/>
    <p:sldId id="335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0" lang="zh-CN" altLang="en-US" sz="60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6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981200"/>
            <a:ext cx="7772400" cy="41148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0" lang="zh-CN" altLang="en-US" sz="60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6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0" lang="zh-CN" altLang="en-US" sz="60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6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122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 algn="r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125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512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 algn="ctr"/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0" lang="zh-CN" altLang="en-US" sz="60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6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0" lang="zh-CN" altLang="en-US" sz="60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6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981200"/>
            <a:ext cx="7772400" cy="41148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0" lang="zh-CN" altLang="en-US" sz="60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6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0" lang="zh-CN" altLang="en-US" sz="60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6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981200"/>
            <a:ext cx="7772400" cy="41148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1031" name="AutoShape 7"/>
          <p:cNvSpPr/>
          <p:nvPr/>
        </p:nvSpPr>
        <p:spPr>
          <a:xfrm>
            <a:off x="381000" y="609600"/>
            <a:ext cx="914400" cy="9144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marL="0" lvl="0" indent="0" eaLnBrk="1" hangingPunct="1"/>
            <a:endParaRPr lang="zh-CN" altLang="en-US"/>
          </a:p>
        </p:txBody>
      </p:sp>
      <p:cxnSp>
        <p:nvCxnSpPr>
          <p:cNvPr id="1032" name="Line 8"/>
          <p:cNvCxnSpPr/>
          <p:nvPr/>
        </p:nvCxnSpPr>
        <p:spPr>
          <a:xfrm flipV="1">
            <a:off x="838200" y="228600"/>
            <a:ext cx="0" cy="1752600"/>
          </a:xfrm>
          <a:prstGeom prst="line">
            <a:avLst/>
          </a:prstGeom>
          <a:ln w="34925" cap="rnd" cmpd="sng">
            <a:solidFill>
              <a:srgbClr val="CCFFFF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1033" name="Line 9"/>
          <p:cNvCxnSpPr/>
          <p:nvPr/>
        </p:nvCxnSpPr>
        <p:spPr>
          <a:xfrm rot="-16140000" flipV="1">
            <a:off x="874713" y="188913"/>
            <a:ext cx="1587" cy="1752600"/>
          </a:xfrm>
          <a:prstGeom prst="line">
            <a:avLst/>
          </a:prstGeom>
          <a:ln w="34925" cap="rnd" cmpd="sng">
            <a:solidFill>
              <a:srgbClr val="CCFFFF"/>
            </a:solidFill>
            <a:prstDash val="sysDot"/>
            <a:headEnd type="none" w="med" len="med"/>
            <a:tailEnd type="none" w="med" len="med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Times New Roman" panose="02020603050405020304" pitchFamily="18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2053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2054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med">
    <p:wipe dir="r"/>
  </p:transition>
  <p:hf sldNum="0" hdr="0" ftr="0" dt="0"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307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307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Times New Roman" panose="02020603050405020304" pitchFamily="18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4101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4102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Times New Roman" panose="02020603050405020304" pitchFamily="18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41.xml"/><Relationship Id="rId4" Type="http://schemas.openxmlformats.org/officeDocument/2006/relationships/image" Target="../media/image2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29.wmf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slide" Target="slide18.xml"/><Relationship Id="rId6" Type="http://schemas.openxmlformats.org/officeDocument/2006/relationships/image" Target="../media/image34.jpeg"/><Relationship Id="rId5" Type="http://schemas.openxmlformats.org/officeDocument/2006/relationships/slide" Target="slide23.xml"/><Relationship Id="rId4" Type="http://schemas.openxmlformats.org/officeDocument/2006/relationships/image" Target="../media/image33.GIF"/><Relationship Id="rId3" Type="http://schemas.openxmlformats.org/officeDocument/2006/relationships/slide" Target="slide24.xml"/><Relationship Id="rId2" Type="http://schemas.openxmlformats.org/officeDocument/2006/relationships/image" Target="../media/image32.GIF"/><Relationship Id="rId1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" Target="slide20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3.png"/><Relationship Id="rId2" Type="http://schemas.openxmlformats.org/officeDocument/2006/relationships/slide" Target="slide20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6.xml"/><Relationship Id="rId3" Type="http://schemas.openxmlformats.org/officeDocument/2006/relationships/image" Target="../media/image44.GIF"/><Relationship Id="rId2" Type="http://schemas.openxmlformats.org/officeDocument/2006/relationships/hyperlink" Target="zsf.a6r" TargetMode="External"/><Relationship Id="rId1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1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slide" Target="slide5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4" descr="11F3414247-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53600" cy="775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WordArt 2"/>
          <p:cNvSpPr/>
          <p:nvPr/>
        </p:nvSpPr>
        <p:spPr>
          <a:xfrm>
            <a:off x="1692275" y="836613"/>
            <a:ext cx="6551613" cy="3095625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  <a:normAutofit/>
          </a:bodyPr>
          <a:p>
            <a:pPr algn="ctr" eaLnBrk="0" hangingPunct="0"/>
            <a:r>
              <a:rPr lang="zh-CN" altLang="en-US" sz="32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吨的认识吨的认识</a:t>
            </a:r>
            <a:endParaRPr lang="zh-CN" altLang="en-US" sz="32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148" name="Text Box 5"/>
          <p:cNvSpPr/>
          <p:nvPr/>
        </p:nvSpPr>
        <p:spPr>
          <a:xfrm>
            <a:off x="3708400" y="4652963"/>
            <a:ext cx="54356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4400">
                <a:latin typeface="华文新魏" panose="02010800040101010101" pitchFamily="2" charset="-122"/>
                <a:ea typeface="华文新魏" panose="02010800040101010101" pitchFamily="2" charset="-122"/>
              </a:rPr>
              <a:t>内黄县第四实验小学                            王     玲</a:t>
            </a:r>
            <a:endParaRPr lang="zh-CN" altLang="en-US" sz="44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 Box 2"/>
          <p:cNvSpPr/>
          <p:nvPr/>
        </p:nvSpPr>
        <p:spPr>
          <a:xfrm>
            <a:off x="1258888" y="4365625"/>
            <a:ext cx="6553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5363" name="Rectangle 4"/>
          <p:cNvSpPr/>
          <p:nvPr/>
        </p:nvSpPr>
        <p:spPr>
          <a:xfrm>
            <a:off x="1331913" y="3789363"/>
            <a:ext cx="7200900" cy="2163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00FF"/>
                </a:solidFill>
              </a:rPr>
              <a:t>     </a:t>
            </a:r>
            <a:endParaRPr lang="zh-CN" altLang="en-US" sz="3600" b="1">
              <a:solidFill>
                <a:srgbClr val="0000FF"/>
              </a:solidFill>
            </a:endParaRPr>
          </a:p>
          <a:p>
            <a:r>
              <a:rPr lang="zh-CN" altLang="en-US" sz="2800" b="1">
                <a:solidFill>
                  <a:srgbClr val="0000FF"/>
                </a:solidFill>
              </a:rPr>
              <a:t>    </a:t>
            </a:r>
            <a:r>
              <a:rPr lang="zh-CN" altLang="en-US" sz="2400" b="1">
                <a:solidFill>
                  <a:srgbClr val="0000FF"/>
                </a:solidFill>
              </a:rPr>
              <a:t>计量比较轻的物体有多重，通常用</a:t>
            </a:r>
            <a:r>
              <a:rPr lang="zh-CN" altLang="en-US" sz="2400" b="1">
                <a:solidFill>
                  <a:srgbClr val="FF0000"/>
                </a:solidFill>
              </a:rPr>
              <a:t>克</a:t>
            </a:r>
            <a:r>
              <a:rPr lang="zh-CN" altLang="en-US" sz="2400" b="1">
                <a:solidFill>
                  <a:srgbClr val="0000FF"/>
                </a:solidFill>
              </a:rPr>
              <a:t>作单位；</a:t>
            </a:r>
            <a:endParaRPr lang="zh-CN" altLang="en-US" sz="2400" b="1">
              <a:solidFill>
                <a:srgbClr val="0000FF"/>
              </a:solidFill>
            </a:endParaRPr>
          </a:p>
          <a:p>
            <a:r>
              <a:rPr lang="zh-CN" altLang="en-US" sz="2400" b="1">
                <a:solidFill>
                  <a:srgbClr val="0000FF"/>
                </a:solidFill>
              </a:rPr>
              <a:t>     计量一般的物体有多重，通常用</a:t>
            </a:r>
            <a:r>
              <a:rPr lang="zh-CN" altLang="en-US" sz="2400" b="1">
                <a:solidFill>
                  <a:srgbClr val="FF0000"/>
                </a:solidFill>
              </a:rPr>
              <a:t>千克</a:t>
            </a:r>
            <a:r>
              <a:rPr lang="zh-CN" altLang="en-US" sz="2400" b="1">
                <a:solidFill>
                  <a:srgbClr val="0000FF"/>
                </a:solidFill>
              </a:rPr>
              <a:t>作单位；</a:t>
            </a:r>
            <a:endParaRPr lang="zh-CN" altLang="en-US" sz="2400" b="1">
              <a:solidFill>
                <a:srgbClr val="0000FF"/>
              </a:solidFill>
            </a:endParaRPr>
          </a:p>
          <a:p>
            <a:r>
              <a:rPr lang="zh-CN" altLang="en-US" sz="2400" b="1">
                <a:solidFill>
                  <a:srgbClr val="0000FF"/>
                </a:solidFill>
              </a:rPr>
              <a:t>     计量较重的或大件物品的重量，通常用</a:t>
            </a:r>
            <a:r>
              <a:rPr lang="zh-CN" altLang="en-US" sz="2400" b="1">
                <a:solidFill>
                  <a:srgbClr val="FF0000"/>
                </a:solidFill>
              </a:rPr>
              <a:t>吨</a:t>
            </a:r>
            <a:r>
              <a:rPr lang="zh-CN" altLang="en-US" sz="2400" b="1">
                <a:solidFill>
                  <a:srgbClr val="0000FF"/>
                </a:solidFill>
              </a:rPr>
              <a:t>做单位</a:t>
            </a:r>
            <a:r>
              <a:rPr lang="zh-CN" altLang="en-US" sz="2400"/>
              <a:t> </a:t>
            </a:r>
            <a:endParaRPr lang="zh-CN" altLang="en-US" sz="2400"/>
          </a:p>
          <a:p>
            <a:r>
              <a:rPr lang="en-US" altLang="zh-CN" sz="2400" b="1">
                <a:solidFill>
                  <a:srgbClr val="0000FF"/>
                </a:solidFill>
              </a:rPr>
              <a:t>     1</a:t>
            </a:r>
            <a:r>
              <a:rPr lang="zh-CN" altLang="en-US" sz="2400" b="1">
                <a:solidFill>
                  <a:srgbClr val="0000FF"/>
                </a:solidFill>
              </a:rPr>
              <a:t>吨</a:t>
            </a:r>
            <a:r>
              <a:rPr lang="en-US" altLang="zh-CN" sz="2400" b="1">
                <a:solidFill>
                  <a:srgbClr val="0000FF"/>
                </a:solidFill>
              </a:rPr>
              <a:t>=1000</a:t>
            </a:r>
            <a:r>
              <a:rPr lang="zh-CN" altLang="en-US" sz="2400" b="1">
                <a:solidFill>
                  <a:srgbClr val="0000FF"/>
                </a:solidFill>
              </a:rPr>
              <a:t>千克 </a:t>
            </a:r>
            <a:r>
              <a:rPr lang="en-US" altLang="zh-CN" sz="2400" b="1">
                <a:solidFill>
                  <a:srgbClr val="0000FF"/>
                </a:solidFill>
              </a:rPr>
              <a:t>1</a:t>
            </a:r>
            <a:r>
              <a:rPr lang="zh-CN" altLang="en-US" sz="2400" b="1">
                <a:solidFill>
                  <a:srgbClr val="0000FF"/>
                </a:solidFill>
              </a:rPr>
              <a:t>千克</a:t>
            </a:r>
            <a:r>
              <a:rPr lang="en-US" altLang="zh-CN" sz="2400" b="1">
                <a:solidFill>
                  <a:srgbClr val="0000FF"/>
                </a:solidFill>
              </a:rPr>
              <a:t>=1000</a:t>
            </a:r>
            <a:r>
              <a:rPr lang="zh-CN" altLang="en-US" sz="2400" b="1">
                <a:solidFill>
                  <a:srgbClr val="0000FF"/>
                </a:solidFill>
              </a:rPr>
              <a:t>克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15364" name="Text Box 5"/>
          <p:cNvSpPr/>
          <p:nvPr/>
        </p:nvSpPr>
        <p:spPr>
          <a:xfrm>
            <a:off x="2700338" y="4797425"/>
            <a:ext cx="302418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/>
          </a:p>
        </p:txBody>
      </p:sp>
      <p:grpSp>
        <p:nvGrpSpPr>
          <p:cNvPr id="15365" name="Group 6"/>
          <p:cNvGrpSpPr/>
          <p:nvPr/>
        </p:nvGrpSpPr>
        <p:grpSpPr>
          <a:xfrm>
            <a:off x="5292725" y="0"/>
            <a:ext cx="4679950" cy="889000"/>
            <a:chOff x="0" y="0"/>
            <a:chExt cx="1751" cy="561"/>
          </a:xfrm>
        </p:grpSpPr>
        <p:pic>
          <p:nvPicPr>
            <p:cNvPr id="15366" name="Picture 7" descr="虫子-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541" cy="5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7" name="Rectangle 8"/>
            <p:cNvSpPr/>
            <p:nvPr/>
          </p:nvSpPr>
          <p:spPr>
            <a:xfrm>
              <a:off x="54" y="91"/>
              <a:ext cx="169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charset="-122"/>
                </a:rPr>
                <a:t>  吨  的 认  识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5368" name="WordArt 9"/>
          <p:cNvSpPr>
            <a:spLocks noTextEdit="1"/>
          </p:cNvSpPr>
          <p:nvPr/>
        </p:nvSpPr>
        <p:spPr>
          <a:xfrm>
            <a:off x="0" y="333375"/>
            <a:ext cx="2016125" cy="1727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46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议一议议一议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9" name="Rectangle 10"/>
          <p:cNvSpPr/>
          <p:nvPr/>
        </p:nvSpPr>
        <p:spPr>
          <a:xfrm>
            <a:off x="1692275" y="1341438"/>
            <a:ext cx="5473700" cy="30813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1.</a:t>
            </a:r>
            <a:r>
              <a:rPr lang="zh-CN" altLang="en-US" sz="2800" b="1">
                <a:solidFill>
                  <a:srgbClr val="FF0000"/>
                </a:solidFill>
              </a:rPr>
              <a:t>吨一般表示什么样的物体的质量？</a:t>
            </a:r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2.</a:t>
            </a:r>
            <a:r>
              <a:rPr lang="zh-CN" altLang="en-US" sz="2800" b="1">
                <a:solidFill>
                  <a:srgbClr val="FF0000"/>
                </a:solidFill>
              </a:rPr>
              <a:t>我们都学了哪些质量单位？</a:t>
            </a:r>
            <a:endParaRPr lang="zh-CN" altLang="en-US" sz="2800" b="1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2800" b="1">
                <a:solidFill>
                  <a:srgbClr val="FF0000"/>
                </a:solidFill>
              </a:rPr>
              <a:t>3.</a:t>
            </a:r>
            <a:r>
              <a:rPr lang="zh-CN" altLang="en-US" sz="2800" b="1">
                <a:solidFill>
                  <a:srgbClr val="FF0000"/>
                </a:solidFill>
              </a:rPr>
              <a:t>它们之间有什么区别和联系？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370" name="Rectangle 11"/>
          <p:cNvSpPr/>
          <p:nvPr/>
        </p:nvSpPr>
        <p:spPr>
          <a:xfrm>
            <a:off x="1360488" y="2133600"/>
            <a:ext cx="6551612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   计量较重的或大件物品的重量，通常用</a:t>
            </a:r>
            <a:endParaRPr lang="zh-CN" altLang="en-US" sz="2800" b="1">
              <a:solidFill>
                <a:srgbClr val="0000FF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吨</a:t>
            </a:r>
            <a:r>
              <a:rPr lang="zh-CN" altLang="en-US" sz="2800" b="1">
                <a:solidFill>
                  <a:srgbClr val="0000FF"/>
                </a:solidFill>
              </a:rPr>
              <a:t>做单位</a:t>
            </a:r>
            <a:r>
              <a:rPr lang="zh-CN" altLang="en-US" sz="2800"/>
              <a:t> </a:t>
            </a:r>
            <a:endParaRPr lang="zh-CN" altLang="en-US" sz="2800"/>
          </a:p>
        </p:txBody>
      </p:sp>
      <p:sp>
        <p:nvSpPr>
          <p:cNvPr id="15371" name="Text Box 12"/>
          <p:cNvSpPr/>
          <p:nvPr/>
        </p:nvSpPr>
        <p:spPr>
          <a:xfrm>
            <a:off x="6732588" y="3573463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5372" name="Text Box 13"/>
          <p:cNvSpPr/>
          <p:nvPr/>
        </p:nvSpPr>
        <p:spPr>
          <a:xfrm>
            <a:off x="1908175" y="3500438"/>
            <a:ext cx="2952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吨，千克，克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70" grpId="0" animBg="1"/>
      <p:bldP spid="153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美丽的花边6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26163"/>
            <a:ext cx="9144000" cy="731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/>
          <p:nvPr/>
        </p:nvSpPr>
        <p:spPr>
          <a:xfrm>
            <a:off x="1187450" y="1700213"/>
            <a:ext cx="74168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latin typeface="Tahoma" panose="020B0604030504040204" pitchFamily="34" charset="0"/>
              </a:rPr>
              <a:t>    我们教室里的桌子、椅子、书本等物体，你认为用吨做单位合适吗？</a:t>
            </a:r>
            <a:endParaRPr lang="zh-CN" altLang="en-US" sz="3600" b="1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16388" name="Text Box 4"/>
          <p:cNvSpPr/>
          <p:nvPr/>
        </p:nvSpPr>
        <p:spPr>
          <a:xfrm>
            <a:off x="1042988" y="3573463"/>
            <a:ext cx="6624637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>
                <a:solidFill>
                  <a:srgbClr val="0000FF"/>
                </a:solidFill>
                <a:latin typeface="Tahoma" panose="020B0604030504040204" pitchFamily="34" charset="0"/>
              </a:rPr>
              <a:t>    在生活中，你见过哪些物体是用吨做单位的？</a:t>
            </a:r>
            <a:endParaRPr lang="zh-CN" altLang="en-US" sz="4400" b="1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16389" name="WordArt 5"/>
          <p:cNvSpPr>
            <a:spLocks noTextEdit="1"/>
          </p:cNvSpPr>
          <p:nvPr/>
        </p:nvSpPr>
        <p:spPr>
          <a:xfrm>
            <a:off x="250825" y="260350"/>
            <a:ext cx="2881313" cy="2232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说一说说一说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Picture 2" descr="u_201008241731585612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-23812"/>
            <a:ext cx="9083675" cy="6837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3"/>
          <p:cNvSpPr/>
          <p:nvPr/>
        </p:nvSpPr>
        <p:spPr>
          <a:xfrm>
            <a:off x="971550" y="5661025"/>
            <a:ext cx="65754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小汽车总重约1吨</a:t>
            </a:r>
            <a:endParaRPr lang="zh-CN" altLang="en-US" sz="60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2" name="Picture 4" descr="新境界标志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350" y="117475"/>
            <a:ext cx="2663825" cy="790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3" name="Group 5"/>
          <p:cNvGrpSpPr/>
          <p:nvPr/>
        </p:nvGrpSpPr>
        <p:grpSpPr>
          <a:xfrm>
            <a:off x="5508625" y="0"/>
            <a:ext cx="4679950" cy="889000"/>
            <a:chOff x="0" y="0"/>
            <a:chExt cx="1751" cy="561"/>
          </a:xfrm>
        </p:grpSpPr>
        <p:pic>
          <p:nvPicPr>
            <p:cNvPr id="17414" name="Picture 6" descr="虫子-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541" cy="5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Rectangle 7"/>
            <p:cNvSpPr/>
            <p:nvPr/>
          </p:nvSpPr>
          <p:spPr>
            <a:xfrm>
              <a:off x="54" y="91"/>
              <a:ext cx="169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r>
                <a:rPr lang="zh-CN" altLang="en-US" sz="28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吨  的 认  识</a:t>
              </a:r>
              <a:endParaRPr lang="zh-CN" altLang="en-US" sz="2800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pic>
        <p:nvPicPr>
          <p:cNvPr id="17416" name="New pictur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8400" y="10591800"/>
            <a:ext cx="342900" cy="24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4"/>
          <p:cNvSpPr/>
          <p:nvPr/>
        </p:nvSpPr>
        <p:spPr>
          <a:xfrm>
            <a:off x="7162800" y="4495800"/>
            <a:ext cx="685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FF00"/>
                </a:solidFill>
              </a:rPr>
              <a:t>吨</a:t>
            </a:r>
            <a:endParaRPr lang="zh-CN" altLang="en-US" sz="4000">
              <a:solidFill>
                <a:srgbClr val="FFFF00"/>
              </a:solidFill>
            </a:endParaRPr>
          </a:p>
        </p:txBody>
      </p:sp>
      <p:grpSp>
        <p:nvGrpSpPr>
          <p:cNvPr id="18436" name="Group 6"/>
          <p:cNvGrpSpPr/>
          <p:nvPr/>
        </p:nvGrpSpPr>
        <p:grpSpPr>
          <a:xfrm>
            <a:off x="2124075" y="4221163"/>
            <a:ext cx="6553200" cy="2057400"/>
            <a:chOff x="1344" y="2640"/>
            <a:chExt cx="4128" cy="1296"/>
          </a:xfrm>
        </p:grpSpPr>
        <p:sp>
          <p:nvSpPr>
            <p:cNvPr id="18437" name="AutoShape 3"/>
            <p:cNvSpPr/>
            <p:nvPr/>
          </p:nvSpPr>
          <p:spPr>
            <a:xfrm>
              <a:off x="1344" y="2640"/>
              <a:ext cx="4128" cy="1296"/>
            </a:xfrm>
            <a:prstGeom prst="cloudCallout">
              <a:avLst>
                <a:gd name="adj1" fmla="val -7366"/>
                <a:gd name="adj2" fmla="val -99153"/>
              </a:avLst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400"/>
            </a:p>
          </p:txBody>
        </p:sp>
        <p:sp>
          <p:nvSpPr>
            <p:cNvPr id="18438" name="Text Box 4"/>
            <p:cNvSpPr/>
            <p:nvPr/>
          </p:nvSpPr>
          <p:spPr>
            <a:xfrm>
              <a:off x="1824" y="2832"/>
              <a:ext cx="3504" cy="9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32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sz="24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sz="20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sz="20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4400" b="1">
                  <a:solidFill>
                    <a:srgbClr val="FFFF00"/>
                  </a:solidFill>
                  <a:latin typeface="黑体" panose="02010609060101010101" charset="-122"/>
                  <a:ea typeface="黑体" panose="02010609060101010101" charset="-122"/>
                </a:rPr>
                <a:t>我是蓝鲸</a:t>
              </a:r>
              <a:r>
                <a:rPr lang="en-US" altLang="zh-CN" sz="4400" b="1">
                  <a:solidFill>
                    <a:srgbClr val="FFFF00"/>
                  </a:solidFill>
                  <a:latin typeface="黑体" panose="02010609060101010101" charset="-122"/>
                  <a:ea typeface="黑体" panose="02010609060101010101" charset="-122"/>
                </a:rPr>
                <a:t>,</a:t>
              </a:r>
              <a:r>
                <a:rPr lang="zh-CN" altLang="en-US" sz="4400" b="1">
                  <a:solidFill>
                    <a:srgbClr val="FFFF00"/>
                  </a:solidFill>
                  <a:latin typeface="黑体" panose="02010609060101010101" charset="-122"/>
                  <a:ea typeface="黑体" panose="02010609060101010101" charset="-122"/>
                </a:rPr>
                <a:t>我的体重是</a:t>
              </a:r>
              <a:r>
                <a:rPr lang="en-US" altLang="zh-CN" sz="4400" b="1">
                  <a:solidFill>
                    <a:srgbClr val="FFFF00"/>
                  </a:solidFill>
                  <a:latin typeface="黑体" panose="02010609060101010101" charset="-122"/>
                  <a:ea typeface="黑体" panose="02010609060101010101" charset="-122"/>
                </a:rPr>
                <a:t>120</a:t>
              </a:r>
              <a:r>
                <a:rPr lang="zh-CN" altLang="en-US" sz="4400" b="1">
                  <a:solidFill>
                    <a:srgbClr val="FFFF00"/>
                  </a:solidFill>
                  <a:latin typeface="黑体" panose="02010609060101010101" charset="-122"/>
                  <a:ea typeface="黑体" panose="02010609060101010101" charset="-122"/>
                </a:rPr>
                <a:t>吨</a:t>
              </a:r>
              <a:r>
                <a:rPr lang="zh-CN" altLang="en-US" sz="4400" b="1">
                  <a:solidFill>
                    <a:srgbClr val="FFFF66"/>
                  </a:solidFill>
                  <a:latin typeface="黑体" panose="02010609060101010101" charset="-122"/>
                  <a:ea typeface="黑体" panose="02010609060101010101" charset="-122"/>
                </a:rPr>
                <a:t>。</a:t>
              </a:r>
              <a:endParaRPr lang="zh-CN" altLang="en-US" sz="4400" b="1">
                <a:solidFill>
                  <a:srgbClr val="FFFF66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392545" imgH="4678680" progId="Flash.Movie">
                  <p:embed/>
                </p:oleObj>
              </mc:Choice>
              <mc:Fallback>
                <p:oleObj name="" r:id="rId1" imgW="6392545" imgH="4678680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250825" y="4868863"/>
          <a:ext cx="8642350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5073650" imgH="477520" progId="Flash.Movie">
                  <p:embed/>
                </p:oleObj>
              </mc:Choice>
              <mc:Fallback>
                <p:oleObj name="" r:id="rId3" imgW="5073650" imgH="477520" progId="Flash.Movi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25" y="4868863"/>
                        <a:ext cx="8642350" cy="1223962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新宁洋30万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69925"/>
            <a:ext cx="9144000" cy="618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/>
          <p:nvPr/>
        </p:nvSpPr>
        <p:spPr>
          <a:xfrm>
            <a:off x="1692275" y="620713"/>
            <a:ext cx="7696200" cy="1114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8000"/>
                </a:solidFill>
                <a:cs typeface="Arial" panose="020B0604020202020204" pitchFamily="34" charset="0"/>
              </a:rPr>
              <a:t>“新宁洋”</a:t>
            </a:r>
            <a:r>
              <a:rPr lang="zh-CN" altLang="en-US" sz="4000">
                <a:solidFill>
                  <a:srgbClr val="008000"/>
                </a:solidFill>
              </a:rPr>
              <a:t>油</a:t>
            </a:r>
            <a:r>
              <a:rPr lang="zh-CN" altLang="en-US" sz="4000">
                <a:solidFill>
                  <a:srgbClr val="008000"/>
                </a:solidFill>
                <a:cs typeface="Arial" panose="020B0604020202020204" pitchFamily="34" charset="0"/>
              </a:rPr>
              <a:t>轮</a:t>
            </a:r>
            <a:r>
              <a:rPr lang="zh-CN" altLang="en-US" sz="4000">
                <a:solidFill>
                  <a:srgbClr val="008000"/>
                </a:solidFill>
              </a:rPr>
              <a:t>载重</a:t>
            </a:r>
            <a:r>
              <a:rPr lang="en-US" altLang="zh-CN" sz="4000">
                <a:solidFill>
                  <a:srgbClr val="008000"/>
                </a:solidFill>
                <a:cs typeface="Arial" panose="020B0604020202020204" pitchFamily="34" charset="0"/>
              </a:rPr>
              <a:t>30</a:t>
            </a:r>
            <a:r>
              <a:rPr lang="zh-CN" altLang="en-US" sz="4000">
                <a:solidFill>
                  <a:srgbClr val="008000"/>
                </a:solidFill>
                <a:cs typeface="Arial" panose="020B0604020202020204" pitchFamily="34" charset="0"/>
              </a:rPr>
              <a:t>万吨。</a:t>
            </a:r>
            <a:endParaRPr lang="zh-CN" altLang="en-US" sz="4000">
              <a:solidFill>
                <a:srgbClr val="008000"/>
              </a:solidFill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9379585" imgH="6843395" progId="Flash.Movie">
                  <p:embed/>
                </p:oleObj>
              </mc:Choice>
              <mc:Fallback>
                <p:oleObj name="" r:id="rId1" imgW="9379585" imgH="6843395" progId="Flash.Movi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11" descr="qiao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51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12"/>
          <p:cNvSpPr/>
          <p:nvPr/>
        </p:nvSpPr>
        <p:spPr>
          <a:xfrm>
            <a:off x="1258888" y="5802313"/>
            <a:ext cx="62658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桥的载重量 ：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20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吨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大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066800"/>
            <a:ext cx="6864350" cy="562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/>
          <p:nvPr/>
        </p:nvSpPr>
        <p:spPr>
          <a:xfrm>
            <a:off x="1219200" y="304800"/>
            <a:ext cx="7239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/>
              <a:t>一只大象的体重约</a:t>
            </a:r>
            <a:r>
              <a:rPr lang="en-US" altLang="zh-CN" sz="4800"/>
              <a:t>7</a:t>
            </a:r>
            <a:r>
              <a:rPr lang="zh-CN" altLang="en-US" sz="4800"/>
              <a:t>吨</a:t>
            </a:r>
            <a:endParaRPr lang="zh-CN" altLang="en-US" sz="480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Text Box 2"/>
          <p:cNvSpPr/>
          <p:nvPr/>
        </p:nvSpPr>
        <p:spPr>
          <a:xfrm>
            <a:off x="2484438" y="2276475"/>
            <a:ext cx="4608512" cy="16287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>
              <a:lnSpc>
                <a:spcPct val="18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3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吨 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en-US" altLang="zh-CN" sz="2800" b="1">
                <a:solidFill>
                  <a:srgbClr val="CC00CC"/>
                </a:solidFill>
                <a:latin typeface="Times New Roman" panose="02020603050405020304" pitchFamily="18" charset="0"/>
                <a:ea typeface="楷体_GB2312" pitchFamily="49" charset="-122"/>
              </a:rPr>
              <a:t>______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6 000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 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en-US" altLang="zh-CN" sz="2800" b="1">
                <a:solidFill>
                  <a:srgbClr val="CC00CC"/>
                </a:solidFill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吨 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79" name="Rectangle 6"/>
          <p:cNvSpPr/>
          <p:nvPr/>
        </p:nvSpPr>
        <p:spPr>
          <a:xfrm>
            <a:off x="3563938" y="2420938"/>
            <a:ext cx="2433637" cy="51911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3 000</a:t>
            </a:r>
            <a:endParaRPr lang="en-US" altLang="zh-CN" sz="28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0" name="Rectangle 7"/>
          <p:cNvSpPr/>
          <p:nvPr/>
        </p:nvSpPr>
        <p:spPr>
          <a:xfrm>
            <a:off x="4859338" y="3213100"/>
            <a:ext cx="576262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endParaRPr lang="en-US" altLang="zh-CN" sz="28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81" name="WordArt 8"/>
          <p:cNvSpPr>
            <a:spLocks noTextEdit="1"/>
          </p:cNvSpPr>
          <p:nvPr/>
        </p:nvSpPr>
        <p:spPr>
          <a:xfrm>
            <a:off x="611188" y="333375"/>
            <a:ext cx="2879725" cy="21605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动动脑动动脑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582" name="Group 9"/>
          <p:cNvGrpSpPr/>
          <p:nvPr/>
        </p:nvGrpSpPr>
        <p:grpSpPr>
          <a:xfrm>
            <a:off x="5148263" y="0"/>
            <a:ext cx="4679950" cy="889000"/>
            <a:chOff x="0" y="0"/>
            <a:chExt cx="1751" cy="561"/>
          </a:xfrm>
        </p:grpSpPr>
        <p:pic>
          <p:nvPicPr>
            <p:cNvPr id="24583" name="Picture 10" descr="虫子-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541" cy="5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4" name="Rectangle 11"/>
            <p:cNvSpPr/>
            <p:nvPr/>
          </p:nvSpPr>
          <p:spPr>
            <a:xfrm>
              <a:off x="54" y="91"/>
              <a:ext cx="169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charset="-122"/>
                </a:rPr>
                <a:t>  吨  的 认  识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/>
          <p:nvPr/>
        </p:nvSpPr>
        <p:spPr>
          <a:xfrm rot="21360000">
            <a:off x="2403475" y="1539875"/>
            <a:ext cx="1836738" cy="420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FFFFFF"/>
                </a:solidFill>
                <a:latin typeface="方正黑体" pitchFamily="1" charset="-122"/>
                <a:ea typeface="方正黑体" pitchFamily="1" charset="-122"/>
              </a:rPr>
              <a:t>限重</a:t>
            </a:r>
            <a:r>
              <a:rPr lang="zh-CN" altLang="en-US" sz="2400" b="1" baseline="-25000">
                <a:solidFill>
                  <a:srgbClr val="FFFFFF"/>
                </a:solidFill>
                <a:latin typeface="方正黑体" pitchFamily="1" charset="-122"/>
                <a:ea typeface="方正黑体" pitchFamily="1" charset="-122"/>
              </a:rPr>
              <a:t> </a:t>
            </a:r>
            <a:r>
              <a:rPr lang="en-US" altLang="zh-CN" sz="2400" b="1">
                <a:solidFill>
                  <a:srgbClr val="FFFFFF"/>
                </a:solidFill>
                <a:latin typeface="Times New Roman" panose="02020603050405020304" pitchFamily="18" charset="0"/>
                <a:ea typeface="方正黑体" pitchFamily="1" charset="-122"/>
              </a:rPr>
              <a:t>1</a:t>
            </a:r>
            <a:r>
              <a:rPr lang="en-US" altLang="zh-CN" sz="2400" b="1" baseline="-25000">
                <a:solidFill>
                  <a:srgbClr val="FFFFFF"/>
                </a:solidFill>
                <a:latin typeface="Times New Roman" panose="02020603050405020304" pitchFamily="18" charset="0"/>
                <a:ea typeface="方正黑体" pitchFamily="1" charset="-122"/>
              </a:rPr>
              <a:t> </a:t>
            </a:r>
            <a:r>
              <a:rPr lang="zh-CN" altLang="en-US" sz="2400" b="1">
                <a:solidFill>
                  <a:srgbClr val="FFFFFF"/>
                </a:solidFill>
                <a:latin typeface="方正黑体" pitchFamily="1" charset="-122"/>
                <a:ea typeface="方正黑体" pitchFamily="1" charset="-122"/>
              </a:rPr>
              <a:t>吨</a:t>
            </a:r>
            <a:endParaRPr lang="zh-CN" altLang="en-US" sz="2400" b="1">
              <a:latin typeface="方正黑体" pitchFamily="1" charset="-122"/>
              <a:ea typeface="方正黑体" pitchFamily="1" charset="-122"/>
            </a:endParaRPr>
          </a:p>
        </p:txBody>
      </p:sp>
      <p:sp>
        <p:nvSpPr>
          <p:cNvPr id="7171" name="Rectangle 3"/>
          <p:cNvSpPr/>
          <p:nvPr/>
        </p:nvSpPr>
        <p:spPr>
          <a:xfrm>
            <a:off x="611188" y="4724400"/>
            <a:ext cx="1368425" cy="4762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400</a:t>
            </a:r>
            <a:r>
              <a:rPr lang="en-US" altLang="zh-CN" sz="24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2" name="Rectangle 4"/>
          <p:cNvSpPr/>
          <p:nvPr/>
        </p:nvSpPr>
        <p:spPr>
          <a:xfrm>
            <a:off x="3348038" y="5229225"/>
            <a:ext cx="1368425" cy="4762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300</a:t>
            </a:r>
            <a:r>
              <a:rPr lang="en-US" altLang="zh-CN" sz="24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3" name="Rectangle 5"/>
          <p:cNvSpPr/>
          <p:nvPr/>
        </p:nvSpPr>
        <p:spPr>
          <a:xfrm>
            <a:off x="5003800" y="5516563"/>
            <a:ext cx="1439863" cy="4762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500</a:t>
            </a:r>
            <a:r>
              <a:rPr lang="en-US" altLang="zh-CN" sz="24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4" name="Rectangle 6"/>
          <p:cNvSpPr/>
          <p:nvPr/>
        </p:nvSpPr>
        <p:spPr>
          <a:xfrm>
            <a:off x="6804025" y="5551488"/>
            <a:ext cx="1439863" cy="4762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100</a:t>
            </a:r>
            <a:r>
              <a:rPr lang="en-US" altLang="zh-CN" sz="24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7175" name="Group 10"/>
          <p:cNvGrpSpPr/>
          <p:nvPr/>
        </p:nvGrpSpPr>
        <p:grpSpPr>
          <a:xfrm>
            <a:off x="5003800" y="1892300"/>
            <a:ext cx="2736850" cy="935038"/>
            <a:chOff x="0" y="0"/>
            <a:chExt cx="1724" cy="589"/>
          </a:xfrm>
        </p:grpSpPr>
        <p:pic>
          <p:nvPicPr>
            <p:cNvPr id="7176" name="Picture 11" descr="00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542" cy="5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7" name="Text Box 12"/>
            <p:cNvSpPr/>
            <p:nvPr/>
          </p:nvSpPr>
          <p:spPr>
            <a:xfrm>
              <a:off x="91" y="91"/>
              <a:ext cx="163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r>
                <a:rPr lang="en-US" altLang="zh-CN" sz="2600" b="1">
                  <a:latin typeface="Times New Roman" panose="02020603050405020304" pitchFamily="18" charset="0"/>
                  <a:ea typeface="楷体_GB2312" pitchFamily="49" charset="-122"/>
                </a:rPr>
                <a:t>1 </a:t>
              </a:r>
              <a:r>
                <a:rPr lang="zh-CN" altLang="en-US" sz="2600" b="1">
                  <a:latin typeface="Times New Roman" panose="02020603050405020304" pitchFamily="18" charset="0"/>
                  <a:ea typeface="楷体_GB2312" pitchFamily="49" charset="-122"/>
                </a:rPr>
                <a:t>吨有多重呢？</a:t>
              </a:r>
              <a:endParaRPr lang="zh-CN" altLang="en-US" sz="2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7178" name="Group 21"/>
          <p:cNvGrpSpPr/>
          <p:nvPr/>
        </p:nvGrpSpPr>
        <p:grpSpPr>
          <a:xfrm>
            <a:off x="611188" y="558800"/>
            <a:ext cx="792162" cy="782638"/>
            <a:chOff x="0" y="0"/>
            <a:chExt cx="499" cy="493"/>
          </a:xfrm>
        </p:grpSpPr>
        <p:pic>
          <p:nvPicPr>
            <p:cNvPr id="7179" name="Picture 22" descr="yaya 拷贝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99" cy="4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0" name="Rectangle 23"/>
            <p:cNvSpPr/>
            <p:nvPr/>
          </p:nvSpPr>
          <p:spPr>
            <a:xfrm>
              <a:off x="127" y="118"/>
              <a:ext cx="23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b="1">
                  <a:latin typeface="Times New Roman" panose="02020603050405020304" pitchFamily="18" charset="0"/>
                  <a:ea typeface="方正粗圆简体" pitchFamily="2" charset="-122"/>
                </a:rPr>
                <a:t>6</a:t>
              </a:r>
              <a:endParaRPr lang="en-US" altLang="zh-CN" sz="3000" b="1">
                <a:latin typeface="Times New Roman" panose="02020603050405020304" pitchFamily="18" charset="0"/>
                <a:ea typeface="方正粗圆简体" pitchFamily="2" charset="-122"/>
              </a:endParaRPr>
            </a:p>
          </p:txBody>
        </p:sp>
      </p:grpSp>
      <p:grpSp>
        <p:nvGrpSpPr>
          <p:cNvPr id="7181" name="Group 24"/>
          <p:cNvGrpSpPr/>
          <p:nvPr/>
        </p:nvGrpSpPr>
        <p:grpSpPr>
          <a:xfrm>
            <a:off x="4572000" y="534988"/>
            <a:ext cx="3887788" cy="1462087"/>
            <a:chOff x="0" y="0"/>
            <a:chExt cx="2449" cy="921"/>
          </a:xfrm>
        </p:grpSpPr>
        <p:grpSp>
          <p:nvGrpSpPr>
            <p:cNvPr id="7182" name="Group 25"/>
            <p:cNvGrpSpPr/>
            <p:nvPr/>
          </p:nvGrpSpPr>
          <p:grpSpPr>
            <a:xfrm>
              <a:off x="0" y="276"/>
              <a:ext cx="1734" cy="498"/>
              <a:chOff x="0" y="0"/>
              <a:chExt cx="1734" cy="498"/>
            </a:xfrm>
          </p:grpSpPr>
          <p:pic>
            <p:nvPicPr>
              <p:cNvPr id="7183" name="Picture 26" descr="00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734" cy="49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184" name="Rectangle 27"/>
              <p:cNvSpPr/>
              <p:nvPr/>
            </p:nvSpPr>
            <p:spPr>
              <a:xfrm>
                <a:off x="32" y="90"/>
                <a:ext cx="1633" cy="3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0000" tIns="46800" rIns="90000" bIns="46800">
                <a:spAutoFit/>
              </a:bodyPr>
              <a:p>
                <a:r>
                  <a:rPr lang="zh-CN" altLang="en-US" sz="2600" b="1">
                    <a:latin typeface="Times New Roman" panose="02020603050405020304" pitchFamily="18" charset="0"/>
                    <a:ea typeface="楷体_GB2312" pitchFamily="49" charset="-122"/>
                  </a:rPr>
                  <a:t>能同时过桥吗？</a:t>
                </a:r>
                <a:endParaRPr lang="zh-CN" altLang="en-US" sz="2600" b="1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pic>
          <p:nvPicPr>
            <p:cNvPr id="7185" name="Picture 28" descr="小精灵-0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1598" y="0"/>
              <a:ext cx="851" cy="92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house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838" y="692150"/>
            <a:ext cx="1462087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3" descr="house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5850" y="3681413"/>
            <a:ext cx="2952750" cy="221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4" descr="07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900" y="3698875"/>
            <a:ext cx="2951163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WordArt 5"/>
          <p:cNvSpPr>
            <a:spLocks noTextEdit="1"/>
          </p:cNvSpPr>
          <p:nvPr/>
        </p:nvSpPr>
        <p:spPr>
          <a:xfrm rot="5400000">
            <a:off x="2393950" y="893763"/>
            <a:ext cx="1371600" cy="1400175"/>
          </a:xfrm>
          <a:prstGeom prst="rect">
            <a:avLst/>
          </a:prstGeom>
        </p:spPr>
        <p:txBody>
          <a:bodyPr vert="eaVert"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46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快乐宫快乐宫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6" name="WordArt 6"/>
          <p:cNvSpPr>
            <a:spLocks noTextEdit="1"/>
          </p:cNvSpPr>
          <p:nvPr/>
        </p:nvSpPr>
        <p:spPr>
          <a:xfrm rot="5400000">
            <a:off x="6407150" y="4256088"/>
            <a:ext cx="1368425" cy="1439862"/>
          </a:xfrm>
          <a:prstGeom prst="rect">
            <a:avLst/>
          </a:prstGeom>
        </p:spPr>
        <p:txBody>
          <a:bodyPr vert="eaVert"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智慧宫智慧宫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7" name="WordArt 7">
            <a:hlinkClick r:id="rId7" action="ppaction://hlinksldjump"/>
          </p:cNvPr>
          <p:cNvSpPr>
            <a:spLocks noTextEdit="1"/>
          </p:cNvSpPr>
          <p:nvPr/>
        </p:nvSpPr>
        <p:spPr>
          <a:xfrm rot="20100000">
            <a:off x="755650" y="3446463"/>
            <a:ext cx="2132013" cy="7508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魔幻宫魔幻宫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625475" y="1441450"/>
            <a:ext cx="698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把合适的体重与对应的动物连起来。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cxnSp>
        <p:nvCxnSpPr>
          <p:cNvPr id="26627" name="Line 3"/>
          <p:cNvCxnSpPr/>
          <p:nvPr/>
        </p:nvCxnSpPr>
        <p:spPr>
          <a:xfrm>
            <a:off x="1338263" y="3529013"/>
            <a:ext cx="2095500" cy="1295400"/>
          </a:xfrm>
          <a:prstGeom prst="line">
            <a:avLst/>
          </a:prstGeom>
          <a:ln w="190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6628" name="Line 4"/>
          <p:cNvCxnSpPr/>
          <p:nvPr/>
        </p:nvCxnSpPr>
        <p:spPr>
          <a:xfrm>
            <a:off x="2778125" y="3529013"/>
            <a:ext cx="2743200" cy="1295400"/>
          </a:xfrm>
          <a:prstGeom prst="line">
            <a:avLst/>
          </a:prstGeom>
          <a:ln w="190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6629" name="Line 5"/>
          <p:cNvCxnSpPr/>
          <p:nvPr/>
        </p:nvCxnSpPr>
        <p:spPr>
          <a:xfrm>
            <a:off x="4729163" y="3384550"/>
            <a:ext cx="2665412" cy="1511300"/>
          </a:xfrm>
          <a:prstGeom prst="line">
            <a:avLst/>
          </a:prstGeom>
          <a:ln w="190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6630" name="Line 6"/>
          <p:cNvCxnSpPr/>
          <p:nvPr/>
        </p:nvCxnSpPr>
        <p:spPr>
          <a:xfrm flipV="1">
            <a:off x="1489075" y="3529013"/>
            <a:ext cx="5616575" cy="1295400"/>
          </a:xfrm>
          <a:prstGeom prst="line">
            <a:avLst/>
          </a:prstGeom>
          <a:ln w="190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cxnSp>
      <p:pic>
        <p:nvPicPr>
          <p:cNvPr id="26631" name="Picture 7" descr="13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813" y="2341563"/>
            <a:ext cx="933450" cy="111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Picture 8" descr="13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200" y="2346325"/>
            <a:ext cx="781050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3" name="Picture 9" descr="13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4775" y="2425700"/>
            <a:ext cx="1584325" cy="944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Picture 10" descr="13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25" y="2241550"/>
            <a:ext cx="211455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5" name="Rectangle 11"/>
          <p:cNvSpPr/>
          <p:nvPr/>
        </p:nvSpPr>
        <p:spPr>
          <a:xfrm>
            <a:off x="7092950" y="4810125"/>
            <a:ext cx="1093788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4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吨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36" name="Rectangle 12"/>
          <p:cNvSpPr/>
          <p:nvPr/>
        </p:nvSpPr>
        <p:spPr>
          <a:xfrm>
            <a:off x="5056188" y="4810125"/>
            <a:ext cx="1546225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6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37" name="Rectangle 13"/>
          <p:cNvSpPr/>
          <p:nvPr/>
        </p:nvSpPr>
        <p:spPr>
          <a:xfrm>
            <a:off x="2841625" y="4810125"/>
            <a:ext cx="1671638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80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38" name="Rectangle 14"/>
          <p:cNvSpPr/>
          <p:nvPr/>
        </p:nvSpPr>
        <p:spPr>
          <a:xfrm>
            <a:off x="985838" y="4810125"/>
            <a:ext cx="1511300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50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吨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 fill="hold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Rectangle 2"/>
          <p:cNvSpPr/>
          <p:nvPr/>
        </p:nvSpPr>
        <p:spPr>
          <a:xfrm>
            <a:off x="1125538" y="1196975"/>
            <a:ext cx="6759575" cy="316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2.  5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吨 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CC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9 000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 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CC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吨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1 600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 600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 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CC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吨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吨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 400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 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CC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en-US" altLang="zh-CN" sz="2800" b="1">
                <a:solidFill>
                  <a:srgbClr val="CC00CC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1" name="Rectangle 3"/>
          <p:cNvSpPr/>
          <p:nvPr/>
        </p:nvSpPr>
        <p:spPr>
          <a:xfrm>
            <a:off x="2797175" y="1474788"/>
            <a:ext cx="12430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5 000</a:t>
            </a:r>
            <a:endParaRPr lang="en-US" altLang="zh-CN" sz="28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2" name="Rectangle 4"/>
          <p:cNvSpPr/>
          <p:nvPr/>
        </p:nvSpPr>
        <p:spPr>
          <a:xfrm>
            <a:off x="4076700" y="2205038"/>
            <a:ext cx="6111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endParaRPr lang="en-US" altLang="zh-CN" sz="28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3" name="Rectangle 5"/>
          <p:cNvSpPr/>
          <p:nvPr/>
        </p:nvSpPr>
        <p:spPr>
          <a:xfrm>
            <a:off x="5764213" y="2981325"/>
            <a:ext cx="5953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28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4" name="Rectangle 6"/>
          <p:cNvSpPr/>
          <p:nvPr/>
        </p:nvSpPr>
        <p:spPr>
          <a:xfrm>
            <a:off x="4610100" y="3759200"/>
            <a:ext cx="1057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600</a:t>
            </a:r>
            <a:endParaRPr lang="en-US" altLang="zh-CN" sz="28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5" name="AutoShape 8">
            <a:hlinkClick r:id="rId2" action="ppaction://hlinksldjump"/>
          </p:cNvPr>
          <p:cNvSpPr/>
          <p:nvPr/>
        </p:nvSpPr>
        <p:spPr>
          <a:xfrm>
            <a:off x="7164388" y="5734050"/>
            <a:ext cx="576262" cy="3587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2" grpId="0" animBg="1"/>
      <p:bldP spid="27653" grpId="0" animBg="1"/>
      <p:bldP spid="2765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-900112" y="333375"/>
            <a:ext cx="7772400" cy="114300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6600" b="1">
                <a:solidFill>
                  <a:srgbClr val="FF0000"/>
                </a:solidFill>
                <a:ea typeface="华文新魏" panose="02010800040101010101" pitchFamily="2" charset="-122"/>
              </a:rPr>
              <a:t>细心的小老师</a:t>
            </a:r>
            <a:br>
              <a:rPr lang="zh-CN" altLang="en-US" sz="5400" b="1">
                <a:solidFill>
                  <a:srgbClr val="FF0000"/>
                </a:solidFill>
                <a:ea typeface="华文新魏" panose="02010800040101010101" pitchFamily="2" charset="-122"/>
              </a:rPr>
            </a:b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帅帅的日记</a:t>
            </a:r>
            <a:endParaRPr lang="zh-CN" altLang="en-US" sz="6000">
              <a:solidFill>
                <a:srgbClr val="FFFF00"/>
              </a:solidFill>
              <a:ea typeface="华文新魏" panose="02010800040101010101" pitchFamily="2" charset="-122"/>
            </a:endParaRPr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323850" y="1774825"/>
            <a:ext cx="8497888" cy="4752975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zh-CN" altLang="en-US">
                <a:solidFill>
                  <a:srgbClr val="0000FF"/>
                </a:solidFill>
              </a:rPr>
              <a:t>		   </a:t>
            </a:r>
            <a:r>
              <a:rPr lang="zh-CN" altLang="en-US" sz="3600">
                <a:solidFill>
                  <a:srgbClr val="0000FF"/>
                </a:solidFill>
              </a:rPr>
              <a:t>早上起床后，我拿着</a:t>
            </a:r>
            <a:r>
              <a:rPr lang="en-US" altLang="zh-CN" sz="3600">
                <a:solidFill>
                  <a:srgbClr val="0000FF"/>
                </a:solidFill>
              </a:rPr>
              <a:t>100</a:t>
            </a:r>
            <a:r>
              <a:rPr lang="zh-CN" altLang="en-US" sz="3600">
                <a:solidFill>
                  <a:srgbClr val="0000FF"/>
                </a:solidFill>
              </a:rPr>
              <a:t>千克的牙刷开始刷牙，然后接了约</a:t>
            </a:r>
            <a:r>
              <a:rPr lang="en-US" altLang="zh-CN" sz="3600">
                <a:solidFill>
                  <a:srgbClr val="0000FF"/>
                </a:solidFill>
              </a:rPr>
              <a:t>2  </a:t>
            </a:r>
            <a:r>
              <a:rPr lang="zh-CN" altLang="en-US" sz="3600">
                <a:solidFill>
                  <a:srgbClr val="0000FF"/>
                </a:solidFill>
              </a:rPr>
              <a:t>吨  重的水洗脸。妈妈已为我准备了一盒</a:t>
            </a:r>
            <a:r>
              <a:rPr lang="en-US" altLang="zh-CN" sz="3600">
                <a:solidFill>
                  <a:srgbClr val="0000FF"/>
                </a:solidFill>
              </a:rPr>
              <a:t>250</a:t>
            </a:r>
            <a:r>
              <a:rPr lang="zh-CN" altLang="en-US" sz="3600">
                <a:solidFill>
                  <a:srgbClr val="0000FF"/>
                </a:solidFill>
              </a:rPr>
              <a:t>克的牛奶和一个</a:t>
            </a:r>
            <a:r>
              <a:rPr lang="en-US" altLang="zh-CN" sz="3600">
                <a:solidFill>
                  <a:srgbClr val="0000FF"/>
                </a:solidFill>
              </a:rPr>
              <a:t>150</a:t>
            </a:r>
            <a:r>
              <a:rPr lang="zh-CN" altLang="en-US" sz="3600">
                <a:solidFill>
                  <a:srgbClr val="0000FF"/>
                </a:solidFill>
              </a:rPr>
              <a:t>千克重的面包。我快速地吃完早饭，背上</a:t>
            </a:r>
            <a:r>
              <a:rPr lang="en-US" altLang="zh-CN" sz="3600">
                <a:solidFill>
                  <a:srgbClr val="0000FF"/>
                </a:solidFill>
              </a:rPr>
              <a:t>2   </a:t>
            </a:r>
            <a:r>
              <a:rPr lang="zh-CN" altLang="en-US" sz="3600">
                <a:solidFill>
                  <a:srgbClr val="0000FF"/>
                </a:solidFill>
              </a:rPr>
              <a:t>克 的书包上学去。在路上，碰上了我们班的“大块头”，他的体重有</a:t>
            </a:r>
            <a:r>
              <a:rPr lang="en-US" altLang="zh-CN" sz="3600">
                <a:solidFill>
                  <a:srgbClr val="0000FF"/>
                </a:solidFill>
              </a:rPr>
              <a:t>50</a:t>
            </a:r>
            <a:r>
              <a:rPr lang="zh-CN" altLang="en-US" sz="3600">
                <a:solidFill>
                  <a:srgbClr val="0000FF"/>
                </a:solidFill>
              </a:rPr>
              <a:t>多  吨呢！校门口那两头约</a:t>
            </a:r>
            <a:r>
              <a:rPr lang="en-US" altLang="zh-CN" sz="3600">
                <a:solidFill>
                  <a:srgbClr val="0000FF"/>
                </a:solidFill>
              </a:rPr>
              <a:t>1</a:t>
            </a:r>
            <a:r>
              <a:rPr lang="zh-CN" altLang="en-US" sz="3600">
                <a:solidFill>
                  <a:srgbClr val="0000FF"/>
                </a:solidFill>
              </a:rPr>
              <a:t>千克的石狮子威武地站立着，好像在迎接我们！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28676" name="AutoShape 4">
            <a:hlinkClick r:id="rId2" action="ppaction://hlinksldjump"/>
          </p:cNvPr>
          <p:cNvSpPr/>
          <p:nvPr/>
        </p:nvSpPr>
        <p:spPr>
          <a:xfrm>
            <a:off x="7235825" y="6092825"/>
            <a:ext cx="792163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Text Box 5"/>
          <p:cNvSpPr/>
          <p:nvPr/>
        </p:nvSpPr>
        <p:spPr>
          <a:xfrm>
            <a:off x="6516688" y="1557338"/>
            <a:ext cx="7191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克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28678" name="Text Box 6"/>
          <p:cNvSpPr/>
          <p:nvPr/>
        </p:nvSpPr>
        <p:spPr>
          <a:xfrm>
            <a:off x="5508625" y="2205038"/>
            <a:ext cx="15843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千克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8679" name="Text Box 7"/>
          <p:cNvSpPr/>
          <p:nvPr/>
        </p:nvSpPr>
        <p:spPr>
          <a:xfrm>
            <a:off x="3348038" y="3068638"/>
            <a:ext cx="11509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克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28680" name="Text Box 8"/>
          <p:cNvSpPr/>
          <p:nvPr/>
        </p:nvSpPr>
        <p:spPr>
          <a:xfrm>
            <a:off x="3995738" y="3716338"/>
            <a:ext cx="1512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千克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pSp>
        <p:nvGrpSpPr>
          <p:cNvPr id="28681" name="Group 11"/>
          <p:cNvGrpSpPr/>
          <p:nvPr/>
        </p:nvGrpSpPr>
        <p:grpSpPr>
          <a:xfrm>
            <a:off x="5219700" y="0"/>
            <a:ext cx="4679950" cy="889000"/>
            <a:chOff x="0" y="0"/>
            <a:chExt cx="1751" cy="561"/>
          </a:xfrm>
        </p:grpSpPr>
        <p:pic>
          <p:nvPicPr>
            <p:cNvPr id="28682" name="Picture 12" descr="虫子-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541" cy="5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3" name="Rectangle 13"/>
            <p:cNvSpPr/>
            <p:nvPr/>
          </p:nvSpPr>
          <p:spPr>
            <a:xfrm>
              <a:off x="54" y="91"/>
              <a:ext cx="169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r>
                <a:rPr lang="zh-CN" altLang="en-US" sz="28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吨  的 认  识</a:t>
              </a:r>
              <a:endParaRPr lang="zh-CN" altLang="en-US" sz="2800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28684" name="Text Box 9"/>
          <p:cNvSpPr/>
          <p:nvPr/>
        </p:nvSpPr>
        <p:spPr>
          <a:xfrm>
            <a:off x="3276600" y="4724400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千克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8685" name="Text Box 10"/>
          <p:cNvSpPr/>
          <p:nvPr/>
        </p:nvSpPr>
        <p:spPr>
          <a:xfrm>
            <a:off x="827088" y="5229225"/>
            <a:ext cx="7191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吨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nimBg="1"/>
      <p:bldP spid="28678" grpId="0" animBg="1"/>
      <p:bldP spid="28679" grpId="0" animBg="1"/>
      <p:bldP spid="28680" grpId="0" animBg="1"/>
      <p:bldP spid="28684" grpId="0" animBg="1"/>
      <p:bldP spid="286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{UJA_1}9ZP@7@1NB0O7`G`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1484313"/>
            <a:ext cx="2844800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AutoShape 21"/>
          <p:cNvSpPr/>
          <p:nvPr/>
        </p:nvSpPr>
        <p:spPr>
          <a:xfrm>
            <a:off x="6372225" y="1700213"/>
            <a:ext cx="792163" cy="792162"/>
          </a:xfrm>
          <a:prstGeom prst="wedgeEllipseCallout">
            <a:avLst>
              <a:gd name="adj1" fmla="val 301"/>
              <a:gd name="adj2" fmla="val 86472"/>
            </a:avLst>
          </a:prstGeom>
          <a:solidFill>
            <a:schemeClr val="bg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/>
          </a:p>
        </p:txBody>
      </p:sp>
      <p:sp>
        <p:nvSpPr>
          <p:cNvPr id="29700" name="Text Box 3"/>
          <p:cNvSpPr/>
          <p:nvPr/>
        </p:nvSpPr>
        <p:spPr>
          <a:xfrm>
            <a:off x="2651125" y="1698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b="1"/>
          </a:p>
        </p:txBody>
      </p:sp>
      <p:sp>
        <p:nvSpPr>
          <p:cNvPr id="29701" name="Text Box 4"/>
          <p:cNvSpPr/>
          <p:nvPr/>
        </p:nvSpPr>
        <p:spPr>
          <a:xfrm>
            <a:off x="179388" y="1412875"/>
            <a:ext cx="6934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/>
              <a:t> </a:t>
            </a:r>
            <a:r>
              <a:rPr lang="en-US" altLang="zh-CN" sz="2800" b="1">
                <a:solidFill>
                  <a:srgbClr val="FF0000"/>
                </a:solidFill>
              </a:rPr>
              <a:t>A</a:t>
            </a:r>
            <a:r>
              <a:rPr lang="zh-CN" altLang="en-US" sz="2800" b="1">
                <a:solidFill>
                  <a:srgbClr val="FF0000"/>
                </a:solidFill>
              </a:rPr>
              <a:t>、王叔叔的车装载</a:t>
            </a:r>
            <a:r>
              <a:rPr lang="en-US" altLang="zh-CN" sz="2800" b="1">
                <a:solidFill>
                  <a:srgbClr val="FF0000"/>
                </a:solidFill>
              </a:rPr>
              <a:t>5000</a:t>
            </a:r>
            <a:r>
              <a:rPr lang="zh-CN" altLang="en-US" sz="2800" b="1">
                <a:solidFill>
                  <a:srgbClr val="FF0000"/>
                </a:solidFill>
              </a:rPr>
              <a:t>千克的煤</a:t>
            </a:r>
            <a:r>
              <a:rPr lang="zh-CN" altLang="en-US" b="1">
                <a:solidFill>
                  <a:srgbClr val="FF0000"/>
                </a:solidFill>
              </a:rPr>
              <a:t>。 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9702" name="Text Box 5"/>
          <p:cNvSpPr/>
          <p:nvPr/>
        </p:nvSpPr>
        <p:spPr>
          <a:xfrm>
            <a:off x="250825" y="4868863"/>
            <a:ext cx="7950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r>
              <a:rPr lang="zh-CN" altLang="en-US" sz="2800" b="1">
                <a:solidFill>
                  <a:srgbClr val="FF0000"/>
                </a:solidFill>
              </a:rPr>
              <a:t>、杨大哥的车装载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头大象，每头大约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重</a:t>
            </a:r>
            <a:r>
              <a:rPr lang="en-US" altLang="zh-CN" sz="2800" b="1">
                <a:solidFill>
                  <a:srgbClr val="FF0000"/>
                </a:solidFill>
              </a:rPr>
              <a:t>5</a:t>
            </a:r>
            <a:r>
              <a:rPr lang="zh-CN" altLang="en-US" sz="2800" b="1">
                <a:solidFill>
                  <a:srgbClr val="FF0000"/>
                </a:solidFill>
              </a:rPr>
              <a:t>吨。</a:t>
            </a:r>
            <a:r>
              <a:rPr lang="zh-CN" altLang="en-US" b="1">
                <a:solidFill>
                  <a:srgbClr val="FF0000"/>
                </a:solidFill>
              </a:rPr>
              <a:t> 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9703" name="Rectangle 6"/>
          <p:cNvSpPr/>
          <p:nvPr/>
        </p:nvSpPr>
        <p:spPr>
          <a:xfrm>
            <a:off x="250825" y="3038475"/>
            <a:ext cx="57340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defTabSz="914400">
              <a:tabLst>
                <a:tab pos="342900" algn="l"/>
              </a:tabLst>
            </a:pPr>
            <a:r>
              <a:rPr lang="en-US" altLang="zh-CN" sz="3200">
                <a:solidFill>
                  <a:srgbClr val="FF0000"/>
                </a:solidFill>
              </a:rPr>
              <a:t>B</a:t>
            </a:r>
            <a:r>
              <a:rPr lang="zh-CN" altLang="en-US" sz="2800" b="1">
                <a:solidFill>
                  <a:srgbClr val="FF0000"/>
                </a:solidFill>
              </a:rPr>
              <a:t>、李师傅的车装载</a:t>
            </a:r>
            <a:r>
              <a:rPr lang="en-US" altLang="zh-CN" sz="2800" b="1">
                <a:solidFill>
                  <a:srgbClr val="FF0000"/>
                </a:solidFill>
              </a:rPr>
              <a:t>6</a:t>
            </a:r>
            <a:r>
              <a:rPr lang="zh-CN" altLang="en-US" sz="2800" b="1">
                <a:solidFill>
                  <a:srgbClr val="FF0000"/>
                </a:solidFill>
              </a:rPr>
              <a:t>吨大米和</a:t>
            </a:r>
            <a:r>
              <a:rPr lang="en-US" altLang="zh-CN" sz="2800" b="1">
                <a:solidFill>
                  <a:srgbClr val="FF0000"/>
                </a:solidFill>
              </a:rPr>
              <a:t>7000</a:t>
            </a:r>
            <a:endParaRPr lang="en-US" altLang="zh-CN" sz="2800" b="1">
              <a:solidFill>
                <a:srgbClr val="FF0000"/>
              </a:solidFill>
            </a:endParaRPr>
          </a:p>
          <a:p>
            <a:pPr defTabSz="914400">
              <a:tabLst>
                <a:tab pos="342900" algn="l"/>
              </a:tabLst>
            </a:pPr>
            <a:r>
              <a:rPr lang="zh-CN" altLang="en-US" sz="2800" b="1">
                <a:solidFill>
                  <a:srgbClr val="FF0000"/>
                </a:solidFill>
              </a:rPr>
              <a:t>千克的面粉</a:t>
            </a:r>
            <a:r>
              <a:rPr lang="zh-CN" altLang="en-US" b="1">
                <a:solidFill>
                  <a:srgbClr val="FF0000"/>
                </a:solidFill>
              </a:rPr>
              <a:t>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9704" name="Text Box 8"/>
          <p:cNvSpPr/>
          <p:nvPr/>
        </p:nvSpPr>
        <p:spPr>
          <a:xfrm>
            <a:off x="5364163" y="4437063"/>
            <a:ext cx="32004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29705" name="Text Box 9"/>
          <p:cNvSpPr/>
          <p:nvPr/>
        </p:nvSpPr>
        <p:spPr>
          <a:xfrm>
            <a:off x="2555875" y="692150"/>
            <a:ext cx="609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下面这些车能安全通过这座桥吗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6" name="WordArt 10"/>
          <p:cNvSpPr>
            <a:spLocks noTextEdit="1"/>
          </p:cNvSpPr>
          <p:nvPr/>
        </p:nvSpPr>
        <p:spPr>
          <a:xfrm>
            <a:off x="250825" y="260350"/>
            <a:ext cx="2376488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小小安全员小小安全员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7" name="Text Box 11"/>
          <p:cNvSpPr/>
          <p:nvPr/>
        </p:nvSpPr>
        <p:spPr>
          <a:xfrm>
            <a:off x="611188" y="2276475"/>
            <a:ext cx="259238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9708" name="Text Box 12"/>
          <p:cNvSpPr/>
          <p:nvPr/>
        </p:nvSpPr>
        <p:spPr>
          <a:xfrm>
            <a:off x="1403350" y="1989138"/>
            <a:ext cx="3744913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</a:rPr>
              <a:t>5000</a:t>
            </a:r>
            <a:r>
              <a:rPr lang="zh-CN" altLang="en-US" sz="2400">
                <a:solidFill>
                  <a:srgbClr val="0000FF"/>
                </a:solidFill>
              </a:rPr>
              <a:t>千克</a:t>
            </a:r>
            <a:r>
              <a:rPr lang="en-US" altLang="zh-CN" sz="2400">
                <a:solidFill>
                  <a:srgbClr val="0000FF"/>
                </a:solidFill>
              </a:rPr>
              <a:t>=5</a:t>
            </a:r>
            <a:r>
              <a:rPr lang="zh-CN" altLang="en-US" sz="2400">
                <a:solidFill>
                  <a:srgbClr val="0000FF"/>
                </a:solidFill>
              </a:rPr>
              <a:t>吨  </a:t>
            </a:r>
            <a:r>
              <a:rPr lang="en-US" altLang="zh-CN" sz="2400">
                <a:solidFill>
                  <a:srgbClr val="0000FF"/>
                </a:solidFill>
              </a:rPr>
              <a:t>5</a:t>
            </a:r>
            <a:r>
              <a:rPr lang="zh-CN" altLang="en-US" sz="2400">
                <a:solidFill>
                  <a:srgbClr val="0000FF"/>
                </a:solidFill>
              </a:rPr>
              <a:t>吨＜</a:t>
            </a:r>
            <a:r>
              <a:rPr lang="en-US" altLang="zh-CN" sz="2400">
                <a:solidFill>
                  <a:srgbClr val="0000FF"/>
                </a:solidFill>
              </a:rPr>
              <a:t>13</a:t>
            </a:r>
            <a:r>
              <a:rPr lang="zh-CN" altLang="en-US" sz="2400">
                <a:solidFill>
                  <a:srgbClr val="0000FF"/>
                </a:solidFill>
              </a:rPr>
              <a:t>吨</a:t>
            </a:r>
            <a:endParaRPr lang="zh-CN" altLang="en-US" sz="240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</a:rPr>
              <a:t>答：可以安全通过这座桥。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9709" name="Text Box 14"/>
          <p:cNvSpPr/>
          <p:nvPr/>
        </p:nvSpPr>
        <p:spPr>
          <a:xfrm>
            <a:off x="1476375" y="4437063"/>
            <a:ext cx="21590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9710" name="Text Box 15"/>
          <p:cNvSpPr/>
          <p:nvPr/>
        </p:nvSpPr>
        <p:spPr>
          <a:xfrm>
            <a:off x="1619250" y="3933825"/>
            <a:ext cx="4465638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</a:rPr>
              <a:t>7000</a:t>
            </a:r>
            <a:r>
              <a:rPr lang="zh-CN" altLang="en-US" sz="2400">
                <a:solidFill>
                  <a:srgbClr val="0000FF"/>
                </a:solidFill>
              </a:rPr>
              <a:t>千克</a:t>
            </a:r>
            <a:r>
              <a:rPr lang="en-US" altLang="zh-CN" sz="2400">
                <a:solidFill>
                  <a:srgbClr val="0000FF"/>
                </a:solidFill>
              </a:rPr>
              <a:t>=7</a:t>
            </a:r>
            <a:r>
              <a:rPr lang="zh-CN" altLang="en-US" sz="2400">
                <a:solidFill>
                  <a:srgbClr val="0000FF"/>
                </a:solidFill>
              </a:rPr>
              <a:t>吨    </a:t>
            </a:r>
            <a:r>
              <a:rPr lang="en-US" altLang="zh-CN" sz="2400">
                <a:solidFill>
                  <a:srgbClr val="0000FF"/>
                </a:solidFill>
              </a:rPr>
              <a:t>6</a:t>
            </a:r>
            <a:r>
              <a:rPr lang="zh-CN" altLang="en-US" sz="2400">
                <a:solidFill>
                  <a:srgbClr val="0000FF"/>
                </a:solidFill>
              </a:rPr>
              <a:t>吨</a:t>
            </a:r>
            <a:r>
              <a:rPr lang="en-US" altLang="zh-CN" sz="2400">
                <a:solidFill>
                  <a:srgbClr val="0000FF"/>
                </a:solidFill>
              </a:rPr>
              <a:t>+7</a:t>
            </a:r>
            <a:r>
              <a:rPr lang="zh-CN" altLang="en-US" sz="2400">
                <a:solidFill>
                  <a:srgbClr val="0000FF"/>
                </a:solidFill>
              </a:rPr>
              <a:t>吨</a:t>
            </a:r>
            <a:r>
              <a:rPr lang="en-US" altLang="zh-CN" sz="2400">
                <a:solidFill>
                  <a:srgbClr val="0000FF"/>
                </a:solidFill>
              </a:rPr>
              <a:t>=13</a:t>
            </a:r>
            <a:r>
              <a:rPr lang="zh-CN" altLang="en-US" sz="2400">
                <a:solidFill>
                  <a:srgbClr val="0000FF"/>
                </a:solidFill>
              </a:rPr>
              <a:t>吨</a:t>
            </a:r>
            <a:endParaRPr lang="zh-CN" altLang="en-US" sz="240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</a:rPr>
              <a:t>答：可以安全通过这座桥。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9711" name="Text Box 17"/>
          <p:cNvSpPr/>
          <p:nvPr/>
        </p:nvSpPr>
        <p:spPr>
          <a:xfrm>
            <a:off x="1547813" y="5445125"/>
            <a:ext cx="4537075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</a:rPr>
              <a:t>5x3=15</a:t>
            </a:r>
            <a:r>
              <a:rPr lang="zh-CN" altLang="en-US" sz="2400">
                <a:solidFill>
                  <a:srgbClr val="0000FF"/>
                </a:solidFill>
              </a:rPr>
              <a:t>（吨）</a:t>
            </a:r>
            <a:r>
              <a:rPr lang="en-US" altLang="zh-CN" sz="2400">
                <a:solidFill>
                  <a:srgbClr val="0000FF"/>
                </a:solidFill>
              </a:rPr>
              <a:t>15</a:t>
            </a:r>
            <a:r>
              <a:rPr lang="zh-CN" altLang="en-US" sz="2400">
                <a:solidFill>
                  <a:srgbClr val="0000FF"/>
                </a:solidFill>
              </a:rPr>
              <a:t>吨＞</a:t>
            </a:r>
            <a:r>
              <a:rPr lang="en-US" altLang="zh-CN" sz="2400">
                <a:solidFill>
                  <a:srgbClr val="0000FF"/>
                </a:solidFill>
              </a:rPr>
              <a:t>13</a:t>
            </a:r>
            <a:r>
              <a:rPr lang="zh-CN" altLang="en-US" sz="2400">
                <a:solidFill>
                  <a:srgbClr val="0000FF"/>
                </a:solidFill>
              </a:rPr>
              <a:t>吨</a:t>
            </a:r>
            <a:endParaRPr lang="zh-CN" altLang="en-US" sz="240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</a:rPr>
              <a:t>答：不可以安全通过这座桥。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9712" name="Text Box 20"/>
          <p:cNvSpPr/>
          <p:nvPr/>
        </p:nvSpPr>
        <p:spPr>
          <a:xfrm>
            <a:off x="6300788" y="1916113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13</a:t>
            </a:r>
            <a:r>
              <a:rPr lang="zh-CN" altLang="en-US" sz="2400" b="1">
                <a:solidFill>
                  <a:srgbClr val="FF0000"/>
                </a:solidFill>
              </a:rPr>
              <a:t>吨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 animBg="1"/>
      <p:bldP spid="29710" grpId="0" animBg="1"/>
      <p:bldP spid="297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/>
          <p:nvPr/>
        </p:nvSpPr>
        <p:spPr>
          <a:xfrm>
            <a:off x="285750" y="14811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/>
          </a:p>
        </p:txBody>
      </p:sp>
      <p:grpSp>
        <p:nvGrpSpPr>
          <p:cNvPr id="30723" name="Group 3"/>
          <p:cNvGrpSpPr/>
          <p:nvPr/>
        </p:nvGrpSpPr>
        <p:grpSpPr>
          <a:xfrm>
            <a:off x="285750" y="1481138"/>
            <a:ext cx="8572500" cy="3779837"/>
            <a:chOff x="0" y="0"/>
            <a:chExt cx="4464" cy="2381"/>
          </a:xfrm>
        </p:grpSpPr>
        <p:sp>
          <p:nvSpPr>
            <p:cNvPr id="30724" name="Rectangle 4"/>
            <p:cNvSpPr/>
            <p:nvPr/>
          </p:nvSpPr>
          <p:spPr>
            <a:xfrm>
              <a:off x="0" y="0"/>
              <a:ext cx="4464" cy="2381"/>
            </a:xfrm>
            <a:prstGeom prst="rect">
              <a:avLst/>
            </a:prstGeom>
            <a:solidFill>
              <a:srgbClr val="EDF0F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0725" name="Group 5"/>
            <p:cNvGrpSpPr/>
            <p:nvPr/>
          </p:nvGrpSpPr>
          <p:grpSpPr>
            <a:xfrm>
              <a:off x="0" y="0"/>
              <a:ext cx="4464" cy="2381"/>
              <a:chOff x="0" y="0"/>
              <a:chExt cx="4464" cy="2381"/>
            </a:xfrm>
          </p:grpSpPr>
          <p:sp>
            <p:nvSpPr>
              <p:cNvPr id="30726" name="Rectangle 6"/>
              <p:cNvSpPr/>
              <p:nvPr/>
            </p:nvSpPr>
            <p:spPr>
              <a:xfrm>
                <a:off x="0" y="0"/>
                <a:ext cx="4464" cy="0"/>
              </a:xfrm>
              <a:prstGeom prst="rect">
                <a:avLst/>
              </a:prstGeom>
              <a:solidFill>
                <a:srgbClr val="EDF0F5"/>
              </a:solidFill>
              <a:ln w="9525">
                <a:noFill/>
              </a:ln>
            </p:spPr>
            <p:txBody>
              <a:bodyPr>
                <a:spAutoFit/>
              </a:bodyPr>
              <a:p>
                <a:endParaRPr lang="zh-CN" altLang="en-US"/>
              </a:p>
            </p:txBody>
          </p:sp>
          <p:sp>
            <p:nvSpPr>
              <p:cNvPr id="30727" name="Rectangle 7"/>
              <p:cNvSpPr/>
              <p:nvPr/>
            </p:nvSpPr>
            <p:spPr>
              <a:xfrm>
                <a:off x="0" y="0"/>
                <a:ext cx="4032" cy="2381"/>
              </a:xfrm>
              <a:prstGeom prst="rect">
                <a:avLst/>
              </a:prstGeom>
              <a:solidFill>
                <a:srgbClr val="EDF0F5"/>
              </a:solidFill>
              <a:ln w="9525">
                <a:noFill/>
              </a:ln>
            </p:spPr>
            <p:txBody>
              <a:bodyPr/>
              <a:p>
                <a:pPr algn="ctr"/>
                <a:r>
                  <a:rPr lang="zh-CN" altLang="en-US" sz="1000"/>
                  <a:t>  </a:t>
                </a:r>
                <a:r>
                  <a:rPr lang="zh-CN" altLang="en-US" sz="24200"/>
                  <a:t> </a:t>
                </a:r>
                <a:r>
                  <a:rPr lang="zh-CN" altLang="en-US" sz="1000"/>
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 </a:t>
                </a:r>
                <a:endParaRPr lang="zh-CN" altLang="en-US" sz="1000"/>
              </a:p>
            </p:txBody>
          </p:sp>
        </p:grpSp>
      </p:grpSp>
      <p:pic>
        <p:nvPicPr>
          <p:cNvPr id="30728" name="Picture 8" descr="U398P1T1D3275054F21DT200405191647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9" name="Text Box 9"/>
          <p:cNvSpPr/>
          <p:nvPr/>
        </p:nvSpPr>
        <p:spPr>
          <a:xfrm>
            <a:off x="0" y="49530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FF00"/>
                </a:solidFill>
              </a:rPr>
              <a:t>这辆该载</a:t>
            </a:r>
            <a:r>
              <a:rPr lang="en-US" altLang="zh-CN" sz="4000">
                <a:solidFill>
                  <a:srgbClr val="FFFF00"/>
                </a:solidFill>
              </a:rPr>
              <a:t>10</a:t>
            </a:r>
            <a:r>
              <a:rPr lang="zh-CN" altLang="en-US" sz="4000">
                <a:solidFill>
                  <a:srgbClr val="FFFF00"/>
                </a:solidFill>
              </a:rPr>
              <a:t>吨的槽罐车，足足装了</a:t>
            </a:r>
            <a:r>
              <a:rPr lang="en-US" altLang="zh-CN" sz="4000">
                <a:solidFill>
                  <a:srgbClr val="FFFF00"/>
                </a:solidFill>
              </a:rPr>
              <a:t>34</a:t>
            </a:r>
            <a:r>
              <a:rPr lang="zh-CN" altLang="en-US" sz="4000">
                <a:solidFill>
                  <a:srgbClr val="FFFF00"/>
                </a:solidFill>
              </a:rPr>
              <a:t>吨水泥，造成桥塌车毁。</a:t>
            </a:r>
            <a:endParaRPr lang="zh-CN" altLang="en-US" sz="40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biankuan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WordArt 3"/>
          <p:cNvSpPr>
            <a:spLocks noTextEdit="1"/>
          </p:cNvSpPr>
          <p:nvPr/>
        </p:nvSpPr>
        <p:spPr>
          <a:xfrm>
            <a:off x="1979613" y="2349500"/>
            <a:ext cx="5545137" cy="194468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你有什么收获？你有什么收获？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4" descr="gifmb2021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-26987"/>
            <a:ext cx="9182100" cy="708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7772400" cy="114300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>
                <a:solidFill>
                  <a:srgbClr val="0000FF"/>
                </a:solidFill>
              </a:rPr>
              <a:t>数学小故事：不能丢掉的单位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32772" name="Rectangle 3"/>
          <p:cNvSpPr>
            <a:spLocks noGrp="1"/>
          </p:cNvSpPr>
          <p:nvPr>
            <p:ph idx="1"/>
          </p:nvPr>
        </p:nvSpPr>
        <p:spPr>
          <a:xfrm>
            <a:off x="250825" y="1557338"/>
            <a:ext cx="7772400" cy="4114800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       很久以前，有一个懒惰的国王，他说：“现在有那么多的单位记起来麻烦死了，从今以后质量单位保留最大的一律用吨，长度单位保留最小的一律用毫米。”</a:t>
            </a:r>
            <a:endParaRPr lang="zh-CN" altLang="en-US" sz="28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        过了几天，国王派钦差大人去体察民情，他走进了一家果品店，说：“掌柜的，我要</a:t>
            </a:r>
            <a:r>
              <a:rPr lang="en-US" altLang="zh-CN" sz="2800" b="1">
                <a:solidFill>
                  <a:srgbClr val="FF0000"/>
                </a:solidFill>
              </a:rPr>
              <a:t>0.005</a:t>
            </a:r>
            <a:r>
              <a:rPr lang="zh-CN" altLang="en-US" sz="2800" b="1">
                <a:solidFill>
                  <a:srgbClr val="FF0000"/>
                </a:solidFill>
              </a:rPr>
              <a:t>吨的葡萄干。”这个掌柜的不会称了，但又不好意思说出来，就说“这样吧你家在哪里，我一会给你送去。”钦差大人又说：“从这向南</a:t>
            </a:r>
            <a:r>
              <a:rPr lang="en-US" altLang="zh-CN" sz="2800" b="1">
                <a:solidFill>
                  <a:srgbClr val="FF0000"/>
                </a:solidFill>
              </a:rPr>
              <a:t>3000000</a:t>
            </a:r>
            <a:r>
              <a:rPr lang="zh-CN" altLang="en-US" sz="2800" b="1">
                <a:solidFill>
                  <a:srgbClr val="FF0000"/>
                </a:solidFill>
              </a:rPr>
              <a:t>毫米。”这下可难坏了掌柜的了。</a:t>
            </a:r>
            <a:endParaRPr lang="zh-CN" altLang="en-US" sz="28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       从这个故事中你学到了什么？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pic>
        <p:nvPicPr>
          <p:cNvPr id="32773" name="Picture 5" descr="11-菲弟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4138" y="4670425"/>
            <a:ext cx="1439862" cy="218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900113" y="1700213"/>
            <a:ext cx="6754812" cy="1719262"/>
            <a:chOff x="0" y="0"/>
            <a:chExt cx="4255" cy="1083"/>
          </a:xfrm>
        </p:grpSpPr>
        <p:pic>
          <p:nvPicPr>
            <p:cNvPr id="8195" name="Picture 3" descr="0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7" y="0"/>
              <a:ext cx="2948" cy="8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/>
            <p:nvPr/>
          </p:nvSpPr>
          <p:spPr>
            <a:xfrm>
              <a:off x="1443" y="91"/>
              <a:ext cx="2812" cy="35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600" b="1">
                  <a:latin typeface="Times New Roman" panose="02020603050405020304" pitchFamily="18" charset="0"/>
                  <a:ea typeface="楷体_GB2312" pitchFamily="49" charset="-122"/>
                </a:rPr>
                <a:t>吨是比千克大的质量单位</a:t>
              </a:r>
              <a:endParaRPr lang="zh-CN" altLang="en-US" sz="2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8197" name="Picture 5" descr="小精灵-0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19"/>
              <a:ext cx="793" cy="9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198" name="Group 6"/>
          <p:cNvGrpSpPr/>
          <p:nvPr/>
        </p:nvGrpSpPr>
        <p:grpSpPr>
          <a:xfrm>
            <a:off x="3203575" y="4581525"/>
            <a:ext cx="2967038" cy="538163"/>
            <a:chOff x="0" y="0"/>
            <a:chExt cx="1869" cy="339"/>
          </a:xfrm>
        </p:grpSpPr>
        <p:sp>
          <p:nvSpPr>
            <p:cNvPr id="8199" name="Rectangle 7"/>
            <p:cNvSpPr/>
            <p:nvPr/>
          </p:nvSpPr>
          <p:spPr>
            <a:xfrm>
              <a:off x="0" y="0"/>
              <a:ext cx="1823" cy="339"/>
            </a:xfrm>
            <a:prstGeom prst="rect">
              <a:avLst/>
            </a:prstGeom>
            <a:solidFill>
              <a:srgbClr val="FFCCFF">
                <a:alpha val="59999"/>
              </a:srgbClr>
            </a:solidFill>
            <a:ln w="19050" cap="flat" cmpd="sng">
              <a:solidFill>
                <a:srgbClr val="CC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endParaRPr lang="zh-CN" altLang="en-US" sz="2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8200" name="Rectangle 8"/>
            <p:cNvSpPr/>
            <p:nvPr/>
          </p:nvSpPr>
          <p:spPr>
            <a:xfrm>
              <a:off x="9" y="8"/>
              <a:ext cx="186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r>
                <a:rPr lang="en-US" altLang="zh-CN" sz="2800" b="1">
                  <a:latin typeface="Times New Roman" panose="02020603050405020304" pitchFamily="18" charset="0"/>
                  <a:ea typeface="楷体_GB2312" pitchFamily="49" charset="-122"/>
                </a:rPr>
                <a:t>1 </a:t>
              </a:r>
              <a:r>
                <a:rPr lang="zh-CN" altLang="en-US" sz="2800" b="1">
                  <a:latin typeface="Times New Roman" panose="02020603050405020304" pitchFamily="18" charset="0"/>
                  <a:ea typeface="楷体_GB2312" pitchFamily="49" charset="-122"/>
                </a:rPr>
                <a:t>吨 </a:t>
              </a:r>
              <a:r>
                <a:rPr lang="en-US" altLang="zh-CN" sz="2800" b="1">
                  <a:latin typeface="Times New Roman" panose="02020603050405020304" pitchFamily="18" charset="0"/>
                  <a:ea typeface="楷体_GB2312" pitchFamily="49" charset="-122"/>
                </a:rPr>
                <a:t>= 1 000 </a:t>
              </a:r>
              <a:r>
                <a:rPr lang="zh-CN" altLang="en-US" sz="2800" b="1">
                  <a:latin typeface="Times New Roman" panose="02020603050405020304" pitchFamily="18" charset="0"/>
                  <a:ea typeface="楷体_GB2312" pitchFamily="49" charset="-122"/>
                </a:rPr>
                <a:t>千克</a:t>
              </a:r>
              <a:endParaRPr lang="zh-CN" altLang="en-US" sz="2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8201" name="Group 18"/>
          <p:cNvGrpSpPr/>
          <p:nvPr/>
        </p:nvGrpSpPr>
        <p:grpSpPr>
          <a:xfrm>
            <a:off x="5292725" y="0"/>
            <a:ext cx="4464050" cy="889000"/>
            <a:chOff x="0" y="0"/>
            <a:chExt cx="1751" cy="561"/>
          </a:xfrm>
        </p:grpSpPr>
        <p:pic>
          <p:nvPicPr>
            <p:cNvPr id="8202" name="Picture 19" descr="虫子-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541" cy="5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3" name="Rectangle 20"/>
            <p:cNvSpPr/>
            <p:nvPr/>
          </p:nvSpPr>
          <p:spPr>
            <a:xfrm>
              <a:off x="54" y="91"/>
              <a:ext cx="169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charset="-122"/>
                </a:rPr>
                <a:t>  吨  的 认  识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8204" name="Text Box 21"/>
          <p:cNvSpPr/>
          <p:nvPr/>
        </p:nvSpPr>
        <p:spPr>
          <a:xfrm>
            <a:off x="1908175" y="3068638"/>
            <a:ext cx="29511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18" descr="图片2"/>
          <p:cNvPicPr>
            <a:picLocks noChangeAspect="1"/>
          </p:cNvPicPr>
          <p:nvPr/>
        </p:nvPicPr>
        <p:blipFill>
          <a:blip r:embed="rId1"/>
          <a:srcRect l="6429" t="35207" r="4607" b="7684"/>
          <a:stretch>
            <a:fillRect/>
          </a:stretch>
        </p:blipFill>
        <p:spPr>
          <a:xfrm>
            <a:off x="0" y="0"/>
            <a:ext cx="8675688" cy="417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/>
          <p:nvPr/>
        </p:nvSpPr>
        <p:spPr>
          <a:xfrm>
            <a:off x="0" y="2276475"/>
            <a:ext cx="1368425" cy="4762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400</a:t>
            </a:r>
            <a:r>
              <a:rPr lang="en-US" altLang="zh-CN" sz="24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0" name="Rectangle 4"/>
          <p:cNvSpPr/>
          <p:nvPr/>
        </p:nvSpPr>
        <p:spPr>
          <a:xfrm>
            <a:off x="1763713" y="3644900"/>
            <a:ext cx="1368425" cy="4762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300</a:t>
            </a:r>
            <a:r>
              <a:rPr lang="en-US" altLang="zh-CN" sz="24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1" name="Rectangle 5"/>
          <p:cNvSpPr/>
          <p:nvPr/>
        </p:nvSpPr>
        <p:spPr>
          <a:xfrm>
            <a:off x="4284663" y="3357563"/>
            <a:ext cx="1439862" cy="4762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500</a:t>
            </a:r>
            <a:r>
              <a:rPr lang="en-US" altLang="zh-CN" sz="24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2" name="Rectangle 6"/>
          <p:cNvSpPr/>
          <p:nvPr/>
        </p:nvSpPr>
        <p:spPr>
          <a:xfrm>
            <a:off x="6732588" y="3213100"/>
            <a:ext cx="1439862" cy="47625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100</a:t>
            </a:r>
            <a:r>
              <a:rPr lang="en-US" altLang="zh-CN" sz="2400" b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千克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223" name="Group 10"/>
          <p:cNvGrpSpPr/>
          <p:nvPr/>
        </p:nvGrpSpPr>
        <p:grpSpPr>
          <a:xfrm>
            <a:off x="611188" y="558800"/>
            <a:ext cx="792162" cy="782638"/>
            <a:chOff x="0" y="0"/>
            <a:chExt cx="499" cy="493"/>
          </a:xfrm>
        </p:grpSpPr>
        <p:pic>
          <p:nvPicPr>
            <p:cNvPr id="9224" name="Picture 11" descr="yaya 拷贝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9" cy="4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5" name="Rectangle 12"/>
            <p:cNvSpPr/>
            <p:nvPr/>
          </p:nvSpPr>
          <p:spPr>
            <a:xfrm>
              <a:off x="127" y="118"/>
              <a:ext cx="23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b="1">
                  <a:latin typeface="Times New Roman" panose="02020603050405020304" pitchFamily="18" charset="0"/>
                  <a:ea typeface="方正粗圆简体" pitchFamily="2" charset="-122"/>
                </a:rPr>
                <a:t>6</a:t>
              </a:r>
              <a:endParaRPr lang="en-US" altLang="zh-CN" sz="3000" b="1">
                <a:latin typeface="Times New Roman" panose="02020603050405020304" pitchFamily="18" charset="0"/>
                <a:ea typeface="方正粗圆简体" pitchFamily="2" charset="-122"/>
              </a:endParaRPr>
            </a:p>
          </p:txBody>
        </p:sp>
      </p:grpSp>
      <p:sp>
        <p:nvSpPr>
          <p:cNvPr id="9226" name="Text Box 19"/>
          <p:cNvSpPr/>
          <p:nvPr/>
        </p:nvSpPr>
        <p:spPr>
          <a:xfrm>
            <a:off x="2124075" y="4437063"/>
            <a:ext cx="46815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/>
              <a:t>400+300+500+100=1300</a:t>
            </a:r>
            <a:r>
              <a:rPr lang="zh-CN" altLang="en-US" sz="2400" b="1"/>
              <a:t>（千克）</a:t>
            </a:r>
            <a:endParaRPr lang="zh-CN" altLang="en-US" sz="2400" b="1"/>
          </a:p>
        </p:txBody>
      </p:sp>
      <p:sp>
        <p:nvSpPr>
          <p:cNvPr id="9227" name="Rectangle 21"/>
          <p:cNvSpPr/>
          <p:nvPr/>
        </p:nvSpPr>
        <p:spPr>
          <a:xfrm>
            <a:off x="2195513" y="4987925"/>
            <a:ext cx="1804987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/>
              <a:t>1</a:t>
            </a:r>
            <a:r>
              <a:rPr lang="zh-CN" altLang="en-US" sz="2000" b="1"/>
              <a:t>吨</a:t>
            </a:r>
            <a:r>
              <a:rPr lang="en-US" altLang="zh-CN" sz="2000" b="1"/>
              <a:t>=1000</a:t>
            </a:r>
            <a:r>
              <a:rPr lang="zh-CN" altLang="en-US" sz="2000" b="1"/>
              <a:t>千克</a:t>
            </a:r>
            <a:endParaRPr lang="zh-CN" altLang="en-US" sz="2000" b="1"/>
          </a:p>
        </p:txBody>
      </p:sp>
      <p:sp>
        <p:nvSpPr>
          <p:cNvPr id="9228" name="Rectangle 22"/>
          <p:cNvSpPr/>
          <p:nvPr/>
        </p:nvSpPr>
        <p:spPr>
          <a:xfrm>
            <a:off x="2195513" y="5546725"/>
            <a:ext cx="2995612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/>
              <a:t>1300</a:t>
            </a:r>
            <a:r>
              <a:rPr lang="zh-CN" altLang="en-US" sz="2000" b="1"/>
              <a:t>千克＞</a:t>
            </a:r>
            <a:r>
              <a:rPr lang="en-US" altLang="zh-CN" sz="2000" b="1"/>
              <a:t>1</a:t>
            </a:r>
            <a:r>
              <a:rPr lang="zh-CN" altLang="en-US" sz="2000" b="1"/>
              <a:t>吨</a:t>
            </a:r>
            <a:endParaRPr lang="zh-CN" altLang="en-US" sz="2000" b="1"/>
          </a:p>
          <a:p>
            <a:pPr>
              <a:spcBef>
                <a:spcPct val="50000"/>
              </a:spcBef>
            </a:pPr>
            <a:r>
              <a:rPr lang="zh-CN" altLang="en-US" sz="2000" b="1"/>
              <a:t>答：他们不能同时过河。</a:t>
            </a:r>
            <a:endParaRPr lang="zh-CN" altLang="en-US" sz="2000" b="1"/>
          </a:p>
          <a:p>
            <a:pPr>
              <a:spcBef>
                <a:spcPct val="50000"/>
              </a:spcBef>
            </a:pPr>
            <a:endParaRPr lang="zh-CN" altLang="en-US" sz="2000" b="1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animBg="1"/>
      <p:bldP spid="9227" grpId="0" animBg="1"/>
      <p:bldP spid="92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Object 3"/>
          <p:cNvGraphicFramePr>
            <a:graphicFrameLocks noChangeAspect="1"/>
          </p:cNvGraphicFramePr>
          <p:nvPr/>
        </p:nvGraphicFramePr>
        <p:xfrm>
          <a:off x="7164388" y="404813"/>
          <a:ext cx="10668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063750" imgH="3661410" progId="Flash.Movie">
                  <p:embed/>
                </p:oleObj>
              </mc:Choice>
              <mc:Fallback>
                <p:oleObj name="" r:id="rId1" imgW="2063750" imgH="3661410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64388" y="404813"/>
                        <a:ext cx="1066800" cy="1447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3" name="WordArt 13"/>
          <p:cNvSpPr>
            <a:spLocks noTextEdit="1"/>
          </p:cNvSpPr>
          <p:nvPr/>
        </p:nvSpPr>
        <p:spPr>
          <a:xfrm>
            <a:off x="1979613" y="476250"/>
            <a:ext cx="4248150" cy="1389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小游戏：背一背小游戏：背一背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Rectangle 14"/>
          <p:cNvSpPr/>
          <p:nvPr/>
        </p:nvSpPr>
        <p:spPr>
          <a:xfrm>
            <a:off x="1258888" y="2781300"/>
            <a:ext cx="6913562" cy="19208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      </a:t>
            </a:r>
            <a:r>
              <a:rPr lang="zh-CN" altLang="en-US" sz="4000">
                <a:solidFill>
                  <a:srgbClr val="FF0000"/>
                </a:solidFill>
              </a:rPr>
              <a:t>同桌说一说你们的体重是多少千克？然后两人互相背一背。说一说你的感受是什么？ 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bo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04813"/>
            <a:ext cx="1209675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WordArt 4"/>
          <p:cNvSpPr>
            <a:spLocks noTextEdit="1"/>
          </p:cNvSpPr>
          <p:nvPr/>
        </p:nvSpPr>
        <p:spPr>
          <a:xfrm>
            <a:off x="1763713" y="404813"/>
            <a:ext cx="2879725" cy="15319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算一算算一算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8" name="Picture 5" descr="牛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1331913" y="1916113"/>
            <a:ext cx="1944687" cy="17065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9" name="Group 6"/>
          <p:cNvGrpSpPr>
            <a:grpSpLocks noChangeAspect="1"/>
          </p:cNvGrpSpPr>
          <p:nvPr/>
        </p:nvGrpSpPr>
        <p:grpSpPr>
          <a:xfrm>
            <a:off x="5651500" y="1844675"/>
            <a:ext cx="2209800" cy="1447800"/>
            <a:chOff x="0" y="0"/>
            <a:chExt cx="2448" cy="1680"/>
          </a:xfrm>
        </p:grpSpPr>
        <p:pic>
          <p:nvPicPr>
            <p:cNvPr id="11270" name="Picture 7" descr="0070"/>
            <p:cNvPicPr>
              <a:picLocks noChangeAspect="1"/>
            </p:cNvPicPr>
            <p:nvPr/>
          </p:nvPicPr>
          <p:blipFill>
            <a:blip r:embed="rId3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1" name="Picture 8" descr="pingguo"/>
            <p:cNvPicPr>
              <a:picLocks noChangeAspect="1"/>
            </p:cNvPicPr>
            <p:nvPr/>
          </p:nvPicPr>
          <p:blipFill>
            <a:blip r:embed="rId4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72" name="Picture 9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275" y="4841875"/>
            <a:ext cx="1452563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3" name="Text Box 10"/>
          <p:cNvSpPr/>
          <p:nvPr/>
        </p:nvSpPr>
        <p:spPr>
          <a:xfrm>
            <a:off x="1619250" y="3789363"/>
            <a:ext cx="12239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/>
              <a:t>500</a:t>
            </a:r>
            <a:r>
              <a:rPr lang="zh-CN" altLang="en-US" b="1"/>
              <a:t>千克</a:t>
            </a:r>
            <a:endParaRPr lang="zh-CN" altLang="en-US" b="1"/>
          </a:p>
        </p:txBody>
      </p:sp>
      <p:sp>
        <p:nvSpPr>
          <p:cNvPr id="11274" name="Text Box 11"/>
          <p:cNvSpPr/>
          <p:nvPr/>
        </p:nvSpPr>
        <p:spPr>
          <a:xfrm>
            <a:off x="6372225" y="3500438"/>
            <a:ext cx="13684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/>
              <a:t>25</a:t>
            </a:r>
            <a:r>
              <a:rPr lang="zh-CN" altLang="en-US" b="1"/>
              <a:t>千克</a:t>
            </a:r>
            <a:endParaRPr lang="zh-CN" altLang="en-US" b="1"/>
          </a:p>
        </p:txBody>
      </p:sp>
      <p:sp>
        <p:nvSpPr>
          <p:cNvPr id="11275" name="Text Box 12"/>
          <p:cNvSpPr/>
          <p:nvPr/>
        </p:nvSpPr>
        <p:spPr>
          <a:xfrm>
            <a:off x="2987675" y="3068638"/>
            <a:ext cx="12255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/>
              <a:t>（  ）头</a:t>
            </a:r>
            <a:endParaRPr lang="zh-CN" altLang="en-US" b="1"/>
          </a:p>
        </p:txBody>
      </p:sp>
      <p:sp>
        <p:nvSpPr>
          <p:cNvPr id="11276" name="Text Box 13"/>
          <p:cNvSpPr/>
          <p:nvPr/>
        </p:nvSpPr>
        <p:spPr>
          <a:xfrm>
            <a:off x="7667625" y="2636838"/>
            <a:ext cx="12255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/>
              <a:t>（  ）筐</a:t>
            </a:r>
            <a:endParaRPr lang="zh-CN" altLang="en-US" b="1"/>
          </a:p>
        </p:txBody>
      </p:sp>
      <p:sp>
        <p:nvSpPr>
          <p:cNvPr id="11277" name="Text Box 14"/>
          <p:cNvSpPr/>
          <p:nvPr/>
        </p:nvSpPr>
        <p:spPr>
          <a:xfrm>
            <a:off x="5795963" y="5661025"/>
            <a:ext cx="12255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/>
              <a:t>（  ）袋</a:t>
            </a:r>
            <a:endParaRPr lang="zh-CN" altLang="en-US" b="1"/>
          </a:p>
        </p:txBody>
      </p:sp>
      <p:sp>
        <p:nvSpPr>
          <p:cNvPr id="11278" name="AutoShape 15"/>
          <p:cNvSpPr/>
          <p:nvPr/>
        </p:nvSpPr>
        <p:spPr>
          <a:xfrm>
            <a:off x="4284663" y="3500438"/>
            <a:ext cx="936625" cy="936625"/>
          </a:xfrm>
          <a:prstGeom prst="wedgeEllipseCallout">
            <a:avLst>
              <a:gd name="adj1" fmla="val -47625"/>
              <a:gd name="adj2" fmla="val 252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400" b="1"/>
              <a:t>1</a:t>
            </a:r>
            <a:r>
              <a:rPr lang="zh-CN" altLang="en-US" sz="2400" b="1"/>
              <a:t>吨</a:t>
            </a:r>
            <a:endParaRPr lang="zh-CN" altLang="en-US" sz="2400" b="1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Text Box 2"/>
          <p:cNvSpPr/>
          <p:nvPr/>
        </p:nvSpPr>
        <p:spPr>
          <a:xfrm>
            <a:off x="1981200" y="38862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500千克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pic>
        <p:nvPicPr>
          <p:cNvPr id="12291" name="Picture 3" descr="牛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1066800" y="1066800"/>
            <a:ext cx="3111500" cy="273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牛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5029200" y="1066800"/>
            <a:ext cx="3111500" cy="273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5"/>
          <p:cNvSpPr/>
          <p:nvPr/>
        </p:nvSpPr>
        <p:spPr>
          <a:xfrm>
            <a:off x="6019800" y="3910013"/>
            <a:ext cx="1752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500千克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12294" name="Text Box 7"/>
          <p:cNvSpPr/>
          <p:nvPr/>
        </p:nvSpPr>
        <p:spPr>
          <a:xfrm>
            <a:off x="990600" y="4572000"/>
            <a:ext cx="7620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两头牛共重1000千克，也就是1吨。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295" name="Group 9"/>
          <p:cNvGrpSpPr/>
          <p:nvPr/>
        </p:nvGrpSpPr>
        <p:grpSpPr>
          <a:xfrm>
            <a:off x="5148263" y="0"/>
            <a:ext cx="4679950" cy="889000"/>
            <a:chOff x="0" y="0"/>
            <a:chExt cx="1751" cy="561"/>
          </a:xfrm>
        </p:grpSpPr>
        <p:pic>
          <p:nvPicPr>
            <p:cNvPr id="12296" name="Picture 10" descr="虫子-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541" cy="5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7" name="Rectangle 11"/>
            <p:cNvSpPr/>
            <p:nvPr/>
          </p:nvSpPr>
          <p:spPr>
            <a:xfrm>
              <a:off x="54" y="91"/>
              <a:ext cx="169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r>
                <a:rPr lang="zh-CN" altLang="en-US" sz="28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吨  的 认  识</a:t>
              </a:r>
              <a:endParaRPr lang="zh-CN" altLang="en-US" sz="2800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2"/>
          <p:cNvGrpSpPr>
            <a:grpSpLocks noChangeAspect="1"/>
          </p:cNvGrpSpPr>
          <p:nvPr/>
        </p:nvGrpSpPr>
        <p:grpSpPr>
          <a:xfrm>
            <a:off x="-227012" y="0"/>
            <a:ext cx="2208212" cy="1447800"/>
            <a:chOff x="0" y="0"/>
            <a:chExt cx="2448" cy="1680"/>
          </a:xfrm>
        </p:grpSpPr>
        <p:pic>
          <p:nvPicPr>
            <p:cNvPr id="13315" name="Picture 3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6" name="Picture 4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17" name="Group 5"/>
          <p:cNvGrpSpPr>
            <a:grpSpLocks noChangeAspect="1"/>
          </p:cNvGrpSpPr>
          <p:nvPr/>
        </p:nvGrpSpPr>
        <p:grpSpPr>
          <a:xfrm>
            <a:off x="-150812" y="1066800"/>
            <a:ext cx="2208212" cy="1447800"/>
            <a:chOff x="0" y="0"/>
            <a:chExt cx="2448" cy="1680"/>
          </a:xfrm>
        </p:grpSpPr>
        <p:pic>
          <p:nvPicPr>
            <p:cNvPr id="13318" name="Picture 6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9" name="Picture 7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20" name="Group 8"/>
          <p:cNvGrpSpPr>
            <a:grpSpLocks noChangeAspect="1"/>
          </p:cNvGrpSpPr>
          <p:nvPr/>
        </p:nvGrpSpPr>
        <p:grpSpPr>
          <a:xfrm>
            <a:off x="457200" y="1219200"/>
            <a:ext cx="2209800" cy="1447800"/>
            <a:chOff x="0" y="0"/>
            <a:chExt cx="2448" cy="1680"/>
          </a:xfrm>
        </p:grpSpPr>
        <p:pic>
          <p:nvPicPr>
            <p:cNvPr id="13321" name="Picture 9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2" name="Picture 10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23" name="Group 11"/>
          <p:cNvGrpSpPr>
            <a:grpSpLocks noChangeAspect="1"/>
          </p:cNvGrpSpPr>
          <p:nvPr/>
        </p:nvGrpSpPr>
        <p:grpSpPr>
          <a:xfrm>
            <a:off x="533400" y="0"/>
            <a:ext cx="2209800" cy="1447800"/>
            <a:chOff x="0" y="0"/>
            <a:chExt cx="2448" cy="1680"/>
          </a:xfrm>
        </p:grpSpPr>
        <p:pic>
          <p:nvPicPr>
            <p:cNvPr id="13324" name="Picture 12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5" name="Picture 13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26" name="Group 14"/>
          <p:cNvGrpSpPr>
            <a:grpSpLocks noChangeAspect="1"/>
          </p:cNvGrpSpPr>
          <p:nvPr/>
        </p:nvGrpSpPr>
        <p:grpSpPr>
          <a:xfrm>
            <a:off x="1295400" y="1524000"/>
            <a:ext cx="2209800" cy="1447800"/>
            <a:chOff x="0" y="0"/>
            <a:chExt cx="2448" cy="1680"/>
          </a:xfrm>
        </p:grpSpPr>
        <p:pic>
          <p:nvPicPr>
            <p:cNvPr id="13327" name="Picture 15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8" name="Picture 16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29" name="Group 17"/>
          <p:cNvGrpSpPr>
            <a:grpSpLocks noChangeAspect="1"/>
          </p:cNvGrpSpPr>
          <p:nvPr/>
        </p:nvGrpSpPr>
        <p:grpSpPr>
          <a:xfrm>
            <a:off x="2514600" y="1752600"/>
            <a:ext cx="2209800" cy="1447800"/>
            <a:chOff x="0" y="0"/>
            <a:chExt cx="2448" cy="1680"/>
          </a:xfrm>
        </p:grpSpPr>
        <p:pic>
          <p:nvPicPr>
            <p:cNvPr id="13330" name="Picture 18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1" name="Picture 19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32" name="Group 20"/>
          <p:cNvGrpSpPr>
            <a:grpSpLocks noChangeAspect="1"/>
          </p:cNvGrpSpPr>
          <p:nvPr/>
        </p:nvGrpSpPr>
        <p:grpSpPr>
          <a:xfrm>
            <a:off x="3352800" y="1905000"/>
            <a:ext cx="2209800" cy="1447800"/>
            <a:chOff x="0" y="0"/>
            <a:chExt cx="2448" cy="1680"/>
          </a:xfrm>
        </p:grpSpPr>
        <p:pic>
          <p:nvPicPr>
            <p:cNvPr id="13333" name="Picture 21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4" name="Picture 22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35" name="Group 23"/>
          <p:cNvGrpSpPr>
            <a:grpSpLocks noChangeAspect="1"/>
          </p:cNvGrpSpPr>
          <p:nvPr/>
        </p:nvGrpSpPr>
        <p:grpSpPr>
          <a:xfrm>
            <a:off x="4038600" y="2133600"/>
            <a:ext cx="2209800" cy="1447800"/>
            <a:chOff x="0" y="0"/>
            <a:chExt cx="2448" cy="1680"/>
          </a:xfrm>
        </p:grpSpPr>
        <p:pic>
          <p:nvPicPr>
            <p:cNvPr id="13336" name="Picture 24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7" name="Picture 25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38" name="Group 26"/>
          <p:cNvGrpSpPr>
            <a:grpSpLocks noChangeAspect="1"/>
          </p:cNvGrpSpPr>
          <p:nvPr/>
        </p:nvGrpSpPr>
        <p:grpSpPr>
          <a:xfrm>
            <a:off x="4800600" y="2209800"/>
            <a:ext cx="2209800" cy="1447800"/>
            <a:chOff x="0" y="0"/>
            <a:chExt cx="2448" cy="1680"/>
          </a:xfrm>
        </p:grpSpPr>
        <p:pic>
          <p:nvPicPr>
            <p:cNvPr id="13339" name="Picture 27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0" name="Picture 28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41" name="Group 29"/>
          <p:cNvGrpSpPr>
            <a:grpSpLocks noChangeAspect="1"/>
          </p:cNvGrpSpPr>
          <p:nvPr/>
        </p:nvGrpSpPr>
        <p:grpSpPr>
          <a:xfrm>
            <a:off x="5940425" y="2420938"/>
            <a:ext cx="2209800" cy="1447800"/>
            <a:chOff x="0" y="0"/>
            <a:chExt cx="2448" cy="1680"/>
          </a:xfrm>
        </p:grpSpPr>
        <p:pic>
          <p:nvPicPr>
            <p:cNvPr id="13342" name="Picture 30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3" name="Picture 31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44" name="Group 32"/>
          <p:cNvGrpSpPr>
            <a:grpSpLocks noChangeAspect="1"/>
          </p:cNvGrpSpPr>
          <p:nvPr/>
        </p:nvGrpSpPr>
        <p:grpSpPr>
          <a:xfrm>
            <a:off x="5724525" y="2565400"/>
            <a:ext cx="2209800" cy="1447800"/>
            <a:chOff x="0" y="0"/>
            <a:chExt cx="2448" cy="1680"/>
          </a:xfrm>
        </p:grpSpPr>
        <p:pic>
          <p:nvPicPr>
            <p:cNvPr id="13345" name="Picture 33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6" name="Picture 34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47" name="Group 35"/>
          <p:cNvGrpSpPr>
            <a:grpSpLocks noChangeAspect="1"/>
          </p:cNvGrpSpPr>
          <p:nvPr/>
        </p:nvGrpSpPr>
        <p:grpSpPr>
          <a:xfrm>
            <a:off x="6934200" y="2781300"/>
            <a:ext cx="2209800" cy="1447800"/>
            <a:chOff x="0" y="0"/>
            <a:chExt cx="2448" cy="1680"/>
          </a:xfrm>
        </p:grpSpPr>
        <p:pic>
          <p:nvPicPr>
            <p:cNvPr id="13348" name="Picture 36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9" name="Picture 37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50" name="Group 38"/>
          <p:cNvGrpSpPr>
            <a:grpSpLocks noChangeAspect="1"/>
          </p:cNvGrpSpPr>
          <p:nvPr/>
        </p:nvGrpSpPr>
        <p:grpSpPr>
          <a:xfrm>
            <a:off x="0" y="2286000"/>
            <a:ext cx="2209800" cy="1447800"/>
            <a:chOff x="0" y="0"/>
            <a:chExt cx="2448" cy="1680"/>
          </a:xfrm>
        </p:grpSpPr>
        <p:pic>
          <p:nvPicPr>
            <p:cNvPr id="13351" name="Picture 39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52" name="Picture 40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53" name="Group 41"/>
          <p:cNvGrpSpPr>
            <a:grpSpLocks noChangeAspect="1"/>
          </p:cNvGrpSpPr>
          <p:nvPr/>
        </p:nvGrpSpPr>
        <p:grpSpPr>
          <a:xfrm>
            <a:off x="762000" y="2590800"/>
            <a:ext cx="2209800" cy="1447800"/>
            <a:chOff x="0" y="0"/>
            <a:chExt cx="2448" cy="1680"/>
          </a:xfrm>
        </p:grpSpPr>
        <p:pic>
          <p:nvPicPr>
            <p:cNvPr id="13354" name="Picture 42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55" name="Picture 43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56" name="Group 44"/>
          <p:cNvGrpSpPr>
            <a:grpSpLocks noChangeAspect="1"/>
          </p:cNvGrpSpPr>
          <p:nvPr/>
        </p:nvGrpSpPr>
        <p:grpSpPr>
          <a:xfrm>
            <a:off x="1676400" y="2895600"/>
            <a:ext cx="2209800" cy="1447800"/>
            <a:chOff x="0" y="0"/>
            <a:chExt cx="2448" cy="1680"/>
          </a:xfrm>
        </p:grpSpPr>
        <p:pic>
          <p:nvPicPr>
            <p:cNvPr id="13357" name="Picture 45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58" name="Picture 46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59" name="Group 47"/>
          <p:cNvGrpSpPr>
            <a:grpSpLocks noChangeAspect="1"/>
          </p:cNvGrpSpPr>
          <p:nvPr/>
        </p:nvGrpSpPr>
        <p:grpSpPr>
          <a:xfrm>
            <a:off x="2362200" y="3124200"/>
            <a:ext cx="2209800" cy="1447800"/>
            <a:chOff x="0" y="0"/>
            <a:chExt cx="2448" cy="1680"/>
          </a:xfrm>
        </p:grpSpPr>
        <p:pic>
          <p:nvPicPr>
            <p:cNvPr id="13360" name="Picture 48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61" name="Picture 49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62" name="Group 50"/>
          <p:cNvGrpSpPr>
            <a:grpSpLocks noChangeAspect="1"/>
          </p:cNvGrpSpPr>
          <p:nvPr/>
        </p:nvGrpSpPr>
        <p:grpSpPr>
          <a:xfrm>
            <a:off x="3276600" y="3200400"/>
            <a:ext cx="2209800" cy="1447800"/>
            <a:chOff x="0" y="0"/>
            <a:chExt cx="2448" cy="1680"/>
          </a:xfrm>
        </p:grpSpPr>
        <p:pic>
          <p:nvPicPr>
            <p:cNvPr id="13363" name="Picture 51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64" name="Picture 52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65" name="Group 53"/>
          <p:cNvGrpSpPr>
            <a:grpSpLocks noChangeAspect="1"/>
          </p:cNvGrpSpPr>
          <p:nvPr/>
        </p:nvGrpSpPr>
        <p:grpSpPr>
          <a:xfrm>
            <a:off x="4191000" y="3429000"/>
            <a:ext cx="2209800" cy="1447800"/>
            <a:chOff x="0" y="0"/>
            <a:chExt cx="2448" cy="1680"/>
          </a:xfrm>
        </p:grpSpPr>
        <p:pic>
          <p:nvPicPr>
            <p:cNvPr id="13366" name="Picture 54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67" name="Picture 55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68" name="Group 56"/>
          <p:cNvGrpSpPr>
            <a:grpSpLocks noChangeAspect="1"/>
          </p:cNvGrpSpPr>
          <p:nvPr/>
        </p:nvGrpSpPr>
        <p:grpSpPr>
          <a:xfrm>
            <a:off x="4953000" y="3581400"/>
            <a:ext cx="2209800" cy="1447800"/>
            <a:chOff x="0" y="0"/>
            <a:chExt cx="2448" cy="1680"/>
          </a:xfrm>
        </p:grpSpPr>
        <p:pic>
          <p:nvPicPr>
            <p:cNvPr id="13369" name="Picture 57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70" name="Picture 58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71" name="Group 59"/>
          <p:cNvGrpSpPr>
            <a:grpSpLocks noChangeAspect="1"/>
          </p:cNvGrpSpPr>
          <p:nvPr/>
        </p:nvGrpSpPr>
        <p:grpSpPr>
          <a:xfrm>
            <a:off x="5715000" y="3810000"/>
            <a:ext cx="2209800" cy="1447800"/>
            <a:chOff x="0" y="0"/>
            <a:chExt cx="2448" cy="1680"/>
          </a:xfrm>
        </p:grpSpPr>
        <p:pic>
          <p:nvPicPr>
            <p:cNvPr id="13372" name="Picture 60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73" name="Picture 61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74" name="Group 62"/>
          <p:cNvGrpSpPr>
            <a:grpSpLocks noChangeAspect="1"/>
          </p:cNvGrpSpPr>
          <p:nvPr/>
        </p:nvGrpSpPr>
        <p:grpSpPr>
          <a:xfrm>
            <a:off x="6553200" y="4114800"/>
            <a:ext cx="2209800" cy="1447800"/>
            <a:chOff x="0" y="0"/>
            <a:chExt cx="2448" cy="1680"/>
          </a:xfrm>
        </p:grpSpPr>
        <p:pic>
          <p:nvPicPr>
            <p:cNvPr id="13375" name="Picture 63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76" name="Picture 64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77" name="Group 65"/>
          <p:cNvGrpSpPr>
            <a:grpSpLocks noChangeAspect="1"/>
          </p:cNvGrpSpPr>
          <p:nvPr/>
        </p:nvGrpSpPr>
        <p:grpSpPr>
          <a:xfrm>
            <a:off x="7086600" y="4267200"/>
            <a:ext cx="2209800" cy="1447800"/>
            <a:chOff x="0" y="0"/>
            <a:chExt cx="2448" cy="1680"/>
          </a:xfrm>
        </p:grpSpPr>
        <p:pic>
          <p:nvPicPr>
            <p:cNvPr id="13378" name="Picture 66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79" name="Picture 67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80" name="Group 68"/>
          <p:cNvGrpSpPr>
            <a:grpSpLocks noChangeAspect="1"/>
          </p:cNvGrpSpPr>
          <p:nvPr/>
        </p:nvGrpSpPr>
        <p:grpSpPr>
          <a:xfrm>
            <a:off x="6019800" y="381000"/>
            <a:ext cx="2209800" cy="1447800"/>
            <a:chOff x="0" y="0"/>
            <a:chExt cx="2448" cy="1680"/>
          </a:xfrm>
        </p:grpSpPr>
        <p:pic>
          <p:nvPicPr>
            <p:cNvPr id="13381" name="Picture 69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82" name="Picture 70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83" name="Group 71"/>
          <p:cNvGrpSpPr>
            <a:grpSpLocks noChangeAspect="1"/>
          </p:cNvGrpSpPr>
          <p:nvPr/>
        </p:nvGrpSpPr>
        <p:grpSpPr>
          <a:xfrm>
            <a:off x="1143000" y="0"/>
            <a:ext cx="2209800" cy="1447800"/>
            <a:chOff x="0" y="0"/>
            <a:chExt cx="2448" cy="1680"/>
          </a:xfrm>
        </p:grpSpPr>
        <p:pic>
          <p:nvPicPr>
            <p:cNvPr id="13384" name="Picture 72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85" name="Picture 73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86" name="Group 74"/>
          <p:cNvGrpSpPr>
            <a:grpSpLocks noChangeAspect="1"/>
          </p:cNvGrpSpPr>
          <p:nvPr/>
        </p:nvGrpSpPr>
        <p:grpSpPr>
          <a:xfrm>
            <a:off x="1752600" y="228600"/>
            <a:ext cx="2209800" cy="1447800"/>
            <a:chOff x="0" y="0"/>
            <a:chExt cx="2448" cy="1680"/>
          </a:xfrm>
        </p:grpSpPr>
        <p:pic>
          <p:nvPicPr>
            <p:cNvPr id="13387" name="Picture 75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88" name="Picture 76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89" name="Group 77"/>
          <p:cNvGrpSpPr>
            <a:grpSpLocks noChangeAspect="1"/>
          </p:cNvGrpSpPr>
          <p:nvPr/>
        </p:nvGrpSpPr>
        <p:grpSpPr>
          <a:xfrm>
            <a:off x="2590800" y="304800"/>
            <a:ext cx="2209800" cy="1447800"/>
            <a:chOff x="0" y="0"/>
            <a:chExt cx="2448" cy="1680"/>
          </a:xfrm>
        </p:grpSpPr>
        <p:pic>
          <p:nvPicPr>
            <p:cNvPr id="13390" name="Picture 78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91" name="Picture 79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92" name="Group 80"/>
          <p:cNvGrpSpPr>
            <a:grpSpLocks noChangeAspect="1"/>
          </p:cNvGrpSpPr>
          <p:nvPr/>
        </p:nvGrpSpPr>
        <p:grpSpPr>
          <a:xfrm>
            <a:off x="3505200" y="381000"/>
            <a:ext cx="2209800" cy="1447800"/>
            <a:chOff x="0" y="0"/>
            <a:chExt cx="2448" cy="1680"/>
          </a:xfrm>
        </p:grpSpPr>
        <p:pic>
          <p:nvPicPr>
            <p:cNvPr id="13393" name="Picture 81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94" name="Picture 82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95" name="Group 83"/>
          <p:cNvGrpSpPr>
            <a:grpSpLocks noChangeAspect="1"/>
          </p:cNvGrpSpPr>
          <p:nvPr/>
        </p:nvGrpSpPr>
        <p:grpSpPr>
          <a:xfrm>
            <a:off x="4267200" y="609600"/>
            <a:ext cx="2209800" cy="1447800"/>
            <a:chOff x="0" y="0"/>
            <a:chExt cx="2448" cy="1680"/>
          </a:xfrm>
        </p:grpSpPr>
        <p:pic>
          <p:nvPicPr>
            <p:cNvPr id="13396" name="Picture 84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97" name="Picture 85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98" name="Group 86"/>
          <p:cNvGrpSpPr>
            <a:grpSpLocks noChangeAspect="1"/>
          </p:cNvGrpSpPr>
          <p:nvPr/>
        </p:nvGrpSpPr>
        <p:grpSpPr>
          <a:xfrm>
            <a:off x="5334000" y="990600"/>
            <a:ext cx="2209800" cy="1447800"/>
            <a:chOff x="0" y="0"/>
            <a:chExt cx="2448" cy="1680"/>
          </a:xfrm>
        </p:grpSpPr>
        <p:pic>
          <p:nvPicPr>
            <p:cNvPr id="13399" name="Picture 87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00" name="Picture 88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01" name="Group 89"/>
          <p:cNvGrpSpPr>
            <a:grpSpLocks noChangeAspect="1"/>
          </p:cNvGrpSpPr>
          <p:nvPr/>
        </p:nvGrpSpPr>
        <p:grpSpPr>
          <a:xfrm>
            <a:off x="6934200" y="1295400"/>
            <a:ext cx="2209800" cy="1447800"/>
            <a:chOff x="0" y="0"/>
            <a:chExt cx="2448" cy="1680"/>
          </a:xfrm>
        </p:grpSpPr>
        <p:pic>
          <p:nvPicPr>
            <p:cNvPr id="13402" name="Picture 90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03" name="Picture 91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04" name="Group 92"/>
          <p:cNvGrpSpPr>
            <a:grpSpLocks noChangeAspect="1"/>
          </p:cNvGrpSpPr>
          <p:nvPr/>
        </p:nvGrpSpPr>
        <p:grpSpPr>
          <a:xfrm>
            <a:off x="-227012" y="4876800"/>
            <a:ext cx="2208212" cy="1447800"/>
            <a:chOff x="0" y="0"/>
            <a:chExt cx="2448" cy="1680"/>
          </a:xfrm>
        </p:grpSpPr>
        <p:pic>
          <p:nvPicPr>
            <p:cNvPr id="13405" name="Picture 93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06" name="Picture 94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07" name="Group 95"/>
          <p:cNvGrpSpPr>
            <a:grpSpLocks noChangeAspect="1"/>
          </p:cNvGrpSpPr>
          <p:nvPr/>
        </p:nvGrpSpPr>
        <p:grpSpPr>
          <a:xfrm>
            <a:off x="0" y="3429000"/>
            <a:ext cx="2209800" cy="1447800"/>
            <a:chOff x="0" y="0"/>
            <a:chExt cx="2448" cy="1680"/>
          </a:xfrm>
        </p:grpSpPr>
        <p:pic>
          <p:nvPicPr>
            <p:cNvPr id="13408" name="Picture 96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09" name="Picture 97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10" name="Group 98"/>
          <p:cNvGrpSpPr>
            <a:grpSpLocks noChangeAspect="1"/>
          </p:cNvGrpSpPr>
          <p:nvPr/>
        </p:nvGrpSpPr>
        <p:grpSpPr>
          <a:xfrm>
            <a:off x="685800" y="4191000"/>
            <a:ext cx="2209800" cy="1447800"/>
            <a:chOff x="0" y="0"/>
            <a:chExt cx="2448" cy="1680"/>
          </a:xfrm>
        </p:grpSpPr>
        <p:pic>
          <p:nvPicPr>
            <p:cNvPr id="13411" name="Picture 99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12" name="Picture 100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13" name="Group 101"/>
          <p:cNvGrpSpPr>
            <a:grpSpLocks noChangeAspect="1"/>
          </p:cNvGrpSpPr>
          <p:nvPr/>
        </p:nvGrpSpPr>
        <p:grpSpPr>
          <a:xfrm>
            <a:off x="1600200" y="4572000"/>
            <a:ext cx="2209800" cy="1447800"/>
            <a:chOff x="0" y="0"/>
            <a:chExt cx="2448" cy="1680"/>
          </a:xfrm>
        </p:grpSpPr>
        <p:pic>
          <p:nvPicPr>
            <p:cNvPr id="13414" name="Picture 102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15" name="Picture 103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16" name="Group 104"/>
          <p:cNvGrpSpPr>
            <a:grpSpLocks noChangeAspect="1"/>
          </p:cNvGrpSpPr>
          <p:nvPr/>
        </p:nvGrpSpPr>
        <p:grpSpPr>
          <a:xfrm>
            <a:off x="2438400" y="4648200"/>
            <a:ext cx="2209800" cy="1447800"/>
            <a:chOff x="0" y="0"/>
            <a:chExt cx="2448" cy="1680"/>
          </a:xfrm>
        </p:grpSpPr>
        <p:pic>
          <p:nvPicPr>
            <p:cNvPr id="13417" name="Picture 105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18" name="Picture 106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19" name="Group 107"/>
          <p:cNvGrpSpPr>
            <a:grpSpLocks noChangeAspect="1"/>
          </p:cNvGrpSpPr>
          <p:nvPr/>
        </p:nvGrpSpPr>
        <p:grpSpPr>
          <a:xfrm>
            <a:off x="3200400" y="5029200"/>
            <a:ext cx="2209800" cy="1447800"/>
            <a:chOff x="0" y="0"/>
            <a:chExt cx="2448" cy="1680"/>
          </a:xfrm>
        </p:grpSpPr>
        <p:pic>
          <p:nvPicPr>
            <p:cNvPr id="13420" name="Picture 108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21" name="Picture 109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22" name="Group 110"/>
          <p:cNvGrpSpPr>
            <a:grpSpLocks noChangeAspect="1"/>
          </p:cNvGrpSpPr>
          <p:nvPr/>
        </p:nvGrpSpPr>
        <p:grpSpPr>
          <a:xfrm>
            <a:off x="4267200" y="5029200"/>
            <a:ext cx="2209800" cy="1447800"/>
            <a:chOff x="0" y="0"/>
            <a:chExt cx="2448" cy="1680"/>
          </a:xfrm>
        </p:grpSpPr>
        <p:pic>
          <p:nvPicPr>
            <p:cNvPr id="13423" name="Picture 111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24" name="Picture 112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25" name="Group 113"/>
          <p:cNvGrpSpPr>
            <a:grpSpLocks noChangeAspect="1"/>
          </p:cNvGrpSpPr>
          <p:nvPr/>
        </p:nvGrpSpPr>
        <p:grpSpPr>
          <a:xfrm>
            <a:off x="5410200" y="5410200"/>
            <a:ext cx="2209800" cy="1447800"/>
            <a:chOff x="0" y="0"/>
            <a:chExt cx="2448" cy="1680"/>
          </a:xfrm>
        </p:grpSpPr>
        <p:pic>
          <p:nvPicPr>
            <p:cNvPr id="13426" name="Picture 114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27" name="Picture 115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28" name="Group 116"/>
          <p:cNvGrpSpPr>
            <a:grpSpLocks noChangeAspect="1"/>
          </p:cNvGrpSpPr>
          <p:nvPr/>
        </p:nvGrpSpPr>
        <p:grpSpPr>
          <a:xfrm>
            <a:off x="6400800" y="5410200"/>
            <a:ext cx="2209800" cy="1447800"/>
            <a:chOff x="0" y="0"/>
            <a:chExt cx="2448" cy="1680"/>
          </a:xfrm>
        </p:grpSpPr>
        <p:pic>
          <p:nvPicPr>
            <p:cNvPr id="13429" name="Picture 117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30" name="Picture 118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431" name="Group 119"/>
          <p:cNvGrpSpPr>
            <a:grpSpLocks noChangeAspect="1"/>
          </p:cNvGrpSpPr>
          <p:nvPr/>
        </p:nvGrpSpPr>
        <p:grpSpPr>
          <a:xfrm>
            <a:off x="7086600" y="5410200"/>
            <a:ext cx="2209800" cy="1447800"/>
            <a:chOff x="0" y="0"/>
            <a:chExt cx="2448" cy="1680"/>
          </a:xfrm>
        </p:grpSpPr>
        <p:pic>
          <p:nvPicPr>
            <p:cNvPr id="13432" name="Picture 120" descr="0070"/>
            <p:cNvPicPr>
              <a:picLocks noChangeAspect="1"/>
            </p:cNvPicPr>
            <p:nvPr/>
          </p:nvPicPr>
          <p:blipFill>
            <a:blip r:embed="rId1"/>
            <a:srcRect r="-89" b="229"/>
            <a:stretch>
              <a:fillRect/>
            </a:stretch>
          </p:blipFill>
          <p:spPr>
            <a:xfrm>
              <a:off x="0" y="96"/>
              <a:ext cx="2448" cy="15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433" name="Picture 121" descr="pingguo"/>
            <p:cNvPicPr>
              <a:picLocks noChangeAspect="1"/>
            </p:cNvPicPr>
            <p:nvPr/>
          </p:nvPicPr>
          <p:blipFill>
            <a:blip r:embed="rId2"/>
            <a:srcRect r="63" b="-127"/>
            <a:stretch>
              <a:fillRect/>
            </a:stretch>
          </p:blipFill>
          <p:spPr>
            <a:xfrm>
              <a:off x="48" y="0"/>
              <a:ext cx="2352" cy="75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434" name="Text Box 122"/>
          <p:cNvSpPr/>
          <p:nvPr/>
        </p:nvSpPr>
        <p:spPr>
          <a:xfrm>
            <a:off x="1066800" y="6248400"/>
            <a:ext cx="518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3435" name="Text Box 123"/>
          <p:cNvSpPr/>
          <p:nvPr/>
        </p:nvSpPr>
        <p:spPr>
          <a:xfrm>
            <a:off x="1371600" y="5943600"/>
            <a:ext cx="48768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/>
              <a:t> </a:t>
            </a:r>
            <a:r>
              <a:rPr lang="zh-CN" altLang="en-US">
                <a:hlinkClick r:id="rId3" action="ppaction://hlinksldjump"/>
              </a:rPr>
              <a:t>                                                              </a:t>
            </a:r>
            <a:endParaRPr lang="zh-CN" altLang="en-US"/>
          </a:p>
          <a:p>
            <a:pPr>
              <a:spcBef>
                <a:spcPct val="50000"/>
              </a:spcBef>
            </a:pPr>
            <a:r>
              <a:rPr lang="zh-CN" altLang="en-US"/>
              <a:t>                                                                  </a:t>
            </a:r>
            <a:endParaRPr lang="zh-CN" altLang="en-US"/>
          </a:p>
        </p:txBody>
      </p:sp>
      <p:sp>
        <p:nvSpPr>
          <p:cNvPr id="13436" name="Text Box 124"/>
          <p:cNvSpPr/>
          <p:nvPr/>
        </p:nvSpPr>
        <p:spPr>
          <a:xfrm>
            <a:off x="1403350" y="5546725"/>
            <a:ext cx="5900738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>
                <a:solidFill>
                  <a:srgbClr val="0000FF"/>
                </a:solidFill>
              </a:rPr>
              <a:t>一筐苹果</a:t>
            </a:r>
            <a:r>
              <a:rPr lang="en-US" altLang="zh-CN" sz="4000" b="1">
                <a:solidFill>
                  <a:srgbClr val="0000FF"/>
                </a:solidFill>
              </a:rPr>
              <a:t>25</a:t>
            </a:r>
            <a:r>
              <a:rPr lang="zh-CN" altLang="en-US" sz="4000" b="1">
                <a:solidFill>
                  <a:srgbClr val="0000FF"/>
                </a:solidFill>
              </a:rPr>
              <a:t>千克，</a:t>
            </a:r>
            <a:r>
              <a:rPr lang="en-US" altLang="zh-CN" sz="4000" b="1">
                <a:solidFill>
                  <a:srgbClr val="0000FF"/>
                </a:solidFill>
              </a:rPr>
              <a:t>40</a:t>
            </a:r>
            <a:r>
              <a:rPr lang="zh-CN" altLang="en-US" sz="4000" b="1">
                <a:solidFill>
                  <a:srgbClr val="0000FF"/>
                </a:solidFill>
              </a:rPr>
              <a:t>筐苹</a:t>
            </a:r>
            <a:endParaRPr lang="zh-CN" altLang="en-US" sz="4000" b="1">
              <a:solidFill>
                <a:srgbClr val="0000FF"/>
              </a:solidFill>
            </a:endParaRPr>
          </a:p>
          <a:p>
            <a:r>
              <a:rPr lang="zh-CN" altLang="en-US" sz="4000" b="1">
                <a:solidFill>
                  <a:srgbClr val="0000FF"/>
                </a:solidFill>
              </a:rPr>
              <a:t>果共</a:t>
            </a:r>
            <a:r>
              <a:rPr lang="en-US" altLang="zh-CN" sz="4000" b="1">
                <a:solidFill>
                  <a:srgbClr val="0000FF"/>
                </a:solidFill>
              </a:rPr>
              <a:t>1000</a:t>
            </a:r>
            <a:r>
              <a:rPr lang="zh-CN" altLang="en-US" sz="4000" b="1">
                <a:solidFill>
                  <a:srgbClr val="0000FF"/>
                </a:solidFill>
              </a:rPr>
              <a:t>千克就是一吨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912938"/>
            <a:ext cx="1531938" cy="2125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1905000"/>
            <a:ext cx="1531938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7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4763" y="1912938"/>
            <a:ext cx="1531937" cy="2125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9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1905000"/>
            <a:ext cx="1531938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1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1905000"/>
            <a:ext cx="1531938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Picture 1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0" y="1905000"/>
            <a:ext cx="1531938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Picture 1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0" y="1905000"/>
            <a:ext cx="1531938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Picture 17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0" y="1905000"/>
            <a:ext cx="1531938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Picture 19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1905000"/>
            <a:ext cx="1531938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Picture 2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1905000"/>
            <a:ext cx="1531938" cy="2125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8" name="Text Box 23"/>
          <p:cNvSpPr/>
          <p:nvPr/>
        </p:nvSpPr>
        <p:spPr>
          <a:xfrm>
            <a:off x="755650" y="4581525"/>
            <a:ext cx="7761288" cy="1190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一袋面粉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千克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袋面粉共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1000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千克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就是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吨。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nimBg="1"/>
    </p:bldLst>
  </p:timing>
</p:sld>
</file>

<file path=ppt/theme/theme1.xml><?xml version="1.0" encoding="utf-8"?>
<a:theme xmlns:a="http://schemas.openxmlformats.org/drawingml/2006/main" name="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小学数学低年级模板">
  <a:themeElements>
    <a:clrScheme name="">
      <a:dk1>
        <a:srgbClr val="FFFFFF"/>
      </a:dk1>
      <a:lt1>
        <a:srgbClr val="FFFFFF"/>
      </a:lt1>
      <a:dk2>
        <a:srgbClr val="FFFFFF"/>
      </a:dk2>
      <a:lt2>
        <a:srgbClr val="008000"/>
      </a:lt2>
      <a:accent1>
        <a:srgbClr val="00CC99"/>
      </a:accent1>
      <a:accent2>
        <a:srgbClr val="3333CC"/>
      </a:accent2>
      <a:accent3>
        <a:srgbClr val="FFFFFF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小学数学低年级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小学数学低年级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小学数学低年级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4">
  <a:themeElements>
    <a:clrScheme name="默认设计模板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4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1933</Words>
  <Application>WPS 演示</Application>
  <PresentationFormat/>
  <Paragraphs>217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隶书</vt:lpstr>
      <vt:lpstr>华文新魏</vt:lpstr>
      <vt:lpstr>方正黑体</vt:lpstr>
      <vt:lpstr>黑体</vt:lpstr>
      <vt:lpstr>楷体_GB2312</vt:lpstr>
      <vt:lpstr>新宋体</vt:lpstr>
      <vt:lpstr>方正粗圆简体</vt:lpstr>
      <vt:lpstr>Tahoma</vt:lpstr>
      <vt:lpstr>微软雅黑</vt:lpstr>
      <vt:lpstr>Arial Unicode MS</vt:lpstr>
      <vt:lpstr>Calibri</vt:lpstr>
      <vt:lpstr>默认设计模板_2</vt:lpstr>
      <vt:lpstr>默认设计模板</vt:lpstr>
      <vt:lpstr>小学数学低年级模板</vt:lpstr>
      <vt:lpstr>默认设计模板_4</vt:lpstr>
      <vt:lpstr>Flash.Movie</vt:lpstr>
      <vt:lpstr>Flash.Movie</vt:lpstr>
      <vt:lpstr>Flash.Movie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2021-06-18T09:49:42Z</cp:lastPrinted>
  <dcterms:created xsi:type="dcterms:W3CDTF">2021-06-18T09:49:42Z</dcterms:created>
  <dcterms:modified xsi:type="dcterms:W3CDTF">2021-11-09T11:17:37Z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20E5D6166580464188FE0CEA66166095</vt:lpwstr>
  </property>
  <property fmtid="{D5CDD505-2E9C-101B-9397-08002B2CF9AE}" pid="7" name="KSOProductBuildVer">
    <vt:lpwstr>2052-11.1.0.11045</vt:lpwstr>
  </property>
</Properties>
</file>