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6" r:id="rId3"/>
    <p:sldId id="281" r:id="rId4"/>
    <p:sldId id="278" r:id="rId5"/>
    <p:sldId id="282" r:id="rId6"/>
    <p:sldId id="283" r:id="rId7"/>
    <p:sldId id="311" r:id="rId8"/>
    <p:sldId id="257" r:id="rId9"/>
    <p:sldId id="313" r:id="rId10"/>
    <p:sldId id="272" r:id="rId11"/>
    <p:sldId id="256" r:id="rId12"/>
    <p:sldId id="277" r:id="rId13"/>
    <p:sldId id="284" r:id="rId14"/>
    <p:sldId id="286" r:id="rId15"/>
    <p:sldId id="287" r:id="rId16"/>
    <p:sldId id="288" r:id="rId17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3"/>
    <p:restoredTop sz="85544"/>
  </p:normalViewPr>
  <p:slideViewPr>
    <p:cSldViewPr showGuides="1">
      <p:cViewPr varScale="1">
        <p:scale>
          <a:sx n="89" d="100"/>
          <a:sy n="89" d="100"/>
        </p:scale>
        <p:origin x="100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199" cy="761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buFontTx/>
              <a:buNone/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50" name="图片 1" descr="WU0H~AMU(0BW7PS)L@@RM0U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350" y="4763"/>
            <a:ext cx="9167813" cy="68691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矩形"/>
          <p:cNvSpPr/>
          <p:nvPr/>
        </p:nvSpPr>
        <p:spPr>
          <a:xfrm>
            <a:off x="655638" y="1143000"/>
            <a:ext cx="6480175" cy="3540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3200" dirty="0">
                <a:latin typeface="Calibri" panose="020F0502020204030204" pitchFamily="34" charset="0"/>
              </a:rPr>
              <a:t>       </a:t>
            </a:r>
            <a:endParaRPr lang="en-US" altLang="zh-CN" sz="3200" dirty="0">
              <a:latin typeface="Calibri" panose="020F0502020204030204" pitchFamily="34" charset="0"/>
            </a:endParaRPr>
          </a:p>
          <a:p>
            <a:pPr algn="ctr" eaLnBrk="1" hangingPunct="1"/>
            <a:endParaRPr lang="en-US" altLang="zh-CN" sz="3200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eaLnBrk="1" hangingPunct="1"/>
            <a:endParaRPr lang="en-US" altLang="zh-CN" sz="3200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eaLnBrk="1" hangingPunct="1"/>
            <a:endParaRPr lang="en-US" altLang="zh-CN" sz="3200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eaLnBrk="1" hangingPunct="1"/>
            <a:r>
              <a:rPr lang="en-US" altLang="zh-CN" sz="3200" b="1" dirty="0">
                <a:solidFill>
                  <a:srgbClr val="FF0000"/>
                </a:solidFill>
                <a:latin typeface="Calibri" panose="020F0502020204030204" pitchFamily="34" charset="0"/>
              </a:rPr>
              <a:t>                                      </a:t>
            </a:r>
            <a:endParaRPr lang="en-US" altLang="zh-CN" sz="3200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eaLnBrk="1" hangingPunct="1"/>
            <a:endParaRPr lang="en-US" altLang="zh-CN" sz="3200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eaLnBrk="1" hangingPunct="1"/>
            <a:endParaRPr lang="zh-CN" altLang="en-US" sz="32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2052" name="标题 1"/>
          <p:cNvSpPr>
            <a:spLocks noGrp="1"/>
          </p:cNvSpPr>
          <p:nvPr>
            <p:ph type="ctrTitle"/>
          </p:nvPr>
        </p:nvSpPr>
        <p:spPr>
          <a:ln/>
        </p:spPr>
        <p:txBody>
          <a:bodyPr vert="horz" wrap="square" lIns="91440" tIns="45720" rIns="91440" bIns="45720" anchor="ctr" anchorCtr="0"/>
          <a:p>
            <a:pPr eaLnBrk="1" hangingPunct="1">
              <a:buClrTx/>
              <a:buSzTx/>
              <a:buFontTx/>
            </a:pPr>
            <a:r>
              <a:rPr lang="zh-CN" altLang="en-US" b="1" dirty="0">
                <a:solidFill>
                  <a:srgbClr val="FF0000"/>
                </a:solidFill>
              </a:rPr>
              <a:t>被减数中间</a:t>
            </a:r>
            <a:r>
              <a:rPr lang="zh-CN" altLang="en-US" sz="4000" b="1" dirty="0">
                <a:solidFill>
                  <a:srgbClr val="FF0000"/>
                </a:solidFill>
              </a:rPr>
              <a:t>有</a:t>
            </a:r>
            <a:r>
              <a:rPr lang="en-US" altLang="zh-CN" sz="4000" b="1" dirty="0">
                <a:solidFill>
                  <a:srgbClr val="FF0000"/>
                </a:solidFill>
              </a:rPr>
              <a:t>0</a:t>
            </a:r>
            <a:r>
              <a:rPr lang="zh-CN" altLang="en-US" sz="4000" b="1" dirty="0">
                <a:solidFill>
                  <a:srgbClr val="FF0000"/>
                </a:solidFill>
              </a:rPr>
              <a:t>的退位减法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Text Box 4"/>
          <p:cNvSpPr txBox="1"/>
          <p:nvPr/>
        </p:nvSpPr>
        <p:spPr>
          <a:xfrm>
            <a:off x="304800" y="304800"/>
            <a:ext cx="32004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Arial" panose="020B0604020202020204" pitchFamily="34" charset="0"/>
              </a:rPr>
              <a:t>挑战</a:t>
            </a:r>
            <a:r>
              <a:rPr lang="zh-CN" altLang="en-US" sz="2400" b="1" dirty="0">
                <a:latin typeface="Arial" panose="020B0604020202020204" pitchFamily="34" charset="0"/>
              </a:rPr>
              <a:t> </a:t>
            </a:r>
            <a:r>
              <a:rPr lang="en-US" altLang="zh-CN" sz="2400" b="1" dirty="0">
                <a:latin typeface="Arial" panose="020B0604020202020204" pitchFamily="34" charset="0"/>
              </a:rPr>
              <a:t>2       </a:t>
            </a:r>
            <a:r>
              <a:rPr lang="zh-CN" altLang="en-US" sz="2400" b="1" dirty="0">
                <a:latin typeface="Arial" panose="020B0604020202020204" pitchFamily="34" charset="0"/>
              </a:rPr>
              <a:t>练一练：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pic>
        <p:nvPicPr>
          <p:cNvPr id="11267" name="Picture 5" descr="M]F@)6SPIPFB_6R9E$XRA}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66800" y="838200"/>
            <a:ext cx="5943600" cy="952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8" name="Picture 7" descr="]SI$K~YHJGI_HF~SNMUQ16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1981200"/>
            <a:ext cx="1219200" cy="7715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9" name="Picture 8" descr="44`_)G5A2SEZSHT7ZKBPA)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1828800"/>
            <a:ext cx="2895600" cy="866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70" name="Text Box 9"/>
          <p:cNvSpPr txBox="1"/>
          <p:nvPr/>
        </p:nvSpPr>
        <p:spPr>
          <a:xfrm>
            <a:off x="1447800" y="2819400"/>
            <a:ext cx="12192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dirty="0">
                <a:latin typeface="Arial" panose="020B0604020202020204" pitchFamily="34" charset="0"/>
              </a:rPr>
              <a:t>305-177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11271" name="Text Box 10"/>
          <p:cNvSpPr txBox="1"/>
          <p:nvPr/>
        </p:nvSpPr>
        <p:spPr>
          <a:xfrm>
            <a:off x="3124200" y="2819400"/>
            <a:ext cx="11430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dirty="0">
                <a:latin typeface="Arial" panose="020B0604020202020204" pitchFamily="34" charset="0"/>
              </a:rPr>
              <a:t>802-426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11272" name="Text Box 12"/>
          <p:cNvSpPr txBox="1"/>
          <p:nvPr/>
        </p:nvSpPr>
        <p:spPr>
          <a:xfrm>
            <a:off x="5105400" y="2819400"/>
            <a:ext cx="10668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dirty="0">
                <a:latin typeface="Arial" panose="020B0604020202020204" pitchFamily="34" charset="0"/>
              </a:rPr>
              <a:t>523-157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pic>
        <p:nvPicPr>
          <p:cNvPr id="11273" name="Picture 14" descr="FAPBLI76@]J`)$J$4YNW6(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2600" y="3962400"/>
            <a:ext cx="4400550" cy="971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7" name="Line 15"/>
          <p:cNvSpPr/>
          <p:nvPr/>
        </p:nvSpPr>
        <p:spPr>
          <a:xfrm>
            <a:off x="2209800" y="3124200"/>
            <a:ext cx="3048000" cy="9144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7178" name="Line 16"/>
          <p:cNvSpPr/>
          <p:nvPr/>
        </p:nvSpPr>
        <p:spPr>
          <a:xfrm>
            <a:off x="3810000" y="3124200"/>
            <a:ext cx="0" cy="9906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7179" name="Line 17"/>
          <p:cNvSpPr/>
          <p:nvPr/>
        </p:nvSpPr>
        <p:spPr>
          <a:xfrm flipH="1">
            <a:off x="2286000" y="3124200"/>
            <a:ext cx="2971800" cy="7620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图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矩形"/>
          <p:cNvSpPr/>
          <p:nvPr/>
        </p:nvSpPr>
        <p:spPr>
          <a:xfrm>
            <a:off x="655638" y="1143000"/>
            <a:ext cx="7650162" cy="6799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3200" dirty="0">
                <a:latin typeface="Calibri" panose="020F0502020204030204" pitchFamily="34" charset="0"/>
              </a:rPr>
              <a:t> </a:t>
            </a:r>
            <a:r>
              <a:rPr lang="zh-CN" altLang="en-US" sz="2800" dirty="0">
                <a:latin typeface="Calibri" panose="020F0502020204030204" pitchFamily="34" charset="0"/>
              </a:rPr>
              <a:t>选一选：（在括号里填上正确答案的序号）</a:t>
            </a:r>
            <a:endParaRPr lang="zh-CN" altLang="en-US" sz="2800" dirty="0">
              <a:latin typeface="Calibri" panose="020F0502020204030204" pitchFamily="34" charset="0"/>
            </a:endParaRPr>
          </a:p>
          <a:p>
            <a:pPr eaLnBrk="1" hangingPunct="1"/>
            <a:endParaRPr lang="en-US" altLang="zh-CN" sz="2800" dirty="0">
              <a:latin typeface="Calibri" panose="020F0502020204030204" pitchFamily="34" charset="0"/>
            </a:endParaRPr>
          </a:p>
          <a:p>
            <a:pPr eaLnBrk="1" hangingPunct="1"/>
            <a:r>
              <a:rPr lang="en-US" altLang="zh-CN" sz="2800" dirty="0">
                <a:latin typeface="Calibri" panose="020F0502020204030204" pitchFamily="34" charset="0"/>
              </a:rPr>
              <a:t>1</a:t>
            </a:r>
            <a:r>
              <a:rPr lang="zh-CN" altLang="en-US" sz="2800" dirty="0">
                <a:latin typeface="Calibri" panose="020F0502020204030204" pitchFamily="34" charset="0"/>
              </a:rPr>
              <a:t>、差是</a:t>
            </a:r>
            <a:r>
              <a:rPr lang="en-US" altLang="zh-CN" sz="2800" dirty="0">
                <a:latin typeface="Calibri" panose="020F0502020204030204" pitchFamily="34" charset="0"/>
              </a:rPr>
              <a:t>455</a:t>
            </a:r>
            <a:r>
              <a:rPr lang="zh-CN" altLang="en-US" sz="2800" dirty="0">
                <a:latin typeface="Calibri" panose="020F0502020204030204" pitchFamily="34" charset="0"/>
              </a:rPr>
              <a:t>的算式是（</a:t>
            </a:r>
            <a:r>
              <a:rPr lang="en-US" altLang="zh-CN" sz="2800" dirty="0">
                <a:latin typeface="Calibri" panose="020F0502020204030204" pitchFamily="34" charset="0"/>
              </a:rPr>
              <a:t>     </a:t>
            </a:r>
            <a:r>
              <a:rPr lang="zh-CN" altLang="en-US" sz="2800" dirty="0">
                <a:latin typeface="Calibri" panose="020F0502020204030204" pitchFamily="34" charset="0"/>
              </a:rPr>
              <a:t>）</a:t>
            </a:r>
            <a:endParaRPr lang="en-US" altLang="zh-CN" sz="2800" dirty="0">
              <a:latin typeface="Calibri" panose="020F0502020204030204" pitchFamily="34" charset="0"/>
            </a:endParaRPr>
          </a:p>
          <a:p>
            <a:pPr eaLnBrk="1" hangingPunct="1"/>
            <a:r>
              <a:rPr lang="en-US" altLang="zh-CN" sz="2800" dirty="0">
                <a:latin typeface="Calibri" panose="020F0502020204030204" pitchFamily="34" charset="0"/>
              </a:rPr>
              <a:t>   A</a:t>
            </a:r>
            <a:r>
              <a:rPr lang="zh-CN" altLang="en-US" sz="2800" dirty="0">
                <a:latin typeface="Calibri" panose="020F0502020204030204" pitchFamily="34" charset="0"/>
              </a:rPr>
              <a:t>、</a:t>
            </a:r>
            <a:r>
              <a:rPr lang="en-US" altLang="zh-CN" sz="2800" dirty="0">
                <a:latin typeface="Calibri" panose="020F0502020204030204" pitchFamily="34" charset="0"/>
              </a:rPr>
              <a:t> 234 +121     B</a:t>
            </a:r>
            <a:r>
              <a:rPr lang="zh-CN" altLang="en-US" sz="2800" dirty="0">
                <a:latin typeface="Calibri" panose="020F0502020204030204" pitchFamily="34" charset="0"/>
              </a:rPr>
              <a:t>、</a:t>
            </a:r>
            <a:r>
              <a:rPr lang="en-US" altLang="zh-CN" sz="2800" dirty="0">
                <a:latin typeface="Calibri" panose="020F0502020204030204" pitchFamily="34" charset="0"/>
              </a:rPr>
              <a:t>606-151    C</a:t>
            </a:r>
            <a:r>
              <a:rPr lang="zh-CN" altLang="en-US" sz="2800" dirty="0">
                <a:latin typeface="Calibri" panose="020F0502020204030204" pitchFamily="34" charset="0"/>
              </a:rPr>
              <a:t>、</a:t>
            </a:r>
            <a:r>
              <a:rPr lang="en-US" altLang="zh-CN" sz="2800" dirty="0">
                <a:latin typeface="Calibri" panose="020F0502020204030204" pitchFamily="34" charset="0"/>
              </a:rPr>
              <a:t>608-152</a:t>
            </a:r>
            <a:endParaRPr lang="en-US" altLang="zh-CN" sz="2800" dirty="0">
              <a:latin typeface="Calibri" panose="020F0502020204030204" pitchFamily="34" charset="0"/>
            </a:endParaRPr>
          </a:p>
          <a:p>
            <a:pPr eaLnBrk="1" hangingPunct="1"/>
            <a:endParaRPr lang="en-US" altLang="zh-CN" sz="2800" dirty="0">
              <a:latin typeface="Calibri" panose="020F0502020204030204" pitchFamily="34" charset="0"/>
            </a:endParaRPr>
          </a:p>
          <a:p>
            <a:pPr eaLnBrk="1" hangingPunct="1"/>
            <a:r>
              <a:rPr lang="en-US" altLang="zh-CN" sz="2800" dirty="0">
                <a:latin typeface="Calibri" panose="020F0502020204030204" pitchFamily="34" charset="0"/>
              </a:rPr>
              <a:t>2</a:t>
            </a:r>
            <a:r>
              <a:rPr lang="zh-CN" altLang="en-US" sz="2800" dirty="0">
                <a:latin typeface="Calibri" panose="020F0502020204030204" pitchFamily="34" charset="0"/>
              </a:rPr>
              <a:t>、用加法验算</a:t>
            </a:r>
            <a:r>
              <a:rPr lang="en-US" altLang="zh-CN" sz="2800" dirty="0">
                <a:latin typeface="Calibri" panose="020F0502020204030204" pitchFamily="34" charset="0"/>
              </a:rPr>
              <a:t>408-219=189</a:t>
            </a:r>
            <a:r>
              <a:rPr lang="zh-CN" altLang="en-US" sz="2800" dirty="0">
                <a:latin typeface="Calibri" panose="020F0502020204030204" pitchFamily="34" charset="0"/>
              </a:rPr>
              <a:t>的算式是（    ）</a:t>
            </a:r>
            <a:endParaRPr lang="en-US" altLang="zh-CN" sz="2800" dirty="0">
              <a:latin typeface="Calibri" panose="020F0502020204030204" pitchFamily="34" charset="0"/>
            </a:endParaRPr>
          </a:p>
          <a:p>
            <a:pPr eaLnBrk="1" hangingPunct="1"/>
            <a:r>
              <a:rPr lang="en-US" altLang="zh-CN" sz="2800" dirty="0">
                <a:latin typeface="Calibri" panose="020F0502020204030204" pitchFamily="34" charset="0"/>
              </a:rPr>
              <a:t>A</a:t>
            </a:r>
            <a:r>
              <a:rPr lang="zh-CN" altLang="en-US" sz="2800" dirty="0">
                <a:latin typeface="Calibri" panose="020F0502020204030204" pitchFamily="34" charset="0"/>
              </a:rPr>
              <a:t>、</a:t>
            </a:r>
            <a:r>
              <a:rPr lang="en-US" altLang="zh-CN" sz="2800" dirty="0">
                <a:latin typeface="Calibri" panose="020F0502020204030204" pitchFamily="34" charset="0"/>
              </a:rPr>
              <a:t>408+189  </a:t>
            </a:r>
            <a:r>
              <a:rPr lang="en-US" altLang="zh-CN" sz="3200" dirty="0">
                <a:latin typeface="Calibri" panose="020F0502020204030204" pitchFamily="34" charset="0"/>
              </a:rPr>
              <a:t> </a:t>
            </a:r>
            <a:r>
              <a:rPr lang="en-US" altLang="zh-CN" sz="2800" dirty="0">
                <a:latin typeface="Calibri" panose="020F0502020204030204" pitchFamily="34" charset="0"/>
              </a:rPr>
              <a:t>B</a:t>
            </a:r>
            <a:r>
              <a:rPr lang="zh-CN" altLang="en-US" sz="2800" dirty="0">
                <a:latin typeface="Calibri" panose="020F0502020204030204" pitchFamily="34" charset="0"/>
              </a:rPr>
              <a:t>、</a:t>
            </a:r>
            <a:r>
              <a:rPr lang="en-US" altLang="zh-CN" sz="2800" dirty="0">
                <a:latin typeface="Calibri" panose="020F0502020204030204" pitchFamily="34" charset="0"/>
              </a:rPr>
              <a:t>219+189   C</a:t>
            </a:r>
            <a:r>
              <a:rPr lang="zh-CN" altLang="en-US" sz="2800" dirty="0">
                <a:latin typeface="Calibri" panose="020F0502020204030204" pitchFamily="34" charset="0"/>
              </a:rPr>
              <a:t>、</a:t>
            </a:r>
            <a:r>
              <a:rPr lang="en-US" altLang="zh-CN" sz="2800" dirty="0">
                <a:latin typeface="Calibri" panose="020F0502020204030204" pitchFamily="34" charset="0"/>
              </a:rPr>
              <a:t>408+219</a:t>
            </a:r>
            <a:endParaRPr lang="en-US" altLang="zh-CN" sz="2800" dirty="0">
              <a:latin typeface="Calibri" panose="020F0502020204030204" pitchFamily="34" charset="0"/>
            </a:endParaRPr>
          </a:p>
          <a:p>
            <a:pPr eaLnBrk="1" hangingPunct="1"/>
            <a:endParaRPr lang="en-US" altLang="zh-CN" sz="28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eaLnBrk="1" hangingPunct="1"/>
            <a:r>
              <a:rPr lang="en-US" altLang="zh-CN" sz="2800" dirty="0">
                <a:latin typeface="Calibri" panose="020F0502020204030204" pitchFamily="34" charset="0"/>
              </a:rPr>
              <a:t>3</a:t>
            </a:r>
            <a:r>
              <a:rPr lang="zh-CN" altLang="en-US" sz="2800" dirty="0">
                <a:latin typeface="Calibri" panose="020F0502020204030204" pitchFamily="34" charset="0"/>
              </a:rPr>
              <a:t>、一根铁丝</a:t>
            </a:r>
            <a:r>
              <a:rPr lang="en-US" altLang="zh-CN" sz="2800" dirty="0">
                <a:latin typeface="Calibri" panose="020F0502020204030204" pitchFamily="34" charset="0"/>
              </a:rPr>
              <a:t>200</a:t>
            </a:r>
            <a:r>
              <a:rPr lang="zh-CN" altLang="en-US" sz="2800" dirty="0">
                <a:latin typeface="Calibri" panose="020F0502020204030204" pitchFamily="34" charset="0"/>
              </a:rPr>
              <a:t>米，第一次用去</a:t>
            </a:r>
            <a:r>
              <a:rPr lang="en-US" altLang="zh-CN" sz="2800" dirty="0">
                <a:latin typeface="Calibri" panose="020F0502020204030204" pitchFamily="34" charset="0"/>
              </a:rPr>
              <a:t>137</a:t>
            </a:r>
            <a:r>
              <a:rPr lang="zh-CN" altLang="en-US" sz="2800" dirty="0">
                <a:latin typeface="Calibri" panose="020F0502020204030204" pitchFamily="34" charset="0"/>
              </a:rPr>
              <a:t>米，第二次用去</a:t>
            </a:r>
            <a:r>
              <a:rPr lang="en-US" altLang="zh-CN" sz="2800" dirty="0">
                <a:latin typeface="Calibri" panose="020F0502020204030204" pitchFamily="34" charset="0"/>
              </a:rPr>
              <a:t>48</a:t>
            </a:r>
            <a:r>
              <a:rPr lang="zh-CN" altLang="en-US" sz="2800" dirty="0">
                <a:latin typeface="Calibri" panose="020F0502020204030204" pitchFamily="34" charset="0"/>
              </a:rPr>
              <a:t>米。现在铁丝的长度比原来短了多少米？列示正确的是（    ）</a:t>
            </a:r>
            <a:endParaRPr lang="en-US" altLang="zh-CN" sz="2800" dirty="0">
              <a:latin typeface="Calibri" panose="020F0502020204030204" pitchFamily="34" charset="0"/>
            </a:endParaRPr>
          </a:p>
          <a:p>
            <a:pPr eaLnBrk="1" hangingPunct="1"/>
            <a:r>
              <a:rPr lang="en-US" altLang="zh-CN" sz="2800" dirty="0">
                <a:latin typeface="Calibri" panose="020F0502020204030204" pitchFamily="34" charset="0"/>
              </a:rPr>
              <a:t>A</a:t>
            </a:r>
            <a:r>
              <a:rPr lang="zh-CN" altLang="en-US" sz="2800" dirty="0">
                <a:latin typeface="Calibri" panose="020F0502020204030204" pitchFamily="34" charset="0"/>
              </a:rPr>
              <a:t>、</a:t>
            </a:r>
            <a:r>
              <a:rPr lang="en-US" altLang="zh-CN" sz="2800" dirty="0">
                <a:latin typeface="Calibri" panose="020F0502020204030204" pitchFamily="34" charset="0"/>
              </a:rPr>
              <a:t>200-137-48  B</a:t>
            </a:r>
            <a:r>
              <a:rPr lang="zh-CN" altLang="en-US" sz="2800" dirty="0">
                <a:latin typeface="Calibri" panose="020F0502020204030204" pitchFamily="34" charset="0"/>
              </a:rPr>
              <a:t>、</a:t>
            </a:r>
            <a:r>
              <a:rPr lang="en-US" altLang="zh-CN" sz="2800" dirty="0">
                <a:latin typeface="Calibri" panose="020F0502020204030204" pitchFamily="34" charset="0"/>
              </a:rPr>
              <a:t>200-</a:t>
            </a:r>
            <a:r>
              <a:rPr lang="zh-CN" altLang="en-US" sz="2800" dirty="0">
                <a:latin typeface="Calibri" panose="020F0502020204030204" pitchFamily="34" charset="0"/>
              </a:rPr>
              <a:t>（</a:t>
            </a:r>
            <a:r>
              <a:rPr lang="en-US" altLang="zh-CN" sz="2800" dirty="0">
                <a:latin typeface="Calibri" panose="020F0502020204030204" pitchFamily="34" charset="0"/>
              </a:rPr>
              <a:t>137+48</a:t>
            </a:r>
            <a:r>
              <a:rPr lang="zh-CN" altLang="en-US" sz="2800" dirty="0">
                <a:latin typeface="Calibri" panose="020F0502020204030204" pitchFamily="34" charset="0"/>
              </a:rPr>
              <a:t>）</a:t>
            </a:r>
            <a:r>
              <a:rPr lang="en-US" altLang="zh-CN" sz="2800" dirty="0">
                <a:latin typeface="Calibri" panose="020F0502020204030204" pitchFamily="34" charset="0"/>
              </a:rPr>
              <a:t> C</a:t>
            </a:r>
            <a:r>
              <a:rPr lang="zh-CN" altLang="en-US" sz="2800" dirty="0">
                <a:latin typeface="Calibri" panose="020F0502020204030204" pitchFamily="34" charset="0"/>
              </a:rPr>
              <a:t>、</a:t>
            </a:r>
            <a:r>
              <a:rPr lang="en-US" altLang="zh-CN" sz="2800" dirty="0">
                <a:latin typeface="Calibri" panose="020F0502020204030204" pitchFamily="34" charset="0"/>
              </a:rPr>
              <a:t>137+48</a:t>
            </a:r>
            <a:endParaRPr lang="en-US" altLang="zh-CN" sz="2800" dirty="0">
              <a:latin typeface="Calibri" panose="020F0502020204030204" pitchFamily="34" charset="0"/>
            </a:endParaRPr>
          </a:p>
          <a:p>
            <a:pPr eaLnBrk="1" hangingPunct="1"/>
            <a:r>
              <a:rPr lang="en-US" altLang="zh-CN" sz="3200" b="1" dirty="0">
                <a:solidFill>
                  <a:srgbClr val="FF0000"/>
                </a:solidFill>
                <a:latin typeface="Calibri" panose="020F0502020204030204" pitchFamily="34" charset="0"/>
              </a:rPr>
              <a:t>                                      </a:t>
            </a:r>
            <a:endParaRPr lang="en-US" altLang="zh-CN" sz="3200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eaLnBrk="1" hangingPunct="1"/>
            <a:endParaRPr lang="en-US" altLang="zh-CN" sz="3200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eaLnBrk="1" hangingPunct="1"/>
            <a:endParaRPr lang="zh-CN" altLang="en-US" sz="32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11650" y="2133600"/>
            <a:ext cx="3365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</a:rPr>
              <a:t>B</a:t>
            </a:r>
            <a:endParaRPr lang="zh-CN" altLang="en-US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53225" y="3392488"/>
            <a:ext cx="338138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</a:rPr>
              <a:t>B</a:t>
            </a:r>
            <a:endParaRPr lang="zh-CN" altLang="en-US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13100" y="5678488"/>
            <a:ext cx="3492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</a:rPr>
              <a:t>C</a:t>
            </a:r>
            <a:endParaRPr lang="zh-CN" altLang="en-US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图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5" name="矩形"/>
          <p:cNvSpPr/>
          <p:nvPr/>
        </p:nvSpPr>
        <p:spPr>
          <a:xfrm>
            <a:off x="1174750" y="2030413"/>
            <a:ext cx="5630863" cy="3509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3200" dirty="0">
                <a:latin typeface="Calibri" panose="020F0502020204030204" pitchFamily="34" charset="0"/>
              </a:rPr>
              <a:t>       </a:t>
            </a:r>
            <a:endParaRPr lang="en-US" altLang="zh-CN" sz="3200" dirty="0">
              <a:latin typeface="Calibri" panose="020F0502020204030204" pitchFamily="34" charset="0"/>
            </a:endParaRPr>
          </a:p>
          <a:p>
            <a:pPr algn="ctr" eaLnBrk="1" hangingPunct="1"/>
            <a:endParaRPr lang="en-US" altLang="zh-CN" sz="3200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eaLnBrk="1" hangingPunct="1"/>
            <a:endParaRPr lang="en-US" altLang="zh-CN" sz="3200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eaLnBrk="1" hangingPunct="1"/>
            <a:endParaRPr lang="en-US" altLang="zh-CN" sz="3200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eaLnBrk="1" hangingPunct="1"/>
            <a:r>
              <a:rPr lang="en-US" altLang="zh-CN" sz="3200" b="1" dirty="0">
                <a:solidFill>
                  <a:srgbClr val="FF0000"/>
                </a:solidFill>
                <a:latin typeface="Calibri" panose="020F0502020204030204" pitchFamily="34" charset="0"/>
              </a:rPr>
              <a:t>                                      </a:t>
            </a:r>
            <a:endParaRPr lang="en-US" altLang="zh-CN" sz="3200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eaLnBrk="1" hangingPunct="1"/>
            <a:endParaRPr lang="en-US" altLang="zh-CN" sz="3200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eaLnBrk="1" hangingPunct="1"/>
            <a:endParaRPr lang="zh-CN" altLang="en-US" sz="32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13316" name="文本框 1"/>
          <p:cNvSpPr txBox="1"/>
          <p:nvPr/>
        </p:nvSpPr>
        <p:spPr>
          <a:xfrm>
            <a:off x="1520825" y="2500313"/>
            <a:ext cx="4938713" cy="2557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2400" b="1" dirty="0">
                <a:latin typeface="Arial" panose="020B0604020202020204" pitchFamily="34" charset="0"/>
              </a:rPr>
              <a:t>选出一名学生向全班同学出一道题：要求</a:t>
            </a:r>
            <a:endParaRPr lang="zh-CN" altLang="en-US" sz="2400" b="1" dirty="0">
              <a:latin typeface="Arial" panose="020B0604020202020204" pitchFamily="34" charset="0"/>
            </a:endParaRPr>
          </a:p>
          <a:p>
            <a:pPr eaLnBrk="1" hangingPunct="1"/>
            <a:r>
              <a:rPr lang="en-US" altLang="zh-CN" sz="2400" b="1" dirty="0">
                <a:latin typeface="Arial" panose="020B0604020202020204" pitchFamily="34" charset="0"/>
              </a:rPr>
              <a:t>       1</a:t>
            </a:r>
            <a:r>
              <a:rPr lang="zh-CN" altLang="en-US" sz="2400" b="1" dirty="0">
                <a:latin typeface="Arial" panose="020B0604020202020204" pitchFamily="34" charset="0"/>
              </a:rPr>
              <a:t>、被减数中间有</a:t>
            </a:r>
            <a:r>
              <a:rPr lang="en-US" altLang="zh-CN" sz="2400" b="1" dirty="0">
                <a:latin typeface="Arial" panose="020B0604020202020204" pitchFamily="34" charset="0"/>
              </a:rPr>
              <a:t>0</a:t>
            </a:r>
            <a:r>
              <a:rPr lang="zh-CN" altLang="en-US" sz="2400" b="1" dirty="0">
                <a:latin typeface="Arial" panose="020B0604020202020204" pitchFamily="34" charset="0"/>
              </a:rPr>
              <a:t>；</a:t>
            </a:r>
            <a:endParaRPr lang="zh-CN" altLang="en-US" sz="2400" b="1" dirty="0"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2400" b="1" dirty="0">
                <a:latin typeface="Arial" panose="020B0604020202020204" pitchFamily="34" charset="0"/>
              </a:rPr>
              <a:t>       </a:t>
            </a:r>
            <a:r>
              <a:rPr lang="en-US" altLang="zh-CN" sz="2400" b="1" dirty="0">
                <a:latin typeface="Arial" panose="020B0604020202020204" pitchFamily="34" charset="0"/>
              </a:rPr>
              <a:t>2</a:t>
            </a:r>
            <a:r>
              <a:rPr lang="zh-CN" altLang="en-US" sz="2400" b="1" dirty="0">
                <a:latin typeface="Arial" panose="020B0604020202020204" pitchFamily="34" charset="0"/>
              </a:rPr>
              <a:t>、退位减法；</a:t>
            </a:r>
            <a:endParaRPr lang="zh-CN" altLang="en-US" sz="2400" b="1" dirty="0"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2400" b="1" dirty="0">
                <a:latin typeface="Arial" panose="020B0604020202020204" pitchFamily="34" charset="0"/>
              </a:rPr>
              <a:t>       </a:t>
            </a:r>
            <a:r>
              <a:rPr lang="en-US" altLang="zh-CN" sz="2400" b="1" dirty="0">
                <a:latin typeface="Arial" panose="020B0604020202020204" pitchFamily="34" charset="0"/>
              </a:rPr>
              <a:t>3</a:t>
            </a:r>
            <a:r>
              <a:rPr lang="zh-CN" altLang="en-US" sz="2400" b="1" dirty="0">
                <a:latin typeface="Arial" panose="020B0604020202020204" pitchFamily="34" charset="0"/>
              </a:rPr>
              <a:t>、自己先算出正确答案，需要时可以向老师求助。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24990" y="1311910"/>
            <a:ext cx="4754879" cy="118871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  <a:scene3d>
              <a:camera prst="orthographicFront"/>
              <a:lightRig rig="threePt" dir="t">
                <a:rot lat="0" lon="0" rev="0"/>
              </a:lightRig>
            </a:scene3d>
            <a:sp3d extrusionH="120650" prstMaterial="matte"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7200" b="0" i="0" u="none" strike="noStrike" kern="1200" cap="none" spc="0" normalizeH="0" baseline="0" noProof="1">
                <a:ln>
                  <a:gradFill>
                    <a:gsLst>
                      <a:gs pos="98000">
                        <a:srgbClr val="F88C89"/>
                      </a:gs>
                      <a:gs pos="86000">
                        <a:srgbClr val="F8D078"/>
                      </a:gs>
                      <a:gs pos="73000">
                        <a:srgbClr val="BAD172"/>
                      </a:gs>
                      <a:gs pos="62000">
                        <a:srgbClr val="BEC7AF"/>
                      </a:gs>
                      <a:gs pos="50000">
                        <a:srgbClr val="83D9E3"/>
                      </a:gs>
                      <a:gs pos="37000">
                        <a:srgbClr val="9C61DF"/>
                      </a:gs>
                      <a:gs pos="24000">
                        <a:srgbClr val="CA78E1"/>
                      </a:gs>
                      <a:gs pos="12000">
                        <a:srgbClr val="E564DF"/>
                      </a:gs>
                      <a:gs pos="0">
                        <a:srgbClr val="F86CC0"/>
                      </a:gs>
                    </a:gsLst>
                    <a:lin ang="0"/>
                  </a:gradFill>
                </a:ln>
                <a:gradFill>
                  <a:gsLst>
                    <a:gs pos="79000">
                      <a:srgbClr val="CCFF66"/>
                    </a:gs>
                    <a:gs pos="94000">
                      <a:srgbClr val="FFFF00">
                        <a:alpha val="50000"/>
                      </a:srgbClr>
                    </a:gs>
                    <a:gs pos="70000">
                      <a:srgbClr val="00FF00">
                        <a:alpha val="13000"/>
                      </a:srgbClr>
                    </a:gs>
                    <a:gs pos="56000">
                      <a:srgbClr val="00FFFF">
                        <a:alpha val="50000"/>
                      </a:srgbClr>
                    </a:gs>
                    <a:gs pos="43000">
                      <a:srgbClr val="00FFFF">
                        <a:alpha val="13000"/>
                      </a:srgbClr>
                    </a:gs>
                    <a:gs pos="22000">
                      <a:srgbClr val="FF00FF">
                        <a:alpha val="50000"/>
                      </a:srgbClr>
                    </a:gs>
                    <a:gs pos="33000">
                      <a:srgbClr val="9900FF">
                        <a:alpha val="50000"/>
                      </a:srgbClr>
                    </a:gs>
                    <a:gs pos="5000">
                      <a:srgbClr val="FF00FF">
                        <a:alpha val="50000"/>
                      </a:srgbClr>
                    </a:gs>
                    <a:gs pos="0">
                      <a:srgbClr val="FF3300">
                        <a:alpha val="50000"/>
                      </a:srgbClr>
                    </a:gs>
                    <a:gs pos="100000">
                      <a:srgbClr val="FF3300">
                        <a:alpha val="30000"/>
                      </a:srgbClr>
                    </a:gs>
                  </a:gsLst>
                  <a:lin ang="0"/>
                </a:gradFill>
                <a:effectLst>
                  <a:outerShdw blurRad="50800" dist="38100" algn="l" rotWithShape="0">
                    <a:srgbClr val="CC00CC">
                      <a:alpha val="40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我是小老师</a:t>
            </a:r>
            <a:endParaRPr kumimoji="0" lang="zh-CN" altLang="en-US" sz="7200" b="0" i="0" u="none" strike="noStrike" kern="1200" cap="none" spc="0" normalizeH="0" baseline="0" noProof="1">
              <a:ln>
                <a:gradFill>
                  <a:gsLst>
                    <a:gs pos="98000">
                      <a:srgbClr val="F88C89"/>
                    </a:gs>
                    <a:gs pos="86000">
                      <a:srgbClr val="F8D078"/>
                    </a:gs>
                    <a:gs pos="73000">
                      <a:srgbClr val="BAD172"/>
                    </a:gs>
                    <a:gs pos="62000">
                      <a:srgbClr val="BEC7AF"/>
                    </a:gs>
                    <a:gs pos="50000">
                      <a:srgbClr val="83D9E3"/>
                    </a:gs>
                    <a:gs pos="37000">
                      <a:srgbClr val="9C61DF"/>
                    </a:gs>
                    <a:gs pos="24000">
                      <a:srgbClr val="CA78E1"/>
                    </a:gs>
                    <a:gs pos="12000">
                      <a:srgbClr val="E564DF"/>
                    </a:gs>
                    <a:gs pos="0">
                      <a:srgbClr val="F86CC0"/>
                    </a:gs>
                  </a:gsLst>
                  <a:lin ang="0"/>
                </a:gradFill>
              </a:ln>
              <a:gradFill>
                <a:gsLst>
                  <a:gs pos="79000">
                    <a:srgbClr val="CCFF66"/>
                  </a:gs>
                  <a:gs pos="94000">
                    <a:srgbClr val="FFFF00">
                      <a:alpha val="50000"/>
                    </a:srgbClr>
                  </a:gs>
                  <a:gs pos="70000">
                    <a:srgbClr val="00FF00">
                      <a:alpha val="13000"/>
                    </a:srgbClr>
                  </a:gs>
                  <a:gs pos="56000">
                    <a:srgbClr val="00FFFF">
                      <a:alpha val="50000"/>
                    </a:srgbClr>
                  </a:gs>
                  <a:gs pos="43000">
                    <a:srgbClr val="00FFFF">
                      <a:alpha val="13000"/>
                    </a:srgbClr>
                  </a:gs>
                  <a:gs pos="22000">
                    <a:srgbClr val="FF00FF">
                      <a:alpha val="50000"/>
                    </a:srgbClr>
                  </a:gs>
                  <a:gs pos="33000">
                    <a:srgbClr val="9900FF">
                      <a:alpha val="50000"/>
                    </a:srgbClr>
                  </a:gs>
                  <a:gs pos="5000">
                    <a:srgbClr val="FF00FF">
                      <a:alpha val="50000"/>
                    </a:srgbClr>
                  </a:gs>
                  <a:gs pos="0">
                    <a:srgbClr val="FF3300">
                      <a:alpha val="50000"/>
                    </a:srgbClr>
                  </a:gs>
                  <a:gs pos="100000">
                    <a:srgbClr val="FF3300">
                      <a:alpha val="30000"/>
                    </a:srgbClr>
                  </a:gs>
                </a:gsLst>
                <a:lin ang="0"/>
              </a:gradFill>
              <a:effectLst>
                <a:outerShdw blurRad="50800" dist="38100" algn="l" rotWithShape="0">
                  <a:srgbClr val="CC00CC">
                    <a:alpha val="40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图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文本框 32773"/>
          <p:cNvSpPr txBox="1"/>
          <p:nvPr/>
        </p:nvSpPr>
        <p:spPr>
          <a:xfrm>
            <a:off x="1828800" y="4419600"/>
            <a:ext cx="64770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800" dirty="0">
                <a:solidFill>
                  <a:srgbClr val="0000FF"/>
                </a:solidFill>
                <a:latin typeface="Arial" panose="020B0604020202020204" pitchFamily="34" charset="0"/>
              </a:rPr>
              <a:t>妈妈付了售货员</a:t>
            </a:r>
            <a:r>
              <a:rPr lang="en-US" altLang="zh-CN" sz="2800" dirty="0">
                <a:solidFill>
                  <a:srgbClr val="0000FF"/>
                </a:solidFill>
                <a:latin typeface="Arial" panose="020B0604020202020204" pitchFamily="34" charset="0"/>
              </a:rPr>
              <a:t>400</a:t>
            </a:r>
            <a:r>
              <a:rPr lang="zh-CN" altLang="en-US" sz="2800" dirty="0">
                <a:solidFill>
                  <a:srgbClr val="0000FF"/>
                </a:solidFill>
                <a:latin typeface="Arial" panose="020B0604020202020204" pitchFamily="34" charset="0"/>
              </a:rPr>
              <a:t>元，应找回多少元？</a:t>
            </a:r>
            <a:endParaRPr lang="zh-CN" altLang="en-US" sz="2800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4340" name="文本框 32774"/>
          <p:cNvSpPr txBox="1"/>
          <p:nvPr/>
        </p:nvSpPr>
        <p:spPr>
          <a:xfrm>
            <a:off x="685800" y="1295400"/>
            <a:ext cx="2286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33CC"/>
                </a:solidFill>
                <a:latin typeface="Arial" panose="020B0604020202020204" pitchFamily="34" charset="0"/>
              </a:rPr>
              <a:t>拓展：</a:t>
            </a:r>
            <a:endParaRPr lang="zh-CN" altLang="en-US" sz="3200" b="1" dirty="0">
              <a:solidFill>
                <a:srgbClr val="FF33CC"/>
              </a:solidFill>
              <a:latin typeface="Arial" panose="020B0604020202020204" pitchFamily="34" charset="0"/>
            </a:endParaRPr>
          </a:p>
        </p:txBody>
      </p:sp>
      <p:sp>
        <p:nvSpPr>
          <p:cNvPr id="14341" name="文本框 32775"/>
          <p:cNvSpPr txBox="1"/>
          <p:nvPr/>
        </p:nvSpPr>
        <p:spPr>
          <a:xfrm>
            <a:off x="2133600" y="1295400"/>
            <a:ext cx="5791200" cy="32956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800" b="1" dirty="0">
                <a:solidFill>
                  <a:srgbClr val="0000FF"/>
                </a:solidFill>
                <a:latin typeface="Arial" panose="020B0604020202020204" pitchFamily="34" charset="0"/>
              </a:rPr>
              <a:t>暑假里 ，小林和妈妈逛商场看中了一台照相机。</a:t>
            </a:r>
            <a:endParaRPr lang="zh-CN" altLang="en-US" sz="2800" b="1" dirty="0">
              <a:solidFill>
                <a:srgbClr val="0000FF"/>
              </a:solidFill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2800" b="1" dirty="0">
                <a:solidFill>
                  <a:srgbClr val="0000FF"/>
                </a:solidFill>
                <a:latin typeface="Arial" panose="020B0604020202020204" pitchFamily="34" charset="0"/>
              </a:rPr>
              <a:t>                                                                                              原价：</a:t>
            </a:r>
            <a:r>
              <a:rPr lang="en-US" altLang="zh-CN" sz="2800" b="1" dirty="0">
                <a:solidFill>
                  <a:srgbClr val="0000FF"/>
                </a:solidFill>
                <a:latin typeface="Arial" panose="020B0604020202020204" pitchFamily="34" charset="0"/>
              </a:rPr>
              <a:t>507</a:t>
            </a:r>
            <a:r>
              <a:rPr lang="zh-CN" altLang="en-US" sz="2800" b="1" dirty="0">
                <a:solidFill>
                  <a:srgbClr val="0000FF"/>
                </a:solidFill>
                <a:latin typeface="Arial" panose="020B0604020202020204" pitchFamily="34" charset="0"/>
              </a:rPr>
              <a:t>元</a:t>
            </a:r>
            <a:endParaRPr lang="zh-CN" altLang="en-US" sz="2800" b="1" dirty="0">
              <a:solidFill>
                <a:srgbClr val="0000FF"/>
              </a:solidFill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2800" b="1" dirty="0">
                <a:solidFill>
                  <a:srgbClr val="0000FF"/>
                </a:solidFill>
                <a:latin typeface="Arial" panose="020B0604020202020204" pitchFamily="34" charset="0"/>
              </a:rPr>
              <a:t>                                                                            现价：</a:t>
            </a:r>
            <a:r>
              <a:rPr lang="en-US" altLang="zh-CN" sz="2800" b="1" dirty="0">
                <a:solidFill>
                  <a:srgbClr val="0000FF"/>
                </a:solidFill>
                <a:latin typeface="Arial" panose="020B0604020202020204" pitchFamily="34" charset="0"/>
              </a:rPr>
              <a:t>348</a:t>
            </a:r>
            <a:r>
              <a:rPr lang="zh-CN" altLang="en-US" sz="2800" b="1" dirty="0">
                <a:solidFill>
                  <a:srgbClr val="0000FF"/>
                </a:solidFill>
                <a:latin typeface="Arial" panose="020B0604020202020204" pitchFamily="34" charset="0"/>
              </a:rPr>
              <a:t>元</a:t>
            </a:r>
            <a:endParaRPr lang="en-US" altLang="zh-CN" sz="2800" b="1" dirty="0">
              <a:solidFill>
                <a:srgbClr val="0000FF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</a:pPr>
            <a:endParaRPr lang="zh-CN" altLang="en-US" sz="28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图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文本框 33797"/>
          <p:cNvSpPr txBox="1"/>
          <p:nvPr/>
        </p:nvSpPr>
        <p:spPr>
          <a:xfrm>
            <a:off x="990600" y="1371600"/>
            <a:ext cx="259080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5400" b="1" dirty="0">
                <a:solidFill>
                  <a:srgbClr val="FF33CC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总结：</a:t>
            </a:r>
            <a:endParaRPr lang="zh-CN" altLang="en-US" sz="5400" b="1" dirty="0">
              <a:solidFill>
                <a:srgbClr val="FF33CC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15364" name="文本框 33798"/>
          <p:cNvSpPr txBox="1"/>
          <p:nvPr/>
        </p:nvSpPr>
        <p:spPr>
          <a:xfrm>
            <a:off x="2590800" y="2895600"/>
            <a:ext cx="45720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</a:rPr>
              <a:t>谈谈你的收获</a:t>
            </a:r>
            <a:endParaRPr lang="zh-CN" altLang="en-US" sz="40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6" name="图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7" name="文本框 34821"/>
          <p:cNvSpPr txBox="1"/>
          <p:nvPr/>
        </p:nvSpPr>
        <p:spPr>
          <a:xfrm>
            <a:off x="1981200" y="2057400"/>
            <a:ext cx="6172200" cy="1098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6600" b="1" i="1" dirty="0">
                <a:solidFill>
                  <a:srgbClr val="0000FF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谢谢大家！</a:t>
            </a:r>
            <a:endParaRPr lang="zh-CN" altLang="en-US" sz="6600" b="1" i="1" dirty="0">
              <a:solidFill>
                <a:srgbClr val="0000FF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4" name="图片 3" descr="WU0H~AMU(0BW7PS)L@@RM0U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63" y="-39687"/>
            <a:ext cx="9156700" cy="68976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5" name="文本框 2"/>
          <p:cNvSpPr txBox="1"/>
          <p:nvPr/>
        </p:nvSpPr>
        <p:spPr>
          <a:xfrm>
            <a:off x="990600" y="1143000"/>
            <a:ext cx="7461250" cy="944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endParaRPr lang="zh-CN" altLang="en-US" sz="3200" b="1" dirty="0">
              <a:latin typeface="Arial" panose="020B0604020202020204" pitchFamily="34" charset="0"/>
            </a:endParaRPr>
          </a:p>
          <a:p>
            <a:pPr eaLnBrk="1" hangingPunct="1"/>
            <a:r>
              <a:rPr lang="en-US" altLang="zh-CN" dirty="0">
                <a:latin typeface="Arial" panose="020B0604020202020204" pitchFamily="34" charset="0"/>
              </a:rPr>
              <a:t>       </a:t>
            </a:r>
            <a:r>
              <a:rPr lang="en-US" altLang="zh-CN" sz="2400" dirty="0">
                <a:latin typeface="Arial" panose="020B0604020202020204" pitchFamily="34" charset="0"/>
              </a:rPr>
              <a:t> 378-256                      517-348</a:t>
            </a:r>
            <a:endParaRPr lang="en-US" altLang="zh-CN" sz="2400" dirty="0">
              <a:latin typeface="Arial" panose="020B0604020202020204" pitchFamily="34" charset="0"/>
            </a:endParaRPr>
          </a:p>
        </p:txBody>
      </p:sp>
      <p:sp>
        <p:nvSpPr>
          <p:cNvPr id="3078" name="文本框 9"/>
          <p:cNvSpPr txBox="1"/>
          <p:nvPr/>
        </p:nvSpPr>
        <p:spPr>
          <a:xfrm>
            <a:off x="2724150" y="1660525"/>
            <a:ext cx="8699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2400" dirty="0">
                <a:latin typeface="Arial" panose="020B0604020202020204" pitchFamily="34" charset="0"/>
              </a:rPr>
              <a:t>=122</a:t>
            </a:r>
            <a:endParaRPr lang="en-US" altLang="zh-CN" sz="2400" dirty="0">
              <a:latin typeface="Arial" panose="020B0604020202020204" pitchFamily="34" charset="0"/>
            </a:endParaRPr>
          </a:p>
        </p:txBody>
      </p:sp>
      <p:sp>
        <p:nvSpPr>
          <p:cNvPr id="3081" name="文本框 12"/>
          <p:cNvSpPr txBox="1"/>
          <p:nvPr/>
        </p:nvSpPr>
        <p:spPr>
          <a:xfrm>
            <a:off x="5715000" y="1676400"/>
            <a:ext cx="8715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2400" dirty="0">
                <a:latin typeface="Arial" panose="020B0604020202020204" pitchFamily="34" charset="0"/>
              </a:rPr>
              <a:t>=169</a:t>
            </a:r>
            <a:endParaRPr lang="en-US" altLang="zh-CN" sz="2400" dirty="0">
              <a:latin typeface="Arial" panose="020B0604020202020204" pitchFamily="34" charset="0"/>
            </a:endParaRPr>
          </a:p>
        </p:txBody>
      </p:sp>
      <p:grpSp>
        <p:nvGrpSpPr>
          <p:cNvPr id="3098" name="组合 3097"/>
          <p:cNvGrpSpPr/>
          <p:nvPr/>
        </p:nvGrpSpPr>
        <p:grpSpPr>
          <a:xfrm>
            <a:off x="1447800" y="2379663"/>
            <a:ext cx="1752600" cy="4478337"/>
            <a:chOff x="1392" y="1595"/>
            <a:chExt cx="1104" cy="2821"/>
          </a:xfrm>
        </p:grpSpPr>
        <p:sp>
          <p:nvSpPr>
            <p:cNvPr id="3086" name="直接连接符 3095"/>
            <p:cNvSpPr/>
            <p:nvPr/>
          </p:nvSpPr>
          <p:spPr>
            <a:xfrm>
              <a:off x="1632" y="2544"/>
              <a:ext cx="864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087" name="矩形"/>
            <p:cNvSpPr/>
            <p:nvPr/>
          </p:nvSpPr>
          <p:spPr>
            <a:xfrm>
              <a:off x="1392" y="1595"/>
              <a:ext cx="960" cy="282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en-US" altLang="zh-CN" sz="3200" dirty="0">
                  <a:latin typeface="Calibri" panose="020F0502020204030204" pitchFamily="34" charset="0"/>
                </a:rPr>
                <a:t>       </a:t>
              </a:r>
              <a:endParaRPr lang="en-US" altLang="zh-CN" sz="3200" dirty="0">
                <a:latin typeface="Calibri" panose="020F0502020204030204" pitchFamily="34" charset="0"/>
              </a:endParaRPr>
            </a:p>
            <a:p>
              <a:pPr algn="ctr" eaLnBrk="1" hangingPunct="1"/>
              <a:r>
                <a:rPr lang="en-US" altLang="zh-CN" sz="32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   </a:t>
              </a:r>
              <a:r>
                <a:rPr lang="en-US" altLang="zh-CN" sz="3200" b="1" dirty="0">
                  <a:latin typeface="Calibri" panose="020F0502020204030204" pitchFamily="34" charset="0"/>
                </a:rPr>
                <a:t>378</a:t>
              </a:r>
              <a:endParaRPr lang="en-US" altLang="zh-CN" sz="3200" b="1" dirty="0">
                <a:latin typeface="Calibri" panose="020F0502020204030204" pitchFamily="34" charset="0"/>
              </a:endParaRPr>
            </a:p>
            <a:p>
              <a:pPr algn="ctr" eaLnBrk="1" hangingPunct="1"/>
              <a:r>
                <a:rPr lang="en-US" altLang="zh-CN" sz="3200" b="1" dirty="0">
                  <a:latin typeface="Calibri" panose="020F0502020204030204" pitchFamily="34" charset="0"/>
                </a:rPr>
                <a:t>-  256</a:t>
              </a:r>
              <a:endParaRPr lang="en-US" altLang="zh-CN" sz="3200" b="1" dirty="0">
                <a:latin typeface="Calibri" panose="020F0502020204030204" pitchFamily="34" charset="0"/>
              </a:endParaRPr>
            </a:p>
            <a:p>
              <a:pPr algn="ctr" eaLnBrk="1" hangingPunct="1"/>
              <a:r>
                <a:rPr lang="en-US" altLang="zh-CN" sz="3200" b="1" dirty="0">
                  <a:latin typeface="Calibri" panose="020F0502020204030204" pitchFamily="34" charset="0"/>
                </a:rPr>
                <a:t>   122</a:t>
              </a:r>
              <a:endParaRPr lang="en-US" altLang="zh-CN" sz="3200" b="1" dirty="0">
                <a:latin typeface="Calibri" panose="020F0502020204030204" pitchFamily="34" charset="0"/>
              </a:endParaRPr>
            </a:p>
            <a:p>
              <a:pPr eaLnBrk="1" hangingPunct="1"/>
              <a:endParaRPr lang="en-US" altLang="zh-CN" sz="3200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  <a:p>
              <a:pPr eaLnBrk="1" hangingPunct="1"/>
              <a:endParaRPr lang="en-US" altLang="zh-CN" sz="3200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  <a:p>
              <a:pPr eaLnBrk="1" hangingPunct="1"/>
              <a:r>
                <a:rPr lang="en-US" altLang="zh-CN" sz="32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                                      </a:t>
              </a:r>
              <a:endParaRPr lang="en-US" altLang="zh-CN" sz="3200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  <a:p>
              <a:pPr eaLnBrk="1" hangingPunct="1"/>
              <a:endParaRPr lang="en-US" altLang="zh-CN" sz="3200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  <a:p>
              <a:pPr eaLnBrk="1" hangingPunct="1"/>
              <a:endParaRPr lang="zh-CN" altLang="en-US" sz="3200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3102" name="组合 3101"/>
          <p:cNvGrpSpPr/>
          <p:nvPr/>
        </p:nvGrpSpPr>
        <p:grpSpPr>
          <a:xfrm>
            <a:off x="4572000" y="2082800"/>
            <a:ext cx="1676400" cy="4800600"/>
            <a:chOff x="-96" y="1296"/>
            <a:chExt cx="1056" cy="3024"/>
          </a:xfrm>
        </p:grpSpPr>
        <p:sp>
          <p:nvSpPr>
            <p:cNvPr id="2" name="直接连接符 3102"/>
            <p:cNvSpPr/>
            <p:nvPr/>
          </p:nvSpPr>
          <p:spPr>
            <a:xfrm>
              <a:off x="96" y="2448"/>
              <a:ext cx="864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grpSp>
          <p:nvGrpSpPr>
            <p:cNvPr id="3082" name="组合 3103"/>
            <p:cNvGrpSpPr/>
            <p:nvPr/>
          </p:nvGrpSpPr>
          <p:grpSpPr>
            <a:xfrm>
              <a:off x="-96" y="1296"/>
              <a:ext cx="960" cy="3024"/>
              <a:chOff x="528" y="1296"/>
              <a:chExt cx="960" cy="3024"/>
            </a:xfrm>
          </p:grpSpPr>
          <p:sp>
            <p:nvSpPr>
              <p:cNvPr id="3083" name="矩形 3104"/>
              <p:cNvSpPr/>
              <p:nvPr/>
            </p:nvSpPr>
            <p:spPr>
              <a:xfrm>
                <a:off x="912" y="1296"/>
                <a:ext cx="376" cy="69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eaLnBrk="1" hangingPunct="1"/>
                <a:r>
                  <a:rPr lang="zh-CN" altLang="en-US" sz="6600" dirty="0">
                    <a:latin typeface="Arial" panose="020B0604020202020204" pitchFamily="34" charset="0"/>
                  </a:rPr>
                  <a:t>．</a:t>
                </a:r>
                <a:endParaRPr lang="zh-CN" altLang="en-US" sz="66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084" name="矩形"/>
              <p:cNvSpPr/>
              <p:nvPr/>
            </p:nvSpPr>
            <p:spPr>
              <a:xfrm>
                <a:off x="528" y="1499"/>
                <a:ext cx="960" cy="282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eaLnBrk="1" hangingPunct="1"/>
                <a:r>
                  <a:rPr lang="en-US" altLang="zh-CN" sz="3200" dirty="0">
                    <a:latin typeface="Calibri" panose="020F0502020204030204" pitchFamily="34" charset="0"/>
                  </a:rPr>
                  <a:t>       </a:t>
                </a:r>
                <a:endParaRPr lang="en-US" altLang="zh-CN" sz="3200" dirty="0">
                  <a:latin typeface="Calibri" panose="020F0502020204030204" pitchFamily="34" charset="0"/>
                </a:endParaRPr>
              </a:p>
              <a:p>
                <a:pPr algn="ctr" eaLnBrk="1" hangingPunct="1"/>
                <a:r>
                  <a:rPr lang="en-US" altLang="zh-CN" sz="3200" b="1" dirty="0">
                    <a:solidFill>
                      <a:srgbClr val="FF0000"/>
                    </a:solidFill>
                    <a:latin typeface="Calibri" panose="020F0502020204030204" pitchFamily="34" charset="0"/>
                  </a:rPr>
                  <a:t>   </a:t>
                </a:r>
                <a:r>
                  <a:rPr lang="en-US" altLang="zh-CN" sz="3200" b="1" dirty="0">
                    <a:latin typeface="Calibri" panose="020F0502020204030204" pitchFamily="34" charset="0"/>
                  </a:rPr>
                  <a:t>517</a:t>
                </a:r>
                <a:endParaRPr lang="en-US" altLang="zh-CN" sz="3200" b="1" dirty="0">
                  <a:latin typeface="Calibri" panose="020F0502020204030204" pitchFamily="34" charset="0"/>
                </a:endParaRPr>
              </a:p>
              <a:p>
                <a:pPr algn="ctr" eaLnBrk="1" hangingPunct="1"/>
                <a:r>
                  <a:rPr lang="en-US" altLang="zh-CN" sz="3200" b="1" dirty="0">
                    <a:latin typeface="Calibri" panose="020F0502020204030204" pitchFamily="34" charset="0"/>
                  </a:rPr>
                  <a:t>-  348</a:t>
                </a:r>
                <a:endParaRPr lang="en-US" altLang="zh-CN" sz="3200" b="1" dirty="0">
                  <a:latin typeface="Calibri" panose="020F0502020204030204" pitchFamily="34" charset="0"/>
                </a:endParaRPr>
              </a:p>
              <a:p>
                <a:pPr algn="ctr" eaLnBrk="1" hangingPunct="1"/>
                <a:r>
                  <a:rPr lang="en-US" altLang="zh-CN" sz="3200" b="1" dirty="0">
                    <a:latin typeface="Calibri" panose="020F0502020204030204" pitchFamily="34" charset="0"/>
                  </a:rPr>
                  <a:t>   169</a:t>
                </a:r>
                <a:endParaRPr lang="en-US" altLang="zh-CN" sz="3200" b="1" dirty="0">
                  <a:latin typeface="Calibri" panose="020F0502020204030204" pitchFamily="34" charset="0"/>
                </a:endParaRPr>
              </a:p>
              <a:p>
                <a:pPr eaLnBrk="1" hangingPunct="1"/>
                <a:endParaRPr lang="en-US" altLang="zh-CN" sz="3200" b="1" dirty="0">
                  <a:solidFill>
                    <a:srgbClr val="FF0000"/>
                  </a:solidFill>
                  <a:latin typeface="Calibri" panose="020F0502020204030204" pitchFamily="34" charset="0"/>
                </a:endParaRPr>
              </a:p>
              <a:p>
                <a:pPr eaLnBrk="1" hangingPunct="1"/>
                <a:endParaRPr lang="en-US" altLang="zh-CN" sz="3200" b="1" dirty="0">
                  <a:solidFill>
                    <a:srgbClr val="FF0000"/>
                  </a:solidFill>
                  <a:latin typeface="Calibri" panose="020F0502020204030204" pitchFamily="34" charset="0"/>
                </a:endParaRPr>
              </a:p>
              <a:p>
                <a:pPr eaLnBrk="1" hangingPunct="1"/>
                <a:r>
                  <a:rPr lang="en-US" altLang="zh-CN" sz="3200" b="1" dirty="0">
                    <a:solidFill>
                      <a:srgbClr val="FF0000"/>
                    </a:solidFill>
                    <a:latin typeface="Calibri" panose="020F0502020204030204" pitchFamily="34" charset="0"/>
                  </a:rPr>
                  <a:t>                                      </a:t>
                </a:r>
                <a:endParaRPr lang="en-US" altLang="zh-CN" sz="3200" b="1" dirty="0">
                  <a:solidFill>
                    <a:srgbClr val="FF0000"/>
                  </a:solidFill>
                  <a:latin typeface="Calibri" panose="020F0502020204030204" pitchFamily="34" charset="0"/>
                </a:endParaRPr>
              </a:p>
              <a:p>
                <a:pPr eaLnBrk="1" hangingPunct="1"/>
                <a:endParaRPr lang="en-US" altLang="zh-CN" sz="3200" b="1" dirty="0">
                  <a:solidFill>
                    <a:srgbClr val="FF0000"/>
                  </a:solidFill>
                  <a:latin typeface="Calibri" panose="020F0502020204030204" pitchFamily="34" charset="0"/>
                </a:endParaRPr>
              </a:p>
              <a:p>
                <a:pPr eaLnBrk="1" hangingPunct="1"/>
                <a:endParaRPr lang="zh-CN" altLang="en-US" sz="3200" b="1" dirty="0">
                  <a:solidFill>
                    <a:srgbClr val="FF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085" name="矩形 3106"/>
              <p:cNvSpPr/>
              <p:nvPr/>
            </p:nvSpPr>
            <p:spPr>
              <a:xfrm>
                <a:off x="782" y="1300"/>
                <a:ext cx="226" cy="69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eaLnBrk="1" hangingPunct="1"/>
                <a:r>
                  <a:rPr lang="zh-CN" altLang="en-US" sz="6600" dirty="0">
                    <a:latin typeface="Arial" panose="020B0604020202020204" pitchFamily="34" charset="0"/>
                  </a:rPr>
                  <a:t>．</a:t>
                </a:r>
                <a:endParaRPr lang="zh-CN" altLang="en-US" sz="6600" dirty="0"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3080" name="文本框 2"/>
          <p:cNvSpPr txBox="1"/>
          <p:nvPr/>
        </p:nvSpPr>
        <p:spPr>
          <a:xfrm>
            <a:off x="533400" y="457200"/>
            <a:ext cx="746125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计算：</a:t>
            </a:r>
            <a:endParaRPr lang="zh-CN" altLang="en-US" sz="4000" b="1" dirty="0">
              <a:solidFill>
                <a:srgbClr val="0000FF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pPr eaLnBrk="1" hangingPunct="1"/>
            <a:r>
              <a:rPr lang="en-US" altLang="zh-CN" dirty="0">
                <a:latin typeface="Arial" panose="020B0604020202020204" pitchFamily="34" charset="0"/>
              </a:rPr>
              <a:t>       </a:t>
            </a:r>
            <a:r>
              <a:rPr lang="en-US" altLang="zh-CN" sz="2400" dirty="0">
                <a:latin typeface="Arial" panose="020B0604020202020204" pitchFamily="34" charset="0"/>
              </a:rPr>
              <a:t> </a:t>
            </a:r>
            <a:endParaRPr lang="en-US" altLang="zh-CN" sz="24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8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8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81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81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8" name="图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9" name="矩形"/>
          <p:cNvSpPr/>
          <p:nvPr/>
        </p:nvSpPr>
        <p:spPr>
          <a:xfrm>
            <a:off x="685800" y="1143000"/>
            <a:ext cx="4953000" cy="35036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3200" dirty="0">
                <a:latin typeface="Calibri" panose="020F0502020204030204" pitchFamily="34" charset="0"/>
              </a:rPr>
              <a:t>       </a:t>
            </a:r>
            <a:endParaRPr lang="en-US" altLang="zh-CN" sz="3200" dirty="0">
              <a:latin typeface="Calibri" panose="020F0502020204030204" pitchFamily="34" charset="0"/>
            </a:endParaRPr>
          </a:p>
          <a:p>
            <a:pPr algn="ctr" eaLnBrk="1" hangingPunct="1"/>
            <a:endParaRPr lang="en-US" altLang="zh-CN" sz="3200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eaLnBrk="1" hangingPunct="1"/>
            <a:endParaRPr lang="en-US" altLang="zh-CN" sz="3200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eaLnBrk="1" hangingPunct="1"/>
            <a:endParaRPr lang="en-US" altLang="zh-CN" sz="3200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eaLnBrk="1" hangingPunct="1"/>
            <a:r>
              <a:rPr lang="en-US" altLang="zh-CN" sz="3200" b="1" dirty="0">
                <a:solidFill>
                  <a:srgbClr val="FF0000"/>
                </a:solidFill>
                <a:latin typeface="Calibri" panose="020F0502020204030204" pitchFamily="34" charset="0"/>
              </a:rPr>
              <a:t>                                      </a:t>
            </a:r>
            <a:endParaRPr lang="en-US" altLang="zh-CN" sz="3200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eaLnBrk="1" hangingPunct="1"/>
            <a:endParaRPr lang="en-US" altLang="zh-CN" sz="3200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eaLnBrk="1" hangingPunct="1"/>
            <a:endParaRPr lang="zh-CN" altLang="en-US" sz="32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TextBox 3"/>
          <p:cNvSpPr txBox="1"/>
          <p:nvPr/>
        </p:nvSpPr>
        <p:spPr>
          <a:xfrm>
            <a:off x="1371600" y="1219200"/>
            <a:ext cx="57150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</a:rPr>
              <a:t>笔算减法注意：</a:t>
            </a:r>
            <a:endParaRPr lang="zh-CN" altLang="en-US" sz="36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4111" name="文本框 4110"/>
          <p:cNvSpPr txBox="1"/>
          <p:nvPr/>
        </p:nvSpPr>
        <p:spPr>
          <a:xfrm>
            <a:off x="952500" y="2209800"/>
            <a:ext cx="3557588" cy="793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、相同数位对齐</a:t>
            </a:r>
            <a:endParaRPr lang="en-US" altLang="zh-CN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1" hangingPunct="1"/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</a:rPr>
              <a:t>     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112" name="文本框 4111"/>
          <p:cNvSpPr txBox="1"/>
          <p:nvPr/>
        </p:nvSpPr>
        <p:spPr>
          <a:xfrm>
            <a:off x="990600" y="3048000"/>
            <a:ext cx="3230563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</a:rPr>
              <a:t> 2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、从个位减起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  <p:sp>
        <p:nvSpPr>
          <p:cNvPr id="4113" name="文本框 4112"/>
          <p:cNvSpPr txBox="1"/>
          <p:nvPr/>
        </p:nvSpPr>
        <p:spPr>
          <a:xfrm>
            <a:off x="762000" y="3962400"/>
            <a:ext cx="6172200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</a:rPr>
              <a:t>   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</a:rPr>
              <a:t>3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、哪一位上的数不够减，要从前一位退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当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</a:rPr>
              <a:t>10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再减。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12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12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>
                                            <p:txEl>
                                              <p:charRg st="0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13">
                                            <p:txEl>
                                              <p:charRg st="0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13">
                                            <p:txEl>
                                              <p:charRg st="0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2" name="图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3" name="矩形"/>
          <p:cNvSpPr/>
          <p:nvPr/>
        </p:nvSpPr>
        <p:spPr>
          <a:xfrm>
            <a:off x="1524000" y="1135063"/>
            <a:ext cx="6324600" cy="61801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000" dirty="0">
                <a:latin typeface="Calibri" panose="020F0502020204030204" pitchFamily="34" charset="0"/>
              </a:rPr>
              <a:t>      </a:t>
            </a:r>
            <a:r>
              <a:rPr lang="zh-CN" altLang="en-US" sz="2400" b="1" dirty="0">
                <a:solidFill>
                  <a:srgbClr val="0000FF"/>
                </a:solidFill>
                <a:latin typeface="Calibri" panose="020F0502020204030204" pitchFamily="34" charset="0"/>
              </a:rPr>
              <a:t>暑假里 ，小林和妈妈逛商场看中了一台照相机。</a:t>
            </a:r>
            <a:endParaRPr lang="zh-CN" altLang="en-US" sz="2400" b="1" dirty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pPr eaLnBrk="1" hangingPunct="1"/>
            <a:r>
              <a:rPr lang="zh-CN" altLang="en-US" sz="2400" b="1" dirty="0">
                <a:solidFill>
                  <a:srgbClr val="0000FF"/>
                </a:solidFill>
                <a:latin typeface="Calibri" panose="020F0502020204030204" pitchFamily="34" charset="0"/>
              </a:rPr>
              <a:t>                                              原价：</a:t>
            </a:r>
            <a:r>
              <a:rPr lang="en-US" altLang="zh-CN" sz="2400" b="1" dirty="0">
                <a:solidFill>
                  <a:srgbClr val="0000FF"/>
                </a:solidFill>
                <a:latin typeface="Calibri" panose="020F0502020204030204" pitchFamily="34" charset="0"/>
              </a:rPr>
              <a:t>507</a:t>
            </a:r>
            <a:r>
              <a:rPr lang="zh-CN" altLang="en-US" sz="2400" b="1" dirty="0">
                <a:solidFill>
                  <a:srgbClr val="0000FF"/>
                </a:solidFill>
                <a:latin typeface="Calibri" panose="020F0502020204030204" pitchFamily="34" charset="0"/>
              </a:rPr>
              <a:t>元</a:t>
            </a:r>
            <a:endParaRPr lang="zh-CN" altLang="en-US" sz="2400" b="1" dirty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pPr eaLnBrk="1" hangingPunct="1"/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</a:rPr>
              <a:t>                                     现价：</a:t>
            </a:r>
            <a:r>
              <a:rPr lang="en-US" altLang="zh-CN" sz="2400" b="1" dirty="0">
                <a:solidFill>
                  <a:srgbClr val="0000FF"/>
                </a:solidFill>
                <a:latin typeface="Arial" panose="020B0604020202020204" pitchFamily="34" charset="0"/>
              </a:rPr>
              <a:t>348</a:t>
            </a:r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</a:rPr>
              <a:t>元</a:t>
            </a:r>
            <a:endParaRPr lang="zh-CN" altLang="en-US" sz="2400" b="1" dirty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pPr eaLnBrk="1" hangingPunct="1"/>
            <a:endParaRPr lang="zh-CN" altLang="en-US" sz="2400" b="1" dirty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pPr eaLnBrk="1" hangingPunct="1"/>
            <a:r>
              <a:rPr lang="zh-CN" altLang="en-US" sz="2400" b="1" dirty="0">
                <a:solidFill>
                  <a:srgbClr val="0000FF"/>
                </a:solidFill>
                <a:latin typeface="Calibri" panose="020F0502020204030204" pitchFamily="34" charset="0"/>
              </a:rPr>
              <a:t>  </a:t>
            </a:r>
            <a:endParaRPr lang="zh-CN" altLang="en-US" sz="2400" b="1" dirty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pPr eaLnBrk="1" hangingPunct="1"/>
            <a:r>
              <a:rPr lang="zh-CN" altLang="en-US" sz="2400" b="1" dirty="0">
                <a:solidFill>
                  <a:srgbClr val="0000FF"/>
                </a:solidFill>
                <a:latin typeface="Calibri" panose="020F0502020204030204" pitchFamily="34" charset="0"/>
              </a:rPr>
              <a:t>（</a:t>
            </a:r>
            <a:r>
              <a:rPr lang="en-US" altLang="zh-CN" sz="2400" b="1" dirty="0">
                <a:solidFill>
                  <a:srgbClr val="0000FF"/>
                </a:solidFill>
                <a:latin typeface="Calibri" panose="020F0502020204030204" pitchFamily="34" charset="0"/>
              </a:rPr>
              <a:t>1</a:t>
            </a:r>
            <a:r>
              <a:rPr lang="zh-CN" altLang="en-US" sz="2400" b="1" dirty="0">
                <a:solidFill>
                  <a:srgbClr val="0000FF"/>
                </a:solidFill>
                <a:latin typeface="Calibri" panose="020F0502020204030204" pitchFamily="34" charset="0"/>
              </a:rPr>
              <a:t>）妈妈要小林想一想便宜了多少元？</a:t>
            </a:r>
            <a:endParaRPr lang="zh-CN" altLang="en-US" sz="2400" b="1" dirty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pPr eaLnBrk="1" hangingPunct="1"/>
            <a:endParaRPr lang="zh-CN" altLang="en-US" sz="2400" b="1" dirty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pPr eaLnBrk="1" hangingPunct="1"/>
            <a:r>
              <a:rPr lang="zh-CN" altLang="en-US" sz="2400" dirty="0">
                <a:latin typeface="Calibri" panose="020F0502020204030204" pitchFamily="34" charset="0"/>
              </a:rPr>
              <a:t> </a:t>
            </a:r>
            <a:endParaRPr lang="zh-CN" altLang="en-US" sz="2400" dirty="0">
              <a:latin typeface="Calibri" panose="020F0502020204030204" pitchFamily="34" charset="0"/>
            </a:endParaRPr>
          </a:p>
          <a:p>
            <a:pPr algn="ctr" eaLnBrk="1" hangingPunct="1"/>
            <a:endParaRPr lang="en-US" altLang="zh-CN" sz="2400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eaLnBrk="1" hangingPunct="1"/>
            <a:endParaRPr lang="en-US" altLang="zh-CN" sz="3200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eaLnBrk="1" hangingPunct="1"/>
            <a:endParaRPr lang="en-US" altLang="zh-CN" sz="3200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eaLnBrk="1" hangingPunct="1"/>
            <a:r>
              <a:rPr lang="en-US" altLang="zh-CN" sz="3200" b="1" dirty="0">
                <a:solidFill>
                  <a:srgbClr val="FF0000"/>
                </a:solidFill>
                <a:latin typeface="Calibri" panose="020F0502020204030204" pitchFamily="34" charset="0"/>
              </a:rPr>
              <a:t>                                      </a:t>
            </a:r>
            <a:endParaRPr lang="en-US" altLang="zh-CN" sz="3200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eaLnBrk="1" hangingPunct="1"/>
            <a:endParaRPr lang="en-US" altLang="zh-CN" sz="3200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eaLnBrk="1" hangingPunct="1"/>
            <a:endParaRPr lang="zh-CN" altLang="en-US" sz="32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5124" name="文本框 5125"/>
          <p:cNvSpPr txBox="1"/>
          <p:nvPr/>
        </p:nvSpPr>
        <p:spPr>
          <a:xfrm>
            <a:off x="685800" y="1081088"/>
            <a:ext cx="10668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33CC"/>
                </a:solidFill>
                <a:latin typeface="Arial" panose="020B0604020202020204" pitchFamily="34" charset="0"/>
              </a:rPr>
              <a:t>例</a:t>
            </a:r>
            <a:r>
              <a:rPr lang="en-US" altLang="zh-CN" sz="2800" b="1" dirty="0">
                <a:solidFill>
                  <a:srgbClr val="FF33CC"/>
                </a:solidFill>
                <a:latin typeface="Arial" panose="020B0604020202020204" pitchFamily="34" charset="0"/>
              </a:rPr>
              <a:t>3</a:t>
            </a:r>
            <a:r>
              <a:rPr lang="zh-CN" altLang="en-US" sz="2800" b="1" dirty="0">
                <a:solidFill>
                  <a:srgbClr val="FF33CC"/>
                </a:solidFill>
                <a:latin typeface="Arial" panose="020B0604020202020204" pitchFamily="34" charset="0"/>
              </a:rPr>
              <a:t>：</a:t>
            </a:r>
            <a:endParaRPr lang="zh-CN" altLang="en-US" sz="2800" b="1" dirty="0">
              <a:solidFill>
                <a:srgbClr val="FF33CC"/>
              </a:solidFill>
              <a:latin typeface="Arial" panose="020B0604020202020204" pitchFamily="34" charset="0"/>
            </a:endParaRPr>
          </a:p>
        </p:txBody>
      </p:sp>
      <p:pic>
        <p:nvPicPr>
          <p:cNvPr id="5125" name="图片 5127" descr="ON961ZMXHH254U877QFE}]M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1828800"/>
            <a:ext cx="942975" cy="838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9" name="文本框 5128"/>
          <p:cNvSpPr txBox="1"/>
          <p:nvPr/>
        </p:nvSpPr>
        <p:spPr>
          <a:xfrm>
            <a:off x="1828800" y="4022725"/>
            <a:ext cx="25908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2400" dirty="0">
                <a:latin typeface="Arial" panose="020B0604020202020204" pitchFamily="34" charset="0"/>
              </a:rPr>
              <a:t>507-348=</a:t>
            </a:r>
            <a:endParaRPr lang="en-US" altLang="zh-CN" sz="24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9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9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6" name="图片 2" descr="WU0H~AMU(0BW7PS)L@@RM0U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75" y="152400"/>
            <a:ext cx="9169400" cy="6699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7" name="标题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4495800" cy="1470025"/>
          </a:xfrm>
          <a:ln/>
        </p:spPr>
        <p:txBody>
          <a:bodyPr vert="horz" wrap="square" lIns="91440" tIns="45720" rIns="91440" bIns="45720" anchor="ctr" anchorCtr="0"/>
          <a:p>
            <a:pPr eaLnBrk="1" hangingPunct="1">
              <a:buClrTx/>
              <a:buSzTx/>
              <a:buFontTx/>
            </a:pPr>
            <a:r>
              <a:rPr lang="zh-CN" altLang="en-US" sz="4000" b="1" dirty="0">
                <a:solidFill>
                  <a:schemeClr val="tx1"/>
                </a:solidFill>
              </a:rPr>
              <a:t>计算：</a:t>
            </a:r>
            <a:r>
              <a:rPr lang="en-US" altLang="zh-CN" sz="4000" b="1" dirty="0">
                <a:solidFill>
                  <a:schemeClr val="tx1"/>
                </a:solidFill>
              </a:rPr>
              <a:t>507-348=</a:t>
            </a:r>
            <a:endParaRPr lang="en-US" altLang="zh-CN" sz="4000" b="1" dirty="0">
              <a:solidFill>
                <a:schemeClr val="tx1"/>
              </a:solidFill>
            </a:endParaRPr>
          </a:p>
        </p:txBody>
      </p:sp>
      <p:sp>
        <p:nvSpPr>
          <p:cNvPr id="6151" name="文本框 6150"/>
          <p:cNvSpPr txBox="1"/>
          <p:nvPr/>
        </p:nvSpPr>
        <p:spPr>
          <a:xfrm>
            <a:off x="4864100" y="1092200"/>
            <a:ext cx="12192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4000" b="1" dirty="0">
                <a:latin typeface="Arial" panose="020B0604020202020204" pitchFamily="34" charset="0"/>
              </a:rPr>
              <a:t>159</a:t>
            </a:r>
            <a:endParaRPr lang="en-US" altLang="zh-CN" sz="4000" b="1" dirty="0">
              <a:latin typeface="Arial" panose="020B0604020202020204" pitchFamily="34" charset="0"/>
            </a:endParaRPr>
          </a:p>
        </p:txBody>
      </p:sp>
      <p:grpSp>
        <p:nvGrpSpPr>
          <p:cNvPr id="6217" name="组合 6216"/>
          <p:cNvGrpSpPr/>
          <p:nvPr/>
        </p:nvGrpSpPr>
        <p:grpSpPr>
          <a:xfrm>
            <a:off x="3505200" y="1752600"/>
            <a:ext cx="1676400" cy="5367338"/>
            <a:chOff x="3264" y="1332"/>
            <a:chExt cx="1056" cy="3381"/>
          </a:xfrm>
        </p:grpSpPr>
        <p:grpSp>
          <p:nvGrpSpPr>
            <p:cNvPr id="6150" name="组合 6211"/>
            <p:cNvGrpSpPr/>
            <p:nvPr/>
          </p:nvGrpSpPr>
          <p:grpSpPr>
            <a:xfrm>
              <a:off x="3264" y="1584"/>
              <a:ext cx="1056" cy="3129"/>
              <a:chOff x="2688" y="1344"/>
              <a:chExt cx="1056" cy="3129"/>
            </a:xfrm>
          </p:grpSpPr>
          <p:sp>
            <p:nvSpPr>
              <p:cNvPr id="6153" name="直接连接符 6212"/>
              <p:cNvSpPr/>
              <p:nvPr/>
            </p:nvSpPr>
            <p:spPr>
              <a:xfrm>
                <a:off x="2688" y="2448"/>
                <a:ext cx="1056" cy="20"/>
              </a:xfrm>
              <a:prstGeom prst="line">
                <a:avLst/>
              </a:prstGeom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6154" name="矩形"/>
              <p:cNvSpPr/>
              <p:nvPr/>
            </p:nvSpPr>
            <p:spPr>
              <a:xfrm>
                <a:off x="2688" y="1344"/>
                <a:ext cx="960" cy="312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eaLnBrk="1" hangingPunct="1"/>
                <a:r>
                  <a:rPr lang="en-US" altLang="zh-CN" sz="3200" dirty="0">
                    <a:latin typeface="Calibri" panose="020F0502020204030204" pitchFamily="34" charset="0"/>
                  </a:rPr>
                  <a:t>       </a:t>
                </a:r>
                <a:endParaRPr lang="en-US" altLang="zh-CN" sz="3200" dirty="0">
                  <a:latin typeface="Calibri" panose="020F0502020204030204" pitchFamily="34" charset="0"/>
                </a:endParaRPr>
              </a:p>
              <a:p>
                <a:pPr algn="ctr" eaLnBrk="1" hangingPunct="1"/>
                <a:r>
                  <a:rPr lang="en-US" altLang="zh-CN" sz="3200" b="1" dirty="0">
                    <a:solidFill>
                      <a:srgbClr val="FF0000"/>
                    </a:solidFill>
                    <a:latin typeface="Calibri" panose="020F0502020204030204" pitchFamily="34" charset="0"/>
                  </a:rPr>
                  <a:t>   </a:t>
                </a:r>
                <a:r>
                  <a:rPr lang="en-US" altLang="zh-CN" sz="4000" b="1" dirty="0">
                    <a:latin typeface="Calibri" panose="020F0502020204030204" pitchFamily="34" charset="0"/>
                  </a:rPr>
                  <a:t>507</a:t>
                </a:r>
                <a:endParaRPr lang="en-US" altLang="zh-CN" sz="4000" b="1" dirty="0">
                  <a:latin typeface="Calibri" panose="020F0502020204030204" pitchFamily="34" charset="0"/>
                </a:endParaRPr>
              </a:p>
              <a:p>
                <a:pPr algn="ctr" eaLnBrk="1" hangingPunct="1"/>
                <a:r>
                  <a:rPr lang="en-US" altLang="zh-CN" sz="4000" b="1" dirty="0">
                    <a:latin typeface="Calibri" panose="020F0502020204030204" pitchFamily="34" charset="0"/>
                  </a:rPr>
                  <a:t>- 348</a:t>
                </a:r>
                <a:endParaRPr lang="en-US" altLang="zh-CN" sz="4000" b="1" dirty="0">
                  <a:latin typeface="Calibri" panose="020F0502020204030204" pitchFamily="34" charset="0"/>
                </a:endParaRPr>
              </a:p>
              <a:p>
                <a:pPr algn="ctr" eaLnBrk="1" hangingPunct="1"/>
                <a:r>
                  <a:rPr lang="en-US" altLang="zh-CN" sz="4000" b="1" dirty="0">
                    <a:latin typeface="Calibri" panose="020F0502020204030204" pitchFamily="34" charset="0"/>
                  </a:rPr>
                  <a:t>  159</a:t>
                </a:r>
                <a:endParaRPr lang="en-US" altLang="zh-CN" sz="4000" b="1" dirty="0">
                  <a:latin typeface="Calibri" panose="020F0502020204030204" pitchFamily="34" charset="0"/>
                </a:endParaRPr>
              </a:p>
              <a:p>
                <a:pPr eaLnBrk="1" hangingPunct="1"/>
                <a:endParaRPr lang="en-US" altLang="zh-CN" sz="4000" b="1" dirty="0">
                  <a:solidFill>
                    <a:srgbClr val="FF0000"/>
                  </a:solidFill>
                  <a:latin typeface="Calibri" panose="020F0502020204030204" pitchFamily="34" charset="0"/>
                </a:endParaRPr>
              </a:p>
              <a:p>
                <a:pPr eaLnBrk="1" hangingPunct="1"/>
                <a:endParaRPr lang="en-US" altLang="zh-CN" sz="3200" b="1" dirty="0">
                  <a:solidFill>
                    <a:srgbClr val="FF0000"/>
                  </a:solidFill>
                  <a:latin typeface="Calibri" panose="020F0502020204030204" pitchFamily="34" charset="0"/>
                </a:endParaRPr>
              </a:p>
              <a:p>
                <a:pPr eaLnBrk="1" hangingPunct="1"/>
                <a:r>
                  <a:rPr lang="en-US" altLang="zh-CN" sz="3200" b="1" dirty="0">
                    <a:solidFill>
                      <a:srgbClr val="FF0000"/>
                    </a:solidFill>
                    <a:latin typeface="Calibri" panose="020F0502020204030204" pitchFamily="34" charset="0"/>
                  </a:rPr>
                  <a:t>                                      </a:t>
                </a:r>
                <a:endParaRPr lang="en-US" altLang="zh-CN" sz="3200" b="1" dirty="0">
                  <a:solidFill>
                    <a:srgbClr val="FF0000"/>
                  </a:solidFill>
                  <a:latin typeface="Calibri" panose="020F0502020204030204" pitchFamily="34" charset="0"/>
                </a:endParaRPr>
              </a:p>
              <a:p>
                <a:pPr eaLnBrk="1" hangingPunct="1"/>
                <a:endParaRPr lang="en-US" altLang="zh-CN" sz="3200" b="1" dirty="0">
                  <a:solidFill>
                    <a:srgbClr val="FF0000"/>
                  </a:solidFill>
                  <a:latin typeface="Calibri" panose="020F0502020204030204" pitchFamily="34" charset="0"/>
                </a:endParaRPr>
              </a:p>
              <a:p>
                <a:pPr eaLnBrk="1" hangingPunct="1"/>
                <a:endParaRPr lang="zh-CN" altLang="en-US" sz="3200" b="1" dirty="0">
                  <a:solidFill>
                    <a:srgbClr val="FF0000"/>
                  </a:solidFill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2" name="矩形 6214"/>
            <p:cNvSpPr/>
            <p:nvPr/>
          </p:nvSpPr>
          <p:spPr>
            <a:xfrm>
              <a:off x="3648" y="1344"/>
              <a:ext cx="226" cy="69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6600" dirty="0">
                  <a:latin typeface="Arial" panose="020B0604020202020204" pitchFamily="34" charset="0"/>
                </a:rPr>
                <a:t>．</a:t>
              </a:r>
              <a:endParaRPr lang="zh-CN" altLang="en-US" sz="6600" dirty="0">
                <a:latin typeface="Arial" panose="020B0604020202020204" pitchFamily="34" charset="0"/>
              </a:endParaRPr>
            </a:p>
          </p:txBody>
        </p:sp>
        <p:sp>
          <p:nvSpPr>
            <p:cNvPr id="6152" name="矩形 6215"/>
            <p:cNvSpPr/>
            <p:nvPr/>
          </p:nvSpPr>
          <p:spPr>
            <a:xfrm>
              <a:off x="3464" y="1332"/>
              <a:ext cx="226" cy="69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6600" dirty="0">
                  <a:latin typeface="Arial" panose="020B0604020202020204" pitchFamily="34" charset="0"/>
                </a:rPr>
                <a:t>．</a:t>
              </a:r>
              <a:endParaRPr lang="zh-CN" altLang="en-US" sz="6600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1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51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0" name="图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1" name="文本框 1"/>
          <p:cNvSpPr txBox="1"/>
          <p:nvPr/>
        </p:nvSpPr>
        <p:spPr>
          <a:xfrm>
            <a:off x="1143000" y="1600200"/>
            <a:ext cx="4503738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b="1" dirty="0">
                <a:latin typeface="Arial" panose="020B0604020202020204" pitchFamily="34" charset="0"/>
              </a:rPr>
              <a:t>十位上的</a:t>
            </a:r>
            <a:r>
              <a:rPr lang="en-US" altLang="zh-CN" sz="3200" b="1" dirty="0">
                <a:latin typeface="Arial" panose="020B0604020202020204" pitchFamily="34" charset="0"/>
              </a:rPr>
              <a:t>0</a:t>
            </a:r>
            <a:r>
              <a:rPr lang="zh-CN" altLang="en-US" sz="3200" b="1" dirty="0">
                <a:latin typeface="Arial" panose="020B0604020202020204" pitchFamily="34" charset="0"/>
              </a:rPr>
              <a:t>不够减，</a:t>
            </a:r>
            <a:endParaRPr lang="zh-CN" altLang="en-US" sz="3200" b="1" dirty="0">
              <a:latin typeface="Arial" panose="020B0604020202020204" pitchFamily="34" charset="0"/>
            </a:endParaRPr>
          </a:p>
        </p:txBody>
      </p:sp>
      <p:sp>
        <p:nvSpPr>
          <p:cNvPr id="7172" name="文本框 1"/>
          <p:cNvSpPr txBox="1"/>
          <p:nvPr/>
        </p:nvSpPr>
        <p:spPr>
          <a:xfrm>
            <a:off x="1193800" y="2405063"/>
            <a:ext cx="4503738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b="1" dirty="0">
                <a:latin typeface="Arial" panose="020B0604020202020204" pitchFamily="34" charset="0"/>
              </a:rPr>
              <a:t>从百位退</a:t>
            </a:r>
            <a:r>
              <a:rPr lang="en-US" altLang="zh-CN" sz="3200" b="1" dirty="0">
                <a:latin typeface="Arial" panose="020B0604020202020204" pitchFamily="34" charset="0"/>
              </a:rPr>
              <a:t>1</a:t>
            </a:r>
            <a:r>
              <a:rPr lang="zh-CN" altLang="en-US" sz="3200" b="1" dirty="0">
                <a:latin typeface="Arial" panose="020B0604020202020204" pitchFamily="34" charset="0"/>
              </a:rPr>
              <a:t>当</a:t>
            </a:r>
            <a:r>
              <a:rPr lang="en-US" altLang="zh-CN" sz="3200" b="1" dirty="0">
                <a:latin typeface="Arial" panose="020B0604020202020204" pitchFamily="34" charset="0"/>
              </a:rPr>
              <a:t>10</a:t>
            </a:r>
            <a:r>
              <a:rPr lang="zh-CN" altLang="en-US" sz="3200" b="1" dirty="0">
                <a:latin typeface="Arial" panose="020B0604020202020204" pitchFamily="34" charset="0"/>
              </a:rPr>
              <a:t>后，</a:t>
            </a:r>
            <a:endParaRPr lang="zh-CN" altLang="en-US" sz="3200" b="1" dirty="0">
              <a:latin typeface="Arial" panose="020B0604020202020204" pitchFamily="34" charset="0"/>
            </a:endParaRPr>
          </a:p>
        </p:txBody>
      </p:sp>
      <p:sp>
        <p:nvSpPr>
          <p:cNvPr id="7173" name="文本框 1"/>
          <p:cNvSpPr txBox="1"/>
          <p:nvPr/>
        </p:nvSpPr>
        <p:spPr>
          <a:xfrm>
            <a:off x="1181100" y="3263900"/>
            <a:ext cx="4503738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b="1" dirty="0">
                <a:latin typeface="Arial" panose="020B0604020202020204" pitchFamily="34" charset="0"/>
              </a:rPr>
              <a:t>又退</a:t>
            </a:r>
            <a:r>
              <a:rPr lang="en-US" altLang="zh-CN" sz="3200" b="1" dirty="0">
                <a:latin typeface="Arial" panose="020B0604020202020204" pitchFamily="34" charset="0"/>
              </a:rPr>
              <a:t>1</a:t>
            </a:r>
            <a:r>
              <a:rPr lang="zh-CN" altLang="en-US" sz="3200" b="1" dirty="0">
                <a:latin typeface="Arial" panose="020B0604020202020204" pitchFamily="34" charset="0"/>
              </a:rPr>
              <a:t>当</a:t>
            </a:r>
            <a:r>
              <a:rPr lang="en-US" altLang="zh-CN" sz="3200" b="1" dirty="0">
                <a:latin typeface="Arial" panose="020B0604020202020204" pitchFamily="34" charset="0"/>
              </a:rPr>
              <a:t>10</a:t>
            </a:r>
            <a:r>
              <a:rPr lang="zh-CN" altLang="en-US" sz="3200" b="1" dirty="0">
                <a:latin typeface="Arial" panose="020B0604020202020204" pitchFamily="34" charset="0"/>
              </a:rPr>
              <a:t>借给个位，</a:t>
            </a:r>
            <a:endParaRPr lang="zh-CN" altLang="en-US" sz="3200" b="1" dirty="0">
              <a:latin typeface="Arial" panose="020B0604020202020204" pitchFamily="34" charset="0"/>
            </a:endParaRPr>
          </a:p>
        </p:txBody>
      </p:sp>
      <p:sp>
        <p:nvSpPr>
          <p:cNvPr id="7174" name="文本框 1"/>
          <p:cNvSpPr txBox="1"/>
          <p:nvPr/>
        </p:nvSpPr>
        <p:spPr>
          <a:xfrm>
            <a:off x="1168400" y="4140200"/>
            <a:ext cx="4503738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b="1" dirty="0">
                <a:latin typeface="Arial" panose="020B0604020202020204" pitchFamily="34" charset="0"/>
              </a:rPr>
              <a:t>十位上就剩下</a:t>
            </a:r>
            <a:r>
              <a:rPr lang="en-US" altLang="zh-CN" sz="3200" b="1" dirty="0">
                <a:latin typeface="Arial" panose="020B0604020202020204" pitchFamily="34" charset="0"/>
              </a:rPr>
              <a:t>9</a:t>
            </a:r>
            <a:r>
              <a:rPr lang="zh-CN" altLang="en-US" sz="3200" b="1" dirty="0">
                <a:latin typeface="Arial" panose="020B0604020202020204" pitchFamily="34" charset="0"/>
              </a:rPr>
              <a:t>。</a:t>
            </a:r>
            <a:endParaRPr lang="zh-CN" altLang="en-US" sz="32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Rectangle 2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5400" b="1" dirty="0">
                <a:solidFill>
                  <a:srgbClr val="FF33CC"/>
                </a:solidFill>
                <a:ea typeface="楷体" panose="02010609060101010101" pitchFamily="49" charset="-122"/>
              </a:rPr>
              <a:t>儿歌记忆：</a:t>
            </a:r>
            <a:endParaRPr lang="zh-CN" altLang="en-US" sz="5400" b="1" dirty="0">
              <a:solidFill>
                <a:srgbClr val="FF33CC"/>
              </a:solidFill>
              <a:ea typeface="楷体" panose="02010609060101010101" pitchFamily="49" charset="-122"/>
            </a:endParaRPr>
          </a:p>
        </p:txBody>
      </p:sp>
      <p:sp>
        <p:nvSpPr>
          <p:cNvPr id="8195" name="Rectangle 3"/>
          <p:cNvSpPr>
            <a:spLocks noGrp="1"/>
          </p:cNvSpPr>
          <p:nvPr>
            <p:ph idx="1"/>
          </p:nvPr>
        </p:nvSpPr>
        <p:spPr>
          <a:xfrm>
            <a:off x="2514600" y="1600200"/>
            <a:ext cx="8229600" cy="4525963"/>
          </a:xfrm>
          <a:ln/>
        </p:spPr>
        <p:txBody>
          <a:bodyPr vert="horz" wrap="square" lIns="91440" tIns="45720" rIns="91440" bIns="45720" anchor="t" anchorCtr="0"/>
          <a:p>
            <a:pPr eaLnBrk="1" hangingPunct="1"/>
            <a:endParaRPr lang="en-US" altLang="zh-CN" dirty="0"/>
          </a:p>
          <a:p>
            <a:pPr eaLnBrk="1" hangingPunct="1"/>
            <a:r>
              <a:rPr lang="zh-CN" altLang="en-US" sz="4000" b="1" dirty="0">
                <a:solidFill>
                  <a:srgbClr val="0000FF"/>
                </a:solidFill>
              </a:rPr>
              <a:t>看到  </a:t>
            </a:r>
            <a:r>
              <a:rPr lang="en-US" altLang="zh-CN" sz="4000" b="1" dirty="0">
                <a:solidFill>
                  <a:srgbClr val="0000FF"/>
                </a:solidFill>
              </a:rPr>
              <a:t>0</a:t>
            </a:r>
            <a:r>
              <a:rPr lang="zh-CN" altLang="en-US" sz="4000" b="1" dirty="0">
                <a:solidFill>
                  <a:srgbClr val="0000FF"/>
                </a:solidFill>
              </a:rPr>
              <a:t>，向前走，</a:t>
            </a:r>
            <a:endParaRPr lang="zh-CN" altLang="en-US" sz="4000" b="1" dirty="0">
              <a:solidFill>
                <a:srgbClr val="0000FF"/>
              </a:solidFill>
            </a:endParaRPr>
          </a:p>
          <a:p>
            <a:pPr eaLnBrk="1" hangingPunct="1"/>
            <a:r>
              <a:rPr lang="zh-CN" altLang="en-US" sz="4000" b="1" dirty="0">
                <a:solidFill>
                  <a:srgbClr val="0000FF"/>
                </a:solidFill>
              </a:rPr>
              <a:t>看一看哪一位上有，</a:t>
            </a:r>
            <a:endParaRPr lang="zh-CN" altLang="en-US" sz="4000" b="1" dirty="0">
              <a:solidFill>
                <a:srgbClr val="0000FF"/>
              </a:solidFill>
            </a:endParaRPr>
          </a:p>
          <a:p>
            <a:pPr eaLnBrk="1" hangingPunct="1"/>
            <a:r>
              <a:rPr lang="zh-CN" altLang="en-US" sz="4000" b="1" dirty="0">
                <a:solidFill>
                  <a:srgbClr val="0000FF"/>
                </a:solidFill>
              </a:rPr>
              <a:t>看到了，往后走，</a:t>
            </a:r>
            <a:endParaRPr lang="zh-CN" altLang="en-US" sz="4000" b="1" dirty="0">
              <a:solidFill>
                <a:srgbClr val="0000FF"/>
              </a:solidFill>
            </a:endParaRPr>
          </a:p>
          <a:p>
            <a:pPr eaLnBrk="1" hangingPunct="1"/>
            <a:r>
              <a:rPr lang="zh-CN" altLang="en-US" sz="4000" b="1" dirty="0">
                <a:solidFill>
                  <a:srgbClr val="0000FF"/>
                </a:solidFill>
              </a:rPr>
              <a:t> </a:t>
            </a:r>
            <a:r>
              <a:rPr lang="en-US" altLang="zh-CN" sz="4000" b="1" dirty="0">
                <a:solidFill>
                  <a:srgbClr val="0000FF"/>
                </a:solidFill>
              </a:rPr>
              <a:t>0</a:t>
            </a:r>
            <a:r>
              <a:rPr lang="zh-CN" altLang="en-US" sz="4000" b="1" dirty="0">
                <a:solidFill>
                  <a:srgbClr val="0000FF"/>
                </a:solidFill>
              </a:rPr>
              <a:t>上有点看作</a:t>
            </a:r>
            <a:r>
              <a:rPr lang="en-US" altLang="zh-CN" sz="4000" b="1" dirty="0">
                <a:solidFill>
                  <a:srgbClr val="0000FF"/>
                </a:solidFill>
              </a:rPr>
              <a:t>9.</a:t>
            </a:r>
            <a:endParaRPr lang="en-US" altLang="zh-CN" sz="40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8" name="图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5240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9" name="文本框 36867"/>
          <p:cNvSpPr txBox="1"/>
          <p:nvPr/>
        </p:nvSpPr>
        <p:spPr>
          <a:xfrm>
            <a:off x="685800" y="19812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2400" dirty="0">
                <a:latin typeface="Arial" panose="020B0604020202020204" pitchFamily="34" charset="0"/>
              </a:rPr>
              <a:t> 305-187=</a:t>
            </a:r>
            <a:endParaRPr lang="en-US" altLang="zh-CN" sz="2400" dirty="0">
              <a:latin typeface="Arial" panose="020B0604020202020204" pitchFamily="34" charset="0"/>
            </a:endParaRPr>
          </a:p>
        </p:txBody>
      </p:sp>
      <p:sp>
        <p:nvSpPr>
          <p:cNvPr id="9220" name="文本框 36868"/>
          <p:cNvSpPr txBox="1"/>
          <p:nvPr/>
        </p:nvSpPr>
        <p:spPr>
          <a:xfrm>
            <a:off x="533400" y="2590800"/>
            <a:ext cx="27432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dirty="0">
                <a:latin typeface="Arial" panose="020B0604020202020204" pitchFamily="34" charset="0"/>
              </a:rPr>
              <a:t>   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9221" name="文本框 36888"/>
          <p:cNvSpPr txBox="1"/>
          <p:nvPr/>
        </p:nvSpPr>
        <p:spPr>
          <a:xfrm>
            <a:off x="4419600" y="2057400"/>
            <a:ext cx="1981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2400" dirty="0">
                <a:latin typeface="Arial" panose="020B0604020202020204" pitchFamily="34" charset="0"/>
              </a:rPr>
              <a:t>702-564=</a:t>
            </a:r>
            <a:endParaRPr lang="en-US" altLang="zh-CN" sz="2400" dirty="0">
              <a:latin typeface="Arial" panose="020B0604020202020204" pitchFamily="34" charset="0"/>
            </a:endParaRPr>
          </a:p>
        </p:txBody>
      </p:sp>
      <p:sp>
        <p:nvSpPr>
          <p:cNvPr id="9222" name="文本框 36889"/>
          <p:cNvSpPr txBox="1"/>
          <p:nvPr/>
        </p:nvSpPr>
        <p:spPr>
          <a:xfrm>
            <a:off x="609600" y="1111250"/>
            <a:ext cx="28194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</a:rPr>
              <a:t>用竖式计算</a:t>
            </a:r>
            <a:endParaRPr lang="zh-CN" altLang="en-US" sz="36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grpSp>
        <p:nvGrpSpPr>
          <p:cNvPr id="36940" name="组合 36939"/>
          <p:cNvGrpSpPr/>
          <p:nvPr/>
        </p:nvGrpSpPr>
        <p:grpSpPr>
          <a:xfrm>
            <a:off x="4572000" y="2260600"/>
            <a:ext cx="1676400" cy="4800600"/>
            <a:chOff x="-96" y="1296"/>
            <a:chExt cx="1056" cy="3024"/>
          </a:xfrm>
        </p:grpSpPr>
        <p:sp>
          <p:nvSpPr>
            <p:cNvPr id="9232" name="直接连接符 36934"/>
            <p:cNvSpPr/>
            <p:nvPr/>
          </p:nvSpPr>
          <p:spPr>
            <a:xfrm>
              <a:off x="96" y="2448"/>
              <a:ext cx="864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grpSp>
          <p:nvGrpSpPr>
            <p:cNvPr id="9233" name="组合 36935"/>
            <p:cNvGrpSpPr/>
            <p:nvPr/>
          </p:nvGrpSpPr>
          <p:grpSpPr>
            <a:xfrm>
              <a:off x="-96" y="1296"/>
              <a:ext cx="960" cy="3024"/>
              <a:chOff x="528" y="1296"/>
              <a:chExt cx="960" cy="3024"/>
            </a:xfrm>
          </p:grpSpPr>
          <p:sp>
            <p:nvSpPr>
              <p:cNvPr id="9234" name="矩形 36936"/>
              <p:cNvSpPr/>
              <p:nvPr/>
            </p:nvSpPr>
            <p:spPr>
              <a:xfrm>
                <a:off x="912" y="1296"/>
                <a:ext cx="376" cy="69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eaLnBrk="1" hangingPunct="1"/>
                <a:r>
                  <a:rPr lang="zh-CN" altLang="en-US" sz="6600" dirty="0">
                    <a:latin typeface="Arial" panose="020B0604020202020204" pitchFamily="34" charset="0"/>
                  </a:rPr>
                  <a:t>．</a:t>
                </a:r>
                <a:endParaRPr lang="zh-CN" altLang="en-US" sz="66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9235" name="矩形"/>
              <p:cNvSpPr/>
              <p:nvPr/>
            </p:nvSpPr>
            <p:spPr>
              <a:xfrm>
                <a:off x="528" y="1499"/>
                <a:ext cx="960" cy="282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eaLnBrk="1" hangingPunct="1"/>
                <a:r>
                  <a:rPr lang="en-US" altLang="zh-CN" sz="3200" dirty="0">
                    <a:latin typeface="Calibri" panose="020F0502020204030204" pitchFamily="34" charset="0"/>
                  </a:rPr>
                  <a:t>       </a:t>
                </a:r>
                <a:endParaRPr lang="en-US" altLang="zh-CN" sz="3200" dirty="0">
                  <a:latin typeface="Calibri" panose="020F0502020204030204" pitchFamily="34" charset="0"/>
                </a:endParaRPr>
              </a:p>
              <a:p>
                <a:pPr algn="ctr" eaLnBrk="1" hangingPunct="1"/>
                <a:r>
                  <a:rPr lang="en-US" altLang="zh-CN" sz="3200" b="1" dirty="0">
                    <a:solidFill>
                      <a:srgbClr val="FF0000"/>
                    </a:solidFill>
                    <a:latin typeface="Calibri" panose="020F0502020204030204" pitchFamily="34" charset="0"/>
                  </a:rPr>
                  <a:t>   </a:t>
                </a:r>
                <a:r>
                  <a:rPr lang="en-US" altLang="zh-CN" sz="3200" b="1" dirty="0">
                    <a:latin typeface="Calibri" panose="020F0502020204030204" pitchFamily="34" charset="0"/>
                  </a:rPr>
                  <a:t>702</a:t>
                </a:r>
                <a:endParaRPr lang="en-US" altLang="zh-CN" sz="3200" b="1" dirty="0">
                  <a:latin typeface="Calibri" panose="020F0502020204030204" pitchFamily="34" charset="0"/>
                </a:endParaRPr>
              </a:p>
              <a:p>
                <a:pPr algn="ctr" eaLnBrk="1" hangingPunct="1"/>
                <a:r>
                  <a:rPr lang="en-US" altLang="zh-CN" sz="3200" b="1" dirty="0">
                    <a:latin typeface="Calibri" panose="020F0502020204030204" pitchFamily="34" charset="0"/>
                  </a:rPr>
                  <a:t>-  564</a:t>
                </a:r>
                <a:endParaRPr lang="en-US" altLang="zh-CN" sz="3200" b="1" dirty="0">
                  <a:latin typeface="Calibri" panose="020F0502020204030204" pitchFamily="34" charset="0"/>
                </a:endParaRPr>
              </a:p>
              <a:p>
                <a:pPr algn="ctr" eaLnBrk="1" hangingPunct="1"/>
                <a:r>
                  <a:rPr lang="en-US" altLang="zh-CN" sz="3200" b="1" dirty="0">
                    <a:latin typeface="Calibri" panose="020F0502020204030204" pitchFamily="34" charset="0"/>
                  </a:rPr>
                  <a:t>   138</a:t>
                </a:r>
                <a:endParaRPr lang="en-US" altLang="zh-CN" sz="3200" b="1" dirty="0">
                  <a:latin typeface="Calibri" panose="020F0502020204030204" pitchFamily="34" charset="0"/>
                </a:endParaRPr>
              </a:p>
              <a:p>
                <a:pPr eaLnBrk="1" hangingPunct="1"/>
                <a:endParaRPr lang="en-US" altLang="zh-CN" sz="3200" b="1" dirty="0">
                  <a:solidFill>
                    <a:srgbClr val="FF0000"/>
                  </a:solidFill>
                  <a:latin typeface="Calibri" panose="020F0502020204030204" pitchFamily="34" charset="0"/>
                </a:endParaRPr>
              </a:p>
              <a:p>
                <a:pPr eaLnBrk="1" hangingPunct="1"/>
                <a:endParaRPr lang="en-US" altLang="zh-CN" sz="3200" b="1" dirty="0">
                  <a:solidFill>
                    <a:srgbClr val="FF0000"/>
                  </a:solidFill>
                  <a:latin typeface="Calibri" panose="020F0502020204030204" pitchFamily="34" charset="0"/>
                </a:endParaRPr>
              </a:p>
              <a:p>
                <a:pPr eaLnBrk="1" hangingPunct="1"/>
                <a:r>
                  <a:rPr lang="en-US" altLang="zh-CN" sz="3200" b="1" dirty="0">
                    <a:solidFill>
                      <a:srgbClr val="FF0000"/>
                    </a:solidFill>
                    <a:latin typeface="Calibri" panose="020F0502020204030204" pitchFamily="34" charset="0"/>
                  </a:rPr>
                  <a:t>                                      </a:t>
                </a:r>
                <a:endParaRPr lang="en-US" altLang="zh-CN" sz="3200" b="1" dirty="0">
                  <a:solidFill>
                    <a:srgbClr val="FF0000"/>
                  </a:solidFill>
                  <a:latin typeface="Calibri" panose="020F0502020204030204" pitchFamily="34" charset="0"/>
                </a:endParaRPr>
              </a:p>
              <a:p>
                <a:pPr eaLnBrk="1" hangingPunct="1"/>
                <a:endParaRPr lang="en-US" altLang="zh-CN" sz="3200" b="1" dirty="0">
                  <a:solidFill>
                    <a:srgbClr val="FF0000"/>
                  </a:solidFill>
                  <a:latin typeface="Calibri" panose="020F0502020204030204" pitchFamily="34" charset="0"/>
                </a:endParaRPr>
              </a:p>
              <a:p>
                <a:pPr eaLnBrk="1" hangingPunct="1"/>
                <a:endParaRPr lang="zh-CN" altLang="en-US" sz="3200" b="1" dirty="0">
                  <a:solidFill>
                    <a:srgbClr val="FF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9236" name="矩形 36938"/>
              <p:cNvSpPr/>
              <p:nvPr/>
            </p:nvSpPr>
            <p:spPr>
              <a:xfrm>
                <a:off x="782" y="1300"/>
                <a:ext cx="226" cy="69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eaLnBrk="1" hangingPunct="1"/>
                <a:r>
                  <a:rPr lang="zh-CN" altLang="en-US" sz="6600" dirty="0">
                    <a:latin typeface="Arial" panose="020B0604020202020204" pitchFamily="34" charset="0"/>
                  </a:rPr>
                  <a:t>．</a:t>
                </a:r>
                <a:endParaRPr lang="zh-CN" altLang="en-US" sz="6600" dirty="0"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36942" name="组合 36941"/>
          <p:cNvGrpSpPr/>
          <p:nvPr/>
        </p:nvGrpSpPr>
        <p:grpSpPr>
          <a:xfrm>
            <a:off x="762000" y="2209800"/>
            <a:ext cx="1676400" cy="4800600"/>
            <a:chOff x="-96" y="1296"/>
            <a:chExt cx="1056" cy="3024"/>
          </a:xfrm>
        </p:grpSpPr>
        <p:sp>
          <p:nvSpPr>
            <p:cNvPr id="9227" name="直接连接符 36942"/>
            <p:cNvSpPr/>
            <p:nvPr/>
          </p:nvSpPr>
          <p:spPr>
            <a:xfrm>
              <a:off x="96" y="2448"/>
              <a:ext cx="864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grpSp>
          <p:nvGrpSpPr>
            <p:cNvPr id="9228" name="组合 36943"/>
            <p:cNvGrpSpPr/>
            <p:nvPr/>
          </p:nvGrpSpPr>
          <p:grpSpPr>
            <a:xfrm>
              <a:off x="-96" y="1296"/>
              <a:ext cx="960" cy="3024"/>
              <a:chOff x="528" y="1296"/>
              <a:chExt cx="960" cy="3024"/>
            </a:xfrm>
          </p:grpSpPr>
          <p:sp>
            <p:nvSpPr>
              <p:cNvPr id="9229" name="矩形 36944"/>
              <p:cNvSpPr/>
              <p:nvPr/>
            </p:nvSpPr>
            <p:spPr>
              <a:xfrm>
                <a:off x="912" y="1296"/>
                <a:ext cx="376" cy="69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eaLnBrk="1" hangingPunct="1"/>
                <a:r>
                  <a:rPr lang="zh-CN" altLang="en-US" sz="6600" dirty="0">
                    <a:latin typeface="Arial" panose="020B0604020202020204" pitchFamily="34" charset="0"/>
                  </a:rPr>
                  <a:t>．</a:t>
                </a:r>
                <a:endParaRPr lang="zh-CN" altLang="en-US" sz="66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9230" name="矩形"/>
              <p:cNvSpPr/>
              <p:nvPr/>
            </p:nvSpPr>
            <p:spPr>
              <a:xfrm>
                <a:off x="528" y="1499"/>
                <a:ext cx="960" cy="282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eaLnBrk="1" hangingPunct="1"/>
                <a:r>
                  <a:rPr lang="en-US" altLang="zh-CN" sz="3200" dirty="0">
                    <a:latin typeface="Calibri" panose="020F0502020204030204" pitchFamily="34" charset="0"/>
                  </a:rPr>
                  <a:t>       </a:t>
                </a:r>
                <a:endParaRPr lang="en-US" altLang="zh-CN" sz="3200" dirty="0">
                  <a:latin typeface="Calibri" panose="020F0502020204030204" pitchFamily="34" charset="0"/>
                </a:endParaRPr>
              </a:p>
              <a:p>
                <a:pPr algn="ctr" eaLnBrk="1" hangingPunct="1"/>
                <a:r>
                  <a:rPr lang="en-US" altLang="zh-CN" sz="3200" b="1" dirty="0">
                    <a:solidFill>
                      <a:srgbClr val="FF0000"/>
                    </a:solidFill>
                    <a:latin typeface="Calibri" panose="020F0502020204030204" pitchFamily="34" charset="0"/>
                  </a:rPr>
                  <a:t>   </a:t>
                </a:r>
                <a:r>
                  <a:rPr lang="en-US" altLang="zh-CN" sz="3200" b="1" dirty="0">
                    <a:latin typeface="Calibri" panose="020F0502020204030204" pitchFamily="34" charset="0"/>
                  </a:rPr>
                  <a:t>305</a:t>
                </a:r>
                <a:endParaRPr lang="en-US" altLang="zh-CN" sz="3200" b="1" dirty="0">
                  <a:latin typeface="Calibri" panose="020F0502020204030204" pitchFamily="34" charset="0"/>
                </a:endParaRPr>
              </a:p>
              <a:p>
                <a:pPr algn="ctr" eaLnBrk="1" hangingPunct="1"/>
                <a:r>
                  <a:rPr lang="en-US" altLang="zh-CN" sz="3200" b="1" dirty="0">
                    <a:latin typeface="Calibri" panose="020F0502020204030204" pitchFamily="34" charset="0"/>
                  </a:rPr>
                  <a:t>-  187</a:t>
                </a:r>
                <a:endParaRPr lang="en-US" altLang="zh-CN" sz="3200" b="1" dirty="0">
                  <a:latin typeface="Calibri" panose="020F0502020204030204" pitchFamily="34" charset="0"/>
                </a:endParaRPr>
              </a:p>
              <a:p>
                <a:pPr algn="ctr" eaLnBrk="1" hangingPunct="1"/>
                <a:r>
                  <a:rPr lang="en-US" altLang="zh-CN" sz="3200" b="1" dirty="0">
                    <a:latin typeface="Calibri" panose="020F0502020204030204" pitchFamily="34" charset="0"/>
                  </a:rPr>
                  <a:t>   118</a:t>
                </a:r>
                <a:endParaRPr lang="en-US" altLang="zh-CN" sz="3200" b="1" dirty="0">
                  <a:latin typeface="Calibri" panose="020F0502020204030204" pitchFamily="34" charset="0"/>
                </a:endParaRPr>
              </a:p>
              <a:p>
                <a:pPr eaLnBrk="1" hangingPunct="1"/>
                <a:endParaRPr lang="en-US" altLang="zh-CN" sz="3200" b="1" dirty="0">
                  <a:solidFill>
                    <a:srgbClr val="FF0000"/>
                  </a:solidFill>
                  <a:latin typeface="Calibri" panose="020F0502020204030204" pitchFamily="34" charset="0"/>
                </a:endParaRPr>
              </a:p>
              <a:p>
                <a:pPr eaLnBrk="1" hangingPunct="1"/>
                <a:endParaRPr lang="en-US" altLang="zh-CN" sz="3200" b="1" dirty="0">
                  <a:solidFill>
                    <a:srgbClr val="FF0000"/>
                  </a:solidFill>
                  <a:latin typeface="Calibri" panose="020F0502020204030204" pitchFamily="34" charset="0"/>
                </a:endParaRPr>
              </a:p>
              <a:p>
                <a:pPr eaLnBrk="1" hangingPunct="1"/>
                <a:r>
                  <a:rPr lang="en-US" altLang="zh-CN" sz="3200" b="1" dirty="0">
                    <a:solidFill>
                      <a:srgbClr val="FF0000"/>
                    </a:solidFill>
                    <a:latin typeface="Calibri" panose="020F0502020204030204" pitchFamily="34" charset="0"/>
                  </a:rPr>
                  <a:t>                                      </a:t>
                </a:r>
                <a:endParaRPr lang="en-US" altLang="zh-CN" sz="3200" b="1" dirty="0">
                  <a:solidFill>
                    <a:srgbClr val="FF0000"/>
                  </a:solidFill>
                  <a:latin typeface="Calibri" panose="020F0502020204030204" pitchFamily="34" charset="0"/>
                </a:endParaRPr>
              </a:p>
              <a:p>
                <a:pPr eaLnBrk="1" hangingPunct="1"/>
                <a:endParaRPr lang="en-US" altLang="zh-CN" sz="3200" b="1" dirty="0">
                  <a:solidFill>
                    <a:srgbClr val="FF0000"/>
                  </a:solidFill>
                  <a:latin typeface="Calibri" panose="020F0502020204030204" pitchFamily="34" charset="0"/>
                </a:endParaRPr>
              </a:p>
              <a:p>
                <a:pPr eaLnBrk="1" hangingPunct="1"/>
                <a:endParaRPr lang="zh-CN" altLang="en-US" sz="3200" b="1" dirty="0">
                  <a:solidFill>
                    <a:srgbClr val="FF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9231" name="矩形 36946"/>
              <p:cNvSpPr/>
              <p:nvPr/>
            </p:nvSpPr>
            <p:spPr>
              <a:xfrm>
                <a:off x="782" y="1300"/>
                <a:ext cx="226" cy="69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eaLnBrk="1" hangingPunct="1"/>
                <a:r>
                  <a:rPr lang="zh-CN" altLang="en-US" sz="6600" dirty="0">
                    <a:latin typeface="Arial" panose="020B0604020202020204" pitchFamily="34" charset="0"/>
                  </a:rPr>
                  <a:t>．</a:t>
                </a:r>
                <a:endParaRPr lang="zh-CN" altLang="en-US" sz="6600" dirty="0"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36961" name="文本框 36960"/>
          <p:cNvSpPr txBox="1"/>
          <p:nvPr/>
        </p:nvSpPr>
        <p:spPr>
          <a:xfrm>
            <a:off x="2209800" y="1971675"/>
            <a:ext cx="6937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2400" dirty="0">
                <a:latin typeface="Arial" panose="020B0604020202020204" pitchFamily="34" charset="0"/>
              </a:rPr>
              <a:t>118</a:t>
            </a:r>
            <a:endParaRPr lang="en-US" altLang="zh-CN" sz="2400" dirty="0">
              <a:latin typeface="Arial" panose="020B0604020202020204" pitchFamily="34" charset="0"/>
            </a:endParaRPr>
          </a:p>
        </p:txBody>
      </p:sp>
      <p:sp>
        <p:nvSpPr>
          <p:cNvPr id="36962" name="文本框 36961"/>
          <p:cNvSpPr txBox="1"/>
          <p:nvPr/>
        </p:nvSpPr>
        <p:spPr>
          <a:xfrm>
            <a:off x="5791200" y="2057400"/>
            <a:ext cx="6937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2400" dirty="0">
                <a:latin typeface="Arial" panose="020B0604020202020204" pitchFamily="34" charset="0"/>
              </a:rPr>
              <a:t>138</a:t>
            </a:r>
            <a:endParaRPr lang="en-US" altLang="zh-CN" sz="24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961" grpId="0"/>
      <p:bldP spid="3696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8" name="文本框 23557"/>
          <p:cNvSpPr txBox="1"/>
          <p:nvPr/>
        </p:nvSpPr>
        <p:spPr>
          <a:xfrm>
            <a:off x="2514600" y="4800600"/>
            <a:ext cx="51054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Arial" panose="020B0604020202020204" pitchFamily="34" charset="0"/>
              </a:rPr>
              <a:t>答案是：</a:t>
            </a:r>
            <a:r>
              <a:rPr lang="en-US" altLang="zh-CN" sz="2800" b="1" dirty="0">
                <a:latin typeface="Arial" panose="020B0604020202020204" pitchFamily="34" charset="0"/>
              </a:rPr>
              <a:t>1</a:t>
            </a:r>
            <a:endParaRPr lang="en-US" altLang="zh-CN" sz="2800" b="1" dirty="0">
              <a:latin typeface="Arial" panose="020B0604020202020204" pitchFamily="34" charset="0"/>
            </a:endParaRPr>
          </a:p>
        </p:txBody>
      </p:sp>
      <p:pic>
        <p:nvPicPr>
          <p:cNvPr id="10243" name="图片 1" descr="IMG_25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30350" y="622300"/>
            <a:ext cx="5600700" cy="2209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4" name="图片 3" descr="IMG_25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9463" y="2968625"/>
            <a:ext cx="1917700" cy="45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5" name="图片 4" descr="IMG_2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5513" y="3068638"/>
            <a:ext cx="428625" cy="257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6" name="图片 2" descr="IMG_25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4138" y="3511550"/>
            <a:ext cx="1485900" cy="609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8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8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1554</Words>
  <Application>WPS 演示</Application>
  <PresentationFormat>全屏显示(4:3)</PresentationFormat>
  <Paragraphs>212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Arial</vt:lpstr>
      <vt:lpstr>宋体</vt:lpstr>
      <vt:lpstr>Wingdings</vt:lpstr>
      <vt:lpstr>等线</vt:lpstr>
      <vt:lpstr>Calibri</vt:lpstr>
      <vt:lpstr>楷体</vt:lpstr>
      <vt:lpstr>微软雅黑</vt:lpstr>
      <vt:lpstr>Arial Unicode MS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被减数中间有0的退位减法</dc:title>
  <dc:creator/>
  <cp:lastModifiedBy>qwe</cp:lastModifiedBy>
  <cp:revision>54</cp:revision>
  <dcterms:created xsi:type="dcterms:W3CDTF">2016-10-19T01:48:53Z</dcterms:created>
  <dcterms:modified xsi:type="dcterms:W3CDTF">2021-11-09T11:27:13Z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4C5135CFF97E4337A41AEF2051A1A899</vt:lpwstr>
  </property>
  <property fmtid="{D5CDD505-2E9C-101B-9397-08002B2CF9AE}" pid="3" name="KSOProductBuildVer">
    <vt:lpwstr>2052-11.1.0.11045</vt:lpwstr>
  </property>
</Properties>
</file>