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8" r:id="rId5"/>
    <p:sldId id="271" r:id="rId6"/>
    <p:sldId id="259" r:id="rId7"/>
    <p:sldId id="260" r:id="rId8"/>
    <p:sldId id="261" r:id="rId9"/>
    <p:sldId id="263" r:id="rId10"/>
    <p:sldId id="262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8-20T19:55:39.383" idx="1">
    <p:pos x="10" y="10"/>
    <p:text>动画顺序，小精灵出晚了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229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1229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331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1331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4338" name="Picture 2" descr="bg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24088" y="1801813"/>
            <a:ext cx="4724400" cy="1208087"/>
          </a:xfrm>
        </p:spPr>
        <p:txBody>
          <a:bodyPr/>
          <a:lstStyle>
            <a:lvl1pPr algn="ctr">
              <a:lnSpc>
                <a:spcPct val="110000"/>
              </a:lnSpc>
              <a:defRPr sz="3600"/>
            </a:lvl1pPr>
          </a:lstStyle>
          <a:p>
            <a:pPr lvl="0"/>
            <a:r>
              <a:rPr kumimoji="0" lang="zh-CN" altLang="en-US" sz="36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563" y="3146425"/>
            <a:ext cx="4703762" cy="474663"/>
          </a:xfrm>
        </p:spPr>
        <p:txBody>
          <a:bodyPr/>
          <a:lstStyle>
            <a:lvl1pPr marL="85725" indent="0" algn="ctr">
              <a:buFont typeface="Arial" panose="020B0604020202020204" pitchFamily="34" charset="0"/>
              <a:buNone/>
              <a:defRPr sz="1600">
                <a:solidFill>
                  <a:srgbClr val="6C6F72"/>
                </a:solidFill>
              </a:defRPr>
            </a:lvl1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1433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14342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14343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277813"/>
            <a:ext cx="8218487" cy="711200"/>
          </a:xfrm>
        </p:spPr>
        <p:txBody>
          <a:bodyPr/>
          <a:lstStyle/>
          <a:p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1058863"/>
            <a:ext cx="8218487" cy="4741862"/>
          </a:xfrm>
        </p:spPr>
        <p:txBody>
          <a:bodyPr/>
          <a:lstStyle/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1536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1536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8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1639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1639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277813"/>
            <a:ext cx="8218487" cy="711200"/>
          </a:xfrm>
        </p:spPr>
        <p:txBody>
          <a:bodyPr/>
          <a:lstStyle/>
          <a:p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058863"/>
            <a:ext cx="4032250" cy="4741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2963" y="1058863"/>
            <a:ext cx="4033837" cy="4741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1741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1741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3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1843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1844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277813"/>
            <a:ext cx="8218487" cy="711200"/>
          </a:xfrm>
        </p:spPr>
        <p:txBody>
          <a:bodyPr/>
          <a:lstStyle/>
          <a:p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6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1946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1946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2048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2048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0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2151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2151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3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2253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2253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277813"/>
            <a:ext cx="8218487" cy="711200"/>
          </a:xfrm>
        </p:spPr>
        <p:txBody>
          <a:bodyPr/>
          <a:lstStyle/>
          <a:p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58863"/>
            <a:ext cx="8218487" cy="4741862"/>
          </a:xfrm>
        </p:spPr>
        <p:txBody>
          <a:bodyPr vert="eaVert"/>
          <a:lstStyle/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355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2355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2356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2575" y="277813"/>
            <a:ext cx="2054225" cy="5522912"/>
          </a:xfrm>
        </p:spPr>
        <p:txBody>
          <a:bodyPr vert="eaVert"/>
          <a:lstStyle/>
          <a:p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77813"/>
            <a:ext cx="6011862" cy="5522912"/>
          </a:xfrm>
        </p:spPr>
        <p:txBody>
          <a:bodyPr vert="eaVert"/>
          <a:lstStyle/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58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>
                <a:ea typeface="幼圆" panose="02010509060101010101" pitchFamily="49" charset="-122"/>
              </a:rPr>
            </a:fld>
            <a:endParaRPr lang="en-US" altLang="en-US">
              <a:ea typeface="幼圆" panose="02010509060101010101" pitchFamily="49" charset="-122"/>
            </a:endParaRPr>
          </a:p>
        </p:txBody>
      </p:sp>
      <p:sp>
        <p:nvSpPr>
          <p:cNvPr id="2458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/>
          </a:p>
        </p:txBody>
      </p:sp>
      <p:sp>
        <p:nvSpPr>
          <p:cNvPr id="2458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indent="-91440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1"/>
          </a:solidFill>
          <a:effectLst/>
          <a:latin typeface="Calibri" panose="020F0502020204030204" pitchFamily="34" charset="0"/>
          <a:ea typeface="宋体" panose="02010600030101010101" pitchFamily="2" charset="-122"/>
          <a:cs typeface="+mj-cs"/>
          <a:sym typeface="Calibri" panose="020F0502020204030204" pitchFamily="34" charset="0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  <a:sym typeface="Calibri" panose="020F0502020204030204" pitchFamily="34" charset="0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  <a:sym typeface="Calibri" panose="020F0502020204030204" pitchFamily="34" charset="0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  <a:sym typeface="Calibri" panose="020F0502020204030204" pitchFamily="34" charset="0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2" descr="bg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77338" cy="688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矩形 2"/>
          <p:cNvSpPr/>
          <p:nvPr/>
        </p:nvSpPr>
        <p:spPr>
          <a:xfrm>
            <a:off x="0" y="0"/>
            <a:ext cx="9177338" cy="6884988"/>
          </a:xfrm>
          <a:prstGeom prst="rect">
            <a:avLst/>
          </a:prstGeom>
          <a:solidFill>
            <a:schemeClr val="bg1">
              <a:alpha val="65096"/>
            </a:schemeClr>
          </a:solidFill>
          <a:ln w="9525">
            <a:noFill/>
          </a:ln>
        </p:spPr>
        <p:txBody>
          <a:bodyPr anchor="ctr" anchorCtr="0"/>
          <a:p>
            <a:pPr marL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2" name="Rectangle 2"/>
          <p:cNvSpPr>
            <a:spLocks noGrp="1"/>
          </p:cNvSpPr>
          <p:nvPr>
            <p:ph type="title"/>
          </p:nvPr>
        </p:nvSpPr>
        <p:spPr>
          <a:xfrm>
            <a:off x="468313" y="277813"/>
            <a:ext cx="8218487" cy="711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3" name="Rectangle 3"/>
          <p:cNvSpPr>
            <a:spLocks noGrp="1"/>
          </p:cNvSpPr>
          <p:nvPr>
            <p:ph type="body" idx="1"/>
          </p:nvPr>
        </p:nvSpPr>
        <p:spPr>
          <a:xfrm>
            <a:off x="468313" y="1058863"/>
            <a:ext cx="8218487" cy="47418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205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>
                <a:solidFill>
                  <a:srgbClr val="7F7F7F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205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solidFill>
                  <a:srgbClr val="7F7F7F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205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solidFill>
                  <a:srgbClr val="7F7F7F"/>
                </a:solidFill>
                <a:ea typeface="幼圆" panose="02010509060101010101" pitchFamily="49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800" b="0" i="0" u="none" baseline="0">
          <a:solidFill>
            <a:schemeClr val="accent1"/>
          </a:solidFill>
          <a:effectLst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342900" indent="-257175" algn="l" defTabSz="914400" rtl="0" eaLnBrk="0" fontAlgn="base" hangingPunct="0">
        <a:lnSpc>
          <a:spcPct val="100000"/>
        </a:lnSpc>
        <a:spcBef>
          <a:spcPts val="1800"/>
        </a:spcBef>
        <a:spcAft>
          <a:spcPct val="0"/>
        </a:spcAft>
        <a:buClr>
          <a:schemeClr val="accent1"/>
        </a:buClr>
        <a:buSzPct val="70000"/>
        <a:buFont typeface="Arial" panose="020B0604020202020204" pitchFamily="34" charset="0"/>
        <a:buChar char="☺"/>
        <a:defRPr kumimoji="0" sz="2000" b="0" i="0" u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1pPr>
      <a:lvl2pPr marL="357505" indent="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☺"/>
        <a:defRPr kumimoji="0" sz="2000" b="0" i="0" u="none" baseline="0">
          <a:solidFill>
            <a:srgbClr val="4D4D4D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400" b="0" i="0" u="none" baseline="0">
          <a:solidFill>
            <a:srgbClr val="4D4D4D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1200" b="0" i="0" u="none" baseline="0">
          <a:solidFill>
            <a:srgbClr val="4D4D4D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1200" b="0" i="0" u="none" baseline="0">
          <a:solidFill>
            <a:srgbClr val="4D4D4D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rgbClr val="4D4D4D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rgbClr val="4D4D4D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rgbClr val="4D4D4D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rgbClr val="4D4D4D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audio" Target="../media/audio2.wav"/><Relationship Id="rId4" Type="http://schemas.openxmlformats.org/officeDocument/2006/relationships/audio" Target="../media/audio3.wav"/><Relationship Id="rId3" Type="http://schemas.openxmlformats.org/officeDocument/2006/relationships/audio" Target="../media/audio1.wav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7" Type="http://schemas.openxmlformats.org/officeDocument/2006/relationships/slideLayout" Target="../slideLayouts/slideLayout18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1.wav"/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1.emf"/><Relationship Id="rId3" Type="http://schemas.microsoft.com/office/2007/relationships/media" Target="file:///H:\&#20248;&#36136;&#35838;&#35838;&#20214;\&#20799;&#31461;&#27468;&#26354;%20-%20&#25300;&#33821;&#21340;1.mp3" TargetMode="External"/><Relationship Id="rId2" Type="http://schemas.openxmlformats.org/officeDocument/2006/relationships/audio" Target="file:///H:\&#20248;&#36136;&#35838;&#35838;&#20214;\&#20799;&#31461;&#27468;&#26354;%20-%20&#25300;&#33821;&#21340;1.mp3" TargetMode="Externa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audio" Target="../media/audio2.wav"/><Relationship Id="rId7" Type="http://schemas.openxmlformats.org/officeDocument/2006/relationships/audio" Target="../media/audio1.wav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audio" Target="../media/audio3.wav"/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audio" Target="../media/audio3.wav"/><Relationship Id="rId4" Type="http://schemas.openxmlformats.org/officeDocument/2006/relationships/audio" Target="../media/audio1.wav"/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Tx/>
              <a:buNone/>
            </a:pPr>
            <a:endParaRPr kumimoji="0" lang="zh-CN" altLang="zh-CN" baseline="0">
              <a:solidFill>
                <a:srgbClr val="018BE9"/>
              </a:solidFill>
              <a:latin typeface="Arial" panose="020B0604020202020204" pitchFamily="34" charset="0"/>
              <a:ea typeface="幼圆" panose="02010509060101010101" pitchFamily="49" charset="-122"/>
              <a:cs typeface="+mj-cs"/>
            </a:endParaRPr>
          </a:p>
        </p:txBody>
      </p:sp>
      <p:sp>
        <p:nvSpPr>
          <p:cNvPr id="2560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 wrap="square" lIns="91440" tIns="45720" rIns="91440" bIns="45720" anchor="t" anchorCtr="0"/>
          <a:p>
            <a:pPr defTabSz="914400" eaLnBrk="1" latinLnBrk="0" hangingPunct="1">
              <a:buClr>
                <a:srgbClr val="018BE9"/>
              </a:buClr>
              <a:buSzPct val="70000"/>
            </a:pPr>
            <a:endParaRPr kumimoji="0" lang="zh-CN" altLang="zh-CN" baseline="0">
              <a:solidFill>
                <a:srgbClr val="898989"/>
              </a:solidFill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2560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0713"/>
            <a:ext cx="915035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图片 4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605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8" name="椭圆 64"/>
          <p:cNvSpPr/>
          <p:nvPr/>
        </p:nvSpPr>
        <p:spPr>
          <a:xfrm>
            <a:off x="2051050" y="5805488"/>
            <a:ext cx="355600" cy="360362"/>
          </a:xfrm>
          <a:prstGeom prst="ellipse">
            <a:avLst/>
          </a:prstGeom>
          <a:solidFill>
            <a:srgbClr val="196EF7"/>
          </a:solidFill>
          <a:ln w="9525">
            <a:noFill/>
          </a:ln>
        </p:spPr>
        <p:txBody>
          <a:bodyPr anchor="ctr" anchorCtr="0"/>
          <a:p>
            <a:pPr algn="ctr"/>
            <a:endParaRPr lang="zh-CN" altLang="en-US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19" name="椭圆 66"/>
          <p:cNvSpPr/>
          <p:nvPr/>
        </p:nvSpPr>
        <p:spPr>
          <a:xfrm>
            <a:off x="3813175" y="5822950"/>
            <a:ext cx="355600" cy="360363"/>
          </a:xfrm>
          <a:prstGeom prst="ellipse">
            <a:avLst/>
          </a:prstGeom>
          <a:solidFill>
            <a:srgbClr val="99CC00"/>
          </a:solidFill>
          <a:ln w="9525">
            <a:noFill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0" name="椭圆 58"/>
          <p:cNvSpPr/>
          <p:nvPr/>
        </p:nvSpPr>
        <p:spPr>
          <a:xfrm>
            <a:off x="2051050" y="5248275"/>
            <a:ext cx="358775" cy="361950"/>
          </a:xfrm>
          <a:prstGeom prst="ellipse">
            <a:avLst/>
          </a:prstGeom>
          <a:solidFill>
            <a:srgbClr val="FF9900"/>
          </a:solidFill>
          <a:ln w="9525">
            <a:noFill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1" name="TextBox 61"/>
          <p:cNvSpPr/>
          <p:nvPr/>
        </p:nvSpPr>
        <p:spPr>
          <a:xfrm>
            <a:off x="2411413" y="5157788"/>
            <a:ext cx="1195387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的个数是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4822" name="椭圆 62"/>
          <p:cNvSpPr/>
          <p:nvPr/>
        </p:nvSpPr>
        <p:spPr>
          <a:xfrm>
            <a:off x="3821113" y="5248275"/>
            <a:ext cx="358775" cy="361950"/>
          </a:xfrm>
          <a:prstGeom prst="ellipse">
            <a:avLst/>
          </a:prstGeom>
          <a:solidFill>
            <a:srgbClr val="99CC00"/>
          </a:solidFill>
          <a:ln w="9525">
            <a:noFill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23" name="TextBox 63"/>
          <p:cNvSpPr/>
          <p:nvPr/>
        </p:nvSpPr>
        <p:spPr>
          <a:xfrm>
            <a:off x="4211638" y="5229225"/>
            <a:ext cx="221138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sym typeface="楷体" panose="02010609060101010101" pitchFamily="49" charset="-122"/>
              </a:rPr>
              <a:t>的（      ）倍，</a:t>
            </a:r>
            <a:endParaRPr lang="zh-CN" altLang="en-US">
              <a:sym typeface="楷体" panose="02010609060101010101" pitchFamily="49" charset="-122"/>
            </a:endParaRPr>
          </a:p>
        </p:txBody>
      </p:sp>
      <p:pic>
        <p:nvPicPr>
          <p:cNvPr id="34824" name="Picture 8" descr="未标题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581525"/>
            <a:ext cx="1473200" cy="175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5" name="Text Box 41"/>
          <p:cNvSpPr/>
          <p:nvPr/>
        </p:nvSpPr>
        <p:spPr>
          <a:xfrm>
            <a:off x="4995863" y="5232400"/>
            <a:ext cx="323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3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4826" name="Text Box 42"/>
          <p:cNvSpPr/>
          <p:nvPr/>
        </p:nvSpPr>
        <p:spPr>
          <a:xfrm>
            <a:off x="4948238" y="5694363"/>
            <a:ext cx="323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6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4827" name="Text Box 15"/>
          <p:cNvSpPr/>
          <p:nvPr/>
        </p:nvSpPr>
        <p:spPr>
          <a:xfrm>
            <a:off x="395288" y="692150"/>
            <a:ext cx="55451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>
                <a:sym typeface="楷体" panose="02010609060101010101" pitchFamily="49" charset="-122"/>
              </a:rPr>
              <a:t>（一）圈一圈，做一做</a:t>
            </a:r>
            <a:endParaRPr lang="zh-CN" altLang="en-US" sz="3000">
              <a:sym typeface="楷体" panose="02010609060101010101" pitchFamily="49" charset="-122"/>
            </a:endParaRPr>
          </a:p>
        </p:txBody>
      </p:sp>
      <p:sp>
        <p:nvSpPr>
          <p:cNvPr id="34828" name="标题 5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257175" algn="l" defTabSz="914400" rtl="0" eaLnBrk="0" fontAlgn="base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Char char="☺"/>
              <a:defRPr kumimoji="0" sz="2000" u="none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57505" indent="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☺"/>
              <a:defRPr kumimoji="0" sz="20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4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2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2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endParaRPr lang="zh-CN" altLang="en-US" sz="4000">
              <a:solidFill>
                <a:srgbClr val="7F7F7F"/>
              </a:solidFill>
              <a:effectLst>
                <a:outerShdw blurRad="38100" dist="38100" dir="2700000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grpSp>
        <p:nvGrpSpPr>
          <p:cNvPr id="34829" name="Group 75"/>
          <p:cNvGrpSpPr/>
          <p:nvPr/>
        </p:nvGrpSpPr>
        <p:grpSpPr>
          <a:xfrm>
            <a:off x="184150" y="3122613"/>
            <a:ext cx="1244600" cy="360362"/>
            <a:chOff x="0" y="0"/>
            <a:chExt cx="784" cy="227"/>
          </a:xfrm>
        </p:grpSpPr>
        <p:sp>
          <p:nvSpPr>
            <p:cNvPr id="34830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1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2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33" name="Group 76"/>
          <p:cNvGrpSpPr/>
          <p:nvPr/>
        </p:nvGrpSpPr>
        <p:grpSpPr>
          <a:xfrm>
            <a:off x="1755775" y="3122613"/>
            <a:ext cx="1244600" cy="360362"/>
            <a:chOff x="0" y="0"/>
            <a:chExt cx="784" cy="227"/>
          </a:xfrm>
        </p:grpSpPr>
        <p:sp>
          <p:nvSpPr>
            <p:cNvPr id="34834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5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6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37" name="Group 80"/>
          <p:cNvGrpSpPr/>
          <p:nvPr/>
        </p:nvGrpSpPr>
        <p:grpSpPr>
          <a:xfrm>
            <a:off x="3354388" y="3122613"/>
            <a:ext cx="1244600" cy="360362"/>
            <a:chOff x="0" y="0"/>
            <a:chExt cx="784" cy="227"/>
          </a:xfrm>
        </p:grpSpPr>
        <p:sp>
          <p:nvSpPr>
            <p:cNvPr id="34838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9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40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41" name="Group 84"/>
          <p:cNvGrpSpPr/>
          <p:nvPr/>
        </p:nvGrpSpPr>
        <p:grpSpPr>
          <a:xfrm>
            <a:off x="7885113" y="3933825"/>
            <a:ext cx="1147762" cy="358775"/>
            <a:chOff x="0" y="0"/>
            <a:chExt cx="784" cy="227"/>
          </a:xfrm>
        </p:grpSpPr>
        <p:sp>
          <p:nvSpPr>
            <p:cNvPr id="34842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43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44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45" name="Group 88"/>
          <p:cNvGrpSpPr/>
          <p:nvPr/>
        </p:nvGrpSpPr>
        <p:grpSpPr>
          <a:xfrm>
            <a:off x="6373813" y="3933825"/>
            <a:ext cx="1160462" cy="358775"/>
            <a:chOff x="0" y="0"/>
            <a:chExt cx="784" cy="227"/>
          </a:xfrm>
        </p:grpSpPr>
        <p:sp>
          <p:nvSpPr>
            <p:cNvPr id="34846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47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48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49" name="Group 92"/>
          <p:cNvGrpSpPr/>
          <p:nvPr/>
        </p:nvGrpSpPr>
        <p:grpSpPr>
          <a:xfrm>
            <a:off x="180975" y="3933825"/>
            <a:ext cx="1244600" cy="358775"/>
            <a:chOff x="0" y="0"/>
            <a:chExt cx="784" cy="227"/>
          </a:xfrm>
        </p:grpSpPr>
        <p:sp>
          <p:nvSpPr>
            <p:cNvPr id="34850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51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52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53" name="Group 96"/>
          <p:cNvGrpSpPr/>
          <p:nvPr/>
        </p:nvGrpSpPr>
        <p:grpSpPr>
          <a:xfrm>
            <a:off x="1765300" y="3933825"/>
            <a:ext cx="1244600" cy="358775"/>
            <a:chOff x="0" y="0"/>
            <a:chExt cx="784" cy="227"/>
          </a:xfrm>
        </p:grpSpPr>
        <p:sp>
          <p:nvSpPr>
            <p:cNvPr id="34854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55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56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4857" name="圆角矩形 19"/>
          <p:cNvSpPr/>
          <p:nvPr/>
        </p:nvSpPr>
        <p:spPr>
          <a:xfrm>
            <a:off x="122238" y="3054350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58" name="圆角矩形 19"/>
          <p:cNvSpPr/>
          <p:nvPr/>
        </p:nvSpPr>
        <p:spPr>
          <a:xfrm>
            <a:off x="1684338" y="3054350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59" name="圆角矩形 19"/>
          <p:cNvSpPr/>
          <p:nvPr/>
        </p:nvSpPr>
        <p:spPr>
          <a:xfrm>
            <a:off x="3292475" y="3054350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60" name="圆角矩形 19"/>
          <p:cNvSpPr/>
          <p:nvPr/>
        </p:nvSpPr>
        <p:spPr>
          <a:xfrm>
            <a:off x="122238" y="3870325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61" name="圆角矩形 19"/>
          <p:cNvSpPr/>
          <p:nvPr/>
        </p:nvSpPr>
        <p:spPr>
          <a:xfrm>
            <a:off x="1684338" y="3870325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62" name="圆角矩形 19"/>
          <p:cNvSpPr/>
          <p:nvPr/>
        </p:nvSpPr>
        <p:spPr>
          <a:xfrm>
            <a:off x="3292475" y="3870325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63" name="圆角矩形 19"/>
          <p:cNvSpPr/>
          <p:nvPr/>
        </p:nvSpPr>
        <p:spPr>
          <a:xfrm>
            <a:off x="4792663" y="3870325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4864" name="Group 14"/>
          <p:cNvGrpSpPr/>
          <p:nvPr/>
        </p:nvGrpSpPr>
        <p:grpSpPr>
          <a:xfrm>
            <a:off x="255588" y="2351088"/>
            <a:ext cx="1244600" cy="360362"/>
            <a:chOff x="0" y="0"/>
            <a:chExt cx="784" cy="227"/>
          </a:xfrm>
        </p:grpSpPr>
        <p:sp>
          <p:nvSpPr>
            <p:cNvPr id="34865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99CC00"/>
            </a:solidFill>
            <a:ln w="9525">
              <a:noFill/>
            </a:ln>
          </p:spPr>
          <p:txBody>
            <a:bodyPr lIns="90170" tIns="46990" rIns="90170" bIns="46990"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66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99CC00"/>
            </a:solidFill>
            <a:ln w="9525">
              <a:noFill/>
            </a:ln>
          </p:spPr>
          <p:txBody>
            <a:bodyPr lIns="90170" tIns="46990" rIns="90170" bIns="46990"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67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99CC00"/>
            </a:solidFill>
            <a:ln w="9525">
              <a:noFill/>
            </a:ln>
          </p:spPr>
          <p:txBody>
            <a:bodyPr lIns="90170" tIns="46990" rIns="90170" bIns="46990"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4868" name="TextBox 61"/>
          <p:cNvSpPr/>
          <p:nvPr/>
        </p:nvSpPr>
        <p:spPr>
          <a:xfrm>
            <a:off x="2395538" y="5715000"/>
            <a:ext cx="119380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的个数是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4869" name="TextBox 63"/>
          <p:cNvSpPr/>
          <p:nvPr/>
        </p:nvSpPr>
        <p:spPr>
          <a:xfrm>
            <a:off x="4195763" y="5715000"/>
            <a:ext cx="221138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sym typeface="楷体" panose="02010609060101010101" pitchFamily="49" charset="-122"/>
              </a:rPr>
              <a:t>的（      ）倍，</a:t>
            </a:r>
            <a:endParaRPr lang="zh-CN" altLang="en-US">
              <a:sym typeface="楷体" panose="02010609060101010101" pitchFamily="49" charset="-122"/>
            </a:endParaRPr>
          </a:p>
        </p:txBody>
      </p:sp>
      <p:grpSp>
        <p:nvGrpSpPr>
          <p:cNvPr id="34870" name="Group 51"/>
          <p:cNvGrpSpPr/>
          <p:nvPr/>
        </p:nvGrpSpPr>
        <p:grpSpPr>
          <a:xfrm>
            <a:off x="5076825" y="765175"/>
            <a:ext cx="3311525" cy="1558925"/>
            <a:chOff x="0" y="0"/>
            <a:chExt cx="2086" cy="981"/>
          </a:xfrm>
        </p:grpSpPr>
        <p:pic>
          <p:nvPicPr>
            <p:cNvPr id="34871" name="Picture 15" descr="男天使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6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72" name="AutoShape 27"/>
            <p:cNvSpPr/>
            <p:nvPr/>
          </p:nvSpPr>
          <p:spPr>
            <a:xfrm>
              <a:off x="0" y="615"/>
              <a:ext cx="1185" cy="366"/>
            </a:xfrm>
            <a:prstGeom prst="wedgeRoundRectCallout">
              <a:avLst>
                <a:gd name="adj1" fmla="val 61394"/>
                <a:gd name="adj2" fmla="val -6829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r>
                <a:rPr lang="zh-CN" altLang="en-US">
                  <a:solidFill>
                    <a:srgbClr val="7F7F7F"/>
                  </a:solidFill>
                </a:rPr>
                <a:t>       </a:t>
              </a:r>
              <a:r>
                <a:rPr lang="zh-CN" altLang="en-US"/>
                <a:t>有几个？</a:t>
              </a:r>
              <a:endParaRPr lang="en-US" altLang="zh-CN"/>
            </a:p>
          </p:txBody>
        </p:sp>
        <p:sp>
          <p:nvSpPr>
            <p:cNvPr id="34873" name="椭圆 14"/>
            <p:cNvSpPr/>
            <p:nvPr/>
          </p:nvSpPr>
          <p:spPr>
            <a:xfrm>
              <a:off x="110" y="680"/>
              <a:ext cx="226" cy="227"/>
            </a:xfrm>
            <a:prstGeom prst="ellipse">
              <a:avLst/>
            </a:prstGeom>
            <a:solidFill>
              <a:srgbClr val="99CC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74" name="Group 55"/>
          <p:cNvGrpSpPr/>
          <p:nvPr/>
        </p:nvGrpSpPr>
        <p:grpSpPr>
          <a:xfrm>
            <a:off x="3924300" y="766763"/>
            <a:ext cx="4464050" cy="1557337"/>
            <a:chOff x="0" y="0"/>
            <a:chExt cx="2820" cy="981"/>
          </a:xfrm>
        </p:grpSpPr>
        <p:pic>
          <p:nvPicPr>
            <p:cNvPr id="34875" name="Picture 15" descr="男天使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76" name="AutoShape 27"/>
            <p:cNvSpPr/>
            <p:nvPr/>
          </p:nvSpPr>
          <p:spPr>
            <a:xfrm>
              <a:off x="0" y="615"/>
              <a:ext cx="1996" cy="366"/>
            </a:xfrm>
            <a:prstGeom prst="wedgeRoundRectCallout">
              <a:avLst>
                <a:gd name="adj1" fmla="val 54407"/>
                <a:gd name="adj2" fmla="val 7921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r>
                <a:rPr lang="zh-CN" altLang="en-US">
                  <a:solidFill>
                    <a:srgbClr val="7F7F7F"/>
                  </a:solidFill>
                </a:rPr>
                <a:t>       </a:t>
              </a:r>
              <a:r>
                <a:rPr lang="zh-CN" altLang="en-US"/>
                <a:t>有几份         这么多？</a:t>
              </a:r>
              <a:endParaRPr lang="en-US" altLang="zh-CN"/>
            </a:p>
          </p:txBody>
        </p:sp>
        <p:sp>
          <p:nvSpPr>
            <p:cNvPr id="34877" name="椭圆 14"/>
            <p:cNvSpPr/>
            <p:nvPr/>
          </p:nvSpPr>
          <p:spPr>
            <a:xfrm>
              <a:off x="907" y="680"/>
              <a:ext cx="226" cy="227"/>
            </a:xfrm>
            <a:prstGeom prst="ellipse">
              <a:avLst/>
            </a:prstGeom>
            <a:solidFill>
              <a:srgbClr val="99CC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78" name="椭圆 29"/>
            <p:cNvSpPr/>
            <p:nvPr/>
          </p:nvSpPr>
          <p:spPr>
            <a:xfrm>
              <a:off x="124" y="680"/>
              <a:ext cx="227" cy="227"/>
            </a:xfrm>
            <a:prstGeom prst="ellipse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79" name="Group 60"/>
          <p:cNvGrpSpPr/>
          <p:nvPr/>
        </p:nvGrpSpPr>
        <p:grpSpPr>
          <a:xfrm>
            <a:off x="3563938" y="768350"/>
            <a:ext cx="4908550" cy="1555750"/>
            <a:chOff x="0" y="0"/>
            <a:chExt cx="2820" cy="981"/>
          </a:xfrm>
        </p:grpSpPr>
        <p:pic>
          <p:nvPicPr>
            <p:cNvPr id="34880" name="Picture 15" descr="男天使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0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81" name="AutoShape 27"/>
            <p:cNvSpPr/>
            <p:nvPr/>
          </p:nvSpPr>
          <p:spPr>
            <a:xfrm>
              <a:off x="0" y="615"/>
              <a:ext cx="1996" cy="366"/>
            </a:xfrm>
            <a:prstGeom prst="wedgeRoundRectCallout">
              <a:avLst>
                <a:gd name="adj1" fmla="val 54407"/>
                <a:gd name="adj2" fmla="val 7921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r>
                <a:rPr lang="zh-CN" altLang="en-US">
                  <a:solidFill>
                    <a:srgbClr val="7F7F7F"/>
                  </a:solidFill>
                </a:rPr>
                <a:t>      </a:t>
              </a:r>
              <a:r>
                <a:rPr lang="zh-CN" altLang="en-US"/>
                <a:t>有几份            这么多？</a:t>
              </a:r>
              <a:endParaRPr lang="en-US" altLang="zh-CN"/>
            </a:p>
          </p:txBody>
        </p:sp>
        <p:sp>
          <p:nvSpPr>
            <p:cNvPr id="34882" name="椭圆 14"/>
            <p:cNvSpPr/>
            <p:nvPr/>
          </p:nvSpPr>
          <p:spPr>
            <a:xfrm>
              <a:off x="907" y="680"/>
              <a:ext cx="226" cy="227"/>
            </a:xfrm>
            <a:prstGeom prst="ellipse">
              <a:avLst/>
            </a:prstGeom>
            <a:solidFill>
              <a:srgbClr val="99CC00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83" name="椭圆 18"/>
            <p:cNvSpPr/>
            <p:nvPr/>
          </p:nvSpPr>
          <p:spPr>
            <a:xfrm>
              <a:off x="90" y="681"/>
              <a:ext cx="226" cy="226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84" name="Group 96"/>
          <p:cNvGrpSpPr/>
          <p:nvPr/>
        </p:nvGrpSpPr>
        <p:grpSpPr>
          <a:xfrm>
            <a:off x="4860925" y="3933825"/>
            <a:ext cx="1244600" cy="358775"/>
            <a:chOff x="0" y="0"/>
            <a:chExt cx="784" cy="227"/>
          </a:xfrm>
        </p:grpSpPr>
        <p:sp>
          <p:nvSpPr>
            <p:cNvPr id="34885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86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87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4888" name="Group 96"/>
          <p:cNvGrpSpPr/>
          <p:nvPr/>
        </p:nvGrpSpPr>
        <p:grpSpPr>
          <a:xfrm>
            <a:off x="3348038" y="3933825"/>
            <a:ext cx="1244600" cy="358775"/>
            <a:chOff x="0" y="0"/>
            <a:chExt cx="784" cy="227"/>
          </a:xfrm>
        </p:grpSpPr>
        <p:sp>
          <p:nvSpPr>
            <p:cNvPr id="34889" name="椭圆 12"/>
            <p:cNvSpPr/>
            <p:nvPr/>
          </p:nvSpPr>
          <p:spPr>
            <a:xfrm>
              <a:off x="0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90" name="椭圆 13"/>
            <p:cNvSpPr/>
            <p:nvPr/>
          </p:nvSpPr>
          <p:spPr>
            <a:xfrm>
              <a:off x="279" y="0"/>
              <a:ext cx="228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91" name="椭圆 14"/>
            <p:cNvSpPr/>
            <p:nvPr/>
          </p:nvSpPr>
          <p:spPr>
            <a:xfrm>
              <a:off x="558" y="0"/>
              <a:ext cx="226" cy="227"/>
            </a:xfrm>
            <a:prstGeom prst="ellipse">
              <a:avLst/>
            </a:prstGeom>
            <a:solidFill>
              <a:srgbClr val="196EF7"/>
            </a:solidFill>
            <a:ln w="9525">
              <a:noFill/>
            </a:ln>
          </p:spPr>
          <p:txBody>
            <a:bodyPr anchor="ctr" anchorCtr="0"/>
            <a:p>
              <a:pPr algn="ctr"/>
              <a:endParaRPr lang="zh-CN" altLang="en-US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4892" name="圆角矩形 19"/>
          <p:cNvSpPr/>
          <p:nvPr/>
        </p:nvSpPr>
        <p:spPr>
          <a:xfrm>
            <a:off x="6283325" y="3854450"/>
            <a:ext cx="1368425" cy="48895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893" name="圆角矩形 19"/>
          <p:cNvSpPr/>
          <p:nvPr/>
        </p:nvSpPr>
        <p:spPr>
          <a:xfrm>
            <a:off x="7740650" y="3860800"/>
            <a:ext cx="1368425" cy="4905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348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 fill="hold"/>
                                        <p:tgtEl>
                                          <p:spTgt spid="348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 fill="hold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 fill="hold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 fill="hold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 fill="hold"/>
                                        <p:tgtEl>
                                          <p:spTgt spid="34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 fill="hold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 fill="hold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 fill="hold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 fill="hold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 fill="hold"/>
                                        <p:tgtEl>
                                          <p:spTgt spid="348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 fill="hold"/>
                                        <p:tgtEl>
                                          <p:spTgt spid="348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animBg="1"/>
      <p:bldP spid="34826" grpId="0" animBg="1"/>
      <p:bldP spid="34857" grpId="0" animBg="1"/>
      <p:bldP spid="34858" grpId="0" animBg="1"/>
      <p:bldP spid="34859" grpId="0" animBg="1"/>
      <p:bldP spid="34860" grpId="0" animBg="1"/>
      <p:bldP spid="34861" grpId="0" animBg="1"/>
      <p:bldP spid="34862" grpId="0" animBg="1"/>
      <p:bldP spid="34863" grpId="0" animBg="1"/>
      <p:bldP spid="34892" grpId="0" animBg="1"/>
      <p:bldP spid="348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5842" name="Group 40"/>
          <p:cNvGrpSpPr/>
          <p:nvPr/>
        </p:nvGrpSpPr>
        <p:grpSpPr>
          <a:xfrm>
            <a:off x="4960938" y="1441450"/>
            <a:ext cx="3757612" cy="1557338"/>
            <a:chOff x="0" y="0"/>
            <a:chExt cx="2367" cy="981"/>
          </a:xfrm>
        </p:grpSpPr>
        <p:pic>
          <p:nvPicPr>
            <p:cNvPr id="35843" name="Picture 15" descr="男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07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844" name="AutoShape 27"/>
            <p:cNvSpPr/>
            <p:nvPr/>
          </p:nvSpPr>
          <p:spPr>
            <a:xfrm>
              <a:off x="0" y="615"/>
              <a:ext cx="1543" cy="366"/>
            </a:xfrm>
            <a:prstGeom prst="wedgeRoundRectCallout">
              <a:avLst>
                <a:gd name="adj1" fmla="val 55704"/>
                <a:gd name="adj2" fmla="val 7921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r>
                <a:rPr lang="zh-CN" altLang="en-US"/>
                <a:t>第一行摆了几根</a:t>
              </a:r>
              <a:r>
                <a:rPr lang="en-US" altLang="zh-CN"/>
                <a:t>?</a:t>
              </a:r>
              <a:endParaRPr lang="en-US" altLang="zh-CN"/>
            </a:p>
          </p:txBody>
        </p:sp>
      </p:grpSp>
      <p:grpSp>
        <p:nvGrpSpPr>
          <p:cNvPr id="35845" name="Group 44"/>
          <p:cNvGrpSpPr/>
          <p:nvPr/>
        </p:nvGrpSpPr>
        <p:grpSpPr>
          <a:xfrm>
            <a:off x="4356100" y="1441450"/>
            <a:ext cx="4356100" cy="1916113"/>
            <a:chOff x="0" y="0"/>
            <a:chExt cx="2472" cy="1207"/>
          </a:xfrm>
        </p:grpSpPr>
        <p:pic>
          <p:nvPicPr>
            <p:cNvPr id="35846" name="Picture 15" descr="男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12" y="0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847" name="AutoShape 27"/>
            <p:cNvSpPr/>
            <p:nvPr/>
          </p:nvSpPr>
          <p:spPr>
            <a:xfrm>
              <a:off x="0" y="615"/>
              <a:ext cx="1648" cy="592"/>
            </a:xfrm>
            <a:prstGeom prst="wedgeRoundRectCallout">
              <a:avLst>
                <a:gd name="adj1" fmla="val 55338"/>
                <a:gd name="adj2" fmla="val -1419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r>
                <a:rPr lang="zh-CN" altLang="en-US" b="1">
                  <a:solidFill>
                    <a:srgbClr val="7F7F7F"/>
                  </a:solidFill>
                </a:rPr>
                <a:t>第二行摆（     ）个</a:t>
              </a:r>
              <a:r>
                <a:rPr lang="en-US" altLang="zh-CN" b="1">
                  <a:solidFill>
                    <a:srgbClr val="7F7F7F"/>
                  </a:solidFill>
                </a:rPr>
                <a:t>5</a:t>
              </a:r>
              <a:r>
                <a:rPr lang="zh-CN" altLang="en-US" b="1">
                  <a:solidFill>
                    <a:srgbClr val="7F7F7F"/>
                  </a:solidFill>
                </a:rPr>
                <a:t>根，</a:t>
              </a:r>
              <a:endParaRPr lang="zh-CN" altLang="en-US" b="1">
                <a:solidFill>
                  <a:srgbClr val="7F7F7F"/>
                </a:solidFill>
              </a:endParaRPr>
            </a:p>
            <a:p>
              <a:r>
                <a:rPr lang="zh-CN" altLang="en-US" b="1">
                  <a:solidFill>
                    <a:srgbClr val="7F7F7F"/>
                  </a:solidFill>
                </a:rPr>
                <a:t>一共是（      ）根。</a:t>
              </a:r>
              <a:endParaRPr lang="en-US" altLang="zh-CN" b="1">
                <a:solidFill>
                  <a:srgbClr val="7F7F7F"/>
                </a:solidFill>
              </a:endParaRPr>
            </a:p>
          </p:txBody>
        </p:sp>
      </p:grpSp>
      <p:sp>
        <p:nvSpPr>
          <p:cNvPr id="35848" name="Text Box 46"/>
          <p:cNvSpPr/>
          <p:nvPr/>
        </p:nvSpPr>
        <p:spPr>
          <a:xfrm>
            <a:off x="838200" y="2698750"/>
            <a:ext cx="2438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第一行摆：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5849" name="Text Box 47"/>
          <p:cNvSpPr/>
          <p:nvPr/>
        </p:nvSpPr>
        <p:spPr>
          <a:xfrm>
            <a:off x="838200" y="4081463"/>
            <a:ext cx="2286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第二行摆：</a:t>
            </a:r>
            <a:endParaRPr lang="zh-CN" altLang="en-US"/>
          </a:p>
        </p:txBody>
      </p:sp>
      <p:pic>
        <p:nvPicPr>
          <p:cNvPr id="35850" name="Picture 25" descr="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2568575"/>
            <a:ext cx="1489075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1" name="Picture 26" descr="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025" y="3937000"/>
            <a:ext cx="1489075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2" name="Picture 27" descr="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0138" y="3937000"/>
            <a:ext cx="1489075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3" name="Picture 28" descr="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3937000"/>
            <a:ext cx="1489075" cy="74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4" name="Picture 29" descr="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800" y="3937000"/>
            <a:ext cx="1489075" cy="749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55" name="矩形 74"/>
          <p:cNvSpPr/>
          <p:nvPr/>
        </p:nvSpPr>
        <p:spPr>
          <a:xfrm>
            <a:off x="2051050" y="3860800"/>
            <a:ext cx="2990850" cy="774700"/>
          </a:xfrm>
          <a:prstGeom prst="rect">
            <a:avLst/>
          </a:prstGeom>
          <a:solidFill>
            <a:srgbClr val="CCECFF"/>
          </a:solidFill>
          <a:ln w="19050" cap="flat" cmpd="sng">
            <a:solidFill>
              <a:srgbClr val="99336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zh-CN" altLang="en-US">
                <a:solidFill>
                  <a:srgbClr val="7F7F7F"/>
                </a:solidFill>
                <a:sym typeface="楷体" panose="02010609060101010101" pitchFamily="49" charset="-122"/>
              </a:rPr>
              <a:t>第一行的</a:t>
            </a:r>
            <a:r>
              <a:rPr lang="en-US" altLang="zh-CN">
                <a:solidFill>
                  <a:srgbClr val="7F7F7F"/>
                </a:solidFill>
                <a:sym typeface="楷体" panose="02010609060101010101" pitchFamily="49" charset="-122"/>
              </a:rPr>
              <a:t>4</a:t>
            </a:r>
            <a:r>
              <a:rPr lang="zh-CN" altLang="en-US">
                <a:solidFill>
                  <a:srgbClr val="7F7F7F"/>
                </a:solidFill>
                <a:sym typeface="楷体" panose="02010609060101010101" pitchFamily="49" charset="-122"/>
              </a:rPr>
              <a:t>倍</a:t>
            </a:r>
            <a:endParaRPr lang="zh-CN" altLang="en-US">
              <a:solidFill>
                <a:srgbClr val="7F7F7F"/>
              </a:solidFill>
              <a:sym typeface="楷体" panose="02010609060101010101" pitchFamily="49" charset="-122"/>
            </a:endParaRPr>
          </a:p>
        </p:txBody>
      </p:sp>
      <p:sp>
        <p:nvSpPr>
          <p:cNvPr id="35856" name="Text Box 15"/>
          <p:cNvSpPr/>
          <p:nvPr/>
        </p:nvSpPr>
        <p:spPr>
          <a:xfrm>
            <a:off x="252413" y="765175"/>
            <a:ext cx="5545137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>
                <a:sym typeface="楷体" panose="02010609060101010101" pitchFamily="49" charset="-122"/>
              </a:rPr>
              <a:t>（二）想一想</a:t>
            </a:r>
            <a:endParaRPr lang="zh-CN" altLang="en-US" sz="3000">
              <a:sym typeface="楷体" panose="02010609060101010101" pitchFamily="49" charset="-122"/>
            </a:endParaRPr>
          </a:p>
        </p:txBody>
      </p:sp>
      <p:pic>
        <p:nvPicPr>
          <p:cNvPr id="3585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150" y="3862388"/>
            <a:ext cx="1584325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738" y="3844925"/>
            <a:ext cx="1584325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59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200" y="3844925"/>
            <a:ext cx="1584325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60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638" y="3844925"/>
            <a:ext cx="1584325" cy="936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61" name="AutoShape 21"/>
          <p:cNvSpPr/>
          <p:nvPr/>
        </p:nvSpPr>
        <p:spPr>
          <a:xfrm>
            <a:off x="5651500" y="2420938"/>
            <a:ext cx="361950" cy="360362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4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5862" name="AutoShape 22"/>
          <p:cNvSpPr/>
          <p:nvPr/>
        </p:nvSpPr>
        <p:spPr>
          <a:xfrm>
            <a:off x="5508625" y="2709863"/>
            <a:ext cx="358775" cy="360362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20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 fill="hold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 fill="hold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 fill="hold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 fill="hold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 fill="hold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animBg="1"/>
      <p:bldP spid="35861" grpId="0" animBg="1"/>
      <p:bldP spid="358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WordArt 2"/>
          <p:cNvSpPr>
            <a:spLocks noTextEdit="1"/>
          </p:cNvSpPr>
          <p:nvPr/>
        </p:nvSpPr>
        <p:spPr>
          <a:xfrm>
            <a:off x="1908175" y="2133600"/>
            <a:ext cx="5759450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chemeClr val="tx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你有什么收获？你有什么收获？</a:t>
            </a:r>
            <a:endParaRPr lang="zh-CN" altLang="en-US" sz="3600" b="1">
              <a:ln w="9525" cap="flat" cmpd="sng">
                <a:solidFill>
                  <a:schemeClr val="tx2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6867" name="Picture 3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765175"/>
            <a:ext cx="1133475" cy="1797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7890" name="AutoShape 2"/>
          <p:cNvSpPr/>
          <p:nvPr/>
        </p:nvSpPr>
        <p:spPr>
          <a:xfrm>
            <a:off x="755650" y="2278063"/>
            <a:ext cx="6769100" cy="1295400"/>
          </a:xfrm>
          <a:prstGeom prst="horizontalScroll">
            <a:avLst>
              <a:gd name="adj" fmla="val 12500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>
              <a:solidFill>
                <a:srgbClr val="7F7F7F"/>
              </a:solidFill>
            </a:endParaRPr>
          </a:p>
        </p:txBody>
      </p:sp>
      <p:sp>
        <p:nvSpPr>
          <p:cNvPr id="37891" name="Text Box 3"/>
          <p:cNvSpPr/>
          <p:nvPr/>
        </p:nvSpPr>
        <p:spPr>
          <a:xfrm>
            <a:off x="827088" y="2482850"/>
            <a:ext cx="66246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257175" algn="l" defTabSz="914400" rtl="0" eaLnBrk="0" fontAlgn="base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Char char="☺"/>
              <a:defRPr kumimoji="0" sz="2000" u="none" baseline="0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357505" indent="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☺"/>
              <a:defRPr kumimoji="0" sz="20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4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2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200" u="none" baseline="0">
                <a:solidFill>
                  <a:srgbClr val="4D4D4D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zh-CN" altLang="en-US" sz="320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ea typeface="宋体" panose="02010600030101010101" pitchFamily="2" charset="-122"/>
                <a:sym typeface="楷体" panose="02010609060101010101" pitchFamily="49" charset="-122"/>
              </a:rPr>
              <a:t>作业：课本</a:t>
            </a:r>
            <a:r>
              <a:rPr lang="en-US" altLang="zh-CN" sz="3200">
                <a:solidFill>
                  <a:srgbClr val="000000"/>
                </a:solidFill>
                <a:ea typeface="宋体" panose="02010600030101010101" pitchFamily="2" charset="-122"/>
                <a:sym typeface="楷体" panose="02010609060101010101" pitchFamily="49" charset="-122"/>
              </a:rPr>
              <a:t>53</a:t>
            </a:r>
            <a:r>
              <a:rPr lang="zh-CN" altLang="en-US" sz="3200">
                <a:solidFill>
                  <a:srgbClr val="000000"/>
                </a:solidFill>
                <a:ea typeface="宋体" panose="02010600030101010101" pitchFamily="2" charset="-122"/>
                <a:sym typeface="楷体" panose="02010609060101010101" pitchFamily="49" charset="-122"/>
              </a:rPr>
              <a:t>页练习十一，第</a:t>
            </a:r>
            <a:r>
              <a:rPr lang="en-US" altLang="zh-CN" sz="3200">
                <a:solidFill>
                  <a:srgbClr val="000000"/>
                </a:solidFill>
                <a:ea typeface="宋体" panose="02010600030101010101" pitchFamily="2" charset="-122"/>
                <a:sym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000000"/>
                </a:solidFill>
                <a:ea typeface="宋体" panose="02010600030101010101" pitchFamily="2" charset="-122"/>
                <a:sym typeface="楷体" panose="02010609060101010101" pitchFamily="49" charset="-122"/>
              </a:rPr>
              <a:t>题。</a:t>
            </a:r>
            <a:endParaRPr lang="en-US" altLang="en-US" sz="3200">
              <a:solidFill>
                <a:srgbClr val="000000"/>
              </a:solidFill>
              <a:ea typeface="宋体" panose="02010600030101010101" pitchFamily="2" charset="-122"/>
              <a:sym typeface="楷体" panose="02010609060101010101" pitchFamily="49" charset="-122"/>
            </a:endParaRPr>
          </a:p>
        </p:txBody>
      </p:sp>
      <p:pic>
        <p:nvPicPr>
          <p:cNvPr id="37892" name="Picture 6" descr="p34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765175"/>
            <a:ext cx="1136650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800" y="108839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标题 1"/>
          <p:cNvSpPr>
            <a:spLocks noGrp="1"/>
          </p:cNvSpPr>
          <p:nvPr>
            <p:ph type="ctrTitle"/>
          </p:nvPr>
        </p:nvSpPr>
        <p:spPr>
          <a:xfrm>
            <a:off x="457200" y="274638"/>
            <a:ext cx="8229600" cy="1143000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Tx/>
              <a:buNone/>
            </a:pPr>
            <a:r>
              <a:rPr kumimoji="0" lang="zh-CN" altLang="en-US" sz="4000" b="1" baseline="0">
                <a:solidFill>
                  <a:srgbClr val="018BE9"/>
                </a:solidFill>
                <a:latin typeface="Arial" panose="020B0604020202020204" pitchFamily="34" charset="0"/>
                <a:ea typeface="华文楷体" panose="02010600040101010101" pitchFamily="2" charset="-122"/>
                <a:cs typeface="+mj-cs"/>
              </a:rPr>
              <a:t>学习目标</a:t>
            </a:r>
            <a:endParaRPr kumimoji="0" lang="zh-CN" altLang="en-US" sz="4000" b="1" baseline="0">
              <a:solidFill>
                <a:srgbClr val="018BE9"/>
              </a:solidFill>
              <a:latin typeface="Arial" panose="020B0604020202020204" pitchFamily="34" charset="0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26627" name="Text Box 3"/>
          <p:cNvSpPr/>
          <p:nvPr/>
        </p:nvSpPr>
        <p:spPr>
          <a:xfrm>
            <a:off x="523875" y="1700213"/>
            <a:ext cx="8224838" cy="3992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1、结合具体情境，理解“几倍”与“几个几”的联系，建立“倍”的概念。</a:t>
            </a:r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2、培养操作、观察、推理、迁移的能力及语言表达能力。</a:t>
            </a:r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3、培养自主探究能力，发展基本数学素养，养成善于动脑的学习习惯。</a:t>
            </a:r>
            <a:endParaRPr lang="zh-CN" altLang="en-US" sz="320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765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2420938"/>
            <a:ext cx="6164263" cy="795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73025"/>
            <a:ext cx="4486275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" y="3860800"/>
            <a:ext cx="6192838" cy="774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863" y="1054100"/>
            <a:ext cx="4257675" cy="10001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54" name="Group 6"/>
          <p:cNvGrpSpPr>
            <a:grpSpLocks noChangeAspect="1"/>
          </p:cNvGrpSpPr>
          <p:nvPr/>
        </p:nvGrpSpPr>
        <p:grpSpPr>
          <a:xfrm>
            <a:off x="684213" y="5445125"/>
            <a:ext cx="7821612" cy="576263"/>
            <a:chOff x="0" y="0"/>
            <a:chExt cx="12318" cy="906"/>
          </a:xfrm>
        </p:grpSpPr>
        <p:pic>
          <p:nvPicPr>
            <p:cNvPr id="27655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6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1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7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2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8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35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9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73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0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33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1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24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2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15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3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6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4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26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5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53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66" name="图片 5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45" y="0"/>
              <a:ext cx="792" cy="90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7667" name="Text Box 19"/>
          <p:cNvSpPr/>
          <p:nvPr/>
        </p:nvSpPr>
        <p:spPr>
          <a:xfrm>
            <a:off x="3905250" y="1968500"/>
            <a:ext cx="18129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3个5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7668" name="Text Box 20"/>
          <p:cNvSpPr/>
          <p:nvPr/>
        </p:nvSpPr>
        <p:spPr>
          <a:xfrm>
            <a:off x="3857625" y="4725988"/>
            <a:ext cx="18129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5个3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7669" name="Text Box 21"/>
          <p:cNvSpPr/>
          <p:nvPr/>
        </p:nvSpPr>
        <p:spPr>
          <a:xfrm>
            <a:off x="3871913" y="3371850"/>
            <a:ext cx="18129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4个2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27670" name="Text Box 22"/>
          <p:cNvSpPr/>
          <p:nvPr/>
        </p:nvSpPr>
        <p:spPr>
          <a:xfrm>
            <a:off x="3927475" y="6224588"/>
            <a:ext cx="18129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solidFill>
                  <a:srgbClr val="FF0000"/>
                </a:solidFill>
              </a:rPr>
              <a:t>3个4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 fill="hold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7" grpId="0" animBg="1"/>
      <p:bldP spid="27668" grpId="0" animBg="1"/>
      <p:bldP spid="27669" grpId="0" animBg="1"/>
      <p:bldP spid="276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标题 1"/>
          <p:cNvSpPr>
            <a:spLocks noGrp="1"/>
          </p:cNvSpPr>
          <p:nvPr>
            <p:ph type="ctrTitle"/>
          </p:nvPr>
        </p:nvSpPr>
        <p:spPr>
          <a:xfrm>
            <a:off x="457200" y="274638"/>
            <a:ext cx="8229600" cy="1143000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Tx/>
              <a:buNone/>
            </a:pPr>
            <a:endParaRPr kumimoji="0" lang="zh-CN" altLang="zh-CN" baseline="0">
              <a:solidFill>
                <a:srgbClr val="018BE9"/>
              </a:solidFill>
              <a:latin typeface="Arial" panose="020B0604020202020204" pitchFamily="34" charset="0"/>
              <a:ea typeface="幼圆" panose="02010509060101010101" pitchFamily="49" charset="-122"/>
              <a:cs typeface="+mj-cs"/>
            </a:endParaRPr>
          </a:p>
        </p:txBody>
      </p:sp>
      <p:sp>
        <p:nvSpPr>
          <p:cNvPr id="28675" name="内容占位符 2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4525963"/>
          </a:xfrm>
          <a:ln/>
        </p:spPr>
        <p:txBody>
          <a:bodyPr wrap="square" lIns="91440" tIns="45720" rIns="91440" bIns="45720" anchor="t" anchorCtr="0"/>
          <a:p>
            <a:pPr defTabSz="914400" eaLnBrk="1" latinLnBrk="0" hangingPunct="1">
              <a:buClr>
                <a:srgbClr val="018BE9"/>
              </a:buClr>
              <a:buSzPct val="70000"/>
            </a:pPr>
            <a:endParaRPr kumimoji="0" lang="zh-CN" altLang="zh-CN" baseline="0">
              <a:solidFill>
                <a:srgbClr val="6C6F72"/>
              </a:solidFill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2867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88913"/>
            <a:ext cx="8482013" cy="6135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儿童歌曲 - 拔萝卜1.mp3" descr="儿童歌曲 - 拔萝卜1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5113" y="5445125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40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969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4575" y="260350"/>
            <a:ext cx="1400175" cy="1123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TextBox 5"/>
          <p:cNvSpPr/>
          <p:nvPr/>
        </p:nvSpPr>
        <p:spPr>
          <a:xfrm>
            <a:off x="3419475" y="549275"/>
            <a:ext cx="25019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（   ）根</a:t>
            </a:r>
            <a:endParaRPr lang="zh-CN" altLang="en-US" sz="280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9700" name="TextBox 6"/>
          <p:cNvSpPr/>
          <p:nvPr/>
        </p:nvSpPr>
        <p:spPr>
          <a:xfrm>
            <a:off x="3781425" y="549275"/>
            <a:ext cx="13620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2</a:t>
            </a:r>
            <a:endParaRPr lang="zh-CN" altLang="en-US" sz="2800" b="1">
              <a:solidFill>
                <a:srgbClr val="FF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9701" name="TextBox 12"/>
          <p:cNvSpPr/>
          <p:nvPr/>
        </p:nvSpPr>
        <p:spPr>
          <a:xfrm>
            <a:off x="6661150" y="1989138"/>
            <a:ext cx="22860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（  ）个</a:t>
            </a:r>
            <a:r>
              <a:rPr lang="en-US" altLang="zh-CN" sz="2800">
                <a:latin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根</a:t>
            </a:r>
            <a:endParaRPr lang="zh-CN" altLang="en-US" sz="2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2" name="TextBox 13"/>
          <p:cNvSpPr/>
          <p:nvPr/>
        </p:nvSpPr>
        <p:spPr>
          <a:xfrm>
            <a:off x="7092950" y="1989138"/>
            <a:ext cx="4286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3</a:t>
            </a:r>
            <a:endParaRPr lang="zh-CN" altLang="en-US" sz="2800" b="1">
              <a:solidFill>
                <a:srgbClr val="FF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2970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485900"/>
            <a:ext cx="1655763" cy="11509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704" name="组合 21"/>
          <p:cNvGrpSpPr>
            <a:grpSpLocks noChangeAspect="1"/>
          </p:cNvGrpSpPr>
          <p:nvPr/>
        </p:nvGrpSpPr>
        <p:grpSpPr>
          <a:xfrm>
            <a:off x="755650" y="1485900"/>
            <a:ext cx="5930900" cy="1285875"/>
            <a:chOff x="0" y="0"/>
            <a:chExt cx="5929354" cy="1285884"/>
          </a:xfrm>
        </p:grpSpPr>
        <p:pic>
          <p:nvPicPr>
            <p:cNvPr id="29705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1702" y="0"/>
              <a:ext cx="1714512" cy="1285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970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4842" y="0"/>
              <a:ext cx="1714512" cy="1285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9707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714512" cy="128588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9708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1485900"/>
            <a:ext cx="1728788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9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1485900"/>
            <a:ext cx="1708150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0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575" y="260350"/>
            <a:ext cx="1438275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1" name="Picture 30" descr="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63" y="3141663"/>
            <a:ext cx="1282700" cy="874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2" name="Picture 30" descr="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3286125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3" name="Picture 30" descr="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2275" y="3213100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14" name="Picture 30" descr="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700" y="3286125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5" name="圆角矩形 18"/>
          <p:cNvSpPr/>
          <p:nvPr/>
        </p:nvSpPr>
        <p:spPr>
          <a:xfrm>
            <a:off x="1692275" y="3141663"/>
            <a:ext cx="1295400" cy="935037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16" name="圆角矩形 18"/>
          <p:cNvSpPr/>
          <p:nvPr/>
        </p:nvSpPr>
        <p:spPr>
          <a:xfrm>
            <a:off x="2987675" y="3141663"/>
            <a:ext cx="1296988" cy="1008062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17" name="圆角矩形 18"/>
          <p:cNvSpPr/>
          <p:nvPr/>
        </p:nvSpPr>
        <p:spPr>
          <a:xfrm>
            <a:off x="4356100" y="3141663"/>
            <a:ext cx="1223963" cy="1008062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18" name="圆角矩形 18"/>
          <p:cNvSpPr/>
          <p:nvPr/>
        </p:nvSpPr>
        <p:spPr>
          <a:xfrm>
            <a:off x="5653088" y="3213100"/>
            <a:ext cx="1295400" cy="935038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9719" name="Picture 30" descr="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75" y="3141663"/>
            <a:ext cx="1282700" cy="80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20" name="圆角矩形 18"/>
          <p:cNvSpPr/>
          <p:nvPr/>
        </p:nvSpPr>
        <p:spPr>
          <a:xfrm>
            <a:off x="396875" y="3141663"/>
            <a:ext cx="1295400" cy="936625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93366"/>
            </a:solidFill>
            <a:prstDash val="sysDash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1" name="TextBox 12"/>
          <p:cNvSpPr/>
          <p:nvPr/>
        </p:nvSpPr>
        <p:spPr>
          <a:xfrm>
            <a:off x="6948488" y="3573463"/>
            <a:ext cx="2286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）个</a:t>
            </a:r>
            <a:r>
              <a:rPr lang="en-US" altLang="zh-CN" sz="2800">
                <a:latin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根</a:t>
            </a:r>
            <a:endParaRPr lang="zh-CN" altLang="en-US" sz="2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22" name="TextBox 13"/>
          <p:cNvSpPr/>
          <p:nvPr/>
        </p:nvSpPr>
        <p:spPr>
          <a:xfrm>
            <a:off x="7362825" y="3551238"/>
            <a:ext cx="4286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2800" b="1">
              <a:solidFill>
                <a:srgbClr val="FF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29723" name="Group 27"/>
          <p:cNvGrpSpPr/>
          <p:nvPr/>
        </p:nvGrpSpPr>
        <p:grpSpPr>
          <a:xfrm>
            <a:off x="468313" y="4437063"/>
            <a:ext cx="8021637" cy="1800225"/>
            <a:chOff x="0" y="0"/>
            <a:chExt cx="12632" cy="2834"/>
          </a:xfrm>
        </p:grpSpPr>
        <p:grpSp>
          <p:nvGrpSpPr>
            <p:cNvPr id="29724" name="Group 28"/>
            <p:cNvGrpSpPr/>
            <p:nvPr/>
          </p:nvGrpSpPr>
          <p:grpSpPr>
            <a:xfrm>
              <a:off x="0" y="0"/>
              <a:ext cx="12632" cy="2834"/>
              <a:chOff x="0" y="0"/>
              <a:chExt cx="12632" cy="2834"/>
            </a:xfrm>
          </p:grpSpPr>
          <p:sp>
            <p:nvSpPr>
              <p:cNvPr id="29725" name="AutoShape 27"/>
              <p:cNvSpPr/>
              <p:nvPr/>
            </p:nvSpPr>
            <p:spPr>
              <a:xfrm>
                <a:off x="3288" y="226"/>
                <a:ext cx="9344" cy="2494"/>
              </a:xfrm>
              <a:prstGeom prst="wedgeRoundRectCallout">
                <a:avLst>
                  <a:gd name="adj1" fmla="val -55458"/>
                  <a:gd name="adj2" fmla="val -8630"/>
                  <a:gd name="adj3" fmla="val 16667"/>
                </a:avLst>
              </a:prstGeom>
              <a:solidFill>
                <a:srgbClr val="FFFFFF"/>
              </a:solidFill>
              <a:ln w="19050" cap="flat" cmpd="sng">
                <a:solidFill>
                  <a:srgbClr val="33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>
                  <a:lnSpc>
                    <a:spcPct val="150000"/>
                  </a:lnSpc>
                </a:pPr>
                <a:r>
                  <a:rPr lang="zh-CN" altLang="en-US">
                    <a:sym typeface="楷体" panose="02010609060101010101" pitchFamily="49" charset="-122"/>
                  </a:rPr>
                  <a:t>                </a:t>
                </a:r>
                <a:r>
                  <a:rPr lang="zh-CN" altLang="en-US" sz="2400">
                    <a:sym typeface="楷体" panose="02010609060101010101" pitchFamily="49" charset="-122"/>
                  </a:rPr>
                  <a:t>的根数是             的</a:t>
                </a:r>
                <a:r>
                  <a:rPr lang="en-US" altLang="zh-CN" sz="2400">
                    <a:solidFill>
                      <a:srgbClr val="FF0000"/>
                    </a:solidFill>
                    <a:sym typeface="楷体" panose="02010609060101010101" pitchFamily="49" charset="-122"/>
                  </a:rPr>
                  <a:t>3</a:t>
                </a:r>
                <a:r>
                  <a:rPr lang="zh-CN" altLang="en-US" sz="2400">
                    <a:solidFill>
                      <a:srgbClr val="FF0000"/>
                    </a:solidFill>
                    <a:sym typeface="楷体" panose="02010609060101010101" pitchFamily="49" charset="-122"/>
                  </a:rPr>
                  <a:t>倍</a:t>
                </a:r>
                <a:r>
                  <a:rPr lang="zh-CN" altLang="en-US" sz="2800">
                    <a:sym typeface="楷体" panose="02010609060101010101" pitchFamily="49" charset="-122"/>
                  </a:rPr>
                  <a:t>。</a:t>
                </a:r>
                <a:endParaRPr lang="zh-CN" altLang="en-US" sz="2800">
                  <a:sym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800">
                  <a:solidFill>
                    <a:srgbClr val="7F7F7F"/>
                  </a:solidFill>
                </a:endParaRPr>
              </a:p>
            </p:txBody>
          </p:sp>
          <p:pic>
            <p:nvPicPr>
              <p:cNvPr id="29726" name="Picture 71" descr="7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21420000">
                <a:off x="3575" y="452"/>
                <a:ext cx="1509" cy="67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27" name="Picture 72" descr="7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67" y="566"/>
                <a:ext cx="841" cy="67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28" name="Picture 78" descr="10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3590" cy="283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9729" name="Picture 38" descr="7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38" y="1246"/>
                <a:ext cx="1437" cy="85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730" name="矩形 13"/>
              <p:cNvSpPr/>
              <p:nvPr/>
            </p:nvSpPr>
            <p:spPr>
              <a:xfrm>
                <a:off x="4860" y="1359"/>
                <a:ext cx="7596" cy="7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>
                    <a:sym typeface="楷体" panose="02010609060101010101" pitchFamily="49" charset="-122"/>
                  </a:rPr>
                  <a:t>    </a:t>
                </a:r>
                <a:r>
                  <a:rPr lang="zh-CN" altLang="en-US" sz="2400">
                    <a:sym typeface="楷体" panose="02010609060101010101" pitchFamily="49" charset="-122"/>
                  </a:rPr>
                  <a:t>的根数是             的</a:t>
                </a:r>
                <a:r>
                  <a:rPr lang="zh-CN" altLang="en-US" sz="2400">
                    <a:solidFill>
                      <a:srgbClr val="FF0000"/>
                    </a:solidFill>
                    <a:sym typeface="楷体" panose="02010609060101010101" pitchFamily="49" charset="-122"/>
                  </a:rPr>
                  <a:t>5</a:t>
                </a:r>
                <a:r>
                  <a:rPr lang="zh-CN" altLang="en-US" sz="2400">
                    <a:sym typeface="楷体" panose="02010609060101010101" pitchFamily="49" charset="-122"/>
                  </a:rPr>
                  <a:t>倍</a:t>
                </a:r>
                <a:endParaRPr lang="zh-CN" altLang="en-US" sz="2400">
                  <a:sym typeface="楷体" panose="02010609060101010101" pitchFamily="49" charset="-122"/>
                </a:endParaRPr>
              </a:p>
            </p:txBody>
          </p:sp>
        </p:grpSp>
        <p:pic>
          <p:nvPicPr>
            <p:cNvPr id="29731" name="Picture 39" descr="7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900000">
              <a:off x="7597" y="1247"/>
              <a:ext cx="988" cy="79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2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333375"/>
            <a:ext cx="711200" cy="644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336550"/>
            <a:ext cx="790575" cy="717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Text Box 4"/>
          <p:cNvSpPr/>
          <p:nvPr/>
        </p:nvSpPr>
        <p:spPr>
          <a:xfrm>
            <a:off x="2197100" y="404813"/>
            <a:ext cx="9048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>
                <a:solidFill>
                  <a:srgbClr val="080808"/>
                </a:solidFill>
                <a:latin typeface="宋体" panose="02010600030101010101" pitchFamily="2" charset="-122"/>
              </a:rPr>
              <a:t>2根</a:t>
            </a:r>
            <a:endParaRPr lang="zh-CN" altLang="en-US" sz="28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grpSp>
        <p:nvGrpSpPr>
          <p:cNvPr id="30725" name="Group 5"/>
          <p:cNvGrpSpPr/>
          <p:nvPr/>
        </p:nvGrpSpPr>
        <p:grpSpPr>
          <a:xfrm>
            <a:off x="252413" y="2636838"/>
            <a:ext cx="5688012" cy="649287"/>
            <a:chOff x="0" y="0"/>
            <a:chExt cx="10390" cy="1022"/>
          </a:xfrm>
        </p:grpSpPr>
        <p:grpSp>
          <p:nvGrpSpPr>
            <p:cNvPr id="30726" name="Group 6"/>
            <p:cNvGrpSpPr/>
            <p:nvPr/>
          </p:nvGrpSpPr>
          <p:grpSpPr>
            <a:xfrm>
              <a:off x="2948" y="0"/>
              <a:ext cx="1546" cy="1019"/>
              <a:chOff x="0" y="0"/>
              <a:chExt cx="1700" cy="1361"/>
            </a:xfrm>
          </p:grpSpPr>
          <p:pic>
            <p:nvPicPr>
              <p:cNvPr id="30727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28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29" name="Group 9"/>
            <p:cNvGrpSpPr/>
            <p:nvPr/>
          </p:nvGrpSpPr>
          <p:grpSpPr>
            <a:xfrm>
              <a:off x="0" y="0"/>
              <a:ext cx="1546" cy="1019"/>
              <a:chOff x="0" y="0"/>
              <a:chExt cx="1700" cy="1361"/>
            </a:xfrm>
          </p:grpSpPr>
          <p:pic>
            <p:nvPicPr>
              <p:cNvPr id="30730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31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32" name="Group 12"/>
            <p:cNvGrpSpPr/>
            <p:nvPr/>
          </p:nvGrpSpPr>
          <p:grpSpPr>
            <a:xfrm>
              <a:off x="1474" y="0"/>
              <a:ext cx="1546" cy="1019"/>
              <a:chOff x="0" y="0"/>
              <a:chExt cx="1700" cy="1361"/>
            </a:xfrm>
          </p:grpSpPr>
          <p:pic>
            <p:nvPicPr>
              <p:cNvPr id="30733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34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35" name="Group 15"/>
            <p:cNvGrpSpPr/>
            <p:nvPr/>
          </p:nvGrpSpPr>
          <p:grpSpPr>
            <a:xfrm>
              <a:off x="8844" y="0"/>
              <a:ext cx="1546" cy="1019"/>
              <a:chOff x="0" y="0"/>
              <a:chExt cx="1700" cy="1361"/>
            </a:xfrm>
          </p:grpSpPr>
          <p:pic>
            <p:nvPicPr>
              <p:cNvPr id="30736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37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38" name="Group 18"/>
            <p:cNvGrpSpPr/>
            <p:nvPr/>
          </p:nvGrpSpPr>
          <p:grpSpPr>
            <a:xfrm>
              <a:off x="7370" y="0"/>
              <a:ext cx="1546" cy="1019"/>
              <a:chOff x="0" y="0"/>
              <a:chExt cx="1700" cy="1361"/>
            </a:xfrm>
          </p:grpSpPr>
          <p:pic>
            <p:nvPicPr>
              <p:cNvPr id="30739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40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41" name="Group 21"/>
            <p:cNvGrpSpPr/>
            <p:nvPr/>
          </p:nvGrpSpPr>
          <p:grpSpPr>
            <a:xfrm>
              <a:off x="5896" y="0"/>
              <a:ext cx="1546" cy="1019"/>
              <a:chOff x="0" y="0"/>
              <a:chExt cx="1700" cy="1361"/>
            </a:xfrm>
          </p:grpSpPr>
          <p:pic>
            <p:nvPicPr>
              <p:cNvPr id="30742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43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44" name="Group 24"/>
            <p:cNvGrpSpPr/>
            <p:nvPr/>
          </p:nvGrpSpPr>
          <p:grpSpPr>
            <a:xfrm>
              <a:off x="4393" y="4"/>
              <a:ext cx="1546" cy="1019"/>
              <a:chOff x="0" y="0"/>
              <a:chExt cx="1700" cy="1361"/>
            </a:xfrm>
          </p:grpSpPr>
          <p:pic>
            <p:nvPicPr>
              <p:cNvPr id="30745" name="Picture 30" descr="7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46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30747" name="Group 27"/>
          <p:cNvGrpSpPr/>
          <p:nvPr/>
        </p:nvGrpSpPr>
        <p:grpSpPr>
          <a:xfrm>
            <a:off x="254000" y="1271588"/>
            <a:ext cx="4751388" cy="647700"/>
            <a:chOff x="0" y="0"/>
            <a:chExt cx="8779" cy="1020"/>
          </a:xfrm>
        </p:grpSpPr>
        <p:grpSp>
          <p:nvGrpSpPr>
            <p:cNvPr id="30748" name="Group 28"/>
            <p:cNvGrpSpPr/>
            <p:nvPr/>
          </p:nvGrpSpPr>
          <p:grpSpPr>
            <a:xfrm>
              <a:off x="7233" y="0"/>
              <a:ext cx="1546" cy="1019"/>
              <a:chOff x="0" y="0"/>
              <a:chExt cx="1700" cy="1361"/>
            </a:xfrm>
          </p:grpSpPr>
          <p:pic>
            <p:nvPicPr>
              <p:cNvPr id="30749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50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51" name="Group 31"/>
            <p:cNvGrpSpPr/>
            <p:nvPr/>
          </p:nvGrpSpPr>
          <p:grpSpPr>
            <a:xfrm>
              <a:off x="0" y="2"/>
              <a:ext cx="1545" cy="1019"/>
              <a:chOff x="0" y="0"/>
              <a:chExt cx="1700" cy="1361"/>
            </a:xfrm>
          </p:grpSpPr>
          <p:pic>
            <p:nvPicPr>
              <p:cNvPr id="30752" name="Picture 30" descr="7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53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54" name="Group 34"/>
            <p:cNvGrpSpPr/>
            <p:nvPr/>
          </p:nvGrpSpPr>
          <p:grpSpPr>
            <a:xfrm>
              <a:off x="1443" y="2"/>
              <a:ext cx="1546" cy="1019"/>
              <a:chOff x="0" y="0"/>
              <a:chExt cx="1700" cy="1361"/>
            </a:xfrm>
          </p:grpSpPr>
          <p:pic>
            <p:nvPicPr>
              <p:cNvPr id="30755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56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57" name="Group 37"/>
            <p:cNvGrpSpPr/>
            <p:nvPr/>
          </p:nvGrpSpPr>
          <p:grpSpPr>
            <a:xfrm>
              <a:off x="5780" y="0"/>
              <a:ext cx="1545" cy="1019"/>
              <a:chOff x="0" y="0"/>
              <a:chExt cx="1700" cy="1361"/>
            </a:xfrm>
          </p:grpSpPr>
          <p:pic>
            <p:nvPicPr>
              <p:cNvPr id="30758" name="Picture 30" descr="7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59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60" name="Group 40"/>
            <p:cNvGrpSpPr/>
            <p:nvPr/>
          </p:nvGrpSpPr>
          <p:grpSpPr>
            <a:xfrm>
              <a:off x="2886" y="2"/>
              <a:ext cx="1545" cy="1019"/>
              <a:chOff x="0" y="0"/>
              <a:chExt cx="1700" cy="1361"/>
            </a:xfrm>
          </p:grpSpPr>
          <p:pic>
            <p:nvPicPr>
              <p:cNvPr id="30761" name="Picture 30" descr="7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62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63" name="Group 43"/>
            <p:cNvGrpSpPr/>
            <p:nvPr/>
          </p:nvGrpSpPr>
          <p:grpSpPr>
            <a:xfrm>
              <a:off x="4306" y="0"/>
              <a:ext cx="1546" cy="1019"/>
              <a:chOff x="0" y="0"/>
              <a:chExt cx="1700" cy="1361"/>
            </a:xfrm>
          </p:grpSpPr>
          <p:pic>
            <p:nvPicPr>
              <p:cNvPr id="30764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65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30766" name="Text Box 46"/>
          <p:cNvSpPr/>
          <p:nvPr/>
        </p:nvSpPr>
        <p:spPr>
          <a:xfrm>
            <a:off x="5002213" y="1989138"/>
            <a:ext cx="4027487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080808"/>
                </a:solidFill>
                <a:latin typeface="宋体" panose="02010600030101010101" pitchFamily="2" charset="-122"/>
              </a:rPr>
              <a:t>白萝卜的根数是胡萝卜的（  ）倍</a:t>
            </a:r>
            <a:endParaRPr lang="zh-CN" altLang="en-US" sz="20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30767" name="Text Box 47"/>
          <p:cNvSpPr/>
          <p:nvPr/>
        </p:nvSpPr>
        <p:spPr>
          <a:xfrm>
            <a:off x="5003800" y="3357563"/>
            <a:ext cx="4105275" cy="395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080808"/>
                </a:solidFill>
                <a:latin typeface="宋体" panose="02010600030101010101" pitchFamily="2" charset="-122"/>
              </a:rPr>
              <a:t>白萝卜的根数是胡萝卜的（  ）倍</a:t>
            </a:r>
            <a:endParaRPr lang="zh-CN" altLang="en-US" sz="20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30768" name="Text Box 48"/>
          <p:cNvSpPr/>
          <p:nvPr/>
        </p:nvSpPr>
        <p:spPr>
          <a:xfrm>
            <a:off x="7596188" y="1270000"/>
            <a:ext cx="14351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6个</a:t>
            </a:r>
            <a:r>
              <a:rPr lang="zh-CN" altLang="en-US" sz="2400" b="1">
                <a:solidFill>
                  <a:srgbClr val="080808"/>
                </a:solidFill>
                <a:latin typeface="宋体" panose="02010600030101010101" pitchFamily="2" charset="-122"/>
              </a:rPr>
              <a:t>2根</a:t>
            </a:r>
            <a:endParaRPr lang="zh-CN" altLang="en-US" sz="24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30769" name="Text Box 49"/>
          <p:cNvSpPr/>
          <p:nvPr/>
        </p:nvSpPr>
        <p:spPr>
          <a:xfrm>
            <a:off x="7669213" y="2709863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7个</a:t>
            </a:r>
            <a:r>
              <a:rPr lang="zh-CN" altLang="en-US" sz="2400" b="1">
                <a:solidFill>
                  <a:srgbClr val="080808"/>
                </a:solidFill>
                <a:latin typeface="宋体" panose="02010600030101010101" pitchFamily="2" charset="-122"/>
              </a:rPr>
              <a:t>2根</a:t>
            </a:r>
            <a:endParaRPr lang="zh-CN" altLang="en-US" sz="24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grpSp>
        <p:nvGrpSpPr>
          <p:cNvPr id="30770" name="Group 50"/>
          <p:cNvGrpSpPr/>
          <p:nvPr/>
        </p:nvGrpSpPr>
        <p:grpSpPr>
          <a:xfrm>
            <a:off x="180975" y="4149725"/>
            <a:ext cx="7920038" cy="668338"/>
            <a:chOff x="0" y="0"/>
            <a:chExt cx="14586" cy="1051"/>
          </a:xfrm>
        </p:grpSpPr>
        <p:grpSp>
          <p:nvGrpSpPr>
            <p:cNvPr id="30771" name="Group 51"/>
            <p:cNvGrpSpPr/>
            <p:nvPr/>
          </p:nvGrpSpPr>
          <p:grpSpPr>
            <a:xfrm>
              <a:off x="8706" y="0"/>
              <a:ext cx="1546" cy="1019"/>
              <a:chOff x="0" y="0"/>
              <a:chExt cx="1700" cy="1361"/>
            </a:xfrm>
          </p:grpSpPr>
          <p:pic>
            <p:nvPicPr>
              <p:cNvPr id="30772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73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74" name="Group 54"/>
            <p:cNvGrpSpPr/>
            <p:nvPr/>
          </p:nvGrpSpPr>
          <p:grpSpPr>
            <a:xfrm>
              <a:off x="13040" y="33"/>
              <a:ext cx="1546" cy="1019"/>
              <a:chOff x="0" y="0"/>
              <a:chExt cx="1700" cy="1361"/>
            </a:xfrm>
          </p:grpSpPr>
          <p:pic>
            <p:nvPicPr>
              <p:cNvPr id="30775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76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77" name="Group 57"/>
            <p:cNvGrpSpPr/>
            <p:nvPr/>
          </p:nvGrpSpPr>
          <p:grpSpPr>
            <a:xfrm>
              <a:off x="10093" y="33"/>
              <a:ext cx="1546" cy="1019"/>
              <a:chOff x="0" y="0"/>
              <a:chExt cx="1700" cy="1361"/>
            </a:xfrm>
          </p:grpSpPr>
          <p:pic>
            <p:nvPicPr>
              <p:cNvPr id="30778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79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80" name="Group 60"/>
            <p:cNvGrpSpPr/>
            <p:nvPr/>
          </p:nvGrpSpPr>
          <p:grpSpPr>
            <a:xfrm>
              <a:off x="11566" y="33"/>
              <a:ext cx="1546" cy="1019"/>
              <a:chOff x="0" y="0"/>
              <a:chExt cx="1700" cy="1361"/>
            </a:xfrm>
          </p:grpSpPr>
          <p:pic>
            <p:nvPicPr>
              <p:cNvPr id="30781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82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83" name="Group 63"/>
            <p:cNvGrpSpPr/>
            <p:nvPr/>
          </p:nvGrpSpPr>
          <p:grpSpPr>
            <a:xfrm>
              <a:off x="7265" y="33"/>
              <a:ext cx="1546" cy="1019"/>
              <a:chOff x="0" y="0"/>
              <a:chExt cx="1700" cy="1361"/>
            </a:xfrm>
          </p:grpSpPr>
          <p:pic>
            <p:nvPicPr>
              <p:cNvPr id="30784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85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86" name="Group 66"/>
            <p:cNvGrpSpPr/>
            <p:nvPr/>
          </p:nvGrpSpPr>
          <p:grpSpPr>
            <a:xfrm>
              <a:off x="5796" y="33"/>
              <a:ext cx="1546" cy="1019"/>
              <a:chOff x="0" y="0"/>
              <a:chExt cx="1700" cy="1361"/>
            </a:xfrm>
          </p:grpSpPr>
          <p:pic>
            <p:nvPicPr>
              <p:cNvPr id="30787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88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89" name="Group 69"/>
            <p:cNvGrpSpPr/>
            <p:nvPr/>
          </p:nvGrpSpPr>
          <p:grpSpPr>
            <a:xfrm>
              <a:off x="4327" y="33"/>
              <a:ext cx="1546" cy="1019"/>
              <a:chOff x="0" y="0"/>
              <a:chExt cx="1700" cy="1361"/>
            </a:xfrm>
          </p:grpSpPr>
          <p:pic>
            <p:nvPicPr>
              <p:cNvPr id="30790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91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92" name="Group 72"/>
            <p:cNvGrpSpPr/>
            <p:nvPr/>
          </p:nvGrpSpPr>
          <p:grpSpPr>
            <a:xfrm>
              <a:off x="2858" y="33"/>
              <a:ext cx="1546" cy="1019"/>
              <a:chOff x="0" y="0"/>
              <a:chExt cx="1700" cy="1361"/>
            </a:xfrm>
          </p:grpSpPr>
          <p:pic>
            <p:nvPicPr>
              <p:cNvPr id="30793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94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95" name="Group 75"/>
            <p:cNvGrpSpPr/>
            <p:nvPr/>
          </p:nvGrpSpPr>
          <p:grpSpPr>
            <a:xfrm>
              <a:off x="1389" y="33"/>
              <a:ext cx="1546" cy="1019"/>
              <a:chOff x="0" y="0"/>
              <a:chExt cx="1700" cy="1361"/>
            </a:xfrm>
          </p:grpSpPr>
          <p:pic>
            <p:nvPicPr>
              <p:cNvPr id="30796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797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798" name="Group 78"/>
            <p:cNvGrpSpPr/>
            <p:nvPr/>
          </p:nvGrpSpPr>
          <p:grpSpPr>
            <a:xfrm>
              <a:off x="0" y="33"/>
              <a:ext cx="1546" cy="1019"/>
              <a:chOff x="0" y="0"/>
              <a:chExt cx="1700" cy="1361"/>
            </a:xfrm>
          </p:grpSpPr>
          <p:pic>
            <p:nvPicPr>
              <p:cNvPr id="30799" name="Picture 30" descr="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800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30801" name="Text Box 81"/>
          <p:cNvSpPr/>
          <p:nvPr/>
        </p:nvSpPr>
        <p:spPr>
          <a:xfrm>
            <a:off x="7993063" y="4178300"/>
            <a:ext cx="143827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10个</a:t>
            </a:r>
            <a:r>
              <a:rPr lang="zh-CN" altLang="en-US" sz="2000" b="1">
                <a:solidFill>
                  <a:srgbClr val="080808"/>
                </a:solidFill>
                <a:latin typeface="宋体" panose="02010600030101010101" pitchFamily="2" charset="-122"/>
              </a:rPr>
              <a:t>2根</a:t>
            </a:r>
            <a:endParaRPr lang="zh-CN" altLang="en-US" sz="20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30802" name="Text Box 82"/>
          <p:cNvSpPr/>
          <p:nvPr/>
        </p:nvSpPr>
        <p:spPr>
          <a:xfrm>
            <a:off x="5000625" y="4941888"/>
            <a:ext cx="41751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080808"/>
                </a:solidFill>
                <a:latin typeface="宋体" panose="02010600030101010101" pitchFamily="2" charset="-122"/>
              </a:rPr>
              <a:t>白萝卜的根数是胡萝卜的（  ）倍</a:t>
            </a:r>
            <a:endParaRPr lang="zh-CN" altLang="en-US" sz="20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grpSp>
        <p:nvGrpSpPr>
          <p:cNvPr id="30803" name="Group 83"/>
          <p:cNvGrpSpPr/>
          <p:nvPr/>
        </p:nvGrpSpPr>
        <p:grpSpPr>
          <a:xfrm>
            <a:off x="180975" y="5513388"/>
            <a:ext cx="3235325" cy="661987"/>
            <a:chOff x="0" y="0"/>
            <a:chExt cx="5925" cy="1044"/>
          </a:xfrm>
        </p:grpSpPr>
        <p:grpSp>
          <p:nvGrpSpPr>
            <p:cNvPr id="30804" name="Group 84"/>
            <p:cNvGrpSpPr/>
            <p:nvPr/>
          </p:nvGrpSpPr>
          <p:grpSpPr>
            <a:xfrm>
              <a:off x="0" y="26"/>
              <a:ext cx="1545" cy="1019"/>
              <a:chOff x="0" y="0"/>
              <a:chExt cx="1700" cy="1361"/>
            </a:xfrm>
          </p:grpSpPr>
          <p:pic>
            <p:nvPicPr>
              <p:cNvPr id="30805" name="Picture 30" descr="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806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807" name="Group 87"/>
            <p:cNvGrpSpPr/>
            <p:nvPr/>
          </p:nvGrpSpPr>
          <p:grpSpPr>
            <a:xfrm>
              <a:off x="1443" y="0"/>
              <a:ext cx="1545" cy="1019"/>
              <a:chOff x="0" y="0"/>
              <a:chExt cx="1700" cy="1361"/>
            </a:xfrm>
          </p:grpSpPr>
          <p:pic>
            <p:nvPicPr>
              <p:cNvPr id="30808" name="Picture 30" descr="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809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810" name="Group 90"/>
            <p:cNvGrpSpPr/>
            <p:nvPr/>
          </p:nvGrpSpPr>
          <p:grpSpPr>
            <a:xfrm>
              <a:off x="2912" y="0"/>
              <a:ext cx="1545" cy="1019"/>
              <a:chOff x="0" y="0"/>
              <a:chExt cx="1700" cy="1361"/>
            </a:xfrm>
          </p:grpSpPr>
          <p:pic>
            <p:nvPicPr>
              <p:cNvPr id="30811" name="Picture 30" descr="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812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0813" name="Group 93"/>
            <p:cNvGrpSpPr/>
            <p:nvPr/>
          </p:nvGrpSpPr>
          <p:grpSpPr>
            <a:xfrm>
              <a:off x="4381" y="0"/>
              <a:ext cx="1545" cy="1019"/>
              <a:chOff x="0" y="0"/>
              <a:chExt cx="1700" cy="1361"/>
            </a:xfrm>
          </p:grpSpPr>
          <p:pic>
            <p:nvPicPr>
              <p:cNvPr id="30814" name="Picture 30" descr="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0"/>
                <a:ext cx="1701" cy="126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0815" name="圆角矩形 18"/>
              <p:cNvSpPr/>
              <p:nvPr/>
            </p:nvSpPr>
            <p:spPr>
              <a:xfrm>
                <a:off x="1" y="11"/>
                <a:ext cx="1587" cy="1351"/>
              </a:xfrm>
              <a:prstGeom prst="roundRect">
                <a:avLst>
                  <a:gd name="adj" fmla="val 16667"/>
                </a:avLst>
              </a:prstGeom>
              <a:noFill/>
              <a:ln w="19050" cap="flat" cmpd="sng">
                <a:solidFill>
                  <a:srgbClr val="993366"/>
                </a:solidFill>
                <a:prstDash val="sysDash"/>
                <a:headEnd type="none" w="med" len="med"/>
                <a:tailEnd type="none" w="med" len="med"/>
              </a:ln>
            </p:spPr>
            <p:txBody>
              <a:bodyPr anchor="ctr" anchorCtr="0"/>
              <a:p>
                <a:pPr algn="ctr"/>
                <a:endParaRPr lang="zh-CN" altLang="en-US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30816" name="Text Box 96"/>
          <p:cNvSpPr/>
          <p:nvPr/>
        </p:nvSpPr>
        <p:spPr>
          <a:xfrm>
            <a:off x="7723188" y="5629275"/>
            <a:ext cx="14366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4个</a:t>
            </a:r>
            <a:r>
              <a:rPr lang="zh-CN" altLang="en-US" sz="2400" b="1">
                <a:solidFill>
                  <a:srgbClr val="080808"/>
                </a:solidFill>
                <a:latin typeface="宋体" panose="02010600030101010101" pitchFamily="2" charset="-122"/>
              </a:rPr>
              <a:t>2根</a:t>
            </a:r>
            <a:endParaRPr lang="zh-CN" altLang="en-US" sz="24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30817" name="Text Box 97"/>
          <p:cNvSpPr/>
          <p:nvPr/>
        </p:nvSpPr>
        <p:spPr>
          <a:xfrm>
            <a:off x="4991100" y="6237288"/>
            <a:ext cx="41751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>
                <a:solidFill>
                  <a:srgbClr val="080808"/>
                </a:solidFill>
                <a:latin typeface="宋体" panose="02010600030101010101" pitchFamily="2" charset="-122"/>
              </a:rPr>
              <a:t>白萝卜的根数是胡萝卜的（  ）倍</a:t>
            </a:r>
            <a:endParaRPr lang="zh-CN" altLang="en-US" sz="2000" b="1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cxnSp>
        <p:nvCxnSpPr>
          <p:cNvPr id="30818" name="Line 98"/>
          <p:cNvCxnSpPr/>
          <p:nvPr/>
        </p:nvCxnSpPr>
        <p:spPr>
          <a:xfrm>
            <a:off x="252413" y="2492375"/>
            <a:ext cx="8713787" cy="158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19" name="Line 99"/>
          <p:cNvCxnSpPr/>
          <p:nvPr/>
        </p:nvCxnSpPr>
        <p:spPr>
          <a:xfrm>
            <a:off x="236538" y="3840163"/>
            <a:ext cx="8729662" cy="206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20" name="Line 100"/>
          <p:cNvCxnSpPr/>
          <p:nvPr/>
        </p:nvCxnSpPr>
        <p:spPr>
          <a:xfrm>
            <a:off x="180975" y="5373688"/>
            <a:ext cx="8710613" cy="79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21" name="Line 101"/>
          <p:cNvCxnSpPr/>
          <p:nvPr/>
        </p:nvCxnSpPr>
        <p:spPr>
          <a:xfrm flipV="1">
            <a:off x="254000" y="1125538"/>
            <a:ext cx="8782050" cy="47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822" name="Text Box 102"/>
          <p:cNvSpPr/>
          <p:nvPr/>
        </p:nvSpPr>
        <p:spPr>
          <a:xfrm>
            <a:off x="8029575" y="4868863"/>
            <a:ext cx="5238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10</a:t>
            </a:r>
            <a:endParaRPr lang="zh-CN" altLang="en-US" sz="24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0823" name="Text Box 103"/>
          <p:cNvSpPr/>
          <p:nvPr/>
        </p:nvSpPr>
        <p:spPr>
          <a:xfrm>
            <a:off x="8099425" y="33528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7</a:t>
            </a:r>
            <a:endParaRPr lang="zh-CN" altLang="en-US">
              <a:solidFill>
                <a:srgbClr val="7F7F7F"/>
              </a:solidFill>
            </a:endParaRPr>
          </a:p>
        </p:txBody>
      </p:sp>
      <p:sp>
        <p:nvSpPr>
          <p:cNvPr id="30824" name="Text Box 104"/>
          <p:cNvSpPr/>
          <p:nvPr/>
        </p:nvSpPr>
        <p:spPr>
          <a:xfrm>
            <a:off x="8101013" y="19177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6</a:t>
            </a:r>
            <a:endParaRPr lang="zh-CN" altLang="en-US">
              <a:solidFill>
                <a:srgbClr val="7F7F7F"/>
              </a:solidFill>
            </a:endParaRPr>
          </a:p>
        </p:txBody>
      </p:sp>
      <p:sp>
        <p:nvSpPr>
          <p:cNvPr id="30825" name="Text Box 105"/>
          <p:cNvSpPr/>
          <p:nvPr/>
        </p:nvSpPr>
        <p:spPr>
          <a:xfrm>
            <a:off x="8101013" y="616585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4</a:t>
            </a:r>
            <a:endParaRPr lang="zh-CN" altLang="en-US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07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 fill="hold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 fill="hold"/>
                                        <p:tgtEl>
                                          <p:spTgt spid="3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 fill="hold"/>
                                        <p:tgtEl>
                                          <p:spTgt spid="30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6" grpId="0" animBg="1"/>
      <p:bldP spid="30767" grpId="0" animBg="1"/>
      <p:bldP spid="30768" grpId="0" animBg="1"/>
      <p:bldP spid="30769" grpId="0" animBg="1"/>
      <p:bldP spid="30801" grpId="0" animBg="1"/>
      <p:bldP spid="30802" grpId="0" animBg="1"/>
      <p:bldP spid="30816" grpId="0" animBg="1"/>
      <p:bldP spid="30817" grpId="0" animBg="1"/>
      <p:bldP spid="30822" grpId="0" animBg="1"/>
      <p:bldP spid="30823" grpId="0" animBg="1"/>
      <p:bldP spid="30824" grpId="0" animBg="1"/>
      <p:bldP spid="308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1746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8538" y="476250"/>
            <a:ext cx="936625" cy="96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-107950" y="2060575"/>
            <a:ext cx="1450975" cy="827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477838"/>
            <a:ext cx="935038" cy="958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1763" y="476250"/>
            <a:ext cx="936625" cy="960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0" name="TextBox 5"/>
          <p:cNvSpPr/>
          <p:nvPr/>
        </p:nvSpPr>
        <p:spPr>
          <a:xfrm>
            <a:off x="4716463" y="620713"/>
            <a:ext cx="27162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（ </a:t>
            </a:r>
            <a:r>
              <a:rPr lang="zh-CN" altLang="en-US" sz="2800" b="1">
                <a:latin typeface="Calibri" panose="020F0502020204030204" pitchFamily="34" charset="0"/>
                <a:sym typeface="宋体" panose="02010600030101010101" pitchFamily="2" charset="-122"/>
              </a:rPr>
              <a:t>  </a:t>
            </a:r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）根</a:t>
            </a:r>
            <a:endParaRPr lang="zh-CN" altLang="en-US" sz="280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1751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828675" y="2060575"/>
            <a:ext cx="1450975" cy="827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2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2771775" y="2062163"/>
            <a:ext cx="1452563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3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1763713" y="2060575"/>
            <a:ext cx="1452562" cy="827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4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4645025" y="2062163"/>
            <a:ext cx="1450975" cy="827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5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3708400" y="2062163"/>
            <a:ext cx="1452563" cy="82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6" name="TextBox 12"/>
          <p:cNvSpPr/>
          <p:nvPr/>
        </p:nvSpPr>
        <p:spPr>
          <a:xfrm>
            <a:off x="6300788" y="2565400"/>
            <a:ext cx="2286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zh-CN" altLang="en-US" sz="2800" b="1">
                <a:latin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）个3根</a:t>
            </a:r>
            <a:endParaRPr lang="zh-CN" altLang="en-US" sz="2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7" name="AutoShape 13"/>
          <p:cNvSpPr/>
          <p:nvPr/>
        </p:nvSpPr>
        <p:spPr>
          <a:xfrm>
            <a:off x="5076825" y="620713"/>
            <a:ext cx="433388" cy="576262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>
                <a:solidFill>
                  <a:srgbClr val="FF0000"/>
                </a:solidFill>
              </a:rPr>
              <a:t>3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31758" name="AutoShape 14"/>
          <p:cNvSpPr/>
          <p:nvPr/>
        </p:nvSpPr>
        <p:spPr>
          <a:xfrm>
            <a:off x="6711950" y="2613025"/>
            <a:ext cx="431800" cy="577850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>
                <a:solidFill>
                  <a:srgbClr val="FF0000"/>
                </a:solidFill>
              </a:rPr>
              <a:t>2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31759" name="Text Box 15"/>
          <p:cNvSpPr/>
          <p:nvPr/>
        </p:nvSpPr>
        <p:spPr>
          <a:xfrm>
            <a:off x="1403350" y="4510088"/>
            <a:ext cx="54737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ym typeface="楷体" panose="02010609060101010101" pitchFamily="49" charset="-122"/>
              </a:rPr>
              <a:t>                </a:t>
            </a:r>
            <a:r>
              <a:rPr lang="zh-CN" altLang="en-US" sz="2800">
                <a:sym typeface="楷体" panose="02010609060101010101" pitchFamily="49" charset="-122"/>
              </a:rPr>
              <a:t>的根数是             的  </a:t>
            </a:r>
            <a:r>
              <a:rPr lang="zh-CN" altLang="en-US" sz="2800" b="1">
                <a:sym typeface="楷体" panose="02010609060101010101" pitchFamily="49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sym typeface="楷体" panose="02010609060101010101" pitchFamily="49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sym typeface="楷体" panose="02010609060101010101" pitchFamily="49" charset="-122"/>
              </a:rPr>
              <a:t>  倍</a:t>
            </a:r>
            <a:r>
              <a:rPr lang="zh-CN" altLang="en-US" sz="2800">
                <a:sym typeface="楷体" panose="02010609060101010101" pitchFamily="49" charset="-122"/>
              </a:rPr>
              <a:t>。</a:t>
            </a:r>
            <a:endParaRPr lang="zh-CN" altLang="en-US">
              <a:solidFill>
                <a:srgbClr val="7F7F7F"/>
              </a:solidFill>
            </a:endParaRPr>
          </a:p>
        </p:txBody>
      </p:sp>
      <p:pic>
        <p:nvPicPr>
          <p:cNvPr id="31760" name="Picture 71" descr="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080000">
            <a:off x="1387475" y="4200525"/>
            <a:ext cx="1258888" cy="881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61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4292600"/>
            <a:ext cx="817563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62" name="AutoShape 18"/>
          <p:cNvSpPr/>
          <p:nvPr/>
        </p:nvSpPr>
        <p:spPr>
          <a:xfrm>
            <a:off x="5618163" y="4462463"/>
            <a:ext cx="433387" cy="576262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>
                <a:solidFill>
                  <a:srgbClr val="FF0000"/>
                </a:solidFill>
              </a:rPr>
              <a:t>2</a:t>
            </a:r>
            <a:endParaRPr lang="zh-CN" altLang="en-US">
              <a:solidFill>
                <a:srgbClr val="7F7F7F"/>
              </a:solidFill>
            </a:endParaRPr>
          </a:p>
        </p:txBody>
      </p:sp>
      <p:pic>
        <p:nvPicPr>
          <p:cNvPr id="31763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" y="406400"/>
            <a:ext cx="3022600" cy="1150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64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3" y="1701800"/>
            <a:ext cx="2963862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65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701800"/>
            <a:ext cx="2960688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 fill="hold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 fill="hold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 fill="hold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6" grpId="0" animBg="1"/>
      <p:bldP spid="31757" grpId="0" animBg="1"/>
      <p:bldP spid="31758" grpId="0" animBg="1"/>
      <p:bldP spid="317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277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3200" y="333375"/>
            <a:ext cx="1344613" cy="936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2771" name="组合 21"/>
          <p:cNvGrpSpPr>
            <a:grpSpLocks noChangeAspect="1"/>
          </p:cNvGrpSpPr>
          <p:nvPr/>
        </p:nvGrpSpPr>
        <p:grpSpPr>
          <a:xfrm>
            <a:off x="1403350" y="1412875"/>
            <a:ext cx="5403850" cy="1285875"/>
            <a:chOff x="0" y="0"/>
            <a:chExt cx="5929354" cy="1285884"/>
          </a:xfrm>
        </p:grpSpPr>
        <p:pic>
          <p:nvPicPr>
            <p:cNvPr id="32772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71702" y="0"/>
              <a:ext cx="1714512" cy="1285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3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4842" y="0"/>
              <a:ext cx="1714512" cy="128588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4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714512" cy="128588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2775" name="Group 7"/>
          <p:cNvGrpSpPr>
            <a:grpSpLocks noChangeAspect="1"/>
          </p:cNvGrpSpPr>
          <p:nvPr/>
        </p:nvGrpSpPr>
        <p:grpSpPr>
          <a:xfrm>
            <a:off x="1182688" y="4724400"/>
            <a:ext cx="5481637" cy="828675"/>
            <a:chOff x="0" y="0"/>
            <a:chExt cx="8637" cy="1304"/>
          </a:xfrm>
        </p:grpSpPr>
        <p:pic>
          <p:nvPicPr>
            <p:cNvPr id="32776" name="Picture 71" descr="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080000">
              <a:off x="0" y="2"/>
              <a:ext cx="2287" cy="13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7" name="Picture 71" descr="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080000">
              <a:off x="6351" y="2"/>
              <a:ext cx="2287" cy="13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8" name="Picture 71" descr="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080000">
              <a:off x="5103" y="2"/>
              <a:ext cx="2288" cy="13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9" name="Picture 71" descr="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080000">
              <a:off x="3971" y="0"/>
              <a:ext cx="2285" cy="13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80" name="Picture 71" descr="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080000">
              <a:off x="2496" y="2"/>
              <a:ext cx="2287" cy="13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81" name="Picture 71" descr="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080000">
              <a:off x="1363" y="2"/>
              <a:ext cx="2285" cy="130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2782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3050" y="3357563"/>
            <a:ext cx="2663825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3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3038" y="4427538"/>
            <a:ext cx="2663825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4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575" y="4437063"/>
            <a:ext cx="2520950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5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175" y="334963"/>
            <a:ext cx="1512888" cy="1044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6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300" y="1468438"/>
            <a:ext cx="1674813" cy="1189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1485900"/>
            <a:ext cx="1673225" cy="1187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8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488" y="1452563"/>
            <a:ext cx="1673225" cy="1189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89" name="TextBox 5"/>
          <p:cNvSpPr/>
          <p:nvPr/>
        </p:nvSpPr>
        <p:spPr>
          <a:xfrm>
            <a:off x="4927600" y="3575050"/>
            <a:ext cx="15970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（   ）根</a:t>
            </a:r>
            <a:endParaRPr lang="zh-CN" altLang="en-US" sz="280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2790" name="AutoShape 22"/>
          <p:cNvSpPr/>
          <p:nvPr/>
        </p:nvSpPr>
        <p:spPr>
          <a:xfrm>
            <a:off x="5294313" y="3502025"/>
            <a:ext cx="433387" cy="574675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>
                <a:solidFill>
                  <a:srgbClr val="FF0000"/>
                </a:solidFill>
              </a:rPr>
              <a:t>3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32791" name="AutoShape 23"/>
          <p:cNvSpPr/>
          <p:nvPr/>
        </p:nvSpPr>
        <p:spPr>
          <a:xfrm>
            <a:off x="4502150" y="2709863"/>
            <a:ext cx="4102100" cy="576262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 b="1">
                <a:solidFill>
                  <a:srgbClr val="080808"/>
                </a:solidFill>
              </a:rPr>
              <a:t>红萝卜的根数是胡萝卜的 </a:t>
            </a:r>
            <a:r>
              <a:rPr lang="zh-CN" altLang="en-US" sz="2400" b="1">
                <a:solidFill>
                  <a:srgbClr val="FF0000"/>
                </a:solidFill>
              </a:rPr>
              <a:t>3 倍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2792" name="AutoShape 24"/>
          <p:cNvSpPr/>
          <p:nvPr/>
        </p:nvSpPr>
        <p:spPr>
          <a:xfrm>
            <a:off x="4484688" y="5994400"/>
            <a:ext cx="4103687" cy="576263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 b="1">
                <a:solidFill>
                  <a:srgbClr val="080808"/>
                </a:solidFill>
              </a:rPr>
              <a:t>红萝卜的根数是胡萝卜的 </a:t>
            </a:r>
            <a:r>
              <a:rPr lang="zh-CN" altLang="en-US" sz="2400" b="1">
                <a:solidFill>
                  <a:srgbClr val="FF0000"/>
                </a:solidFill>
              </a:rPr>
              <a:t>2 倍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2793" name="TextBox 5"/>
          <p:cNvSpPr/>
          <p:nvPr/>
        </p:nvSpPr>
        <p:spPr>
          <a:xfrm>
            <a:off x="3619500" y="614363"/>
            <a:ext cx="25019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（   ）根</a:t>
            </a:r>
            <a:endParaRPr lang="zh-CN" altLang="en-US" sz="280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2794" name="AutoShape 26"/>
          <p:cNvSpPr/>
          <p:nvPr/>
        </p:nvSpPr>
        <p:spPr>
          <a:xfrm>
            <a:off x="3979863" y="542925"/>
            <a:ext cx="433387" cy="576263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wrap="none" lIns="90170" tIns="46990" rIns="90170" bIns="46990" anchor="ctr" anchorCtr="0"/>
          <a:p>
            <a:pPr algn="ctr"/>
            <a:r>
              <a:rPr lang="zh-CN" altLang="en-US" sz="2400">
                <a:solidFill>
                  <a:srgbClr val="FF0000"/>
                </a:solidFill>
              </a:rPr>
              <a:t>2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32795" name="TextBox 12"/>
          <p:cNvSpPr/>
          <p:nvPr/>
        </p:nvSpPr>
        <p:spPr>
          <a:xfrm>
            <a:off x="6875463" y="1776413"/>
            <a:ext cx="2286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zh-CN" altLang="en-US" sz="2800" b="1">
                <a:latin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）个2根</a:t>
            </a:r>
            <a:endParaRPr lang="zh-CN" altLang="en-US" sz="2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96" name="TextBox 12"/>
          <p:cNvSpPr/>
          <p:nvPr/>
        </p:nvSpPr>
        <p:spPr>
          <a:xfrm>
            <a:off x="6786563" y="4845050"/>
            <a:ext cx="2286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zh-CN" altLang="en-US" sz="2800" b="1">
                <a:latin typeface="宋体" panose="02010600030101010101" pitchFamily="2" charset="-122"/>
                <a:sym typeface="宋体" panose="02010600030101010101" pitchFamily="2" charset="-122"/>
              </a:rPr>
              <a:t>  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）个3根</a:t>
            </a:r>
            <a:endParaRPr lang="zh-CN" altLang="en-US" sz="2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97" name="Text Box 29"/>
          <p:cNvSpPr/>
          <p:nvPr/>
        </p:nvSpPr>
        <p:spPr>
          <a:xfrm>
            <a:off x="7234238" y="1773238"/>
            <a:ext cx="4651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2798" name="Text Box 30"/>
          <p:cNvSpPr/>
          <p:nvPr/>
        </p:nvSpPr>
        <p:spPr>
          <a:xfrm>
            <a:off x="7164388" y="4865688"/>
            <a:ext cx="592137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2799" name="TextBox 5"/>
          <p:cNvSpPr/>
          <p:nvPr/>
        </p:nvSpPr>
        <p:spPr>
          <a:xfrm>
            <a:off x="34925" y="693738"/>
            <a:ext cx="13144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胡萝卜：</a:t>
            </a:r>
            <a:endParaRPr lang="zh-CN" altLang="en-US" sz="2800"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2800" name="TextBox 5"/>
          <p:cNvSpPr/>
          <p:nvPr/>
        </p:nvSpPr>
        <p:spPr>
          <a:xfrm>
            <a:off x="34925" y="3644900"/>
            <a:ext cx="13144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胡萝卜：</a:t>
            </a:r>
            <a:endParaRPr lang="zh-CN" altLang="en-US">
              <a:solidFill>
                <a:srgbClr val="7F7F7F"/>
              </a:solidFill>
            </a:endParaRPr>
          </a:p>
        </p:txBody>
      </p:sp>
      <p:sp>
        <p:nvSpPr>
          <p:cNvPr id="32801" name="TextBox 5"/>
          <p:cNvSpPr/>
          <p:nvPr/>
        </p:nvSpPr>
        <p:spPr>
          <a:xfrm>
            <a:off x="34925" y="1917700"/>
            <a:ext cx="13144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红萝卜：</a:t>
            </a:r>
            <a:endParaRPr lang="zh-CN" altLang="en-US">
              <a:solidFill>
                <a:srgbClr val="7F7F7F"/>
              </a:solidFill>
            </a:endParaRPr>
          </a:p>
        </p:txBody>
      </p:sp>
      <p:sp>
        <p:nvSpPr>
          <p:cNvPr id="32802" name="TextBox 5"/>
          <p:cNvSpPr/>
          <p:nvPr/>
        </p:nvSpPr>
        <p:spPr>
          <a:xfrm>
            <a:off x="34925" y="4941888"/>
            <a:ext cx="13652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>
                <a:latin typeface="Calibri" panose="020F0502020204030204" pitchFamily="34" charset="0"/>
                <a:sym typeface="宋体" panose="02010600030101010101" pitchFamily="2" charset="-122"/>
              </a:rPr>
              <a:t>红萝卜：</a:t>
            </a:r>
            <a:endParaRPr lang="zh-CN" altLang="en-US">
              <a:solidFill>
                <a:srgbClr val="7F7F7F"/>
              </a:solidFill>
            </a:endParaRPr>
          </a:p>
        </p:txBody>
      </p:sp>
      <p:grpSp>
        <p:nvGrpSpPr>
          <p:cNvPr id="32803" name="Group 35"/>
          <p:cNvGrpSpPr>
            <a:grpSpLocks noChangeAspect="1"/>
          </p:cNvGrpSpPr>
          <p:nvPr/>
        </p:nvGrpSpPr>
        <p:grpSpPr>
          <a:xfrm>
            <a:off x="1692275" y="3429000"/>
            <a:ext cx="2349500" cy="865188"/>
            <a:chOff x="0" y="0"/>
            <a:chExt cx="3699" cy="1361"/>
          </a:xfrm>
        </p:grpSpPr>
        <p:pic>
          <p:nvPicPr>
            <p:cNvPr id="32804" name="Picture 72" descr="7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65" y="0"/>
              <a:ext cx="1135" cy="136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805" name="Picture 72" descr="7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47" y="113"/>
              <a:ext cx="1360" cy="124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806" name="Picture 72" descr="7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13"/>
              <a:ext cx="1362" cy="1205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32807" name="Line 39"/>
          <p:cNvCxnSpPr/>
          <p:nvPr/>
        </p:nvCxnSpPr>
        <p:spPr>
          <a:xfrm>
            <a:off x="36513" y="3286125"/>
            <a:ext cx="9001125" cy="0"/>
          </a:xfrm>
          <a:prstGeom prst="line">
            <a:avLst/>
          </a:prstGeom>
          <a:ln w="15875" cap="rnd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3794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1563688"/>
            <a:ext cx="720725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4575" y="1563688"/>
            <a:ext cx="863600" cy="792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Picture 72" descr="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413" y="1563688"/>
            <a:ext cx="865187" cy="765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7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2776538"/>
            <a:ext cx="863600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8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2705100"/>
            <a:ext cx="863600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9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900" y="2632075"/>
            <a:ext cx="8651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0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00" y="2632075"/>
            <a:ext cx="8651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1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275" y="2705100"/>
            <a:ext cx="8651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2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575" y="2705100"/>
            <a:ext cx="865188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3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925" y="2565400"/>
            <a:ext cx="936625" cy="976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4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888" y="2632075"/>
            <a:ext cx="863600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5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2705100"/>
            <a:ext cx="865187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6" name="Picture 38" descr="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438" y="2632075"/>
            <a:ext cx="863600" cy="901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5" y="1482725"/>
            <a:ext cx="2519363" cy="1008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875" y="2703513"/>
            <a:ext cx="2232025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9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88" y="2703513"/>
            <a:ext cx="2376487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10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025" y="2705100"/>
            <a:ext cx="2320925" cy="10080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811" name="Group 19"/>
          <p:cNvGrpSpPr>
            <a:grpSpLocks noChangeAspect="1"/>
          </p:cNvGrpSpPr>
          <p:nvPr/>
        </p:nvGrpSpPr>
        <p:grpSpPr>
          <a:xfrm>
            <a:off x="7596188" y="2565400"/>
            <a:ext cx="1511300" cy="1047750"/>
            <a:chOff x="0" y="0"/>
            <a:chExt cx="2380" cy="1649"/>
          </a:xfrm>
        </p:grpSpPr>
        <p:pic>
          <p:nvPicPr>
            <p:cNvPr id="33812" name="Picture 38" descr="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473" cy="153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3813" name="Picture 38" descr="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8" y="113"/>
              <a:ext cx="1473" cy="1537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3814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1675" y="2686050"/>
            <a:ext cx="2092325" cy="1008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 fill="hold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520141126A16PWBG">
  <a:themeElements>
    <a:clrScheme name="">
      <a:dk1>
        <a:srgbClr val="7F7F7F"/>
      </a:dk1>
      <a:lt1>
        <a:srgbClr val="FFFFFF"/>
      </a:lt1>
      <a:dk2>
        <a:srgbClr val="438AD7"/>
      </a:dk2>
      <a:lt2>
        <a:srgbClr val="DBEFF9"/>
      </a:lt2>
      <a:accent1>
        <a:srgbClr val="018BE9"/>
      </a:accent1>
      <a:accent2>
        <a:srgbClr val="FFC000"/>
      </a:accent2>
      <a:accent3>
        <a:srgbClr val="FFFFFF"/>
      </a:accent3>
      <a:accent4>
        <a:srgbClr val="6C6C6C"/>
      </a:accent4>
      <a:accent5>
        <a:srgbClr val="AAC4F2"/>
      </a:accent5>
      <a:accent6>
        <a:srgbClr val="E7AE00"/>
      </a:accent6>
      <a:hlink>
        <a:srgbClr val="F49100"/>
      </a:hlink>
      <a:folHlink>
        <a:srgbClr val="85DFD0"/>
      </a:folHlink>
    </a:clrScheme>
    <a:fontScheme name="A000520141126A16PWBG">
      <a:majorFont>
        <a:latin typeface="Arial"/>
        <a:ea typeface="幼圆"/>
        <a:cs typeface="Arial"/>
      </a:majorFont>
      <a:minorFont>
        <a:latin typeface="Arial"/>
        <a:ea typeface="幼圆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A000520141126A16PWB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000520141126A16PWB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000520141126A16PWB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000520141126A16PWB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000520141126A16PWB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000520141126A16PWB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000520141126A16PWB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000520141126A16PWB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000520141126A16PWB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000520141126A16PWB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000520141126A16PWB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000520141126A16PWB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607</Words>
  <Application>WPS 演示</Application>
  <PresentationFormat/>
  <Paragraphs>138</Paragraphs>
  <Slides>13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幼圆</vt:lpstr>
      <vt:lpstr>华文楷体</vt:lpstr>
      <vt:lpstr>楷体</vt:lpstr>
      <vt:lpstr>微软雅黑</vt:lpstr>
      <vt:lpstr>Arial Unicode MS</vt:lpstr>
      <vt:lpstr>Office 主题</vt:lpstr>
      <vt:lpstr>A000520141126A16PWBG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2021-06-18T11:15:15Z</cp:lastPrinted>
  <dcterms:created xsi:type="dcterms:W3CDTF">2021-06-18T11:15:15Z</dcterms:created>
  <dcterms:modified xsi:type="dcterms:W3CDTF">2021-11-09T11:30:27Z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69EC9897F6704237B83B4C553C5758F8</vt:lpwstr>
  </property>
  <property fmtid="{D5CDD505-2E9C-101B-9397-08002B2CF9AE}" pid="7" name="KSOProductBuildVer">
    <vt:lpwstr>2052-11.1.0.11045</vt:lpwstr>
  </property>
</Properties>
</file>