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3"/>
  </p:handoutMasterIdLst>
  <p:sldIdLst>
    <p:sldId id="256" r:id="rId3"/>
    <p:sldId id="316" r:id="rId5"/>
    <p:sldId id="329" r:id="rId6"/>
    <p:sldId id="317" r:id="rId7"/>
    <p:sldId id="449" r:id="rId8"/>
    <p:sldId id="432" r:id="rId9"/>
    <p:sldId id="445" r:id="rId10"/>
    <p:sldId id="323" r:id="rId11"/>
    <p:sldId id="325" r:id="rId12"/>
  </p:sldIdLst>
  <p:sldSz cx="12192000" cy="6858000"/>
  <p:notesSz cx="6858000" cy="9144000"/>
  <p:custDataLst>
    <p:tags r:id="rId17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3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778"/>
    <p:restoredTop sz="94660"/>
  </p:normalViewPr>
  <p:slideViewPr>
    <p:cSldViewPr snapToGrid="0" showGuides="1">
      <p:cViewPr varScale="1">
        <p:scale>
          <a:sx n="92" d="100"/>
          <a:sy n="92" d="100"/>
        </p:scale>
        <p:origin x="-132" y="-114"/>
      </p:cViewPr>
      <p:guideLst>
        <p:guide orient="horz" pos="2059"/>
        <p:guide pos="3996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180000" cy="180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1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>
              <a:defRPr/>
            </a:pPr>
            <a:fld id="{43A73110-4F4D-486F-9E36-BC26C51C1BE3}" type="datetimeFigureOut">
              <a:rPr lang="zh-CN" altLang="en-US" strike="noStrike" noProof="1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defRPr sz="1200" noProof="1" smtClean="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>
              <a:defRPr/>
            </a:pPr>
            <a:fld id="{9BBC8D43-8ABB-49C7-96A5-0492D3CE1B82}" type="slidenum">
              <a:rPr lang="zh-CN" altLang="en-US" strike="noStrike" noProof="1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defRPr sz="1200" noProof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defRPr sz="1200" noProof="1" smtClean="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>
              <a:defRPr/>
            </a:pPr>
            <a:fld id="{E6258786-2F64-40C5-8BC8-867BF4F029D1}" type="datetimeFigureOut">
              <a:rPr lang="zh-CN" altLang="en-US" strike="noStrike" noProof="1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  <p:sp>
        <p:nvSpPr>
          <p:cNvPr id="9220" name="幻灯片图像占位符 3"/>
          <p:cNvSpPr>
            <a:spLocks noGrp="1" noRot="1" noChangeAspect="1"/>
          </p:cNvSpPr>
          <p:nvPr>
            <p:ph type="sldImg" idx="6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9221" name="备注占位符 4"/>
          <p:cNvSpPr>
            <a:spLocks noGrp="1"/>
          </p:cNvSpPr>
          <p:nvPr>
            <p:ph type="body" sz="quarter" idx="7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defRPr sz="1200" noProof="1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>
              <a:defRPr/>
            </a:pP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defRPr sz="1200" noProof="1" smtClean="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pPr fontAlgn="auto">
              <a:defRPr/>
            </a:pPr>
            <a:fld id="{13DD2888-FC2B-45EA-A9E7-677BDBF08E5F}" type="slidenum">
              <a:rPr lang="zh-CN" altLang="en-US" strike="noStrike" noProof="1">
                <a:latin typeface="微软雅黑" panose="020B0503020204020204" charset="-122"/>
                <a:ea typeface="微软雅黑" panose="020B0503020204020204" charset="-122"/>
                <a:cs typeface="+mn-cs"/>
              </a:rPr>
            </a:fld>
            <a:endParaRPr lang="zh-CN" altLang="en-US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290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12291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fontAlgn="base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4338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14339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fontAlgn="base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6386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16387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fontAlgn="base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fontAlgn="base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8434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18435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fontAlgn="base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5602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25603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fontAlgn="base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/>
        <p:txBody>
          <a:bodyPr wrap="square" lIns="91440" tIns="45720" rIns="91440" bIns="45720" anchor="t" anchorCtr="0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29699" name="灯片编号占位符 3"/>
          <p:cNvSpPr>
            <a:spLocks noGrp="1"/>
          </p:cNvSpPr>
          <p:nvPr>
            <p:ph type="sldNum" sz="quarter" idx="10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lstStyle/>
          <a:p>
            <a:pPr lvl="0" algn="r" fontAlgn="base"/>
            <a:fld id="{9A0DB2DC-4C9A-4742-B13C-FB6460FD3503}" type="slidenum">
              <a:rPr lang="zh-CN" altLang="en-US" sz="120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z="120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7" name="KSO_TEMPLATE" hidden="1"/>
          <p:cNvSpPr/>
          <p:nvPr>
            <p:custDataLst>
              <p:tags r:id="rId3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defRPr/>
            </a:pPr>
            <a:endParaRPr lang="zh-CN" altLang="en-US" sz="18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2800" b="1" kern="1200" spc="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anose="020B0604020202020204" pitchFamily="34" charset="0"/>
          <a:ea typeface="微软雅黑" panose="020B0503020204020204" charset="-122"/>
        </a:defRPr>
      </a:lvl9pPr>
    </p:titleStyle>
    <p:bodyStyle>
      <a:lvl1pPr marL="2286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1.xml"/><Relationship Id="rId7" Type="http://schemas.openxmlformats.org/officeDocument/2006/relationships/tags" Target="../tags/tag3.xml"/><Relationship Id="rId6" Type="http://schemas.openxmlformats.org/officeDocument/2006/relationships/slide" Target="slide9.xml"/><Relationship Id="rId5" Type="http://schemas.openxmlformats.org/officeDocument/2006/relationships/slide" Target="slide8.xml"/><Relationship Id="rId4" Type="http://schemas.openxmlformats.org/officeDocument/2006/relationships/slide" Target="slide4.xml"/><Relationship Id="rId3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5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7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5"/>
          <p:cNvSpPr txBox="1"/>
          <p:nvPr/>
        </p:nvSpPr>
        <p:spPr>
          <a:xfrm>
            <a:off x="422910" y="2313940"/>
            <a:ext cx="1085850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4800" b="1" spc="2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第</a:t>
            </a:r>
            <a:r>
              <a:rPr lang="en-US" altLang="zh-CN" sz="4800" b="1" spc="2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6</a:t>
            </a:r>
            <a:r>
              <a:rPr lang="zh-CN" altLang="en-US" sz="4800" b="1" spc="2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单元  </a:t>
            </a:r>
            <a:r>
              <a:rPr sz="4800" b="1" spc="20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  <a:cs typeface="黑体" panose="02010609060101010101" pitchFamily="2" charset="-122"/>
              </a:rPr>
              <a:t>多位数乘一位数</a:t>
            </a:r>
            <a:endParaRPr sz="4800" b="1" spc="20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2" charset="-122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grpSp>
        <p:nvGrpSpPr>
          <p:cNvPr id="11267" name="组合 4"/>
          <p:cNvGrpSpPr/>
          <p:nvPr/>
        </p:nvGrpSpPr>
        <p:grpSpPr>
          <a:xfrm>
            <a:off x="3784058" y="3144203"/>
            <a:ext cx="4136205" cy="1015047"/>
            <a:chOff x="5567" y="7852"/>
            <a:chExt cx="6514" cy="1599"/>
          </a:xfrm>
        </p:grpSpPr>
        <p:sp>
          <p:nvSpPr>
            <p:cNvPr id="11268" name="Text Box 46"/>
            <p:cNvSpPr txBox="1"/>
            <p:nvPr/>
          </p:nvSpPr>
          <p:spPr>
            <a:xfrm>
              <a:off x="6972" y="7852"/>
              <a:ext cx="5109" cy="159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 anchorCtr="0">
              <a:spAutoFit/>
            </a:bodyPr>
            <a:lstStyle/>
            <a:p>
              <a:pPr fontAlgn="base">
                <a:lnSpc>
                  <a:spcPct val="150000"/>
                </a:lnSpc>
                <a:buSzTx/>
              </a:pPr>
              <a:r>
                <a:rPr lang="zh-CN" altLang="zh-CN" sz="4000" b="1" strike="noStrike" spc="200" noProof="1">
                  <a:solidFill>
                    <a:srgbClr val="92D050"/>
                  </a:solidFill>
                  <a:effectLst>
                    <a:reflection blurRad="6350" stA="49000" endA="900" endPos="35000" dir="5400000" sy="-100000" algn="bl" rotWithShape="0"/>
                  </a:effectLst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  <a:sym typeface="微软雅黑" panose="020B0503020204020204" charset="-122"/>
                </a:rPr>
                <a:t>口</a:t>
              </a:r>
              <a:r>
                <a:rPr lang="en-US" altLang="zh-CN" sz="4000" b="1" strike="noStrike" spc="200" noProof="1">
                  <a:solidFill>
                    <a:srgbClr val="92D050"/>
                  </a:solidFill>
                  <a:effectLst>
                    <a:reflection blurRad="6350" stA="49000" endA="900" endPos="35000" dir="5400000" sy="-100000" algn="bl" rotWithShape="0"/>
                  </a:effectLst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  <a:sym typeface="微软雅黑" panose="020B0503020204020204" charset="-122"/>
                </a:rPr>
                <a:t> </a:t>
              </a:r>
              <a:r>
                <a:rPr lang="zh-CN" altLang="zh-CN" sz="4000" b="1" strike="noStrike" spc="200" noProof="1">
                  <a:solidFill>
                    <a:srgbClr val="92D050"/>
                  </a:solidFill>
                  <a:effectLst>
                    <a:reflection blurRad="6350" stA="49000" endA="900" endPos="35000" dir="5400000" sy="-100000" algn="bl" rotWithShape="0"/>
                  </a:effectLst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  <a:sym typeface="微软雅黑" panose="020B0503020204020204" charset="-122"/>
                </a:rPr>
                <a:t>算</a:t>
              </a:r>
              <a:r>
                <a:rPr lang="en-US" altLang="zh-CN" sz="4000" b="1" strike="noStrike" spc="200" noProof="1">
                  <a:solidFill>
                    <a:srgbClr val="92D050"/>
                  </a:solidFill>
                  <a:effectLst>
                    <a:reflection blurRad="6350" stA="49000" endA="900" endPos="35000" dir="5400000" sy="-100000" algn="bl" rotWithShape="0"/>
                  </a:effectLst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  <a:sym typeface="微软雅黑" panose="020B0503020204020204" charset="-122"/>
                </a:rPr>
                <a:t> </a:t>
              </a:r>
              <a:r>
                <a:rPr lang="zh-CN" altLang="zh-CN" sz="4000" b="1" strike="noStrike" spc="200" noProof="1">
                  <a:solidFill>
                    <a:srgbClr val="92D050"/>
                  </a:solidFill>
                  <a:effectLst>
                    <a:reflection blurRad="6350" stA="49000" endA="900" endPos="35000" dir="5400000" sy="-100000" algn="bl" rotWithShape="0"/>
                  </a:effectLst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  <a:sym typeface="微软雅黑" panose="020B0503020204020204" charset="-122"/>
                </a:rPr>
                <a:t>乘</a:t>
              </a:r>
              <a:r>
                <a:rPr lang="en-US" altLang="zh-CN" sz="4000" b="1" strike="noStrike" spc="200" noProof="1">
                  <a:solidFill>
                    <a:srgbClr val="92D050"/>
                  </a:solidFill>
                  <a:effectLst>
                    <a:reflection blurRad="6350" stA="49000" endA="900" endPos="35000" dir="5400000" sy="-100000" algn="bl" rotWithShape="0"/>
                  </a:effectLst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  <a:sym typeface="微软雅黑" panose="020B0503020204020204" charset="-122"/>
                </a:rPr>
                <a:t> </a:t>
              </a:r>
              <a:r>
                <a:rPr lang="zh-CN" altLang="zh-CN" sz="4000" b="1" strike="noStrike" spc="200" noProof="1">
                  <a:solidFill>
                    <a:srgbClr val="92D050"/>
                  </a:solidFill>
                  <a:effectLst>
                    <a:reflection blurRad="6350" stA="49000" endA="900" endPos="35000" dir="5400000" sy="-100000" algn="bl" rotWithShape="0"/>
                  </a:effectLst>
                  <a:uFillTx/>
                  <a:latin typeface="黑体" panose="02010609060101010101" pitchFamily="2" charset="-122"/>
                  <a:ea typeface="黑体" panose="02010609060101010101" pitchFamily="2" charset="-122"/>
                  <a:cs typeface="+mn-cs"/>
                  <a:sym typeface="微软雅黑" panose="020B0503020204020204" charset="-122"/>
                </a:rPr>
                <a:t>法 </a:t>
              </a:r>
              <a:endParaRPr lang="zh-CN" altLang="zh-CN" sz="4000" b="1" strike="noStrike" spc="200" noProof="1">
                <a:solidFill>
                  <a:srgbClr val="92D050"/>
                </a:solidFill>
                <a:effectLst>
                  <a:reflection blurRad="6350" stA="49000" endA="900" endPos="35000" dir="5400000" sy="-100000" algn="bl" rotWithShape="0"/>
                </a:effectLst>
                <a:uFillTx/>
                <a:latin typeface="黑体" panose="02010609060101010101" pitchFamily="2" charset="-122"/>
                <a:ea typeface="黑体" panose="02010609060101010101" pitchFamily="2" charset="-122"/>
                <a:sym typeface="微软雅黑" panose="020B0503020204020204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5567" y="8112"/>
              <a:ext cx="1080" cy="1080"/>
              <a:chOff x="5048" y="8161"/>
              <a:chExt cx="1080" cy="1080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5048" y="8161"/>
                <a:ext cx="1080" cy="1080"/>
              </a:xfrm>
              <a:prstGeom prst="roundRect">
                <a:avLst/>
              </a:prstGeom>
              <a:solidFill>
                <a:srgbClr val="92D050"/>
              </a:solidFill>
              <a:ln>
                <a:noFill/>
              </a:ln>
              <a:effectLst>
                <a:reflection blurRad="6350" stA="50000" endA="300" endPos="55000" dir="5400000" sy="-100000" algn="bl" rotWithShape="0"/>
              </a:effectLst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base">
                  <a:defRPr/>
                </a:pPr>
                <a:endParaRPr lang="zh-CN" altLang="en-US" sz="1800" strike="noStrike" noProof="1">
                  <a:sym typeface="+mn-ea"/>
                </a:endParaRPr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5259" y="8265"/>
                <a:ext cx="658" cy="871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pPr fontAlgn="base"/>
                <a:r>
                  <a:rPr lang="en-US" altLang="zh-CN" b="1" strike="noStrike" noProof="1">
                    <a:ln w="6600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</a:ln>
                    <a:solidFill>
                      <a:srgbClr val="FFFFFF"/>
                    </a:solidFill>
                    <a:effectLst>
                      <a:outerShdw dist="38100" dir="2700000" algn="tl" rotWithShape="0">
                        <a:schemeClr val="accent2"/>
                      </a:outerShdw>
                    </a:effectLst>
                    <a:latin typeface="+mj-ea"/>
                    <a:ea typeface="+mj-ea"/>
                    <a:cs typeface="黑体" panose="02010609060101010101" pitchFamily="2" charset="-122"/>
                    <a:sym typeface="+mn-ea"/>
                  </a:rPr>
                  <a:t>1</a:t>
                </a:r>
                <a:endParaRPr lang="en-US" altLang="zh-CN" b="1" strike="noStrike" noProof="1">
                  <a:ln w="6600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  <a:latin typeface="+mj-ea"/>
                  <a:ea typeface="+mj-ea"/>
                  <a:cs typeface="黑体" panose="02010609060101010101" pitchFamily="2" charset="-122"/>
                  <a:sym typeface="+mn-ea"/>
                </a:endParaRPr>
              </a:p>
            </p:txBody>
          </p:sp>
        </p:grp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 15"/>
          <p:cNvSpPr/>
          <p:nvPr/>
        </p:nvSpPr>
        <p:spPr>
          <a:xfrm>
            <a:off x="847090" y="810260"/>
            <a:ext cx="9170670" cy="4982845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z="1800" strike="noStrike" noProof="1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70125" y="1901825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800" b="1" i="0" u="none" strike="noStrike" kern="0" cap="none" spc="20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  <a:hlinkClick r:id="rId1" action="ppaction://hlinksldjump"/>
              </a:rPr>
              <a:t>创设情境，引出课题</a:t>
            </a:r>
            <a:endParaRPr kumimoji="0" lang="zh-CN" altLang="zh-CN" sz="4800" b="1" i="0" u="none" strike="noStrike" kern="0" cap="none" spc="20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  <a:hlinkClick r:id="rId1" action="ppaction://hlinksldjump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020440" y="852797"/>
            <a:ext cx="1861820" cy="110680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rthographicFront"/>
              <a:lightRig rig="threePt" dir="t"/>
            </a:scene3d>
          </a:bodyPr>
          <a:lstStyle/>
          <a:p>
            <a:pPr algn="ctr" fontAlgn="base">
              <a:defRPr/>
            </a:pPr>
            <a:r>
              <a:rPr lang="zh-CN" altLang="en-US" sz="6600" b="1" strike="noStrike" noProof="1">
                <a:ln w="28575">
                  <a:solidFill>
                    <a:srgbClr val="FFC000"/>
                  </a:solidFill>
                  <a:prstDash val="solid"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汉仪粗圆简" charset="-122"/>
                <a:ea typeface="汉仪粗圆简" charset="-122"/>
                <a:cs typeface="汉仪粗圆简" charset="-122"/>
              </a:rPr>
              <a:t>目录</a:t>
            </a:r>
            <a:endParaRPr lang="zh-CN" altLang="en-US" sz="6600" b="1" strike="noStrike" noProof="1">
              <a:ln w="28575">
                <a:solidFill>
                  <a:srgbClr val="FFC000"/>
                </a:solidFill>
                <a:prstDash val="solid"/>
              </a:ln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汉仪粗圆简" charset="-122"/>
              <a:ea typeface="汉仪粗圆简" charset="-122"/>
              <a:cs typeface="汉仪粗圆简" charset="-122"/>
            </a:endParaRPr>
          </a:p>
        </p:txBody>
      </p:sp>
      <p:pic>
        <p:nvPicPr>
          <p:cNvPr id="13316" name="图片 17" descr="小学卡通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5688" y="3535363"/>
            <a:ext cx="2736850" cy="2905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燕尾形箭头 4"/>
          <p:cNvSpPr/>
          <p:nvPr/>
        </p:nvSpPr>
        <p:spPr>
          <a:xfrm>
            <a:off x="1524000" y="2114550"/>
            <a:ext cx="647700" cy="390525"/>
          </a:xfrm>
          <a:prstGeom prst="notch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z="1800" strike="noStrike" noProof="1"/>
          </a:p>
        </p:txBody>
      </p:sp>
      <p:sp>
        <p:nvSpPr>
          <p:cNvPr id="2" name="燕尾形箭头 1"/>
          <p:cNvSpPr/>
          <p:nvPr/>
        </p:nvSpPr>
        <p:spPr>
          <a:xfrm>
            <a:off x="1525588" y="2998788"/>
            <a:ext cx="647700" cy="390525"/>
          </a:xfrm>
          <a:prstGeom prst="notch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z="1800" strike="noStrike" noProof="1"/>
          </a:p>
        </p:txBody>
      </p:sp>
      <p:sp>
        <p:nvSpPr>
          <p:cNvPr id="3" name="燕尾形箭头 2"/>
          <p:cNvSpPr/>
          <p:nvPr/>
        </p:nvSpPr>
        <p:spPr>
          <a:xfrm>
            <a:off x="1538288" y="3921125"/>
            <a:ext cx="647700" cy="390525"/>
          </a:xfrm>
          <a:prstGeom prst="notch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z="1800" strike="noStrike" noProof="1"/>
          </a:p>
        </p:txBody>
      </p:sp>
      <p:sp>
        <p:nvSpPr>
          <p:cNvPr id="4" name="燕尾形箭头 3"/>
          <p:cNvSpPr/>
          <p:nvPr/>
        </p:nvSpPr>
        <p:spPr>
          <a:xfrm>
            <a:off x="1566863" y="4762500"/>
            <a:ext cx="647700" cy="390525"/>
          </a:xfrm>
          <a:prstGeom prst="notchedRightArrow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z="1800" strike="noStrike" noProof="1"/>
          </a:p>
        </p:txBody>
      </p:sp>
      <p:sp>
        <p:nvSpPr>
          <p:cNvPr id="6" name="文本框 5">
            <a:hlinkClick r:id="rId3" action="ppaction://hlinksldjump"/>
          </p:cNvPr>
          <p:cNvSpPr txBox="1"/>
          <p:nvPr/>
        </p:nvSpPr>
        <p:spPr>
          <a:xfrm>
            <a:off x="2265363" y="2774950"/>
            <a:ext cx="5920740" cy="82994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zh-CN" sz="4800" b="1" kern="0" spc="20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宋体" panose="02010600030101010101" pitchFamily="2" charset="-122"/>
                <a:cs typeface="+mj-cs"/>
                <a:sym typeface="+mn-ea"/>
                <a:hlinkClick r:id="rId4" action="ppaction://hlinksldjump"/>
              </a:rPr>
              <a:t>合作交流，探索新知</a:t>
            </a:r>
            <a:endParaRPr lang="zh-CN" altLang="zh-CN" sz="4800" b="1" kern="0" noProof="0" smtClean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cs typeface="+mj-cs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20925" y="3697288"/>
            <a:ext cx="5921375" cy="83026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>
              <a:buClrTx/>
              <a:buSzTx/>
              <a:buFontTx/>
            </a:pPr>
            <a:r>
              <a:rPr lang="zh-CN" altLang="zh-CN" sz="4800" b="1" kern="0" spc="20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宋体" panose="02010600030101010101" pitchFamily="2" charset="-122"/>
                <a:cs typeface="+mj-cs"/>
                <a:sym typeface="+mn-ea"/>
                <a:hlinkClick r:id="rId5" action="ppaction://hlinksldjump"/>
              </a:rPr>
              <a:t>巩固练习，学以致用</a:t>
            </a:r>
            <a:endParaRPr lang="zh-CN" altLang="zh-CN" sz="4800" b="1" kern="0" spc="200" noProof="0" smtClean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cs typeface="+mj-cs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28863" y="4594225"/>
            <a:ext cx="2733675" cy="83026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marR="0" defTabSz="914400">
              <a:buClrTx/>
              <a:buSzTx/>
              <a:buFontTx/>
              <a:defRPr/>
            </a:pPr>
            <a:r>
              <a:rPr lang="zh-CN" altLang="zh-CN" sz="4800" b="1" kern="0" spc="200" noProof="0" smtClean="0"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49" charset="-122"/>
                <a:ea typeface="宋体" panose="02010600030101010101" pitchFamily="2" charset="-122"/>
                <a:cs typeface="+mj-cs"/>
                <a:sym typeface="+mn-ea"/>
                <a:hlinkClick r:id="rId6" action="ppaction://hlinksldjump"/>
              </a:rPr>
              <a:t>总结归纳</a:t>
            </a:r>
            <a:endParaRPr lang="zh-CN" altLang="zh-CN" sz="4800" b="1" kern="0" noProof="0" smtClean="0">
              <a:effectLst>
                <a:outerShdw blurRad="38100" dist="38100" dir="2700000" algn="tl">
                  <a:srgbClr val="C0C0C0"/>
                </a:outerShdw>
              </a:effectLst>
              <a:latin typeface="楷体_GB2312" pitchFamily="49" charset="-122"/>
              <a:cs typeface="+mj-cs"/>
              <a:sym typeface="+mn-ea"/>
            </a:endParaRPr>
          </a:p>
        </p:txBody>
      </p:sp>
    </p:spTree>
    <p:custDataLst>
      <p:tags r:id="rId7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122" grpId="0"/>
      <p:bldP spid="2" grpId="0"/>
      <p:bldP spid="6" grpId="0"/>
      <p:bldP spid="3" grpId="0"/>
      <p:bldP spid="7" grpId="0"/>
      <p:bldP spid="4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6" name="Picture 12" descr="主题图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015" y="1932940"/>
            <a:ext cx="9587865" cy="118103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0" y="384175"/>
            <a:ext cx="10057765" cy="2159000"/>
          </a:xfrm>
          <a:prstGeom prst="rect">
            <a:avLst/>
          </a:prstGeom>
          <a:gradFill>
            <a:gsLst>
              <a:gs pos="52000">
                <a:schemeClr val="bg1">
                  <a:alpha val="9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0500" y="487363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20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一、创设情境，引出课题</a:t>
            </a:r>
            <a:endParaRPr kumimoji="0" lang="zh-CN" altLang="zh-CN" sz="4000" b="1" i="0" u="none" strike="noStrike" kern="0" cap="none" spc="20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4" name="矩形 6"/>
          <p:cNvSpPr/>
          <p:nvPr userDrawn="1"/>
        </p:nvSpPr>
        <p:spPr>
          <a:xfrm>
            <a:off x="0" y="0"/>
            <a:ext cx="12192000" cy="381000"/>
          </a:xfrm>
          <a:prstGeom prst="rect">
            <a:avLst/>
          </a:prstGeom>
          <a:pattFill prst="dashHorz">
            <a:fgClr>
              <a:schemeClr val="accent6"/>
            </a:fgClr>
            <a:bgClr>
              <a:schemeClr val="accent6">
                <a:lumMod val="20000"/>
                <a:lumOff val="80000"/>
              </a:schemeClr>
            </a:bgClr>
          </a:pattFill>
          <a:ln>
            <a:noFill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defRPr/>
            </a:pPr>
            <a:endParaRPr lang="zh-CN" altLang="en-US" sz="1800" strike="noStrike" noProof="1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1.0287" pathEditMode="relative" rAng="0" ptsTypes="">
                                      <p:cBhvr>
                                        <p:cTn id="6" dur="20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5900" y="488950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20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二、合作交流，探索新知</a:t>
            </a:r>
            <a:endParaRPr kumimoji="0" lang="zh-CN" altLang="zh-CN" sz="4000" b="1" i="0" u="none" strike="noStrike" kern="0" cap="none" spc="20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21505" name="文本框 4"/>
          <p:cNvSpPr txBox="1"/>
          <p:nvPr/>
        </p:nvSpPr>
        <p:spPr>
          <a:xfrm>
            <a:off x="978535" y="1353820"/>
            <a:ext cx="8454390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坐碰碰车每人20元，3人需要多少钱？</a:t>
            </a:r>
            <a:endParaRPr lang="zh-CN" altLang="en-US" spc="200" noProof="1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39440" y="2419350"/>
            <a:ext cx="33705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pc="200">
                <a:solidFill>
                  <a:srgbClr val="FF0000"/>
                </a:solidFill>
                <a:uFillTx/>
                <a:sym typeface="+mn-ea"/>
              </a:rPr>
              <a:t>20</a:t>
            </a:r>
            <a:r>
              <a:rPr lang="zh-CN" altLang="en-US" spc="200">
                <a:solidFill>
                  <a:srgbClr val="FF0000"/>
                </a:solidFill>
                <a:uFillTx/>
                <a:sym typeface="+mn-ea"/>
              </a:rPr>
              <a:t>×</a:t>
            </a:r>
            <a:r>
              <a:rPr lang="en-US" altLang="zh-CN" spc="200">
                <a:solidFill>
                  <a:srgbClr val="FF0000"/>
                </a:solidFill>
                <a:uFillTx/>
                <a:sym typeface="+mn-ea"/>
              </a:rPr>
              <a:t>3</a:t>
            </a:r>
            <a:r>
              <a:rPr lang="zh-CN" altLang="en-US" spc="200">
                <a:solidFill>
                  <a:srgbClr val="FF0000"/>
                </a:solidFill>
                <a:uFillTx/>
                <a:sym typeface="+mn-ea"/>
              </a:rPr>
              <a:t>＝</a:t>
            </a:r>
            <a:r>
              <a:rPr lang="en-US" altLang="zh-CN" u="sng" spc="200">
                <a:solidFill>
                  <a:srgbClr val="FF0000"/>
                </a:solidFill>
                <a:uFillTx/>
                <a:sym typeface="+mn-ea"/>
              </a:rPr>
              <a:t>        </a:t>
            </a:r>
            <a:endParaRPr lang="zh-CN" altLang="en-US" u="sng" strike="noStrike" spc="200" noProof="1">
              <a:solidFill>
                <a:srgbClr val="FF0000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38" name="图片 37" descr="老师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0805795" y="1353820"/>
            <a:ext cx="1021080" cy="1633855"/>
          </a:xfrm>
          <a:prstGeom prst="rect">
            <a:avLst/>
          </a:prstGeom>
        </p:spPr>
      </p:pic>
      <p:sp>
        <p:nvSpPr>
          <p:cNvPr id="39" name="AutoShape 27"/>
          <p:cNvSpPr/>
          <p:nvPr/>
        </p:nvSpPr>
        <p:spPr>
          <a:xfrm flipH="1">
            <a:off x="8228330" y="1639570"/>
            <a:ext cx="2442210" cy="686435"/>
          </a:xfrm>
          <a:prstGeom prst="wedgeRoundRectCallout">
            <a:avLst>
              <a:gd name="adj1" fmla="val -59880"/>
              <a:gd name="adj2" fmla="val -20952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可以怎么算呢？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pic>
        <p:nvPicPr>
          <p:cNvPr id="6" name="图片 5" descr="学生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963910" y="4747895"/>
            <a:ext cx="978535" cy="1377950"/>
          </a:xfrm>
          <a:prstGeom prst="rect">
            <a:avLst/>
          </a:prstGeom>
        </p:spPr>
      </p:pic>
      <p:pic>
        <p:nvPicPr>
          <p:cNvPr id="8" name="图片 7" descr="学生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830560" y="3127375"/>
            <a:ext cx="972185" cy="1481455"/>
          </a:xfrm>
          <a:prstGeom prst="rect">
            <a:avLst/>
          </a:prstGeom>
        </p:spPr>
      </p:pic>
      <p:sp>
        <p:nvSpPr>
          <p:cNvPr id="9" name="AutoShape 27"/>
          <p:cNvSpPr/>
          <p:nvPr/>
        </p:nvSpPr>
        <p:spPr>
          <a:xfrm flipH="1">
            <a:off x="7911465" y="3554095"/>
            <a:ext cx="2744470" cy="686435"/>
          </a:xfrm>
          <a:prstGeom prst="wedgeRoundRectCallout">
            <a:avLst>
              <a:gd name="adj1" fmla="val -59880"/>
              <a:gd name="adj2" fmla="val -20952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20＋20＋20＝60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pic>
        <p:nvPicPr>
          <p:cNvPr id="8201" name="Picture 17" descr="9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0245" y="3296285"/>
            <a:ext cx="4864735" cy="13576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AutoShape 27"/>
          <p:cNvSpPr/>
          <p:nvPr/>
        </p:nvSpPr>
        <p:spPr>
          <a:xfrm flipH="1">
            <a:off x="7607935" y="4959985"/>
            <a:ext cx="3062605" cy="1066165"/>
          </a:xfrm>
          <a:prstGeom prst="wedgeRoundRectCallout">
            <a:avLst>
              <a:gd name="adj1" fmla="val -59880"/>
              <a:gd name="adj2" fmla="val -20952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2个十乘3是6个十，就是60。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759960" y="2423795"/>
            <a:ext cx="18338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pc="200">
                <a:solidFill>
                  <a:srgbClr val="FF0000"/>
                </a:solidFill>
                <a:uFillTx/>
                <a:sym typeface="+mn-ea"/>
              </a:rPr>
              <a:t>60</a:t>
            </a:r>
            <a:r>
              <a:rPr lang="zh-CN" altLang="en-US" spc="200">
                <a:solidFill>
                  <a:srgbClr val="FF0000"/>
                </a:solidFill>
                <a:uFillTx/>
                <a:sym typeface="+mn-ea"/>
              </a:rPr>
              <a:t>（元）</a:t>
            </a:r>
            <a:endParaRPr lang="zh-CN" altLang="en-US" u="sng" strike="noStrike" spc="200" noProof="1">
              <a:solidFill>
                <a:srgbClr val="FF0000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2" name="文本框 4"/>
          <p:cNvSpPr txBox="1"/>
          <p:nvPr/>
        </p:nvSpPr>
        <p:spPr>
          <a:xfrm>
            <a:off x="896620" y="5364480"/>
            <a:ext cx="514159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200" noProof="1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想一想：</a:t>
            </a:r>
            <a:r>
              <a:rPr lang="zh-CN" altLang="en-US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200×</a:t>
            </a:r>
            <a:r>
              <a:rPr lang="en-US" altLang="zh-CN" spc="200">
                <a:solidFill>
                  <a:schemeClr val="tx1"/>
                </a:solidFill>
                <a:uFillTx/>
                <a:sym typeface="+mn-ea"/>
              </a:rPr>
              <a:t>3</a:t>
            </a:r>
            <a:r>
              <a:rPr lang="zh-CN" altLang="en-US" spc="200">
                <a:solidFill>
                  <a:schemeClr val="tx1"/>
                </a:solidFill>
                <a:uFillTx/>
                <a:sym typeface="+mn-ea"/>
              </a:rPr>
              <a:t>＝</a:t>
            </a:r>
            <a:endParaRPr lang="zh-CN" altLang="en-US" u="sng" spc="200" noProof="1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281805" y="5544820"/>
            <a:ext cx="8305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pc="200">
                <a:solidFill>
                  <a:srgbClr val="FF0000"/>
                </a:solidFill>
                <a:uFillTx/>
                <a:sym typeface="+mn-ea"/>
              </a:rPr>
              <a:t>600</a:t>
            </a:r>
            <a:endParaRPr lang="zh-CN" altLang="en-US" u="sng" strike="noStrike" spc="200" noProof="1">
              <a:solidFill>
                <a:srgbClr val="FF0000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5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9" grpId="0"/>
      <p:bldP spid="9" grpId="0"/>
      <p:bldP spid="10" grpId="0"/>
      <p:bldP spid="11" grpId="0"/>
      <p:bldP spid="14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668020" y="1498600"/>
            <a:ext cx="11159490" cy="4091940"/>
          </a:xfrm>
          <a:prstGeom prst="horizontalScroll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1505" name="文本框 4"/>
          <p:cNvSpPr txBox="1"/>
          <p:nvPr/>
        </p:nvSpPr>
        <p:spPr>
          <a:xfrm>
            <a:off x="1210310" y="1959610"/>
            <a:ext cx="10598150" cy="286131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altLang="zh-CN" spc="200">
                <a:solidFill>
                  <a:schemeClr val="tx1"/>
                </a:solidFill>
                <a:uFillTx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spc="200">
                <a:solidFill>
                  <a:schemeClr val="tx1"/>
                </a:solidFill>
                <a:uFillTx/>
                <a:ea typeface="宋体" panose="02010600030101010101" pitchFamily="2" charset="-122"/>
                <a:sym typeface="+mn-ea"/>
              </a:rPr>
              <a:t>在计算</a:t>
            </a:r>
            <a:r>
              <a:rPr lang="zh-CN" altLang="en-US" spc="200">
                <a:uFillTx/>
                <a:sym typeface="+mn-ea"/>
              </a:rPr>
              <a:t>整十、整百、整千数乘一位数时，可以把整十、整百、整千数看成几个十，几个百、几个千和一位数相乘；也可以把它们转化成表内乘法计算，即先用</a:t>
            </a:r>
            <a:r>
              <a:rPr lang="en-US" altLang="zh-CN" spc="200">
                <a:uFillTx/>
                <a:sym typeface="+mn-ea"/>
              </a:rPr>
              <a:t>0</a:t>
            </a:r>
            <a:r>
              <a:rPr lang="zh-CN" altLang="en-US" spc="200">
                <a:uFillTx/>
                <a:sym typeface="+mn-ea"/>
              </a:rPr>
              <a:t>前面的数与一位数相乘，再看末尾有几个</a:t>
            </a:r>
            <a:r>
              <a:rPr lang="en-US" altLang="zh-CN" spc="200">
                <a:uFillTx/>
                <a:sym typeface="+mn-ea"/>
              </a:rPr>
              <a:t>0</a:t>
            </a:r>
            <a:r>
              <a:rPr lang="zh-CN" altLang="en-US" spc="200">
                <a:uFillTx/>
                <a:sym typeface="+mn-ea"/>
              </a:rPr>
              <a:t>，就在积的末尾添上几个</a:t>
            </a:r>
            <a:r>
              <a:rPr lang="en-US" altLang="zh-CN" spc="200">
                <a:uFillTx/>
                <a:sym typeface="+mn-ea"/>
              </a:rPr>
              <a:t>0</a:t>
            </a:r>
            <a:r>
              <a:rPr lang="zh-CN" altLang="en-US" spc="200">
                <a:uFillTx/>
                <a:sym typeface="+mn-ea"/>
              </a:rPr>
              <a:t>。</a:t>
            </a:r>
            <a:endParaRPr lang="zh-CN" altLang="en-US" spc="200">
              <a:solidFill>
                <a:schemeClr val="tx1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57580" y="878840"/>
            <a:ext cx="8938895" cy="5530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b="1" spc="200">
                <a:solidFill>
                  <a:srgbClr val="0000FF"/>
                </a:solidFill>
                <a:sym typeface="+mn-ea"/>
              </a:rPr>
              <a:t>小结：</a:t>
            </a:r>
            <a:r>
              <a:rPr lang="zh-CN" altLang="en-US" spc="200">
                <a:solidFill>
                  <a:schemeClr val="tx1"/>
                </a:solidFill>
                <a:uFillTx/>
                <a:sym typeface="+mn-ea"/>
              </a:rPr>
              <a:t>整十、整百、整千数乘一位数的计算方法 </a:t>
            </a:r>
            <a:endParaRPr lang="zh-CN" altLang="en-US" spc="200">
              <a:solidFill>
                <a:schemeClr val="tx1"/>
              </a:solidFill>
              <a:uFillTx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文本框 4"/>
          <p:cNvSpPr txBox="1"/>
          <p:nvPr/>
        </p:nvSpPr>
        <p:spPr>
          <a:xfrm>
            <a:off x="1014095" y="578485"/>
            <a:ext cx="1054925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坐过山车每人12元，3人需要多少钱？</a:t>
            </a:r>
            <a:endParaRPr lang="zh-CN" altLang="en-US" spc="200" noProof="1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576195" y="1582420"/>
            <a:ext cx="33705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pc="200">
                <a:solidFill>
                  <a:srgbClr val="FF0000"/>
                </a:solidFill>
                <a:uFillTx/>
                <a:sym typeface="+mn-ea"/>
              </a:rPr>
              <a:t>12</a:t>
            </a:r>
            <a:r>
              <a:rPr lang="zh-CN" altLang="en-US" spc="200">
                <a:solidFill>
                  <a:srgbClr val="FF0000"/>
                </a:solidFill>
                <a:uFillTx/>
                <a:sym typeface="+mn-ea"/>
              </a:rPr>
              <a:t>×</a:t>
            </a:r>
            <a:r>
              <a:rPr lang="en-US" altLang="zh-CN" spc="200">
                <a:solidFill>
                  <a:srgbClr val="FF0000"/>
                </a:solidFill>
                <a:uFillTx/>
                <a:sym typeface="+mn-ea"/>
              </a:rPr>
              <a:t>3</a:t>
            </a:r>
            <a:r>
              <a:rPr lang="zh-CN" altLang="en-US" spc="200">
                <a:solidFill>
                  <a:srgbClr val="FF0000"/>
                </a:solidFill>
                <a:uFillTx/>
                <a:sym typeface="+mn-ea"/>
              </a:rPr>
              <a:t>＝</a:t>
            </a:r>
            <a:r>
              <a:rPr lang="en-US" altLang="zh-CN" u="sng" spc="200">
                <a:solidFill>
                  <a:srgbClr val="FF0000"/>
                </a:solidFill>
                <a:uFillTx/>
                <a:sym typeface="+mn-ea"/>
              </a:rPr>
              <a:t>        </a:t>
            </a:r>
            <a:endParaRPr lang="zh-CN" altLang="en-US" u="sng" strike="noStrike" spc="200" noProof="1">
              <a:solidFill>
                <a:srgbClr val="FF0000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10685" y="1586865"/>
            <a:ext cx="18338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pc="200">
                <a:solidFill>
                  <a:srgbClr val="FF0000"/>
                </a:solidFill>
                <a:uFillTx/>
                <a:sym typeface="+mn-ea"/>
              </a:rPr>
              <a:t>36</a:t>
            </a:r>
            <a:r>
              <a:rPr lang="zh-CN" altLang="en-US" spc="200">
                <a:solidFill>
                  <a:srgbClr val="FF0000"/>
                </a:solidFill>
                <a:uFillTx/>
                <a:sym typeface="+mn-ea"/>
              </a:rPr>
              <a:t>（元）</a:t>
            </a:r>
            <a:endParaRPr lang="zh-CN" altLang="en-US" u="sng" strike="noStrike" spc="200" noProof="1">
              <a:solidFill>
                <a:srgbClr val="FF0000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  <p:pic>
        <p:nvPicPr>
          <p:cNvPr id="12" name="图片 11" descr="老师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10805795" y="1353820"/>
            <a:ext cx="1021080" cy="1633855"/>
          </a:xfrm>
          <a:prstGeom prst="rect">
            <a:avLst/>
          </a:prstGeom>
        </p:spPr>
      </p:pic>
      <p:sp>
        <p:nvSpPr>
          <p:cNvPr id="13" name="AutoShape 27"/>
          <p:cNvSpPr/>
          <p:nvPr/>
        </p:nvSpPr>
        <p:spPr>
          <a:xfrm flipH="1">
            <a:off x="8228330" y="1639570"/>
            <a:ext cx="2442210" cy="686435"/>
          </a:xfrm>
          <a:prstGeom prst="wedgeRoundRectCallout">
            <a:avLst>
              <a:gd name="adj1" fmla="val -59880"/>
              <a:gd name="adj2" fmla="val -20952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可以怎么算呢？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pic>
        <p:nvPicPr>
          <p:cNvPr id="14" name="图片 13" descr="学生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963910" y="4747895"/>
            <a:ext cx="978535" cy="1377950"/>
          </a:xfrm>
          <a:prstGeom prst="rect">
            <a:avLst/>
          </a:prstGeom>
        </p:spPr>
      </p:pic>
      <p:pic>
        <p:nvPicPr>
          <p:cNvPr id="15" name="图片 14" descr="学生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0830560" y="3127375"/>
            <a:ext cx="972185" cy="1481455"/>
          </a:xfrm>
          <a:prstGeom prst="rect">
            <a:avLst/>
          </a:prstGeom>
        </p:spPr>
      </p:pic>
      <p:sp>
        <p:nvSpPr>
          <p:cNvPr id="16" name="AutoShape 27"/>
          <p:cNvSpPr/>
          <p:nvPr/>
        </p:nvSpPr>
        <p:spPr>
          <a:xfrm flipH="1">
            <a:off x="7911465" y="3554095"/>
            <a:ext cx="2744470" cy="686435"/>
          </a:xfrm>
          <a:prstGeom prst="wedgeRoundRectCallout">
            <a:avLst>
              <a:gd name="adj1" fmla="val -59880"/>
              <a:gd name="adj2" fmla="val -20952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12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＋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12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＋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12</a:t>
            </a: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＝</a:t>
            </a:r>
            <a:r>
              <a:rPr lang="en-US" altLang="zh-CN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36</a:t>
            </a:r>
            <a:endParaRPr lang="en-US" altLang="zh-CN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sp>
        <p:nvSpPr>
          <p:cNvPr id="17" name="AutoShape 27"/>
          <p:cNvSpPr/>
          <p:nvPr/>
        </p:nvSpPr>
        <p:spPr>
          <a:xfrm flipH="1">
            <a:off x="8704580" y="4775835"/>
            <a:ext cx="1951990" cy="1613535"/>
          </a:xfrm>
          <a:prstGeom prst="wedgeRoundRectCallout">
            <a:avLst>
              <a:gd name="adj1" fmla="val -62524"/>
              <a:gd name="adj2" fmla="val -18280"/>
              <a:gd name="adj3" fmla="val 16667"/>
            </a:avLst>
          </a:prstGeom>
          <a:solidFill>
            <a:srgbClr val="FFFFFF"/>
          </a:solidFill>
          <a:ln w="19050" cap="flat" cmpd="sng">
            <a:solidFill>
              <a:srgbClr val="3399FF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t" anchorCtr="0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10×3＝30</a:t>
            </a:r>
            <a:b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</a:b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2×3＝6</a:t>
            </a:r>
            <a:b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</a:br>
            <a:r>
              <a:rPr lang="zh-CN" altLang="en-US" sz="2400" strike="noStrike" spc="200" noProof="1">
                <a:solidFill>
                  <a:schemeClr val="tx1"/>
                </a:solidFill>
                <a:uFillTx/>
                <a:ea typeface="宋体" panose="02010600030101010101" pitchFamily="2" charset="-122"/>
              </a:rPr>
              <a:t>30＋6＝36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sp>
        <p:nvSpPr>
          <p:cNvPr id="22575" name="AutoShape 47"/>
          <p:cNvSpPr/>
          <p:nvPr/>
        </p:nvSpPr>
        <p:spPr>
          <a:xfrm>
            <a:off x="2934335" y="2369820"/>
            <a:ext cx="976630" cy="323405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50" name="AutoShape 47"/>
          <p:cNvSpPr/>
          <p:nvPr/>
        </p:nvSpPr>
        <p:spPr>
          <a:xfrm>
            <a:off x="4251325" y="2369820"/>
            <a:ext cx="976630" cy="323405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12700">
            <a:noFill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2000" b="1">
              <a:solidFill>
                <a:schemeClr val="tx1"/>
              </a:solidFill>
              <a:latin typeface="楷体_GB2312" pitchFamily="49" charset="-122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2730500" y="2537460"/>
            <a:ext cx="2698750" cy="805180"/>
            <a:chOff x="4300" y="4238"/>
            <a:chExt cx="4250" cy="1268"/>
          </a:xfrm>
        </p:grpSpPr>
        <p:sp>
          <p:nvSpPr>
            <p:cNvPr id="6178" name="AutoShape 41"/>
            <p:cNvSpPr/>
            <p:nvPr/>
          </p:nvSpPr>
          <p:spPr>
            <a:xfrm>
              <a:off x="4300" y="4238"/>
              <a:ext cx="4251" cy="1268"/>
            </a:xfrm>
            <a:prstGeom prst="roundRect">
              <a:avLst>
                <a:gd name="adj" fmla="val 16667"/>
              </a:avLst>
            </a:prstGeom>
            <a:noFill/>
            <a:ln w="12700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b="1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6170" name="Picture 56" descr="5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17" y="4238"/>
              <a:ext cx="879" cy="1234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171" name="Picture 57" descr="2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54" y="4258"/>
              <a:ext cx="849" cy="1170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2" name="组合 51"/>
          <p:cNvGrpSpPr/>
          <p:nvPr/>
        </p:nvGrpSpPr>
        <p:grpSpPr>
          <a:xfrm>
            <a:off x="2730500" y="3420745"/>
            <a:ext cx="2698750" cy="805180"/>
            <a:chOff x="4300" y="5629"/>
            <a:chExt cx="4250" cy="1268"/>
          </a:xfrm>
        </p:grpSpPr>
        <p:sp>
          <p:nvSpPr>
            <p:cNvPr id="6177" name="AutoShape 38"/>
            <p:cNvSpPr/>
            <p:nvPr/>
          </p:nvSpPr>
          <p:spPr>
            <a:xfrm>
              <a:off x="4300" y="5629"/>
              <a:ext cx="4251" cy="1268"/>
            </a:xfrm>
            <a:prstGeom prst="roundRect">
              <a:avLst>
                <a:gd name="adj" fmla="val 16667"/>
              </a:avLst>
            </a:prstGeom>
            <a:noFill/>
            <a:ln w="12700" cap="flat" cmpd="sng">
              <a:solidFill>
                <a:srgbClr val="69B4FF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b="1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6172" name="Picture 58" descr="2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54" y="5660"/>
              <a:ext cx="849" cy="117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174" name="Picture 60" descr="5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17" y="5629"/>
              <a:ext cx="879" cy="123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53" name="组合 52"/>
          <p:cNvGrpSpPr/>
          <p:nvPr/>
        </p:nvGrpSpPr>
        <p:grpSpPr>
          <a:xfrm>
            <a:off x="2730500" y="4304665"/>
            <a:ext cx="2698750" cy="805180"/>
            <a:chOff x="4300" y="7021"/>
            <a:chExt cx="4250" cy="1268"/>
          </a:xfrm>
        </p:grpSpPr>
        <p:sp>
          <p:nvSpPr>
            <p:cNvPr id="6176" name="AutoShape 35"/>
            <p:cNvSpPr/>
            <p:nvPr/>
          </p:nvSpPr>
          <p:spPr>
            <a:xfrm>
              <a:off x="4300" y="7021"/>
              <a:ext cx="4251" cy="1268"/>
            </a:xfrm>
            <a:prstGeom prst="roundRect">
              <a:avLst>
                <a:gd name="adj" fmla="val 16667"/>
              </a:avLst>
            </a:prstGeom>
            <a:noFill/>
            <a:ln w="12700" cap="flat" cmpd="sng">
              <a:solidFill>
                <a:schemeClr val="accent1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 anchorCtr="0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2000" b="1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6173" name="Picture 59" descr="2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54" y="7051"/>
              <a:ext cx="849" cy="117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6175" name="Picture 61" descr="5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17" y="7021"/>
              <a:ext cx="879" cy="1234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8" name="文本框 17"/>
          <p:cNvSpPr txBox="1"/>
          <p:nvPr/>
        </p:nvSpPr>
        <p:spPr>
          <a:xfrm>
            <a:off x="2878455" y="5152390"/>
            <a:ext cx="1046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spc="200">
                <a:uFillTx/>
                <a:sym typeface="+mn-ea"/>
              </a:rPr>
              <a:t>10×3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303395" y="5149850"/>
            <a:ext cx="8686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400" spc="200">
                <a:uFillTx/>
                <a:sym typeface="+mn-ea"/>
              </a:rPr>
              <a:t>2×3</a:t>
            </a:r>
            <a:endParaRPr lang="zh-CN" altLang="en-US" sz="2400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</a:endParaRPr>
          </a:p>
        </p:txBody>
      </p:sp>
      <p:sp>
        <p:nvSpPr>
          <p:cNvPr id="54" name="文本框 4"/>
          <p:cNvSpPr txBox="1"/>
          <p:nvPr/>
        </p:nvSpPr>
        <p:spPr>
          <a:xfrm>
            <a:off x="896620" y="5745480"/>
            <a:ext cx="5141595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spc="200" noProof="1">
                <a:solidFill>
                  <a:schemeClr val="accent2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想一想：</a:t>
            </a:r>
            <a:r>
              <a:rPr lang="en-US" altLang="zh-CN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12</a:t>
            </a:r>
            <a:r>
              <a:rPr lang="zh-CN" altLang="en-US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×</a:t>
            </a:r>
            <a:r>
              <a:rPr lang="en-US" altLang="zh-CN" spc="200">
                <a:solidFill>
                  <a:schemeClr val="tx1"/>
                </a:solidFill>
                <a:uFillTx/>
                <a:sym typeface="+mn-ea"/>
              </a:rPr>
              <a:t>4</a:t>
            </a:r>
            <a:r>
              <a:rPr lang="zh-CN" altLang="en-US" spc="200">
                <a:solidFill>
                  <a:schemeClr val="tx1"/>
                </a:solidFill>
                <a:uFillTx/>
                <a:sym typeface="+mn-ea"/>
              </a:rPr>
              <a:t>＝</a:t>
            </a:r>
            <a:endParaRPr lang="zh-CN" altLang="en-US" u="sng" spc="200" noProof="1">
              <a:solidFill>
                <a:schemeClr val="tx1"/>
              </a:solidFill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  <a:sym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3993515" y="5926455"/>
            <a:ext cx="6146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pc="200">
                <a:solidFill>
                  <a:srgbClr val="FF0000"/>
                </a:solidFill>
                <a:uFillTx/>
                <a:sym typeface="+mn-ea"/>
              </a:rPr>
              <a:t>48</a:t>
            </a:r>
            <a:endParaRPr lang="zh-CN" altLang="en-US" u="sng" strike="noStrike" spc="200" noProof="1">
              <a:solidFill>
                <a:srgbClr val="FF0000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6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5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base">
                                        <p:cTn id="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6" grpId="0"/>
      <p:bldP spid="17" grpId="0"/>
      <p:bldP spid="22575" grpId="0"/>
      <p:bldP spid="18" grpId="0"/>
      <p:bldP spid="50" grpId="0"/>
      <p:bldP spid="20" grpId="0"/>
      <p:bldP spid="11" grpId="0"/>
      <p:bldP spid="55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横卷形 1"/>
          <p:cNvSpPr/>
          <p:nvPr/>
        </p:nvSpPr>
        <p:spPr>
          <a:xfrm>
            <a:off x="648970" y="2183765"/>
            <a:ext cx="10988675" cy="2490470"/>
          </a:xfrm>
          <a:prstGeom prst="horizontalScroll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21505" name="文本框 4"/>
          <p:cNvSpPr txBox="1"/>
          <p:nvPr/>
        </p:nvSpPr>
        <p:spPr>
          <a:xfrm>
            <a:off x="1140460" y="2546350"/>
            <a:ext cx="10483215" cy="1476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altLang="zh-CN" spc="200">
                <a:solidFill>
                  <a:schemeClr val="tx1"/>
                </a:solidFill>
                <a:uFillTx/>
                <a:ea typeface="宋体" panose="02010600030101010101" pitchFamily="2" charset="-122"/>
                <a:sym typeface="+mn-ea"/>
              </a:rPr>
              <a:t>    </a:t>
            </a:r>
            <a:r>
              <a:rPr lang="zh-CN" altLang="en-US" spc="200">
                <a:solidFill>
                  <a:schemeClr val="tx1"/>
                </a:solidFill>
                <a:uFillTx/>
                <a:ea typeface="宋体" panose="02010600030101010101" pitchFamily="2" charset="-122"/>
                <a:sym typeface="+mn-ea"/>
              </a:rPr>
              <a:t>把两位数分成整十加几，再分别与一位数相乘，最后把结果加起来。</a:t>
            </a:r>
            <a:endParaRPr lang="zh-CN" altLang="en-US" spc="200">
              <a:solidFill>
                <a:schemeClr val="tx1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57580" y="878840"/>
            <a:ext cx="7097395" cy="55308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b="1" spc="200">
                <a:solidFill>
                  <a:srgbClr val="0000FF"/>
                </a:solidFill>
                <a:sym typeface="+mn-ea"/>
              </a:rPr>
              <a:t>小结：</a:t>
            </a:r>
            <a:r>
              <a:rPr lang="zh-CN" altLang="en-US" spc="200">
                <a:solidFill>
                  <a:schemeClr val="tx1"/>
                </a:solidFill>
                <a:uFillTx/>
                <a:sym typeface="+mn-ea"/>
              </a:rPr>
              <a:t>一个两位数乘一位数的计算方法</a:t>
            </a:r>
            <a:endParaRPr lang="zh-CN" altLang="en-US" spc="200">
              <a:solidFill>
                <a:schemeClr val="tx1"/>
              </a:solidFill>
              <a:uFillTx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5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2725" y="511175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20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三、巩固练习，学以致用</a:t>
            </a:r>
            <a:endParaRPr kumimoji="0" lang="zh-CN" altLang="zh-CN" sz="4000" b="1" i="0" u="none" strike="noStrike" kern="0" cap="none" spc="20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21505" name="文本框 4"/>
          <p:cNvSpPr txBox="1"/>
          <p:nvPr/>
        </p:nvSpPr>
        <p:spPr>
          <a:xfrm>
            <a:off x="728663" y="1265238"/>
            <a:ext cx="5856288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基础练习</a:t>
            </a:r>
            <a:endParaRPr lang="zh-CN" spc="200" noProof="1">
              <a:ea typeface="宋体" panose="02010600030101010101" pitchFamily="2" charset="-122"/>
            </a:endParaRPr>
          </a:p>
        </p:txBody>
      </p:sp>
      <p:sp>
        <p:nvSpPr>
          <p:cNvPr id="16" name="文本框 4"/>
          <p:cNvSpPr txBox="1"/>
          <p:nvPr/>
        </p:nvSpPr>
        <p:spPr>
          <a:xfrm>
            <a:off x="1967865" y="2020570"/>
            <a:ext cx="9239250" cy="78359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口算</a:t>
            </a:r>
            <a:r>
              <a:rPr lang="zh-CN" altLang="en-US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下面各题</a:t>
            </a:r>
            <a:r>
              <a:rPr lang="en-US" altLang="zh-CN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，说一说你是怎样想的。</a:t>
            </a:r>
            <a:endParaRPr lang="en-US" altLang="zh-CN" spc="200" noProof="1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67865" y="2993390"/>
            <a:ext cx="16433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pc="200">
                <a:solidFill>
                  <a:schemeClr val="tx1"/>
                </a:solidFill>
                <a:uFillTx/>
                <a:sym typeface="+mn-ea"/>
              </a:rPr>
              <a:t>20</a:t>
            </a:r>
            <a:r>
              <a:rPr lang="zh-CN" altLang="en-US" spc="200">
                <a:solidFill>
                  <a:schemeClr val="tx1"/>
                </a:solidFill>
                <a:uFillTx/>
                <a:sym typeface="+mn-ea"/>
              </a:rPr>
              <a:t>×</a:t>
            </a:r>
            <a:r>
              <a:rPr lang="en-US" altLang="zh-CN" spc="200">
                <a:solidFill>
                  <a:schemeClr val="tx1"/>
                </a:solidFill>
                <a:uFillTx/>
                <a:sym typeface="+mn-ea"/>
              </a:rPr>
              <a:t>7</a:t>
            </a:r>
            <a:r>
              <a:rPr lang="zh-CN" altLang="en-US" spc="200">
                <a:solidFill>
                  <a:schemeClr val="tx1"/>
                </a:solidFill>
                <a:uFillTx/>
                <a:sym typeface="+mn-ea"/>
              </a:rPr>
              <a:t>＝</a:t>
            </a:r>
            <a:endParaRPr lang="zh-CN" altLang="en-US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19475" y="2993390"/>
            <a:ext cx="8305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pc="200">
                <a:solidFill>
                  <a:srgbClr val="FF0000"/>
                </a:solidFill>
                <a:uFillTx/>
                <a:sym typeface="+mn-ea"/>
              </a:rPr>
              <a:t>140</a:t>
            </a:r>
            <a:endParaRPr lang="zh-CN" altLang="en-US" strike="noStrike" spc="200" noProof="1">
              <a:solidFill>
                <a:srgbClr val="FF0000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67865" y="3735705"/>
            <a:ext cx="16433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pc="200">
                <a:solidFill>
                  <a:schemeClr val="tx1"/>
                </a:solidFill>
                <a:uFillTx/>
                <a:sym typeface="+mn-ea"/>
              </a:rPr>
              <a:t>21</a:t>
            </a:r>
            <a:r>
              <a:rPr lang="zh-CN" altLang="en-US" spc="200">
                <a:solidFill>
                  <a:schemeClr val="tx1"/>
                </a:solidFill>
                <a:uFillTx/>
                <a:sym typeface="+mn-ea"/>
              </a:rPr>
              <a:t>×</a:t>
            </a:r>
            <a:r>
              <a:rPr lang="en-US" altLang="zh-CN" spc="200">
                <a:solidFill>
                  <a:schemeClr val="tx1"/>
                </a:solidFill>
                <a:uFillTx/>
                <a:sym typeface="+mn-ea"/>
              </a:rPr>
              <a:t>4</a:t>
            </a:r>
            <a:r>
              <a:rPr lang="zh-CN" altLang="en-US" spc="200">
                <a:solidFill>
                  <a:schemeClr val="tx1"/>
                </a:solidFill>
                <a:uFillTx/>
                <a:sym typeface="+mn-ea"/>
              </a:rPr>
              <a:t>＝</a:t>
            </a:r>
            <a:endParaRPr lang="zh-CN" altLang="en-US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474970" y="2993390"/>
            <a:ext cx="18592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pc="200">
                <a:solidFill>
                  <a:schemeClr val="tx1"/>
                </a:solidFill>
                <a:uFillTx/>
                <a:sym typeface="+mn-ea"/>
              </a:rPr>
              <a:t>200</a:t>
            </a:r>
            <a:r>
              <a:rPr lang="zh-CN" altLang="en-US" spc="200">
                <a:solidFill>
                  <a:schemeClr val="tx1"/>
                </a:solidFill>
                <a:uFillTx/>
                <a:sym typeface="+mn-ea"/>
              </a:rPr>
              <a:t>×</a:t>
            </a:r>
            <a:r>
              <a:rPr lang="en-US" altLang="zh-CN" spc="200">
                <a:solidFill>
                  <a:schemeClr val="tx1"/>
                </a:solidFill>
                <a:uFillTx/>
                <a:sym typeface="+mn-ea"/>
              </a:rPr>
              <a:t>7</a:t>
            </a:r>
            <a:r>
              <a:rPr lang="zh-CN" altLang="en-US" spc="200">
                <a:solidFill>
                  <a:schemeClr val="tx1"/>
                </a:solidFill>
                <a:uFillTx/>
                <a:sym typeface="+mn-ea"/>
              </a:rPr>
              <a:t>＝</a:t>
            </a:r>
            <a:endParaRPr lang="zh-CN" altLang="en-US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707380" y="3735705"/>
            <a:ext cx="16433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pc="200">
                <a:solidFill>
                  <a:schemeClr val="tx1"/>
                </a:solidFill>
                <a:uFillTx/>
                <a:sym typeface="+mn-ea"/>
              </a:rPr>
              <a:t>23</a:t>
            </a:r>
            <a:r>
              <a:rPr lang="zh-CN" altLang="en-US" spc="200">
                <a:solidFill>
                  <a:schemeClr val="tx1"/>
                </a:solidFill>
                <a:uFillTx/>
                <a:sym typeface="+mn-ea"/>
              </a:rPr>
              <a:t>×</a:t>
            </a:r>
            <a:r>
              <a:rPr lang="en-US" altLang="zh-CN" spc="200">
                <a:solidFill>
                  <a:schemeClr val="tx1"/>
                </a:solidFill>
                <a:uFillTx/>
                <a:sym typeface="+mn-ea"/>
              </a:rPr>
              <a:t>2</a:t>
            </a:r>
            <a:r>
              <a:rPr lang="zh-CN" altLang="en-US" spc="200">
                <a:solidFill>
                  <a:schemeClr val="tx1"/>
                </a:solidFill>
                <a:uFillTx/>
                <a:sym typeface="+mn-ea"/>
              </a:rPr>
              <a:t>＝</a:t>
            </a:r>
            <a:endParaRPr lang="zh-CN" altLang="en-US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982075" y="2993390"/>
            <a:ext cx="18592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pc="200">
                <a:solidFill>
                  <a:schemeClr val="tx1"/>
                </a:solidFill>
                <a:uFillTx/>
                <a:sym typeface="+mn-ea"/>
              </a:rPr>
              <a:t>700</a:t>
            </a:r>
            <a:r>
              <a:rPr lang="zh-CN" altLang="en-US" spc="200">
                <a:solidFill>
                  <a:schemeClr val="tx1"/>
                </a:solidFill>
                <a:uFillTx/>
                <a:sym typeface="+mn-ea"/>
              </a:rPr>
              <a:t>×</a:t>
            </a:r>
            <a:r>
              <a:rPr lang="en-US" altLang="zh-CN" spc="200">
                <a:solidFill>
                  <a:schemeClr val="tx1"/>
                </a:solidFill>
                <a:uFillTx/>
                <a:sym typeface="+mn-ea"/>
              </a:rPr>
              <a:t>2</a:t>
            </a:r>
            <a:r>
              <a:rPr lang="zh-CN" altLang="en-US" spc="200">
                <a:solidFill>
                  <a:schemeClr val="tx1"/>
                </a:solidFill>
                <a:uFillTx/>
                <a:sym typeface="+mn-ea"/>
              </a:rPr>
              <a:t>＝</a:t>
            </a:r>
            <a:endParaRPr lang="zh-CN" altLang="en-US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200515" y="3735705"/>
            <a:ext cx="16433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pc="200">
                <a:solidFill>
                  <a:schemeClr val="tx1"/>
                </a:solidFill>
                <a:uFillTx/>
                <a:sym typeface="+mn-ea"/>
              </a:rPr>
              <a:t>32</a:t>
            </a:r>
            <a:r>
              <a:rPr lang="zh-CN" altLang="en-US" spc="200">
                <a:solidFill>
                  <a:schemeClr val="tx1"/>
                </a:solidFill>
                <a:uFillTx/>
                <a:sym typeface="+mn-ea"/>
              </a:rPr>
              <a:t>×</a:t>
            </a:r>
            <a:r>
              <a:rPr lang="en-US" altLang="zh-CN" spc="200">
                <a:solidFill>
                  <a:schemeClr val="tx1"/>
                </a:solidFill>
                <a:uFillTx/>
                <a:sym typeface="+mn-ea"/>
              </a:rPr>
              <a:t>3</a:t>
            </a:r>
            <a:r>
              <a:rPr lang="zh-CN" altLang="en-US" spc="200">
                <a:solidFill>
                  <a:schemeClr val="tx1"/>
                </a:solidFill>
                <a:uFillTx/>
                <a:sym typeface="+mn-ea"/>
              </a:rPr>
              <a:t>＝</a:t>
            </a:r>
            <a:endParaRPr lang="zh-CN" altLang="en-US" strike="noStrike" spc="200" noProof="1">
              <a:solidFill>
                <a:schemeClr val="tx1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119620" y="2993390"/>
            <a:ext cx="10464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pc="200">
                <a:solidFill>
                  <a:srgbClr val="FF0000"/>
                </a:solidFill>
                <a:uFillTx/>
                <a:sym typeface="+mn-ea"/>
              </a:rPr>
              <a:t>1400</a:t>
            </a:r>
            <a:endParaRPr lang="zh-CN" altLang="en-US" strike="noStrike" spc="200" noProof="1">
              <a:solidFill>
                <a:srgbClr val="FF0000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0616565" y="2993390"/>
            <a:ext cx="10464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pc="200">
                <a:solidFill>
                  <a:srgbClr val="FF0000"/>
                </a:solidFill>
                <a:uFillTx/>
                <a:sym typeface="+mn-ea"/>
              </a:rPr>
              <a:t>1400</a:t>
            </a:r>
            <a:endParaRPr lang="zh-CN" altLang="en-US" strike="noStrike" spc="200" noProof="1">
              <a:solidFill>
                <a:srgbClr val="FF0000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419475" y="3729355"/>
            <a:ext cx="6146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pc="200">
                <a:solidFill>
                  <a:srgbClr val="FF0000"/>
                </a:solidFill>
                <a:uFillTx/>
                <a:sym typeface="+mn-ea"/>
              </a:rPr>
              <a:t>84</a:t>
            </a:r>
            <a:endParaRPr lang="zh-CN" altLang="en-US" strike="noStrike" spc="200" noProof="1">
              <a:solidFill>
                <a:srgbClr val="FF0000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163435" y="3729355"/>
            <a:ext cx="6146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pc="200">
                <a:solidFill>
                  <a:srgbClr val="FF0000"/>
                </a:solidFill>
                <a:uFillTx/>
                <a:sym typeface="+mn-ea"/>
              </a:rPr>
              <a:t>46</a:t>
            </a:r>
            <a:endParaRPr lang="zh-CN" altLang="en-US" strike="noStrike" spc="200" noProof="1">
              <a:solidFill>
                <a:srgbClr val="FF0000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0630535" y="3729355"/>
            <a:ext cx="614680" cy="5530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pc="200">
                <a:solidFill>
                  <a:srgbClr val="FF0000"/>
                </a:solidFill>
                <a:uFillTx/>
                <a:sym typeface="+mn-ea"/>
              </a:rPr>
              <a:t>96</a:t>
            </a:r>
            <a:endParaRPr lang="zh-CN" altLang="en-US" strike="noStrike" spc="200" noProof="1">
              <a:solidFill>
                <a:srgbClr val="FF0000"/>
              </a:solidFill>
              <a:uFillTx/>
              <a:ea typeface="宋体" panose="02010600030101010101" pitchFamily="2" charset="-122"/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圆角矩形 8"/>
          <p:cNvSpPr/>
          <p:nvPr/>
        </p:nvSpPr>
        <p:spPr>
          <a:xfrm>
            <a:off x="998220" y="2190750"/>
            <a:ext cx="10315575" cy="24765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139700" dir="2700000" algn="tl" rotWithShape="0">
              <a:prstClr val="black">
                <a:alpha val="19000"/>
              </a:prstClr>
            </a:outerShdw>
            <a:reflection stA="45000"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514350"/>
            <a:ext cx="6130925" cy="850900"/>
          </a:xfrm>
        </p:spPr>
        <p:txBody>
          <a:bodyPr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4000" b="1" i="0" u="none" strike="noStrike" kern="0" cap="none" spc="20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宋体" panose="02010600030101010101" pitchFamily="2" charset="-122"/>
                <a:cs typeface="+mj-cs"/>
              </a:rPr>
              <a:t>四、总结归纳</a:t>
            </a:r>
            <a:endParaRPr kumimoji="0" lang="zh-CN" altLang="zh-CN" sz="4000" b="1" i="0" u="none" strike="noStrike" kern="0" cap="none" spc="20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宋体" panose="02010600030101010101" pitchFamily="2" charset="-122"/>
              <a:cs typeface="+mj-cs"/>
            </a:endParaRPr>
          </a:p>
        </p:txBody>
      </p:sp>
      <p:sp>
        <p:nvSpPr>
          <p:cNvPr id="2" name="文本框 4"/>
          <p:cNvSpPr txBox="1"/>
          <p:nvPr/>
        </p:nvSpPr>
        <p:spPr>
          <a:xfrm>
            <a:off x="1240790" y="2171700"/>
            <a:ext cx="10045065" cy="216852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50000"/>
              </a:lnSpc>
            </a:pPr>
            <a:r>
              <a:rPr lang="zh-CN" spc="200" noProof="1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总结：这节课我们学习了口算多位数乘一位数的方法，其中包括整十、整百乘一位数，以及简单的两位数乘一位数，它们的口算基础都是表内乘法口诀。</a:t>
            </a:r>
            <a:endParaRPr lang="zh-CN" spc="200" noProof="1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pic>
        <p:nvPicPr>
          <p:cNvPr id="512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687300" y="11087100"/>
            <a:ext cx="342900" cy="2540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0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1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ags/tag2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3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4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5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6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ags/tag8.xml><?xml version="1.0" encoding="utf-8"?>
<p:tagLst xmlns:p="http://schemas.openxmlformats.org/presentationml/2006/main">
  <p:tag name="KSO_WM_BEAUTIFY_FLAG" val="#wm#"/>
  <p:tag name="KSO_WM_SPECIAL_SOURCE" val="bdnull"/>
  <p:tag name="KSO_WM_TEMPLATE_CATEGORY" val="custom"/>
  <p:tag name="KSO_WM_TEMPLATE_INDEX" val="20187308"/>
</p:tagLst>
</file>

<file path=ppt/tags/tag9.xml><?xml version="1.0" encoding="utf-8"?>
<p:tagLst xmlns:p="http://schemas.openxmlformats.org/presentationml/2006/main">
  <p:tag name="KSO_WM_BEAUTIFY_FLAG" val="#wm#"/>
  <p:tag name="KSO_WM_SLIDE_ID" val="custom20187308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SPECIAL_SOURCE" val="bdnull"/>
  <p:tag name="KSO_WM_TAG_VERSION" val="1.0"/>
  <p:tag name="KSO_WM_TEMPLATE_CATEGORY" val="custom"/>
  <p:tag name="KSO_WM_TEMPLATE_INDEX" val="20187308"/>
  <p:tag name="KSO_WM_TEMPLATE_SUBCATEGORY" val="0"/>
  <p:tag name="KSO_WM_TEMPLATE_THUMBS_INDEX" val="1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585</Words>
  <Application>WPS 演示</Application>
  <PresentationFormat/>
  <Paragraphs>98</Paragraphs>
  <Slides>9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Arial</vt:lpstr>
      <vt:lpstr>宋体</vt:lpstr>
      <vt:lpstr>Wingdings</vt:lpstr>
      <vt:lpstr>微软雅黑</vt:lpstr>
      <vt:lpstr>黑体</vt:lpstr>
      <vt:lpstr>楷体_GB2312</vt:lpstr>
      <vt:lpstr>新宋体</vt:lpstr>
      <vt:lpstr>汉仪粗圆简</vt:lpstr>
      <vt:lpstr>Arial Unicode MS</vt:lpstr>
      <vt:lpstr>Office 主题​​</vt:lpstr>
      <vt:lpstr>PowerPoint 演示文稿</vt:lpstr>
      <vt:lpstr>创设情境，引出课题</vt:lpstr>
      <vt:lpstr>一、创设情境，引出课题</vt:lpstr>
      <vt:lpstr>二、合作交流，探索新知</vt:lpstr>
      <vt:lpstr>PowerPoint 演示文稿</vt:lpstr>
      <vt:lpstr>PowerPoint 演示文稿</vt:lpstr>
      <vt:lpstr>PowerPoint 演示文稿</vt:lpstr>
      <vt:lpstr>三、巩固练习，学以致用</vt:lpstr>
      <vt:lpstr>四、总结归纳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2021-09-02T15:34:00Z</cp:lastPrinted>
  <dcterms:created xsi:type="dcterms:W3CDTF">2021-09-02T15:34:00Z</dcterms:created>
  <dcterms:modified xsi:type="dcterms:W3CDTF">2021-11-09T11:33:15Z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F84A5EF458BC4800AC22EA0E7DC75F1D</vt:lpwstr>
  </property>
  <property fmtid="{D5CDD505-2E9C-101B-9397-08002B2CF9AE}" pid="7" name="KSOProductBuildVer">
    <vt:lpwstr>2052-11.1.0.11045</vt:lpwstr>
  </property>
</Properties>
</file>