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56" r:id="rId3"/>
    <p:sldId id="316" r:id="rId5"/>
    <p:sldId id="329" r:id="rId6"/>
    <p:sldId id="317" r:id="rId7"/>
    <p:sldId id="456" r:id="rId8"/>
    <p:sldId id="465" r:id="rId9"/>
    <p:sldId id="472" r:id="rId10"/>
    <p:sldId id="473" r:id="rId11"/>
    <p:sldId id="323" r:id="rId12"/>
    <p:sldId id="469" r:id="rId13"/>
    <p:sldId id="325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napToGrid="0" showGuides="1">
      <p:cViewPr varScale="1">
        <p:scale>
          <a:sx n="92" d="100"/>
          <a:sy n="92" d="100"/>
        </p:scale>
        <p:origin x="-132" y="-114"/>
      </p:cViewPr>
      <p:guideLst>
        <p:guide orient="horz" pos="1957"/>
        <p:guide pos="414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3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fld id="{43A73110-4F4D-486F-9E36-BC26C51C1BE3}" type="datetimeFigureOut">
              <a:rPr lang="zh-CN" altLang="en-US" strike="noStrike" noProof="1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fld id="{9BBC8D43-8ABB-49C7-96A5-0492D3CE1B82}" type="slidenum">
              <a:rPr lang="zh-CN" altLang="en-US" strike="noStrike" noProof="1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fld id="{E6258786-2F64-40C5-8BC8-867BF4F029D1}" type="datetimeFigureOut">
              <a:rPr lang="zh-CN" altLang="en-US" strike="noStrike" noProof="1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9220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1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fld id="{13DD2888-FC2B-45EA-A9E7-677BDBF08E5F}" type="slidenum">
              <a:rPr lang="zh-CN" altLang="en-US" strike="noStrike" noProof="1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90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7" name="KSO_TEMPLATE" hidden="1"/>
          <p:cNvSpPr/>
          <p:nvPr>
            <p:custDataLst>
              <p:tags r:id="rId2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8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4.xml"/><Relationship Id="rId3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5"/>
          <p:cNvSpPr txBox="1"/>
          <p:nvPr/>
        </p:nvSpPr>
        <p:spPr>
          <a:xfrm>
            <a:off x="455930" y="2225040"/>
            <a:ext cx="108585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800" b="1" spc="2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第</a:t>
            </a:r>
            <a:r>
              <a:rPr lang="en-US" altLang="zh-CN" sz="4800" b="1" spc="2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</a:t>
            </a:r>
            <a:r>
              <a:rPr lang="zh-CN" altLang="en-US" sz="4800" b="1" spc="2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单元  </a:t>
            </a:r>
            <a:r>
              <a:rPr lang="zh-CN" sz="4800" b="1" spc="2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分数的初步认识</a:t>
            </a:r>
            <a:endParaRPr lang="zh-CN" sz="4800" b="1" spc="2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11267" name="组合 4"/>
          <p:cNvGrpSpPr/>
          <p:nvPr/>
        </p:nvGrpSpPr>
        <p:grpSpPr>
          <a:xfrm>
            <a:off x="3421173" y="3055303"/>
            <a:ext cx="4928014" cy="1015047"/>
            <a:chOff x="5567" y="7852"/>
            <a:chExt cx="7761" cy="1599"/>
          </a:xfrm>
        </p:grpSpPr>
        <p:sp>
          <p:nvSpPr>
            <p:cNvPr id="11268" name="Text Box 46"/>
            <p:cNvSpPr txBox="1"/>
            <p:nvPr/>
          </p:nvSpPr>
          <p:spPr>
            <a:xfrm>
              <a:off x="6972" y="7852"/>
              <a:ext cx="6356" cy="15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fontAlgn="base">
                <a:lnSpc>
                  <a:spcPct val="150000"/>
                </a:lnSpc>
                <a:buSzTx/>
              </a:pPr>
              <a:r>
                <a:rPr lang="zh-CN" sz="4000" b="1" strike="noStrike" spc="200" noProof="1">
                  <a:solidFill>
                    <a:srgbClr val="92D050"/>
                  </a:solidFill>
                  <a:effectLst>
                    <a:reflection blurRad="6350" stA="49000" endA="900" endPos="35000" dir="5400000" sy="-100000" algn="bl" rotWithShape="0"/>
                  </a:effectLst>
                  <a:uFillTx/>
                  <a:latin typeface="黑体" panose="02010609060101010101" pitchFamily="2" charset="-122"/>
                  <a:ea typeface="黑体" panose="02010609060101010101" pitchFamily="2" charset="-122"/>
                  <a:sym typeface="微软雅黑" panose="020B0503020204020204" charset="-122"/>
                </a:rPr>
                <a:t>分数的简单计算</a:t>
              </a:r>
              <a:endParaRPr lang="zh-CN" sz="4000" b="1" strike="noStrike" spc="200" noProof="1">
                <a:solidFill>
                  <a:srgbClr val="92D050"/>
                </a:solidFill>
                <a:effectLst>
                  <a:reflection blurRad="6350" stA="49000" endA="900" endPos="35000" dir="5400000" sy="-100000" algn="bl" rotWithShape="0"/>
                </a:effectLst>
                <a:uFillTx/>
                <a:latin typeface="黑体" panose="02010609060101010101" pitchFamily="2" charset="-122"/>
                <a:ea typeface="黑体" panose="02010609060101010101" pitchFamily="2" charset="-122"/>
                <a:sym typeface="微软雅黑" panose="020B050302020402020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567" y="8112"/>
              <a:ext cx="1080" cy="1080"/>
              <a:chOff x="5048" y="8161"/>
              <a:chExt cx="1080" cy="1080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5048" y="8161"/>
                <a:ext cx="1080" cy="108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base">
                  <a:defRPr/>
                </a:pPr>
                <a:endParaRPr lang="zh-CN" altLang="en-US" sz="1800" strike="noStrike" noProof="1">
                  <a:sym typeface="+mn-ea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5259" y="8265"/>
                <a:ext cx="658" cy="87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fontAlgn="base"/>
                <a:r>
                  <a:rPr lang="en-US" altLang="zh-CN" b="1" strike="noStrike" noProof="1">
                    <a:ln w="6600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  <a:latin typeface="+mj-ea"/>
                    <a:ea typeface="+mj-ea"/>
                    <a:cs typeface="黑体" panose="02010609060101010101" pitchFamily="2" charset="-122"/>
                    <a:sym typeface="+mn-ea"/>
                  </a:rPr>
                  <a:t>3</a:t>
                </a:r>
                <a:endParaRPr lang="en-US" altLang="zh-CN" b="1" strike="noStrike" noProof="1">
                  <a:ln w="66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+mj-ea"/>
                  <a:ea typeface="+mj-ea"/>
                  <a:cs typeface="黑体" panose="02010609060101010101" pitchFamily="2" charset="-122"/>
                  <a:sym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本框 4"/>
          <p:cNvSpPr txBox="1"/>
          <p:nvPr/>
        </p:nvSpPr>
        <p:spPr>
          <a:xfrm>
            <a:off x="719455" y="2007870"/>
            <a:ext cx="6121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2.</a:t>
            </a:r>
            <a:endParaRPr lang="zh-CN" sz="2400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4" name="Picture 65"/>
          <p:cNvPicPr>
            <a:picLocks noChangeAspect="1"/>
          </p:cNvPicPr>
          <p:nvPr/>
        </p:nvPicPr>
        <p:blipFill>
          <a:blip r:embed="rId1"/>
          <a:srcRect r="60453"/>
          <a:stretch>
            <a:fillRect/>
          </a:stretch>
        </p:blipFill>
        <p:spPr>
          <a:xfrm>
            <a:off x="1010285" y="1860550"/>
            <a:ext cx="2539365" cy="1476375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42" name="Picture 65"/>
          <p:cNvPicPr>
            <a:picLocks noChangeAspect="1"/>
          </p:cNvPicPr>
          <p:nvPr/>
        </p:nvPicPr>
        <p:blipFill>
          <a:blip r:embed="rId1"/>
          <a:srcRect l="51464"/>
          <a:stretch>
            <a:fillRect/>
          </a:stretch>
        </p:blipFill>
        <p:spPr>
          <a:xfrm>
            <a:off x="3803650" y="1978025"/>
            <a:ext cx="2868930" cy="1358900"/>
          </a:xfrm>
          <a:prstGeom prst="rect">
            <a:avLst/>
          </a:prstGeom>
          <a:noFill/>
          <a:ln w="12700">
            <a:noFill/>
          </a:ln>
        </p:spPr>
      </p:pic>
      <p:grpSp>
        <p:nvGrpSpPr>
          <p:cNvPr id="54" name="组合 53"/>
          <p:cNvGrpSpPr/>
          <p:nvPr/>
        </p:nvGrpSpPr>
        <p:grpSpPr>
          <a:xfrm>
            <a:off x="2748280" y="3493770"/>
            <a:ext cx="377190" cy="815975"/>
            <a:chOff x="3261" y="1966"/>
            <a:chExt cx="594" cy="1285"/>
          </a:xfrm>
        </p:grpSpPr>
        <p:sp>
          <p:nvSpPr>
            <p:cNvPr id="59" name="文本框 58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7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8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组合 107"/>
          <p:cNvGrpSpPr/>
          <p:nvPr/>
        </p:nvGrpSpPr>
        <p:grpSpPr>
          <a:xfrm>
            <a:off x="1116330" y="3502025"/>
            <a:ext cx="1699260" cy="815340"/>
            <a:chOff x="3142" y="5015"/>
            <a:chExt cx="2676" cy="1284"/>
          </a:xfrm>
        </p:grpSpPr>
        <p:grpSp>
          <p:nvGrpSpPr>
            <p:cNvPr id="65" name="组合 64"/>
            <p:cNvGrpSpPr/>
            <p:nvPr/>
          </p:nvGrpSpPr>
          <p:grpSpPr>
            <a:xfrm>
              <a:off x="4491" y="5015"/>
              <a:ext cx="594" cy="1285"/>
              <a:chOff x="3261" y="1966"/>
              <a:chExt cx="594" cy="1285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3287" y="196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5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3287" y="252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80" name="直接连接符 79"/>
              <p:cNvCxnSpPr/>
              <p:nvPr/>
            </p:nvCxnSpPr>
            <p:spPr>
              <a:xfrm>
                <a:off x="3261" y="2602"/>
                <a:ext cx="55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文本框 99"/>
            <p:cNvSpPr txBox="1"/>
            <p:nvPr/>
          </p:nvSpPr>
          <p:spPr>
            <a:xfrm>
              <a:off x="3691" y="5301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＋</a:t>
              </a:r>
              <a:endParaRPr lang="zh-CN" altLang="zh-CN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5010" y="5296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＝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3142" y="5015"/>
              <a:ext cx="594" cy="1285"/>
              <a:chOff x="3261" y="1966"/>
              <a:chExt cx="594" cy="1285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3277" y="196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2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84" name="文本框 83"/>
              <p:cNvSpPr txBox="1"/>
              <p:nvPr/>
            </p:nvSpPr>
            <p:spPr>
              <a:xfrm>
                <a:off x="3287" y="252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3261" y="2602"/>
                <a:ext cx="55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组合 87"/>
          <p:cNvGrpSpPr/>
          <p:nvPr/>
        </p:nvGrpSpPr>
        <p:grpSpPr>
          <a:xfrm>
            <a:off x="7489825" y="3498215"/>
            <a:ext cx="1490345" cy="815340"/>
            <a:chOff x="3471" y="7478"/>
            <a:chExt cx="2347" cy="1284"/>
          </a:xfrm>
        </p:grpSpPr>
        <p:grpSp>
          <p:nvGrpSpPr>
            <p:cNvPr id="89" name="组合 88"/>
            <p:cNvGrpSpPr/>
            <p:nvPr/>
          </p:nvGrpSpPr>
          <p:grpSpPr>
            <a:xfrm>
              <a:off x="4491" y="7478"/>
              <a:ext cx="594" cy="1285"/>
              <a:chOff x="3261" y="1966"/>
              <a:chExt cx="594" cy="1285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3277" y="196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5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3287" y="252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95" name="直接连接符 94"/>
              <p:cNvCxnSpPr/>
              <p:nvPr/>
            </p:nvCxnSpPr>
            <p:spPr>
              <a:xfrm>
                <a:off x="3261" y="2602"/>
                <a:ext cx="55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文本框 95"/>
            <p:cNvSpPr txBox="1"/>
            <p:nvPr/>
          </p:nvSpPr>
          <p:spPr>
            <a:xfrm>
              <a:off x="3471" y="7764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1</a:t>
              </a:r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－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5010" y="7759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＝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718175" y="3493770"/>
            <a:ext cx="377190" cy="815975"/>
            <a:chOff x="3261" y="1966"/>
            <a:chExt cx="594" cy="1285"/>
          </a:xfrm>
        </p:grpSpPr>
        <p:sp>
          <p:nvSpPr>
            <p:cNvPr id="99" name="文本框 98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2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6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组合 103"/>
          <p:cNvGrpSpPr/>
          <p:nvPr/>
        </p:nvGrpSpPr>
        <p:grpSpPr>
          <a:xfrm>
            <a:off x="8905875" y="3489325"/>
            <a:ext cx="377190" cy="815975"/>
            <a:chOff x="3261" y="1966"/>
            <a:chExt cx="594" cy="1285"/>
          </a:xfrm>
        </p:grpSpPr>
        <p:sp>
          <p:nvSpPr>
            <p:cNvPr id="105" name="文本框 104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3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8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107" name="直接连接符 106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组合 108"/>
          <p:cNvGrpSpPr/>
          <p:nvPr/>
        </p:nvGrpSpPr>
        <p:grpSpPr>
          <a:xfrm>
            <a:off x="4133215" y="3502025"/>
            <a:ext cx="1699260" cy="815975"/>
            <a:chOff x="3142" y="5015"/>
            <a:chExt cx="2676" cy="1285"/>
          </a:xfrm>
        </p:grpSpPr>
        <p:grpSp>
          <p:nvGrpSpPr>
            <p:cNvPr id="110" name="组合 109"/>
            <p:cNvGrpSpPr/>
            <p:nvPr/>
          </p:nvGrpSpPr>
          <p:grpSpPr>
            <a:xfrm>
              <a:off x="4491" y="5015"/>
              <a:ext cx="594" cy="1285"/>
              <a:chOff x="3261" y="1966"/>
              <a:chExt cx="594" cy="1285"/>
            </a:xfrm>
          </p:grpSpPr>
          <p:sp>
            <p:nvSpPr>
              <p:cNvPr id="111" name="文本框 110"/>
              <p:cNvSpPr txBox="1"/>
              <p:nvPr/>
            </p:nvSpPr>
            <p:spPr>
              <a:xfrm>
                <a:off x="3287" y="196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1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112" name="文本框 111"/>
              <p:cNvSpPr txBox="1"/>
              <p:nvPr/>
            </p:nvSpPr>
            <p:spPr>
              <a:xfrm>
                <a:off x="3287" y="252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6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113" name="直接连接符 112"/>
              <p:cNvCxnSpPr/>
              <p:nvPr/>
            </p:nvCxnSpPr>
            <p:spPr>
              <a:xfrm>
                <a:off x="3261" y="2602"/>
                <a:ext cx="55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文本框 117"/>
            <p:cNvSpPr txBox="1"/>
            <p:nvPr/>
          </p:nvSpPr>
          <p:spPr>
            <a:xfrm>
              <a:off x="3691" y="5301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－</a:t>
              </a:r>
              <a:endParaRPr lang="zh-CN" altLang="zh-CN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5010" y="5296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＝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3142" y="5015"/>
              <a:ext cx="594" cy="1285"/>
              <a:chOff x="3261" y="1966"/>
              <a:chExt cx="594" cy="1285"/>
            </a:xfrm>
          </p:grpSpPr>
          <p:sp>
            <p:nvSpPr>
              <p:cNvPr id="128" name="文本框 127"/>
              <p:cNvSpPr txBox="1"/>
              <p:nvPr/>
            </p:nvSpPr>
            <p:spPr>
              <a:xfrm>
                <a:off x="3277" y="196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3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129" name="文本框 128"/>
              <p:cNvSpPr txBox="1"/>
              <p:nvPr/>
            </p:nvSpPr>
            <p:spPr>
              <a:xfrm>
                <a:off x="3287" y="2526"/>
                <a:ext cx="56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>
                    <a:solidFill>
                      <a:schemeClr val="tx1"/>
                    </a:solidFill>
                    <a:sym typeface="+mn-ea"/>
                  </a:rPr>
                  <a:t>6</a:t>
                </a:r>
                <a:endParaRPr lang="en-US" altLang="zh-CN" sz="24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130" name="直接连接符 129"/>
              <p:cNvCxnSpPr/>
              <p:nvPr/>
            </p:nvCxnSpPr>
            <p:spPr>
              <a:xfrm>
                <a:off x="3261" y="2602"/>
                <a:ext cx="55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7" name="组合 176"/>
          <p:cNvGrpSpPr/>
          <p:nvPr/>
        </p:nvGrpSpPr>
        <p:grpSpPr>
          <a:xfrm>
            <a:off x="7178040" y="2013585"/>
            <a:ext cx="3065780" cy="1635760"/>
            <a:chOff x="13314" y="1126"/>
            <a:chExt cx="4828" cy="2576"/>
          </a:xfrm>
        </p:grpSpPr>
        <p:grpSp>
          <p:nvGrpSpPr>
            <p:cNvPr id="41" name="组合 40"/>
            <p:cNvGrpSpPr/>
            <p:nvPr/>
          </p:nvGrpSpPr>
          <p:grpSpPr>
            <a:xfrm>
              <a:off x="13314" y="2279"/>
              <a:ext cx="4828" cy="647"/>
              <a:chOff x="4810" y="5161"/>
              <a:chExt cx="7859" cy="1053"/>
            </a:xfrm>
          </p:grpSpPr>
          <p:sp>
            <p:nvSpPr>
              <p:cNvPr id="10" name="左大括号 9"/>
              <p:cNvSpPr/>
              <p:nvPr/>
            </p:nvSpPr>
            <p:spPr>
              <a:xfrm rot="5400000">
                <a:off x="7157" y="2815"/>
                <a:ext cx="220" cy="4914"/>
              </a:xfrm>
              <a:prstGeom prst="leftBrace">
                <a:avLst>
                  <a:gd name="adj1" fmla="val 83723"/>
                  <a:gd name="adj2" fmla="val 5000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左大括号 10"/>
              <p:cNvSpPr/>
              <p:nvPr/>
            </p:nvSpPr>
            <p:spPr>
              <a:xfrm rot="16200000" flipV="1">
                <a:off x="8494" y="2040"/>
                <a:ext cx="492" cy="7856"/>
              </a:xfrm>
              <a:prstGeom prst="leftBrace">
                <a:avLst>
                  <a:gd name="adj1" fmla="val 83723"/>
                  <a:gd name="adj2" fmla="val 5000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H="1">
                <a:off x="5794" y="5453"/>
                <a:ext cx="0" cy="1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flipH="1">
                <a:off x="7758" y="5453"/>
                <a:ext cx="0" cy="1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4811" y="5650"/>
                <a:ext cx="785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flipH="1">
                <a:off x="4812" y="5453"/>
                <a:ext cx="0" cy="1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H="1">
                <a:off x="12668" y="5453"/>
                <a:ext cx="0" cy="1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H="1">
                <a:off x="9722" y="5453"/>
                <a:ext cx="0" cy="1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11686" y="5453"/>
                <a:ext cx="0" cy="1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左大括号 28"/>
              <p:cNvSpPr/>
              <p:nvPr/>
            </p:nvSpPr>
            <p:spPr>
              <a:xfrm rot="5400000">
                <a:off x="11086" y="3798"/>
                <a:ext cx="220" cy="2947"/>
              </a:xfrm>
              <a:prstGeom prst="leftBrace">
                <a:avLst>
                  <a:gd name="adj1" fmla="val 83723"/>
                  <a:gd name="adj2" fmla="val 50005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 flipH="1">
                <a:off x="6776" y="5453"/>
                <a:ext cx="0" cy="1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H="1">
                <a:off x="8740" y="5453"/>
                <a:ext cx="0" cy="1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10704" y="5453"/>
                <a:ext cx="0" cy="1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/>
            <p:cNvGrpSpPr/>
            <p:nvPr/>
          </p:nvGrpSpPr>
          <p:grpSpPr>
            <a:xfrm>
              <a:off x="14564" y="1126"/>
              <a:ext cx="539" cy="1098"/>
              <a:chOff x="3276" y="2056"/>
              <a:chExt cx="539" cy="1098"/>
            </a:xfrm>
          </p:grpSpPr>
          <p:sp>
            <p:nvSpPr>
              <p:cNvPr id="56" name="文本框 55"/>
              <p:cNvSpPr txBox="1"/>
              <p:nvPr/>
            </p:nvSpPr>
            <p:spPr>
              <a:xfrm>
                <a:off x="3285" y="205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5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3287" y="252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3276" y="2587"/>
                <a:ext cx="5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文本框 44"/>
            <p:cNvSpPr txBox="1"/>
            <p:nvPr/>
          </p:nvSpPr>
          <p:spPr>
            <a:xfrm>
              <a:off x="15488" y="2686"/>
              <a:ext cx="568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sz="2400" spc="200">
                  <a:sym typeface="+mn-ea"/>
                </a:rPr>
                <a:t>1</a:t>
              </a:r>
              <a:endParaRPr lang="zh-CN" altLang="en-US" sz="2400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6" name="文本框 175"/>
            <p:cNvSpPr txBox="1"/>
            <p:nvPr/>
          </p:nvSpPr>
          <p:spPr>
            <a:xfrm>
              <a:off x="16935" y="1299"/>
              <a:ext cx="808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400" spc="200" noProof="1"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？</a:t>
              </a:r>
              <a:endParaRPr lang="zh-CN" altLang="en-US" sz="2400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</p:spTree>
    <p:custDataLst>
      <p:tags r:id="rId2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38530" y="2562225"/>
            <a:ext cx="10315575" cy="23399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139700" dir="2700000" algn="tl" rotWithShape="0">
              <a:prstClr val="black">
                <a:alpha val="19000"/>
              </a:prstClr>
            </a:outerShd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14350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四、总结归纳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" name="文本框 4"/>
          <p:cNvSpPr txBox="1"/>
          <p:nvPr/>
        </p:nvSpPr>
        <p:spPr>
          <a:xfrm>
            <a:off x="1115378" y="2618105"/>
            <a:ext cx="10045065" cy="2168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总结：这节课学习了同分母分数的简单加、减计算方法，以及算式里有</a:t>
            </a:r>
            <a:r>
              <a:rPr lang="en-US" alt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</a:t>
            </a: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时，可以把</a:t>
            </a:r>
            <a:r>
              <a:rPr lang="en-US" alt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</a:t>
            </a: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看作任意一个分子、分母相同的分数，再计算</a:t>
            </a:r>
            <a:r>
              <a:rPr 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lang="zh-CN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633200" y="11569700"/>
            <a:ext cx="317500" cy="2413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847090" y="810260"/>
            <a:ext cx="9170670" cy="4982845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70125" y="1901825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8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  <a:hlinkClick r:id="rId1" action="ppaction://hlinksldjump"/>
              </a:rPr>
              <a:t>复习旧知，引出课题</a:t>
            </a:r>
            <a:endParaRPr kumimoji="0" lang="zh-CN" altLang="zh-CN" sz="48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  <a:hlinkClick r:id="rId1" action="ppaction://hlinksldjump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20440" y="852797"/>
            <a:ext cx="1861820" cy="110680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base">
              <a:defRPr/>
            </a:pPr>
            <a:r>
              <a:rPr lang="zh-CN" altLang="en-US" sz="6600" b="1" strike="noStrike" noProof="1">
                <a:ln w="28575">
                  <a:solidFill>
                    <a:srgbClr val="FFC000"/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汉仪粗圆简" charset="-122"/>
                <a:ea typeface="汉仪粗圆简" charset="-122"/>
                <a:cs typeface="汉仪粗圆简" charset="-122"/>
              </a:rPr>
              <a:t>目录</a:t>
            </a:r>
            <a:endParaRPr lang="zh-CN" altLang="en-US" sz="6600" b="1" strike="noStrike" noProof="1">
              <a:ln w="28575">
                <a:solidFill>
                  <a:srgbClr val="FFC000"/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汉仪粗圆简" charset="-122"/>
              <a:ea typeface="汉仪粗圆简" charset="-122"/>
              <a:cs typeface="汉仪粗圆简" charset="-122"/>
            </a:endParaRPr>
          </a:p>
        </p:txBody>
      </p:sp>
      <p:pic>
        <p:nvPicPr>
          <p:cNvPr id="13316" name="图片 17" descr="小学卡通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5688" y="3535363"/>
            <a:ext cx="2736850" cy="290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燕尾形箭头 4"/>
          <p:cNvSpPr/>
          <p:nvPr/>
        </p:nvSpPr>
        <p:spPr>
          <a:xfrm>
            <a:off x="1524000" y="2114550"/>
            <a:ext cx="647700" cy="39052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2" name="燕尾形箭头 1"/>
          <p:cNvSpPr/>
          <p:nvPr/>
        </p:nvSpPr>
        <p:spPr>
          <a:xfrm>
            <a:off x="1525588" y="2998788"/>
            <a:ext cx="647700" cy="39052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3" name="燕尾形箭头 2"/>
          <p:cNvSpPr/>
          <p:nvPr/>
        </p:nvSpPr>
        <p:spPr>
          <a:xfrm>
            <a:off x="1538288" y="3921125"/>
            <a:ext cx="647700" cy="39052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4" name="燕尾形箭头 3"/>
          <p:cNvSpPr/>
          <p:nvPr/>
        </p:nvSpPr>
        <p:spPr>
          <a:xfrm>
            <a:off x="1566863" y="4762500"/>
            <a:ext cx="647700" cy="39052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6" name="文本框 5">
            <a:hlinkClick r:id="rId3" action="ppaction://hlinksldjump"/>
          </p:cNvPr>
          <p:cNvSpPr txBox="1"/>
          <p:nvPr/>
        </p:nvSpPr>
        <p:spPr>
          <a:xfrm>
            <a:off x="2265363" y="2774950"/>
            <a:ext cx="592074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4800" b="1" kern="0" spc="20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宋体" panose="02010600030101010101" pitchFamily="2" charset="-122"/>
                <a:cs typeface="+mj-cs"/>
                <a:sym typeface="+mn-ea"/>
                <a:hlinkClick r:id="rId4" action="ppaction://hlinksldjump"/>
              </a:rPr>
              <a:t>合作交流，探索新知</a:t>
            </a:r>
            <a:endParaRPr lang="zh-CN" altLang="zh-CN" sz="4800" b="1" kern="0" noProof="0" smtClean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cs typeface="+mj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20925" y="3697288"/>
            <a:ext cx="5921375" cy="8302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buClrTx/>
              <a:buSzTx/>
              <a:buFontTx/>
            </a:pPr>
            <a:r>
              <a:rPr lang="zh-CN" altLang="zh-CN" sz="4800" b="1" kern="0" spc="20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宋体" panose="02010600030101010101" pitchFamily="2" charset="-122"/>
                <a:cs typeface="+mj-cs"/>
                <a:sym typeface="+mn-ea"/>
                <a:hlinkClick r:id="rId5" action="ppaction://hlinksldjump"/>
              </a:rPr>
              <a:t>巩固练习，学以致用</a:t>
            </a:r>
            <a:endParaRPr lang="zh-CN" altLang="zh-CN" sz="4800" b="1" kern="0" spc="200" noProof="0" smtClean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cs typeface="+mj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28863" y="4594225"/>
            <a:ext cx="2733675" cy="8302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lang="zh-CN" altLang="zh-CN" sz="4800" b="1" kern="0" spc="20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宋体" panose="02010600030101010101" pitchFamily="2" charset="-122"/>
                <a:cs typeface="+mj-cs"/>
                <a:sym typeface="+mn-ea"/>
                <a:hlinkClick r:id="rId6" action="ppaction://hlinksldjump"/>
              </a:rPr>
              <a:t>总结归纳</a:t>
            </a:r>
            <a:endParaRPr lang="zh-CN" altLang="zh-CN" sz="4800" b="1" kern="0" noProof="0" smtClean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cs typeface="+mj-cs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22" grpId="0"/>
      <p:bldP spid="2" grpId="0"/>
      <p:bldP spid="6" grpId="0"/>
      <p:bldP spid="3" grpId="0"/>
      <p:bldP spid="7" grpId="0"/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" y="487363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一、复习旧知，引出课题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15085" y="1410335"/>
            <a:ext cx="25196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sz="2400" spc="200">
                <a:uFillTx/>
                <a:sym typeface="+mn-ea"/>
              </a:rPr>
              <a:t>1.</a:t>
            </a:r>
            <a:r>
              <a:rPr lang="zh-CN" altLang="en-US" sz="2400" spc="200">
                <a:uFillTx/>
                <a:sym typeface="+mn-ea"/>
              </a:rPr>
              <a:t>看图写分数。</a:t>
            </a:r>
            <a:endParaRPr lang="zh-CN" altLang="en-US" sz="2400" spc="200" noProof="1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812290" y="1795780"/>
            <a:ext cx="5995035" cy="1918970"/>
            <a:chOff x="2854" y="2488"/>
            <a:chExt cx="9441" cy="3022"/>
          </a:xfrm>
        </p:grpSpPr>
        <p:sp>
          <p:nvSpPr>
            <p:cNvPr id="8" name="矩形 7"/>
            <p:cNvSpPr/>
            <p:nvPr/>
          </p:nvSpPr>
          <p:spPr>
            <a:xfrm>
              <a:off x="2854" y="3712"/>
              <a:ext cx="9440" cy="55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3903" y="3725"/>
              <a:ext cx="0" cy="5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4952" y="3725"/>
              <a:ext cx="0" cy="5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6001" y="3725"/>
              <a:ext cx="0" cy="5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7050" y="3725"/>
              <a:ext cx="0" cy="5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8099" y="3725"/>
              <a:ext cx="0" cy="5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9148" y="3725"/>
              <a:ext cx="0" cy="5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>
              <a:off x="10197" y="3725"/>
              <a:ext cx="0" cy="5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11246" y="3725"/>
              <a:ext cx="0" cy="5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左大括号 113"/>
            <p:cNvSpPr/>
            <p:nvPr/>
          </p:nvSpPr>
          <p:spPr>
            <a:xfrm rot="5400000">
              <a:off x="9562" y="916"/>
              <a:ext cx="220" cy="5245"/>
            </a:xfrm>
            <a:prstGeom prst="leftBrace">
              <a:avLst>
                <a:gd name="adj1" fmla="val 83723"/>
                <a:gd name="adj2" fmla="val 5000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左大括号 114"/>
            <p:cNvSpPr/>
            <p:nvPr/>
          </p:nvSpPr>
          <p:spPr>
            <a:xfrm rot="16200000" flipV="1">
              <a:off x="4290" y="2910"/>
              <a:ext cx="277" cy="3147"/>
            </a:xfrm>
            <a:prstGeom prst="leftBrace">
              <a:avLst>
                <a:gd name="adj1" fmla="val 83723"/>
                <a:gd name="adj2" fmla="val 5000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8589" y="2488"/>
              <a:ext cx="21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（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   </a:t>
              </a:r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）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345" y="4785"/>
              <a:ext cx="21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（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   </a:t>
              </a:r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）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633345" y="3140075"/>
            <a:ext cx="358140" cy="697230"/>
            <a:chOff x="3271" y="2056"/>
            <a:chExt cx="564" cy="1098"/>
          </a:xfrm>
        </p:grpSpPr>
        <p:sp>
          <p:nvSpPr>
            <p:cNvPr id="82" name="文本框 81"/>
            <p:cNvSpPr txBox="1"/>
            <p:nvPr/>
          </p:nvSpPr>
          <p:spPr>
            <a:xfrm>
              <a:off x="3307" y="205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3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3287" y="252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9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3271" y="2587"/>
              <a:ext cx="52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>
            <a:off x="5963285" y="1670685"/>
            <a:ext cx="358140" cy="697230"/>
            <a:chOff x="3271" y="2056"/>
            <a:chExt cx="564" cy="1098"/>
          </a:xfrm>
        </p:grpSpPr>
        <p:sp>
          <p:nvSpPr>
            <p:cNvPr id="87" name="文本框 86"/>
            <p:cNvSpPr txBox="1"/>
            <p:nvPr/>
          </p:nvSpPr>
          <p:spPr>
            <a:xfrm>
              <a:off x="3307" y="205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5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287" y="252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rgbClr val="FF0000"/>
                  </a:solidFill>
                  <a:sym typeface="+mn-ea"/>
                </a:rPr>
                <a:t>9</a:t>
              </a:r>
              <a:endParaRPr lang="en-US" altLang="zh-CN" sz="20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89" name="直接连接符 88"/>
            <p:cNvCxnSpPr/>
            <p:nvPr/>
          </p:nvCxnSpPr>
          <p:spPr>
            <a:xfrm>
              <a:off x="3271" y="2587"/>
              <a:ext cx="52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组合 139"/>
          <p:cNvGrpSpPr/>
          <p:nvPr/>
        </p:nvGrpSpPr>
        <p:grpSpPr>
          <a:xfrm>
            <a:off x="1518920" y="5320030"/>
            <a:ext cx="985520" cy="683260"/>
            <a:chOff x="2260" y="8378"/>
            <a:chExt cx="1552" cy="1076"/>
          </a:xfrm>
        </p:grpSpPr>
        <p:sp>
          <p:nvSpPr>
            <p:cNvPr id="130" name="文本框 129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2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132" name="文本框 131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33" name="文本框 132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7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34" name="直接连接符 133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7" name="组合 126"/>
          <p:cNvGrpSpPr/>
          <p:nvPr/>
        </p:nvGrpSpPr>
        <p:grpSpPr>
          <a:xfrm>
            <a:off x="1315085" y="4026535"/>
            <a:ext cx="9123680" cy="1407795"/>
            <a:chOff x="2071" y="6341"/>
            <a:chExt cx="14368" cy="2217"/>
          </a:xfrm>
        </p:grpSpPr>
        <p:sp>
          <p:nvSpPr>
            <p:cNvPr id="72" name="文本框 71"/>
            <p:cNvSpPr txBox="1"/>
            <p:nvPr/>
          </p:nvSpPr>
          <p:spPr>
            <a:xfrm>
              <a:off x="2071" y="6341"/>
              <a:ext cx="14368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l">
                <a:lnSpc>
                  <a:spcPct val="150000"/>
                </a:lnSpc>
                <a:buClrTx/>
                <a:buSzTx/>
                <a:buFontTx/>
              </a:pPr>
              <a:r>
                <a:rPr lang="en-US" sz="2400" spc="200">
                  <a:uFillTx/>
                  <a:sym typeface="+mn-ea"/>
                </a:rPr>
                <a:t>2.</a:t>
              </a:r>
              <a:r>
                <a:rPr lang="zh-CN" altLang="en-US" sz="2400" spc="200">
                  <a:uFillTx/>
                  <a:sym typeface="+mn-ea"/>
                </a:rPr>
                <a:t>先说说每个分数有几个几分之一，再比较每组分数的大小。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2071" y="7430"/>
              <a:ext cx="1608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l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（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1</a:t>
              </a:r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）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7481" y="7430"/>
              <a:ext cx="1608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l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（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2</a:t>
              </a:r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）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12891" y="7430"/>
              <a:ext cx="1608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l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（</a:t>
              </a:r>
              <a:r>
                <a:rPr lang="en-US" altLang="zh-CN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3</a:t>
              </a:r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）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668" y="7460"/>
              <a:ext cx="548" cy="1098"/>
              <a:chOff x="3287" y="2056"/>
              <a:chExt cx="548" cy="1098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3307" y="205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3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3287" y="252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7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80" name="直接连接符 79"/>
              <p:cNvCxnSpPr/>
              <p:nvPr/>
            </p:nvCxnSpPr>
            <p:spPr>
              <a:xfrm>
                <a:off x="3291" y="2587"/>
                <a:ext cx="5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组合 92"/>
            <p:cNvGrpSpPr/>
            <p:nvPr/>
          </p:nvGrpSpPr>
          <p:grpSpPr>
            <a:xfrm>
              <a:off x="3408" y="7460"/>
              <a:ext cx="548" cy="1098"/>
              <a:chOff x="3287" y="2056"/>
              <a:chExt cx="548" cy="1098"/>
            </a:xfrm>
          </p:grpSpPr>
          <p:sp>
            <p:nvSpPr>
              <p:cNvPr id="94" name="文本框 93"/>
              <p:cNvSpPr txBox="1"/>
              <p:nvPr/>
            </p:nvSpPr>
            <p:spPr>
              <a:xfrm>
                <a:off x="3307" y="205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2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3287" y="252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7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3291" y="2587"/>
                <a:ext cx="5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文本框 99"/>
            <p:cNvSpPr txBox="1"/>
            <p:nvPr/>
          </p:nvSpPr>
          <p:spPr>
            <a:xfrm>
              <a:off x="3896" y="7652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和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10050" y="7460"/>
              <a:ext cx="530" cy="1098"/>
              <a:chOff x="3285" y="2056"/>
              <a:chExt cx="530" cy="1098"/>
            </a:xfrm>
          </p:grpSpPr>
          <p:sp>
            <p:nvSpPr>
              <p:cNvPr id="102" name="文本框 101"/>
              <p:cNvSpPr txBox="1"/>
              <p:nvPr/>
            </p:nvSpPr>
            <p:spPr>
              <a:xfrm>
                <a:off x="3285" y="205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5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3287" y="252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5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104" name="直接连接符 103"/>
              <p:cNvCxnSpPr/>
              <p:nvPr/>
            </p:nvCxnSpPr>
            <p:spPr>
              <a:xfrm>
                <a:off x="3291" y="2587"/>
                <a:ext cx="5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组合 104"/>
            <p:cNvGrpSpPr/>
            <p:nvPr/>
          </p:nvGrpSpPr>
          <p:grpSpPr>
            <a:xfrm>
              <a:off x="8790" y="7460"/>
              <a:ext cx="530" cy="1098"/>
              <a:chOff x="3285" y="2056"/>
              <a:chExt cx="530" cy="1098"/>
            </a:xfrm>
          </p:grpSpPr>
          <p:sp>
            <p:nvSpPr>
              <p:cNvPr id="106" name="文本框 105"/>
              <p:cNvSpPr txBox="1"/>
              <p:nvPr/>
            </p:nvSpPr>
            <p:spPr>
              <a:xfrm>
                <a:off x="3285" y="205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3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>
                <a:off x="3287" y="252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5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108" name="直接连接符 107"/>
              <p:cNvCxnSpPr/>
              <p:nvPr/>
            </p:nvCxnSpPr>
            <p:spPr>
              <a:xfrm>
                <a:off x="3291" y="2587"/>
                <a:ext cx="5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文本框 108"/>
            <p:cNvSpPr txBox="1"/>
            <p:nvPr/>
          </p:nvSpPr>
          <p:spPr>
            <a:xfrm>
              <a:off x="9280" y="7652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和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15483" y="7460"/>
              <a:ext cx="530" cy="1098"/>
              <a:chOff x="3285" y="2056"/>
              <a:chExt cx="530" cy="1098"/>
            </a:xfrm>
          </p:grpSpPr>
          <p:sp>
            <p:nvSpPr>
              <p:cNvPr id="111" name="文本框 110"/>
              <p:cNvSpPr txBox="1"/>
              <p:nvPr/>
            </p:nvSpPr>
            <p:spPr>
              <a:xfrm>
                <a:off x="3285" y="205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112" name="文本框 111"/>
              <p:cNvSpPr txBox="1"/>
              <p:nvPr/>
            </p:nvSpPr>
            <p:spPr>
              <a:xfrm>
                <a:off x="3287" y="252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9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113" name="直接连接符 112"/>
              <p:cNvCxnSpPr/>
              <p:nvPr/>
            </p:nvCxnSpPr>
            <p:spPr>
              <a:xfrm>
                <a:off x="3291" y="2587"/>
                <a:ext cx="5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组合 117"/>
            <p:cNvGrpSpPr/>
            <p:nvPr/>
          </p:nvGrpSpPr>
          <p:grpSpPr>
            <a:xfrm>
              <a:off x="14223" y="7460"/>
              <a:ext cx="530" cy="1098"/>
              <a:chOff x="3285" y="2056"/>
              <a:chExt cx="530" cy="1098"/>
            </a:xfrm>
          </p:grpSpPr>
          <p:sp>
            <p:nvSpPr>
              <p:cNvPr id="123" name="文本框 122"/>
              <p:cNvSpPr txBox="1"/>
              <p:nvPr/>
            </p:nvSpPr>
            <p:spPr>
              <a:xfrm>
                <a:off x="3285" y="205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4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124" name="文本框 123"/>
              <p:cNvSpPr txBox="1"/>
              <p:nvPr/>
            </p:nvSpPr>
            <p:spPr>
              <a:xfrm>
                <a:off x="3287" y="252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9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125" name="直接连接符 124"/>
              <p:cNvCxnSpPr/>
              <p:nvPr/>
            </p:nvCxnSpPr>
            <p:spPr>
              <a:xfrm>
                <a:off x="3291" y="2587"/>
                <a:ext cx="5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" name="文本框 125"/>
            <p:cNvSpPr txBox="1"/>
            <p:nvPr/>
          </p:nvSpPr>
          <p:spPr>
            <a:xfrm>
              <a:off x="14713" y="7652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和</a:t>
              </a:r>
              <a:endParaRPr lang="zh-CN" altLang="en-US" sz="2400" spc="200" noProof="1">
                <a:solidFill>
                  <a:schemeClr val="tx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2942590" y="5320030"/>
            <a:ext cx="986155" cy="683260"/>
            <a:chOff x="2260" y="8378"/>
            <a:chExt cx="1553" cy="1076"/>
          </a:xfrm>
        </p:grpSpPr>
        <p:sp>
          <p:nvSpPr>
            <p:cNvPr id="142" name="文本框 141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3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144" name="文本框 143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45" name="文本框 144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7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46" name="直接连接符 145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8" name="组合 157"/>
          <p:cNvGrpSpPr/>
          <p:nvPr/>
        </p:nvGrpSpPr>
        <p:grpSpPr>
          <a:xfrm>
            <a:off x="2144395" y="6003290"/>
            <a:ext cx="1092835" cy="683260"/>
            <a:chOff x="3355" y="9454"/>
            <a:chExt cx="1721" cy="1076"/>
          </a:xfrm>
        </p:grpSpPr>
        <p:grpSp>
          <p:nvGrpSpPr>
            <p:cNvPr id="149" name="组合 148"/>
            <p:cNvGrpSpPr/>
            <p:nvPr/>
          </p:nvGrpSpPr>
          <p:grpSpPr>
            <a:xfrm>
              <a:off x="3355" y="9454"/>
              <a:ext cx="563" cy="1076"/>
              <a:chOff x="3209" y="2048"/>
              <a:chExt cx="563" cy="1076"/>
            </a:xfrm>
          </p:grpSpPr>
          <p:sp>
            <p:nvSpPr>
              <p:cNvPr id="150" name="文本框 149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2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51" name="文本框 150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7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52" name="直接连接符 151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3" name="组合 152"/>
            <p:cNvGrpSpPr/>
            <p:nvPr/>
          </p:nvGrpSpPr>
          <p:grpSpPr>
            <a:xfrm>
              <a:off x="4514" y="9454"/>
              <a:ext cx="563" cy="1076"/>
              <a:chOff x="3209" y="2048"/>
              <a:chExt cx="563" cy="1076"/>
            </a:xfrm>
          </p:grpSpPr>
          <p:sp>
            <p:nvSpPr>
              <p:cNvPr id="154" name="文本框 153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3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55" name="文本框 154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7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56" name="直接连接符 155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7" name="文本框 156"/>
            <p:cNvSpPr txBox="1"/>
            <p:nvPr/>
          </p:nvSpPr>
          <p:spPr>
            <a:xfrm>
              <a:off x="3848" y="9610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＜</a:t>
              </a:r>
              <a:endPara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925695" y="5320030"/>
            <a:ext cx="986155" cy="683260"/>
            <a:chOff x="2260" y="8378"/>
            <a:chExt cx="1553" cy="1076"/>
          </a:xfrm>
        </p:grpSpPr>
        <p:sp>
          <p:nvSpPr>
            <p:cNvPr id="160" name="文本框 159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3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161" name="组合 160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162" name="文本框 161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63" name="文本框 162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5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64" name="直接连接符 163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5" name="组合 164"/>
          <p:cNvGrpSpPr/>
          <p:nvPr/>
        </p:nvGrpSpPr>
        <p:grpSpPr>
          <a:xfrm>
            <a:off x="6335395" y="5320030"/>
            <a:ext cx="986155" cy="683260"/>
            <a:chOff x="2260" y="8378"/>
            <a:chExt cx="1553" cy="1076"/>
          </a:xfrm>
        </p:grpSpPr>
        <p:sp>
          <p:nvSpPr>
            <p:cNvPr id="166" name="文本框 165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5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167" name="组合 166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168" name="文本框 167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70" name="文本框 169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5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71" name="直接连接符 170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2" name="组合 171"/>
          <p:cNvGrpSpPr/>
          <p:nvPr/>
        </p:nvGrpSpPr>
        <p:grpSpPr>
          <a:xfrm>
            <a:off x="5537200" y="6003290"/>
            <a:ext cx="1092835" cy="683260"/>
            <a:chOff x="3355" y="9454"/>
            <a:chExt cx="1721" cy="1076"/>
          </a:xfrm>
        </p:grpSpPr>
        <p:grpSp>
          <p:nvGrpSpPr>
            <p:cNvPr id="173" name="组合 172"/>
            <p:cNvGrpSpPr/>
            <p:nvPr/>
          </p:nvGrpSpPr>
          <p:grpSpPr>
            <a:xfrm>
              <a:off x="3355" y="9454"/>
              <a:ext cx="563" cy="1076"/>
              <a:chOff x="3209" y="2048"/>
              <a:chExt cx="563" cy="1076"/>
            </a:xfrm>
          </p:grpSpPr>
          <p:sp>
            <p:nvSpPr>
              <p:cNvPr id="174" name="文本框 173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3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75" name="文本框 174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5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76" name="直接连接符 175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组合 176"/>
            <p:cNvGrpSpPr/>
            <p:nvPr/>
          </p:nvGrpSpPr>
          <p:grpSpPr>
            <a:xfrm>
              <a:off x="4514" y="9454"/>
              <a:ext cx="563" cy="1076"/>
              <a:chOff x="3209" y="2048"/>
              <a:chExt cx="563" cy="1076"/>
            </a:xfrm>
          </p:grpSpPr>
          <p:sp>
            <p:nvSpPr>
              <p:cNvPr id="178" name="文本框 177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5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79" name="文本框 178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5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80" name="直接连接符 179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1" name="文本框 180"/>
            <p:cNvSpPr txBox="1"/>
            <p:nvPr/>
          </p:nvSpPr>
          <p:spPr>
            <a:xfrm>
              <a:off x="3848" y="9610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＜</a:t>
              </a:r>
              <a:endPara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8418830" y="5320030"/>
            <a:ext cx="986155" cy="683260"/>
            <a:chOff x="2260" y="8378"/>
            <a:chExt cx="1553" cy="1076"/>
          </a:xfrm>
        </p:grpSpPr>
        <p:sp>
          <p:nvSpPr>
            <p:cNvPr id="183" name="文本框 182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4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184" name="组合 183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185" name="文本框 184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86" name="文本框 185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9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87" name="直接连接符 186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8" name="组合 187"/>
          <p:cNvGrpSpPr/>
          <p:nvPr/>
        </p:nvGrpSpPr>
        <p:grpSpPr>
          <a:xfrm>
            <a:off x="9814560" y="5320030"/>
            <a:ext cx="986155" cy="683260"/>
            <a:chOff x="2260" y="8378"/>
            <a:chExt cx="1553" cy="1076"/>
          </a:xfrm>
        </p:grpSpPr>
        <p:sp>
          <p:nvSpPr>
            <p:cNvPr id="189" name="文本框 188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8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190" name="组合 189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191" name="文本框 190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92" name="文本框 191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9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93" name="直接连接符 192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4" name="组合 193"/>
          <p:cNvGrpSpPr/>
          <p:nvPr/>
        </p:nvGrpSpPr>
        <p:grpSpPr>
          <a:xfrm>
            <a:off x="9030335" y="6003290"/>
            <a:ext cx="1092835" cy="683260"/>
            <a:chOff x="3355" y="9454"/>
            <a:chExt cx="1721" cy="1076"/>
          </a:xfrm>
        </p:grpSpPr>
        <p:grpSp>
          <p:nvGrpSpPr>
            <p:cNvPr id="195" name="组合 194"/>
            <p:cNvGrpSpPr/>
            <p:nvPr/>
          </p:nvGrpSpPr>
          <p:grpSpPr>
            <a:xfrm>
              <a:off x="3355" y="9454"/>
              <a:ext cx="563" cy="1076"/>
              <a:chOff x="3209" y="2048"/>
              <a:chExt cx="563" cy="1076"/>
            </a:xfrm>
          </p:grpSpPr>
          <p:sp>
            <p:nvSpPr>
              <p:cNvPr id="196" name="文本框 195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4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97" name="文本框 196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9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98" name="直接连接符 197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9" name="组合 198"/>
            <p:cNvGrpSpPr/>
            <p:nvPr/>
          </p:nvGrpSpPr>
          <p:grpSpPr>
            <a:xfrm>
              <a:off x="4514" y="9454"/>
              <a:ext cx="563" cy="1076"/>
              <a:chOff x="3209" y="2048"/>
              <a:chExt cx="563" cy="1076"/>
            </a:xfrm>
          </p:grpSpPr>
          <p:sp>
            <p:nvSpPr>
              <p:cNvPr id="200" name="文本框 199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201" name="文本框 200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9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202" name="直接连接符 201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3" name="文本框 202"/>
            <p:cNvSpPr txBox="1"/>
            <p:nvPr/>
          </p:nvSpPr>
          <p:spPr>
            <a:xfrm>
              <a:off x="3848" y="9610"/>
              <a:ext cx="80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＜</a:t>
              </a:r>
              <a:endParaRPr lang="zh-CN" altLang="en-US" sz="2400" spc="200" noProof="1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5900" y="488950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二、合作交流，探索新知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1505" name="文本框 4"/>
          <p:cNvSpPr txBox="1"/>
          <p:nvPr/>
        </p:nvSpPr>
        <p:spPr>
          <a:xfrm>
            <a:off x="4836160" y="1339850"/>
            <a:ext cx="735584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将一个西瓜平均分成</a:t>
            </a:r>
            <a:r>
              <a:rPr lang="en-US" alt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8</a:t>
            </a: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块，哥哥吃了</a:t>
            </a:r>
            <a:r>
              <a:rPr lang="en-US" alt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块，弟弟吃了</a:t>
            </a:r>
            <a:r>
              <a:rPr lang="en-US" alt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</a:t>
            </a: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块。</a:t>
            </a:r>
            <a:endParaRPr lang="zh-CN" altLang="en-US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117" name="Picture 32" descr="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0535" y="1503680"/>
            <a:ext cx="4284345" cy="39712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图片 26" descr="老师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840085" y="2311400"/>
            <a:ext cx="1021080" cy="1633855"/>
          </a:xfrm>
          <a:prstGeom prst="rect">
            <a:avLst/>
          </a:prstGeom>
        </p:spPr>
      </p:pic>
      <p:sp>
        <p:nvSpPr>
          <p:cNvPr id="142" name="AutoShape 27"/>
          <p:cNvSpPr/>
          <p:nvPr/>
        </p:nvSpPr>
        <p:spPr>
          <a:xfrm flipH="1">
            <a:off x="7896860" y="2606675"/>
            <a:ext cx="2943225" cy="1101725"/>
          </a:xfrm>
          <a:prstGeom prst="wedgeRoundRectCallout">
            <a:avLst>
              <a:gd name="adj1" fmla="val -59594"/>
              <a:gd name="adj2" fmla="val -20881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两兄弟各自吃了西瓜的几分之几？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pic>
        <p:nvPicPr>
          <p:cNvPr id="37" name="图片 36" descr="学生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0085" y="4107180"/>
            <a:ext cx="1158240" cy="1639570"/>
          </a:xfrm>
          <a:prstGeom prst="rect">
            <a:avLst/>
          </a:prstGeom>
        </p:spPr>
      </p:pic>
      <p:sp>
        <p:nvSpPr>
          <p:cNvPr id="38" name="AutoShape 27"/>
          <p:cNvSpPr/>
          <p:nvPr/>
        </p:nvSpPr>
        <p:spPr>
          <a:xfrm flipH="1">
            <a:off x="7680325" y="4483100"/>
            <a:ext cx="3058795" cy="1152525"/>
          </a:xfrm>
          <a:prstGeom prst="wedgeRoundRectCallout">
            <a:avLst>
              <a:gd name="adj1" fmla="val -59594"/>
              <a:gd name="adj2" fmla="val -20881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哥哥吃了西瓜的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  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，弟弟吃了西瓜的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  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。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0137140" y="4427220"/>
            <a:ext cx="336550" cy="697230"/>
            <a:chOff x="3285" y="2056"/>
            <a:chExt cx="530" cy="1098"/>
          </a:xfrm>
        </p:grpSpPr>
        <p:sp>
          <p:nvSpPr>
            <p:cNvPr id="52" name="文本框 51"/>
            <p:cNvSpPr txBox="1"/>
            <p:nvPr/>
          </p:nvSpPr>
          <p:spPr>
            <a:xfrm>
              <a:off x="3285" y="205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2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287" y="252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8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10137775" y="4980305"/>
            <a:ext cx="336550" cy="697230"/>
            <a:chOff x="3285" y="2056"/>
            <a:chExt cx="530" cy="1098"/>
          </a:xfrm>
        </p:grpSpPr>
        <p:sp>
          <p:nvSpPr>
            <p:cNvPr id="48" name="文本框 47"/>
            <p:cNvSpPr txBox="1"/>
            <p:nvPr/>
          </p:nvSpPr>
          <p:spPr>
            <a:xfrm>
              <a:off x="3285" y="205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1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287" y="252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8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AutoShape 27"/>
          <p:cNvSpPr/>
          <p:nvPr/>
        </p:nvSpPr>
        <p:spPr>
          <a:xfrm flipH="1">
            <a:off x="7896860" y="2624455"/>
            <a:ext cx="2943225" cy="1101725"/>
          </a:xfrm>
          <a:prstGeom prst="wedgeRoundRectCallout">
            <a:avLst>
              <a:gd name="adj1" fmla="val -59594"/>
              <a:gd name="adj2" fmla="val -20881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两兄弟一共吃了西瓜的几分之几？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295900" y="4678045"/>
            <a:ext cx="1552575" cy="957580"/>
            <a:chOff x="5761" y="8070"/>
            <a:chExt cx="2445" cy="1508"/>
          </a:xfrm>
        </p:grpSpPr>
        <p:grpSp>
          <p:nvGrpSpPr>
            <p:cNvPr id="92" name="组合 91"/>
            <p:cNvGrpSpPr/>
            <p:nvPr/>
          </p:nvGrpSpPr>
          <p:grpSpPr>
            <a:xfrm>
              <a:off x="7488" y="8070"/>
              <a:ext cx="719" cy="1508"/>
              <a:chOff x="3219" y="1840"/>
              <a:chExt cx="719" cy="1508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/>
            <p:cNvGrpSpPr/>
            <p:nvPr/>
          </p:nvGrpSpPr>
          <p:grpSpPr>
            <a:xfrm>
              <a:off x="5761" y="8070"/>
              <a:ext cx="719" cy="1508"/>
              <a:chOff x="3219" y="1840"/>
              <a:chExt cx="719" cy="1508"/>
            </a:xfrm>
          </p:grpSpPr>
          <p:sp>
            <p:nvSpPr>
              <p:cNvPr id="100" name="文本框 99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2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02" name="直接连接符 101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文本框 102"/>
            <p:cNvSpPr txBox="1"/>
            <p:nvPr/>
          </p:nvSpPr>
          <p:spPr>
            <a:xfrm>
              <a:off x="6550" y="8401"/>
              <a:ext cx="928" cy="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＋</a:t>
              </a:r>
              <a:endParaRPr lang="zh-CN" altLang="en-US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38" grpId="0"/>
      <p:bldP spid="80" grpId="0"/>
      <p:bldP spid="14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57580" y="781050"/>
            <a:ext cx="140779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spc="200">
                <a:solidFill>
                  <a:srgbClr val="0000FF"/>
                </a:solidFill>
                <a:sym typeface="+mn-ea"/>
              </a:rPr>
              <a:t>计算：</a:t>
            </a:r>
            <a:endParaRPr lang="zh-CN" altLang="en-US" spc="200">
              <a:sym typeface="+mn-ea"/>
            </a:endParaRPr>
          </a:p>
        </p:txBody>
      </p:sp>
      <p:grpSp>
        <p:nvGrpSpPr>
          <p:cNvPr id="184" name="组合 183"/>
          <p:cNvGrpSpPr/>
          <p:nvPr/>
        </p:nvGrpSpPr>
        <p:grpSpPr>
          <a:xfrm>
            <a:off x="2221230" y="621030"/>
            <a:ext cx="1552575" cy="957580"/>
            <a:chOff x="3498" y="978"/>
            <a:chExt cx="2445" cy="1508"/>
          </a:xfrm>
        </p:grpSpPr>
        <p:grpSp>
          <p:nvGrpSpPr>
            <p:cNvPr id="92" name="组合 91"/>
            <p:cNvGrpSpPr/>
            <p:nvPr/>
          </p:nvGrpSpPr>
          <p:grpSpPr>
            <a:xfrm>
              <a:off x="5225" y="978"/>
              <a:ext cx="719" cy="1508"/>
              <a:chOff x="3219" y="1840"/>
              <a:chExt cx="719" cy="1508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chemeClr val="tx1"/>
                    </a:solidFill>
                    <a:sym typeface="+mn-ea"/>
                  </a:rPr>
                  <a:t>1</a:t>
                </a:r>
                <a:endParaRPr lang="en-US" altLang="zh-CN" sz="28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8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/>
            <p:cNvGrpSpPr/>
            <p:nvPr/>
          </p:nvGrpSpPr>
          <p:grpSpPr>
            <a:xfrm>
              <a:off x="3498" y="978"/>
              <a:ext cx="719" cy="1508"/>
              <a:chOff x="3219" y="1840"/>
              <a:chExt cx="719" cy="1508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chemeClr val="tx1"/>
                    </a:solidFill>
                    <a:sym typeface="+mn-ea"/>
                  </a:rPr>
                  <a:t>2</a:t>
                </a:r>
                <a:endParaRPr lang="en-US" altLang="zh-CN" sz="28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8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文本框 5"/>
            <p:cNvSpPr txBox="1"/>
            <p:nvPr/>
          </p:nvSpPr>
          <p:spPr>
            <a:xfrm>
              <a:off x="4287" y="1309"/>
              <a:ext cx="928" cy="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pc="2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＋</a:t>
              </a:r>
              <a:endParaRPr lang="zh-CN" altLang="en-US" spc="20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1677035" y="2444750"/>
            <a:ext cx="1498600" cy="1498600"/>
            <a:chOff x="2641" y="3850"/>
            <a:chExt cx="2360" cy="2360"/>
          </a:xfrm>
        </p:grpSpPr>
        <p:grpSp>
          <p:nvGrpSpPr>
            <p:cNvPr id="170" name="组合 169"/>
            <p:cNvGrpSpPr/>
            <p:nvPr/>
          </p:nvGrpSpPr>
          <p:grpSpPr>
            <a:xfrm>
              <a:off x="2641" y="3850"/>
              <a:ext cx="2360" cy="2360"/>
              <a:chOff x="7544" y="828"/>
              <a:chExt cx="2360" cy="2360"/>
            </a:xfrm>
          </p:grpSpPr>
          <p:sp>
            <p:nvSpPr>
              <p:cNvPr id="7" name="饼形 6"/>
              <p:cNvSpPr/>
              <p:nvPr/>
            </p:nvSpPr>
            <p:spPr>
              <a:xfrm>
                <a:off x="7792" y="1076"/>
                <a:ext cx="1864" cy="1864"/>
              </a:xfrm>
              <a:prstGeom prst="pie">
                <a:avLst>
                  <a:gd name="adj1" fmla="val 10779123"/>
                  <a:gd name="adj2" fmla="val 1616093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7544" y="828"/>
                <a:ext cx="2360" cy="236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874" y="4094"/>
              <a:ext cx="1872" cy="1872"/>
              <a:chOff x="2874" y="4094"/>
              <a:chExt cx="1872" cy="1872"/>
            </a:xfrm>
          </p:grpSpPr>
          <p:cxnSp>
            <p:nvCxnSpPr>
              <p:cNvPr id="9" name="直接连接符 8"/>
              <p:cNvCxnSpPr>
                <a:stCxn id="10" idx="6"/>
              </p:cNvCxnSpPr>
              <p:nvPr/>
            </p:nvCxnSpPr>
            <p:spPr>
              <a:xfrm flipH="1">
                <a:off x="2874" y="5031"/>
                <a:ext cx="1873" cy="13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椭圆 9"/>
              <p:cNvSpPr/>
              <p:nvPr/>
            </p:nvSpPr>
            <p:spPr>
              <a:xfrm>
                <a:off x="2874" y="4094"/>
                <a:ext cx="1873" cy="187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" name="直接连接符 10"/>
              <p:cNvCxnSpPr/>
              <p:nvPr/>
            </p:nvCxnSpPr>
            <p:spPr>
              <a:xfrm rot="5400000" flipH="1">
                <a:off x="2868" y="5024"/>
                <a:ext cx="1873" cy="13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3124" y="4395"/>
                <a:ext cx="1365" cy="129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H="1">
                <a:off x="3128" y="4392"/>
                <a:ext cx="1365" cy="129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1209675" y="3983990"/>
            <a:ext cx="2033905" cy="683260"/>
            <a:chOff x="610" y="8378"/>
            <a:chExt cx="3203" cy="1076"/>
          </a:xfrm>
        </p:grpSpPr>
        <p:sp>
          <p:nvSpPr>
            <p:cNvPr id="26" name="文本框 25"/>
            <p:cNvSpPr txBox="1"/>
            <p:nvPr/>
          </p:nvSpPr>
          <p:spPr>
            <a:xfrm>
              <a:off x="610" y="8572"/>
              <a:ext cx="26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>
                  <a:solidFill>
                    <a:schemeClr val="tx1"/>
                  </a:solidFill>
                  <a:uFillTx/>
                  <a:sym typeface="+mn-ea"/>
                </a:rPr>
                <a:t>（</a:t>
              </a:r>
              <a:r>
                <a:rPr lang="en-US" altLang="zh-CN" sz="2400" spc="200">
                  <a:solidFill>
                    <a:schemeClr val="tx1"/>
                  </a:solidFill>
                  <a:uFillTx/>
                  <a:sym typeface="+mn-ea"/>
                </a:rPr>
                <a:t>   </a:t>
              </a:r>
              <a:r>
                <a:rPr lang="zh-CN" altLang="en-US" sz="2400" spc="200">
                  <a:solidFill>
                    <a:schemeClr val="tx1"/>
                  </a:solidFill>
                  <a:uFillTx/>
                  <a:sym typeface="+mn-ea"/>
                </a:rPr>
                <a:t>）个</a:t>
              </a:r>
              <a:endPara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0" name="组合 229"/>
          <p:cNvGrpSpPr/>
          <p:nvPr/>
        </p:nvGrpSpPr>
        <p:grpSpPr>
          <a:xfrm>
            <a:off x="4350385" y="2457450"/>
            <a:ext cx="1498600" cy="1498600"/>
            <a:chOff x="6851" y="3870"/>
            <a:chExt cx="2360" cy="2360"/>
          </a:xfrm>
        </p:grpSpPr>
        <p:grpSp>
          <p:nvGrpSpPr>
            <p:cNvPr id="172" name="组合 171"/>
            <p:cNvGrpSpPr/>
            <p:nvPr/>
          </p:nvGrpSpPr>
          <p:grpSpPr>
            <a:xfrm>
              <a:off x="6851" y="3870"/>
              <a:ext cx="2360" cy="2360"/>
              <a:chOff x="6825" y="1018"/>
              <a:chExt cx="2360" cy="2360"/>
            </a:xfrm>
          </p:grpSpPr>
          <p:sp>
            <p:nvSpPr>
              <p:cNvPr id="13" name="饼形 12"/>
              <p:cNvSpPr/>
              <p:nvPr/>
            </p:nvSpPr>
            <p:spPr>
              <a:xfrm>
                <a:off x="7073" y="1266"/>
                <a:ext cx="1864" cy="1864"/>
              </a:xfrm>
              <a:prstGeom prst="pie">
                <a:avLst>
                  <a:gd name="adj1" fmla="val 16168819"/>
                  <a:gd name="adj2" fmla="val 18944184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6825" y="1018"/>
                <a:ext cx="2360" cy="236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7074" y="4094"/>
              <a:ext cx="1872" cy="1872"/>
              <a:chOff x="7074" y="4094"/>
              <a:chExt cx="1872" cy="1872"/>
            </a:xfrm>
          </p:grpSpPr>
          <p:cxnSp>
            <p:nvCxnSpPr>
              <p:cNvPr id="14" name="直接连接符 13"/>
              <p:cNvCxnSpPr>
                <a:stCxn id="15" idx="6"/>
              </p:cNvCxnSpPr>
              <p:nvPr/>
            </p:nvCxnSpPr>
            <p:spPr>
              <a:xfrm flipH="1">
                <a:off x="7074" y="5031"/>
                <a:ext cx="1873" cy="13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椭圆 14"/>
              <p:cNvSpPr/>
              <p:nvPr/>
            </p:nvSpPr>
            <p:spPr>
              <a:xfrm>
                <a:off x="7074" y="4094"/>
                <a:ext cx="1873" cy="187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 rot="5400000" flipH="1">
                <a:off x="7068" y="5024"/>
                <a:ext cx="1873" cy="13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7324" y="4395"/>
                <a:ext cx="1365" cy="129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7328" y="4392"/>
                <a:ext cx="1365" cy="129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组合 40"/>
          <p:cNvGrpSpPr/>
          <p:nvPr/>
        </p:nvGrpSpPr>
        <p:grpSpPr>
          <a:xfrm>
            <a:off x="4054475" y="3983990"/>
            <a:ext cx="2033905" cy="683260"/>
            <a:chOff x="610" y="8378"/>
            <a:chExt cx="3203" cy="1076"/>
          </a:xfrm>
        </p:grpSpPr>
        <p:sp>
          <p:nvSpPr>
            <p:cNvPr id="42" name="文本框 41"/>
            <p:cNvSpPr txBox="1"/>
            <p:nvPr/>
          </p:nvSpPr>
          <p:spPr>
            <a:xfrm>
              <a:off x="610" y="8572"/>
              <a:ext cx="26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>
                  <a:solidFill>
                    <a:schemeClr val="tx1"/>
                  </a:solidFill>
                  <a:uFillTx/>
                  <a:sym typeface="+mn-ea"/>
                </a:rPr>
                <a:t>（</a:t>
              </a:r>
              <a:r>
                <a:rPr lang="en-US" altLang="zh-CN" sz="2400" spc="200">
                  <a:solidFill>
                    <a:schemeClr val="tx1"/>
                  </a:solidFill>
                  <a:uFillTx/>
                  <a:sym typeface="+mn-ea"/>
                </a:rPr>
                <a:t>   </a:t>
              </a:r>
              <a:r>
                <a:rPr lang="zh-CN" altLang="en-US" sz="2400" spc="200">
                  <a:solidFill>
                    <a:schemeClr val="tx1"/>
                  </a:solidFill>
                  <a:uFillTx/>
                  <a:sym typeface="+mn-ea"/>
                </a:rPr>
                <a:t>）个</a:t>
              </a:r>
              <a:endPara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53" name="文本框 52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1" name="组合 230"/>
          <p:cNvGrpSpPr/>
          <p:nvPr/>
        </p:nvGrpSpPr>
        <p:grpSpPr>
          <a:xfrm>
            <a:off x="7592060" y="2451100"/>
            <a:ext cx="1498600" cy="1498600"/>
            <a:chOff x="11956" y="3860"/>
            <a:chExt cx="2360" cy="2360"/>
          </a:xfrm>
        </p:grpSpPr>
        <p:grpSp>
          <p:nvGrpSpPr>
            <p:cNvPr id="174" name="组合 173"/>
            <p:cNvGrpSpPr/>
            <p:nvPr/>
          </p:nvGrpSpPr>
          <p:grpSpPr>
            <a:xfrm>
              <a:off x="11956" y="3860"/>
              <a:ext cx="2360" cy="2360"/>
              <a:chOff x="11380" y="580"/>
              <a:chExt cx="2360" cy="2360"/>
            </a:xfrm>
          </p:grpSpPr>
          <p:sp>
            <p:nvSpPr>
              <p:cNvPr id="19" name="饼形 18"/>
              <p:cNvSpPr/>
              <p:nvPr/>
            </p:nvSpPr>
            <p:spPr>
              <a:xfrm>
                <a:off x="11628" y="828"/>
                <a:ext cx="1864" cy="1864"/>
              </a:xfrm>
              <a:prstGeom prst="pie">
                <a:avLst>
                  <a:gd name="adj1" fmla="val 10779123"/>
                  <a:gd name="adj2" fmla="val 1908167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11380" y="580"/>
                <a:ext cx="2360" cy="236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12209" y="4094"/>
              <a:ext cx="1872" cy="1872"/>
              <a:chOff x="12209" y="4094"/>
              <a:chExt cx="1872" cy="1872"/>
            </a:xfrm>
          </p:grpSpPr>
          <p:cxnSp>
            <p:nvCxnSpPr>
              <p:cNvPr id="20" name="直接连接符 19"/>
              <p:cNvCxnSpPr>
                <a:stCxn id="21" idx="6"/>
              </p:cNvCxnSpPr>
              <p:nvPr/>
            </p:nvCxnSpPr>
            <p:spPr>
              <a:xfrm flipH="1">
                <a:off x="12209" y="5031"/>
                <a:ext cx="1873" cy="13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椭圆 20"/>
              <p:cNvSpPr/>
              <p:nvPr/>
            </p:nvSpPr>
            <p:spPr>
              <a:xfrm>
                <a:off x="12209" y="4094"/>
                <a:ext cx="1873" cy="187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 rot="5400000" flipH="1">
                <a:off x="12203" y="5024"/>
                <a:ext cx="1873" cy="13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2459" y="4395"/>
                <a:ext cx="1365" cy="129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>
                <a:off x="12463" y="4392"/>
                <a:ext cx="1365" cy="129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0" name="组合 59"/>
          <p:cNvGrpSpPr/>
          <p:nvPr/>
        </p:nvGrpSpPr>
        <p:grpSpPr>
          <a:xfrm>
            <a:off x="7369175" y="3983990"/>
            <a:ext cx="2033905" cy="683260"/>
            <a:chOff x="610" y="8378"/>
            <a:chExt cx="3203" cy="1076"/>
          </a:xfrm>
        </p:grpSpPr>
        <p:sp>
          <p:nvSpPr>
            <p:cNvPr id="83" name="文本框 82"/>
            <p:cNvSpPr txBox="1"/>
            <p:nvPr/>
          </p:nvSpPr>
          <p:spPr>
            <a:xfrm>
              <a:off x="610" y="8572"/>
              <a:ext cx="26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spc="200">
                  <a:solidFill>
                    <a:schemeClr val="tx1"/>
                  </a:solidFill>
                  <a:uFillTx/>
                  <a:sym typeface="+mn-ea"/>
                </a:rPr>
                <a:t>（</a:t>
              </a:r>
              <a:r>
                <a:rPr lang="en-US" altLang="zh-CN" sz="2400" spc="200">
                  <a:solidFill>
                    <a:schemeClr val="tx1"/>
                  </a:solidFill>
                  <a:uFillTx/>
                  <a:sym typeface="+mn-ea"/>
                </a:rPr>
                <a:t>   </a:t>
              </a:r>
              <a:r>
                <a:rPr lang="zh-CN" altLang="en-US" sz="2400" spc="200">
                  <a:solidFill>
                    <a:schemeClr val="tx1"/>
                  </a:solidFill>
                  <a:uFillTx/>
                  <a:sym typeface="+mn-ea"/>
                </a:rPr>
                <a:t>）个</a:t>
              </a:r>
              <a:endPara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85" name="文本框 84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chemeClr val="tx1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88" name="直接连接符 87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1" name="文本框 90"/>
          <p:cNvSpPr txBox="1"/>
          <p:nvPr/>
        </p:nvSpPr>
        <p:spPr>
          <a:xfrm>
            <a:off x="1727200" y="4107180"/>
            <a:ext cx="360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spc="200">
                <a:solidFill>
                  <a:srgbClr val="FF0000"/>
                </a:solidFill>
                <a:uFillTx/>
                <a:sym typeface="+mn-ea"/>
              </a:rPr>
              <a:t>2</a:t>
            </a:r>
            <a:endParaRPr lang="zh-CN" altLang="en-US" sz="2400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587240" y="4107180"/>
            <a:ext cx="360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spc="200">
                <a:solidFill>
                  <a:srgbClr val="FF0000"/>
                </a:solidFill>
                <a:uFillTx/>
                <a:sym typeface="+mn-ea"/>
              </a:rPr>
              <a:t>1</a:t>
            </a:r>
            <a:endParaRPr lang="zh-CN" altLang="en-US" sz="2400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7863840" y="4107180"/>
            <a:ext cx="360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spc="200">
                <a:solidFill>
                  <a:srgbClr val="FF0000"/>
                </a:solidFill>
                <a:uFillTx/>
                <a:sym typeface="+mn-ea"/>
              </a:rPr>
              <a:t>3</a:t>
            </a:r>
            <a:endParaRPr lang="zh-CN" altLang="en-US" sz="2400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05" name="圆角矩形 104"/>
          <p:cNvSpPr/>
          <p:nvPr/>
        </p:nvSpPr>
        <p:spPr>
          <a:xfrm>
            <a:off x="1181100" y="2311400"/>
            <a:ext cx="5257800" cy="2501900"/>
          </a:xfrm>
          <a:prstGeom prst="roundRect">
            <a:avLst/>
          </a:prstGeom>
          <a:noFill/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6" name="直接箭头连接符 105"/>
          <p:cNvCxnSpPr/>
          <p:nvPr/>
        </p:nvCxnSpPr>
        <p:spPr>
          <a:xfrm>
            <a:off x="6794500" y="3194050"/>
            <a:ext cx="431800" cy="0"/>
          </a:xfrm>
          <a:prstGeom prst="straightConnector1">
            <a:avLst/>
          </a:prstGeom>
          <a:ln w="76200"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5" name="组合 184"/>
          <p:cNvGrpSpPr/>
          <p:nvPr/>
        </p:nvGrpSpPr>
        <p:grpSpPr>
          <a:xfrm>
            <a:off x="3776980" y="629285"/>
            <a:ext cx="990600" cy="957580"/>
            <a:chOff x="6901" y="978"/>
            <a:chExt cx="1560" cy="1508"/>
          </a:xfrm>
        </p:grpSpPr>
        <p:grpSp>
          <p:nvGrpSpPr>
            <p:cNvPr id="179" name="组合 178"/>
            <p:cNvGrpSpPr/>
            <p:nvPr/>
          </p:nvGrpSpPr>
          <p:grpSpPr>
            <a:xfrm>
              <a:off x="7743" y="978"/>
              <a:ext cx="719" cy="1508"/>
              <a:chOff x="3219" y="1840"/>
              <a:chExt cx="719" cy="1508"/>
            </a:xfrm>
          </p:grpSpPr>
          <p:sp>
            <p:nvSpPr>
              <p:cNvPr id="180" name="文本框 179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effectLst/>
                    <a:sym typeface="+mn-ea"/>
                  </a:rPr>
                  <a:t>3</a:t>
                </a:r>
                <a:endParaRPr lang="en-US" altLang="zh-CN" sz="2800" spc="200">
                  <a:solidFill>
                    <a:srgbClr val="FF0000"/>
                  </a:solidFill>
                  <a:effectLst/>
                  <a:sym typeface="+mn-ea"/>
                </a:endParaRPr>
              </a:p>
            </p:txBody>
          </p:sp>
          <p:sp>
            <p:nvSpPr>
              <p:cNvPr id="181" name="文本框 180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effectLst/>
                    <a:sym typeface="+mn-ea"/>
                  </a:rPr>
                  <a:t>8</a:t>
                </a:r>
                <a:endParaRPr lang="en-US" altLang="zh-CN" sz="2800" spc="200">
                  <a:solidFill>
                    <a:srgbClr val="FF0000"/>
                  </a:solidFill>
                  <a:effectLst/>
                  <a:sym typeface="+mn-ea"/>
                </a:endParaRPr>
              </a:p>
            </p:txBody>
          </p:sp>
          <p:cxnSp>
            <p:nvCxnSpPr>
              <p:cNvPr id="182" name="直接连接符 181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文本框 182"/>
            <p:cNvSpPr txBox="1"/>
            <p:nvPr/>
          </p:nvSpPr>
          <p:spPr>
            <a:xfrm>
              <a:off x="6901" y="1309"/>
              <a:ext cx="928" cy="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＝</a:t>
              </a:r>
              <a:endParaRPr lang="zh-CN" altLang="en-US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3077528" y="5617845"/>
            <a:ext cx="6036945" cy="655320"/>
            <a:chOff x="3601" y="9584"/>
            <a:chExt cx="9507" cy="1032"/>
          </a:xfrm>
        </p:grpSpPr>
        <p:sp>
          <p:nvSpPr>
            <p:cNvPr id="195" name="矩形 194"/>
            <p:cNvSpPr/>
            <p:nvPr/>
          </p:nvSpPr>
          <p:spPr>
            <a:xfrm>
              <a:off x="3601" y="9684"/>
              <a:ext cx="9507" cy="9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文本框 4"/>
            <p:cNvSpPr txBox="1"/>
            <p:nvPr/>
          </p:nvSpPr>
          <p:spPr>
            <a:xfrm>
              <a:off x="3739" y="9584"/>
              <a:ext cx="9369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同分母分数相加，分母不变，分子相加。</a:t>
              </a:r>
              <a:endParaRPr lang="zh-CN" altLang="en-US" sz="2400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97" name="图片 196" descr="老师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0636250" y="1925955"/>
            <a:ext cx="1021080" cy="1633855"/>
          </a:xfrm>
          <a:prstGeom prst="rect">
            <a:avLst/>
          </a:prstGeom>
        </p:spPr>
      </p:pic>
      <p:sp>
        <p:nvSpPr>
          <p:cNvPr id="198" name="AutoShape 27"/>
          <p:cNvSpPr/>
          <p:nvPr/>
        </p:nvSpPr>
        <p:spPr>
          <a:xfrm flipH="1">
            <a:off x="6694805" y="893445"/>
            <a:ext cx="4201160" cy="1101725"/>
          </a:xfrm>
          <a:prstGeom prst="wedgeRoundRectCallout">
            <a:avLst>
              <a:gd name="adj1" fmla="val -46191"/>
              <a:gd name="adj2" fmla="val 77377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爸爸又吃了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   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，他们全家一共吃了西瓜的几分之几？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4679315" y="3039745"/>
            <a:ext cx="2546350" cy="965835"/>
            <a:chOff x="11130" y="-1978"/>
            <a:chExt cx="4010" cy="1521"/>
          </a:xfrm>
        </p:grpSpPr>
        <p:grpSp>
          <p:nvGrpSpPr>
            <p:cNvPr id="200" name="组合 199"/>
            <p:cNvGrpSpPr/>
            <p:nvPr/>
          </p:nvGrpSpPr>
          <p:grpSpPr>
            <a:xfrm>
              <a:off x="11130" y="-1978"/>
              <a:ext cx="2445" cy="1508"/>
              <a:chOff x="3498" y="978"/>
              <a:chExt cx="2445" cy="1508"/>
            </a:xfrm>
          </p:grpSpPr>
          <p:grpSp>
            <p:nvGrpSpPr>
              <p:cNvPr id="201" name="组合 200"/>
              <p:cNvGrpSpPr/>
              <p:nvPr/>
            </p:nvGrpSpPr>
            <p:grpSpPr>
              <a:xfrm>
                <a:off x="5225" y="978"/>
                <a:ext cx="719" cy="1508"/>
                <a:chOff x="3219" y="1840"/>
                <a:chExt cx="719" cy="1508"/>
              </a:xfrm>
            </p:grpSpPr>
            <p:sp>
              <p:nvSpPr>
                <p:cNvPr id="202" name="文本框 201"/>
                <p:cNvSpPr txBox="1"/>
                <p:nvPr/>
              </p:nvSpPr>
              <p:spPr>
                <a:xfrm>
                  <a:off x="3287" y="1840"/>
                  <a:ext cx="608" cy="8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800" spc="200">
                      <a:solidFill>
                        <a:srgbClr val="FF0000"/>
                      </a:solidFill>
                      <a:sym typeface="+mn-ea"/>
                    </a:rPr>
                    <a:t>5</a:t>
                  </a:r>
                  <a:endParaRPr lang="en-US" altLang="zh-CN" sz="2800" spc="200">
                    <a:solidFill>
                      <a:srgbClr val="FF0000"/>
                    </a:solidFill>
                    <a:sym typeface="+mn-ea"/>
                  </a:endParaRPr>
                </a:p>
              </p:txBody>
            </p:sp>
            <p:sp>
              <p:nvSpPr>
                <p:cNvPr id="203" name="文本框 202"/>
                <p:cNvSpPr txBox="1"/>
                <p:nvPr/>
              </p:nvSpPr>
              <p:spPr>
                <a:xfrm>
                  <a:off x="3287" y="2526"/>
                  <a:ext cx="608" cy="8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800" spc="200">
                      <a:solidFill>
                        <a:srgbClr val="FF0000"/>
                      </a:solidFill>
                      <a:sym typeface="+mn-ea"/>
                    </a:rPr>
                    <a:t>8</a:t>
                  </a:r>
                  <a:endParaRPr lang="en-US" altLang="zh-CN" sz="2800" spc="200">
                    <a:solidFill>
                      <a:srgbClr val="FF0000"/>
                    </a:solidFill>
                    <a:sym typeface="+mn-ea"/>
                  </a:endParaRPr>
                </a:p>
              </p:txBody>
            </p:sp>
            <p:cxnSp>
              <p:nvCxnSpPr>
                <p:cNvPr id="204" name="直接连接符 203"/>
                <p:cNvCxnSpPr/>
                <p:nvPr/>
              </p:nvCxnSpPr>
              <p:spPr>
                <a:xfrm>
                  <a:off x="3219" y="2587"/>
                  <a:ext cx="719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" name="组合 204"/>
              <p:cNvGrpSpPr/>
              <p:nvPr/>
            </p:nvGrpSpPr>
            <p:grpSpPr>
              <a:xfrm>
                <a:off x="3498" y="978"/>
                <a:ext cx="719" cy="1508"/>
                <a:chOff x="3219" y="1840"/>
                <a:chExt cx="719" cy="1508"/>
              </a:xfrm>
            </p:grpSpPr>
            <p:sp>
              <p:nvSpPr>
                <p:cNvPr id="206" name="文本框 205"/>
                <p:cNvSpPr txBox="1"/>
                <p:nvPr/>
              </p:nvSpPr>
              <p:spPr>
                <a:xfrm>
                  <a:off x="3287" y="1840"/>
                  <a:ext cx="608" cy="8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800" spc="200">
                      <a:solidFill>
                        <a:srgbClr val="FF0000"/>
                      </a:solidFill>
                      <a:sym typeface="+mn-ea"/>
                    </a:rPr>
                    <a:t>3</a:t>
                  </a:r>
                  <a:endParaRPr lang="en-US" altLang="zh-CN" sz="2800" spc="200">
                    <a:solidFill>
                      <a:srgbClr val="FF0000"/>
                    </a:solidFill>
                    <a:sym typeface="+mn-ea"/>
                  </a:endParaRPr>
                </a:p>
              </p:txBody>
            </p:sp>
            <p:sp>
              <p:nvSpPr>
                <p:cNvPr id="207" name="文本框 206"/>
                <p:cNvSpPr txBox="1"/>
                <p:nvPr/>
              </p:nvSpPr>
              <p:spPr>
                <a:xfrm>
                  <a:off x="3287" y="2526"/>
                  <a:ext cx="608" cy="8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800" spc="200">
                      <a:solidFill>
                        <a:srgbClr val="FF0000"/>
                      </a:solidFill>
                      <a:sym typeface="+mn-ea"/>
                    </a:rPr>
                    <a:t>8</a:t>
                  </a:r>
                  <a:endParaRPr lang="en-US" altLang="zh-CN" sz="2800" spc="200">
                    <a:solidFill>
                      <a:srgbClr val="FF0000"/>
                    </a:solidFill>
                    <a:sym typeface="+mn-ea"/>
                  </a:endParaRPr>
                </a:p>
              </p:txBody>
            </p:sp>
            <p:cxnSp>
              <p:nvCxnSpPr>
                <p:cNvPr id="208" name="直接连接符 207"/>
                <p:cNvCxnSpPr/>
                <p:nvPr/>
              </p:nvCxnSpPr>
              <p:spPr>
                <a:xfrm>
                  <a:off x="3219" y="2587"/>
                  <a:ext cx="719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9" name="文本框 208"/>
              <p:cNvSpPr txBox="1"/>
              <p:nvPr/>
            </p:nvSpPr>
            <p:spPr>
              <a:xfrm>
                <a:off x="4287" y="1309"/>
                <a:ext cx="928" cy="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pc="200" noProof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</a:rPr>
                  <a:t>＋</a:t>
                </a:r>
                <a:endParaRPr lang="zh-CN" altLang="en-US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13580" y="-1965"/>
              <a:ext cx="1561" cy="1508"/>
              <a:chOff x="6901" y="978"/>
              <a:chExt cx="1561" cy="1508"/>
            </a:xfrm>
          </p:grpSpPr>
          <p:grpSp>
            <p:nvGrpSpPr>
              <p:cNvPr id="211" name="组合 210"/>
              <p:cNvGrpSpPr/>
              <p:nvPr/>
            </p:nvGrpSpPr>
            <p:grpSpPr>
              <a:xfrm>
                <a:off x="7743" y="978"/>
                <a:ext cx="719" cy="1508"/>
                <a:chOff x="3219" y="1840"/>
                <a:chExt cx="719" cy="1508"/>
              </a:xfrm>
            </p:grpSpPr>
            <p:sp>
              <p:nvSpPr>
                <p:cNvPr id="212" name="文本框 211"/>
                <p:cNvSpPr txBox="1"/>
                <p:nvPr/>
              </p:nvSpPr>
              <p:spPr>
                <a:xfrm>
                  <a:off x="3287" y="1840"/>
                  <a:ext cx="608" cy="8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800" spc="200">
                      <a:solidFill>
                        <a:srgbClr val="FF0000"/>
                      </a:solidFill>
                      <a:effectLst/>
                      <a:sym typeface="+mn-ea"/>
                    </a:rPr>
                    <a:t>8</a:t>
                  </a:r>
                  <a:endParaRPr lang="en-US" altLang="zh-CN" sz="2800" spc="200">
                    <a:solidFill>
                      <a:srgbClr val="FF0000"/>
                    </a:solidFill>
                    <a:effectLst/>
                    <a:sym typeface="+mn-ea"/>
                  </a:endParaRPr>
                </a:p>
              </p:txBody>
            </p:sp>
            <p:sp>
              <p:nvSpPr>
                <p:cNvPr id="213" name="文本框 212"/>
                <p:cNvSpPr txBox="1"/>
                <p:nvPr/>
              </p:nvSpPr>
              <p:spPr>
                <a:xfrm>
                  <a:off x="3287" y="2526"/>
                  <a:ext cx="608" cy="8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800" spc="200">
                      <a:solidFill>
                        <a:srgbClr val="FF0000"/>
                      </a:solidFill>
                      <a:effectLst/>
                      <a:sym typeface="+mn-ea"/>
                    </a:rPr>
                    <a:t>8</a:t>
                  </a:r>
                  <a:endParaRPr lang="en-US" altLang="zh-CN" sz="2800" spc="200">
                    <a:solidFill>
                      <a:srgbClr val="FF0000"/>
                    </a:solidFill>
                    <a:effectLst/>
                    <a:sym typeface="+mn-ea"/>
                  </a:endParaRPr>
                </a:p>
              </p:txBody>
            </p:sp>
            <p:cxnSp>
              <p:nvCxnSpPr>
                <p:cNvPr id="214" name="直接连接符 213"/>
                <p:cNvCxnSpPr/>
                <p:nvPr/>
              </p:nvCxnSpPr>
              <p:spPr>
                <a:xfrm>
                  <a:off x="3219" y="2587"/>
                  <a:ext cx="719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5" name="文本框 214"/>
              <p:cNvSpPr txBox="1"/>
              <p:nvPr/>
            </p:nvSpPr>
            <p:spPr>
              <a:xfrm>
                <a:off x="6901" y="1309"/>
                <a:ext cx="928" cy="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pc="200" noProof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</a:rPr>
                  <a:t>＝</a:t>
                </a:r>
                <a:endParaRPr lang="zh-CN" altLang="en-US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17" name="组合 216"/>
          <p:cNvGrpSpPr/>
          <p:nvPr/>
        </p:nvGrpSpPr>
        <p:grpSpPr>
          <a:xfrm>
            <a:off x="8521065" y="869315"/>
            <a:ext cx="336550" cy="697230"/>
            <a:chOff x="3285" y="2056"/>
            <a:chExt cx="530" cy="1098"/>
          </a:xfrm>
        </p:grpSpPr>
        <p:sp>
          <p:nvSpPr>
            <p:cNvPr id="218" name="文本框 217"/>
            <p:cNvSpPr txBox="1"/>
            <p:nvPr/>
          </p:nvSpPr>
          <p:spPr>
            <a:xfrm>
              <a:off x="3285" y="205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5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sp>
          <p:nvSpPr>
            <p:cNvPr id="219" name="文本框 218"/>
            <p:cNvSpPr txBox="1"/>
            <p:nvPr/>
          </p:nvSpPr>
          <p:spPr>
            <a:xfrm>
              <a:off x="3287" y="252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8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cxnSp>
          <p:nvCxnSpPr>
            <p:cNvPr id="220" name="直接连接符 219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7" name="文本框 226"/>
          <p:cNvSpPr txBox="1"/>
          <p:nvPr/>
        </p:nvSpPr>
        <p:spPr>
          <a:xfrm>
            <a:off x="7226300" y="3245485"/>
            <a:ext cx="8051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＝</a:t>
            </a:r>
            <a:r>
              <a:rPr lang="en-US" altLang="zh-CN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</a:t>
            </a:r>
            <a:endParaRPr lang="en-US" altLang="zh-CN" spc="200" noProof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5" grpId="0"/>
      <p:bldP spid="105" grpId="0"/>
      <p:bldP spid="96" grpId="0"/>
      <p:bldP spid="198" grpId="0"/>
      <p:bldP spid="227" grpId="0"/>
      <p:bldP spid="91" grpId="2"/>
      <p:bldP spid="95" grpId="2"/>
      <p:bldP spid="96" grpId="2"/>
      <p:bldP spid="105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39190" y="711200"/>
            <a:ext cx="140779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spc="200">
                <a:solidFill>
                  <a:srgbClr val="0000FF"/>
                </a:solidFill>
                <a:sym typeface="+mn-ea"/>
              </a:rPr>
              <a:t>思考：</a:t>
            </a:r>
            <a:endParaRPr lang="zh-CN" altLang="en-US" spc="200">
              <a:sym typeface="+mn-ea"/>
            </a:endParaRPr>
          </a:p>
        </p:txBody>
      </p:sp>
      <p:sp>
        <p:nvSpPr>
          <p:cNvPr id="21505" name="文本框 4"/>
          <p:cNvSpPr txBox="1"/>
          <p:nvPr/>
        </p:nvSpPr>
        <p:spPr>
          <a:xfrm>
            <a:off x="2376170" y="543560"/>
            <a:ext cx="7355840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哥哥比弟弟多吃了几分之几？</a:t>
            </a:r>
            <a:endParaRPr lang="zh-CN" altLang="en-US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3174365" y="1505585"/>
            <a:ext cx="1553210" cy="957580"/>
            <a:chOff x="5761" y="8070"/>
            <a:chExt cx="2446" cy="1508"/>
          </a:xfrm>
        </p:grpSpPr>
        <p:grpSp>
          <p:nvGrpSpPr>
            <p:cNvPr id="3" name="组合 2"/>
            <p:cNvGrpSpPr/>
            <p:nvPr/>
          </p:nvGrpSpPr>
          <p:grpSpPr>
            <a:xfrm>
              <a:off x="7488" y="8070"/>
              <a:ext cx="719" cy="1508"/>
              <a:chOff x="3219" y="1840"/>
              <a:chExt cx="719" cy="1508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5761" y="8070"/>
              <a:ext cx="719" cy="1508"/>
              <a:chOff x="3219" y="1840"/>
              <a:chExt cx="719" cy="1508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2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8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02" name="直接连接符 101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文本框 102"/>
            <p:cNvSpPr txBox="1"/>
            <p:nvPr/>
          </p:nvSpPr>
          <p:spPr>
            <a:xfrm>
              <a:off x="6550" y="8401"/>
              <a:ext cx="928" cy="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－</a:t>
              </a:r>
              <a:endParaRPr lang="zh-CN" altLang="en-US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27" name="图片 26" descr="老师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0840085" y="1505585"/>
            <a:ext cx="1021080" cy="1633855"/>
          </a:xfrm>
          <a:prstGeom prst="rect">
            <a:avLst/>
          </a:prstGeom>
        </p:spPr>
      </p:pic>
      <p:pic>
        <p:nvPicPr>
          <p:cNvPr id="37" name="图片 36" descr="学生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0085" y="4107180"/>
            <a:ext cx="1158240" cy="1639570"/>
          </a:xfrm>
          <a:prstGeom prst="rect">
            <a:avLst/>
          </a:prstGeom>
        </p:spPr>
      </p:pic>
      <p:sp>
        <p:nvSpPr>
          <p:cNvPr id="38" name="AutoShape 27"/>
          <p:cNvSpPr/>
          <p:nvPr/>
        </p:nvSpPr>
        <p:spPr>
          <a:xfrm flipH="1">
            <a:off x="6845935" y="4007485"/>
            <a:ext cx="3896360" cy="1621790"/>
          </a:xfrm>
          <a:prstGeom prst="wedgeRoundRectCallout">
            <a:avLst>
              <a:gd name="adj1" fmla="val -57382"/>
              <a:gd name="adj2" fmla="val 7978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把一个西瓜平均分成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8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份，其中的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2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份比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份多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份，也就是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  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。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22" name="AutoShape 27"/>
          <p:cNvSpPr/>
          <p:nvPr/>
        </p:nvSpPr>
        <p:spPr>
          <a:xfrm flipH="1">
            <a:off x="8747125" y="1788795"/>
            <a:ext cx="2092960" cy="686435"/>
          </a:xfrm>
          <a:prstGeom prst="wedgeRoundRectCallout">
            <a:avLst>
              <a:gd name="adj1" fmla="val -60097"/>
              <a:gd name="adj2" fmla="val 1968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怎么计算呢？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002270" y="4932045"/>
            <a:ext cx="336550" cy="697230"/>
            <a:chOff x="3285" y="2056"/>
            <a:chExt cx="530" cy="1098"/>
          </a:xfrm>
        </p:grpSpPr>
        <p:sp>
          <p:nvSpPr>
            <p:cNvPr id="48" name="文本框 47"/>
            <p:cNvSpPr txBox="1"/>
            <p:nvPr/>
          </p:nvSpPr>
          <p:spPr>
            <a:xfrm>
              <a:off x="3285" y="205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1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287" y="252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8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2640965" y="2454275"/>
            <a:ext cx="985520" cy="683260"/>
            <a:chOff x="2260" y="8378"/>
            <a:chExt cx="1552" cy="1076"/>
          </a:xfrm>
        </p:grpSpPr>
        <p:sp>
          <p:nvSpPr>
            <p:cNvPr id="26" name="文本框 25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2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组合 27"/>
          <p:cNvGrpSpPr/>
          <p:nvPr/>
        </p:nvGrpSpPr>
        <p:grpSpPr>
          <a:xfrm>
            <a:off x="4741545" y="1501140"/>
            <a:ext cx="990600" cy="957580"/>
            <a:chOff x="7467" y="2364"/>
            <a:chExt cx="1560" cy="1508"/>
          </a:xfrm>
        </p:grpSpPr>
        <p:grpSp>
          <p:nvGrpSpPr>
            <p:cNvPr id="179" name="组合 178"/>
            <p:cNvGrpSpPr/>
            <p:nvPr/>
          </p:nvGrpSpPr>
          <p:grpSpPr>
            <a:xfrm>
              <a:off x="8309" y="2364"/>
              <a:ext cx="719" cy="1508"/>
              <a:chOff x="3219" y="1840"/>
              <a:chExt cx="719" cy="1508"/>
            </a:xfrm>
          </p:grpSpPr>
          <p:sp>
            <p:nvSpPr>
              <p:cNvPr id="180" name="文本框 179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effectLst/>
                    <a:sym typeface="+mn-ea"/>
                  </a:rPr>
                  <a:t>1</a:t>
                </a:r>
                <a:endParaRPr lang="en-US" altLang="zh-CN" sz="2800" spc="200">
                  <a:solidFill>
                    <a:srgbClr val="FF0000"/>
                  </a:solidFill>
                  <a:effectLst/>
                  <a:sym typeface="+mn-ea"/>
                </a:endParaRPr>
              </a:p>
            </p:txBody>
          </p:sp>
          <p:sp>
            <p:nvSpPr>
              <p:cNvPr id="181" name="文本框 180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effectLst/>
                    <a:sym typeface="+mn-ea"/>
                  </a:rPr>
                  <a:t>8</a:t>
                </a:r>
                <a:endParaRPr lang="en-US" altLang="zh-CN" sz="2800" spc="200">
                  <a:solidFill>
                    <a:srgbClr val="FF0000"/>
                  </a:solidFill>
                  <a:effectLst/>
                  <a:sym typeface="+mn-ea"/>
                </a:endParaRPr>
              </a:p>
            </p:txBody>
          </p:sp>
          <p:cxnSp>
            <p:nvCxnSpPr>
              <p:cNvPr id="182" name="直接连接符 181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文本框 182"/>
            <p:cNvSpPr txBox="1"/>
            <p:nvPr/>
          </p:nvSpPr>
          <p:spPr>
            <a:xfrm>
              <a:off x="7467" y="2695"/>
              <a:ext cx="928" cy="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＝</a:t>
              </a:r>
              <a:endParaRPr lang="zh-CN" altLang="en-US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4374515" y="2468245"/>
            <a:ext cx="986155" cy="683260"/>
            <a:chOff x="2260" y="8378"/>
            <a:chExt cx="1553" cy="1076"/>
          </a:xfrm>
        </p:grpSpPr>
        <p:sp>
          <p:nvSpPr>
            <p:cNvPr id="188" name="文本框 187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1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189" name="组合 188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190" name="文本框 189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91" name="文本框 190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8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92" name="直接连接符 191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4" name="组合 193"/>
          <p:cNvGrpSpPr/>
          <p:nvPr/>
        </p:nvGrpSpPr>
        <p:grpSpPr>
          <a:xfrm>
            <a:off x="3077528" y="5617845"/>
            <a:ext cx="6036945" cy="655320"/>
            <a:chOff x="3601" y="9584"/>
            <a:chExt cx="9507" cy="1032"/>
          </a:xfrm>
        </p:grpSpPr>
        <p:sp>
          <p:nvSpPr>
            <p:cNvPr id="195" name="矩形 194"/>
            <p:cNvSpPr/>
            <p:nvPr/>
          </p:nvSpPr>
          <p:spPr>
            <a:xfrm>
              <a:off x="3601" y="9684"/>
              <a:ext cx="9507" cy="9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文本框 4"/>
            <p:cNvSpPr txBox="1"/>
            <p:nvPr/>
          </p:nvSpPr>
          <p:spPr>
            <a:xfrm>
              <a:off x="3739" y="9584"/>
              <a:ext cx="9369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同分母分数相减，分母不变，分子相减。</a:t>
              </a:r>
              <a:endParaRPr lang="zh-CN" altLang="en-US" sz="2400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38" grpId="0"/>
      <p:bldP spid="22" grpId="0"/>
      <p:bldP spid="38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39190" y="711200"/>
            <a:ext cx="140779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spc="200">
                <a:solidFill>
                  <a:srgbClr val="0000FF"/>
                </a:solidFill>
                <a:sym typeface="+mn-ea"/>
              </a:rPr>
              <a:t>探究：</a:t>
            </a:r>
            <a:endParaRPr lang="zh-CN" altLang="en-US" spc="200"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42515" y="508635"/>
            <a:ext cx="1285240" cy="957580"/>
            <a:chOff x="5420" y="2371"/>
            <a:chExt cx="2024" cy="1508"/>
          </a:xfrm>
        </p:grpSpPr>
        <p:grpSp>
          <p:nvGrpSpPr>
            <p:cNvPr id="3" name="组合 2"/>
            <p:cNvGrpSpPr/>
            <p:nvPr/>
          </p:nvGrpSpPr>
          <p:grpSpPr>
            <a:xfrm>
              <a:off x="6726" y="2371"/>
              <a:ext cx="719" cy="1508"/>
              <a:chOff x="3219" y="1840"/>
              <a:chExt cx="719" cy="1508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chemeClr val="tx1"/>
                    </a:solidFill>
                    <a:sym typeface="+mn-ea"/>
                  </a:rPr>
                  <a:t>1</a:t>
                </a:r>
                <a:endParaRPr lang="en-US" altLang="zh-CN" sz="2800" spc="200">
                  <a:solidFill>
                    <a:schemeClr val="tx1"/>
                  </a:solidFill>
                  <a:sym typeface="+mn-ea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chemeClr val="tx1"/>
                    </a:solidFill>
                    <a:sym typeface="+mn-ea"/>
                  </a:rPr>
                  <a:t>4</a:t>
                </a:r>
                <a:endParaRPr lang="en-US" altLang="zh-CN" sz="2800" spc="200">
                  <a:solidFill>
                    <a:schemeClr val="tx1"/>
                  </a:solidFill>
                  <a:sym typeface="+mn-ea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文本框 102"/>
            <p:cNvSpPr txBox="1"/>
            <p:nvPr/>
          </p:nvSpPr>
          <p:spPr>
            <a:xfrm>
              <a:off x="5420" y="2702"/>
              <a:ext cx="1268" cy="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pc="2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1</a:t>
              </a:r>
              <a:r>
                <a:rPr lang="zh-CN" altLang="en-US" spc="200" noProof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－</a:t>
              </a:r>
              <a:endParaRPr lang="zh-CN" altLang="en-US" spc="20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37915" y="504190"/>
            <a:ext cx="990600" cy="957580"/>
            <a:chOff x="7467" y="2364"/>
            <a:chExt cx="1560" cy="1508"/>
          </a:xfrm>
        </p:grpSpPr>
        <p:grpSp>
          <p:nvGrpSpPr>
            <p:cNvPr id="179" name="组合 178"/>
            <p:cNvGrpSpPr/>
            <p:nvPr/>
          </p:nvGrpSpPr>
          <p:grpSpPr>
            <a:xfrm>
              <a:off x="8309" y="2364"/>
              <a:ext cx="719" cy="1508"/>
              <a:chOff x="3219" y="1840"/>
              <a:chExt cx="719" cy="1508"/>
            </a:xfrm>
          </p:grpSpPr>
          <p:sp>
            <p:nvSpPr>
              <p:cNvPr id="180" name="文本框 179"/>
              <p:cNvSpPr txBox="1"/>
              <p:nvPr/>
            </p:nvSpPr>
            <p:spPr>
              <a:xfrm>
                <a:off x="3309" y="1840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effectLst/>
                    <a:sym typeface="+mn-ea"/>
                  </a:rPr>
                  <a:t>3</a:t>
                </a:r>
                <a:endParaRPr lang="en-US" altLang="zh-CN" sz="2800" spc="200">
                  <a:solidFill>
                    <a:srgbClr val="FF0000"/>
                  </a:solidFill>
                  <a:effectLst/>
                  <a:sym typeface="+mn-ea"/>
                </a:endParaRPr>
              </a:p>
            </p:txBody>
          </p:sp>
          <p:sp>
            <p:nvSpPr>
              <p:cNvPr id="181" name="文本框 180"/>
              <p:cNvSpPr txBox="1"/>
              <p:nvPr/>
            </p:nvSpPr>
            <p:spPr>
              <a:xfrm>
                <a:off x="3287" y="2526"/>
                <a:ext cx="60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800" spc="200">
                    <a:solidFill>
                      <a:srgbClr val="FF0000"/>
                    </a:solidFill>
                    <a:effectLst/>
                    <a:sym typeface="+mn-ea"/>
                  </a:rPr>
                  <a:t>4</a:t>
                </a:r>
                <a:endParaRPr lang="en-US" altLang="zh-CN" sz="2800" spc="200">
                  <a:solidFill>
                    <a:srgbClr val="FF0000"/>
                  </a:solidFill>
                  <a:effectLst/>
                  <a:sym typeface="+mn-ea"/>
                </a:endParaRPr>
              </a:p>
            </p:txBody>
          </p:sp>
          <p:cxnSp>
            <p:nvCxnSpPr>
              <p:cNvPr id="182" name="直接连接符 181"/>
              <p:cNvCxnSpPr/>
              <p:nvPr/>
            </p:nvCxnSpPr>
            <p:spPr>
              <a:xfrm>
                <a:off x="3219" y="2587"/>
                <a:ext cx="71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文本框 182"/>
            <p:cNvSpPr txBox="1"/>
            <p:nvPr/>
          </p:nvSpPr>
          <p:spPr>
            <a:xfrm>
              <a:off x="7467" y="2695"/>
              <a:ext cx="928" cy="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＝</a:t>
              </a:r>
              <a:endParaRPr lang="zh-CN" altLang="en-US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686560" y="1477645"/>
            <a:ext cx="986155" cy="683260"/>
            <a:chOff x="2260" y="8378"/>
            <a:chExt cx="1553" cy="1076"/>
          </a:xfrm>
        </p:grpSpPr>
        <p:sp>
          <p:nvSpPr>
            <p:cNvPr id="26" name="文本框 25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4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4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7" name="组合 186"/>
          <p:cNvGrpSpPr/>
          <p:nvPr/>
        </p:nvGrpSpPr>
        <p:grpSpPr>
          <a:xfrm>
            <a:off x="3201035" y="1491615"/>
            <a:ext cx="986155" cy="683260"/>
            <a:chOff x="2260" y="8378"/>
            <a:chExt cx="1553" cy="1076"/>
          </a:xfrm>
        </p:grpSpPr>
        <p:sp>
          <p:nvSpPr>
            <p:cNvPr id="188" name="文本框 187"/>
            <p:cNvSpPr txBox="1"/>
            <p:nvPr/>
          </p:nvSpPr>
          <p:spPr>
            <a:xfrm>
              <a:off x="2260" y="8572"/>
              <a:ext cx="108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uFillTx/>
                  <a:sym typeface="+mn-ea"/>
                </a:rPr>
                <a:t>1</a:t>
              </a:r>
              <a:r>
                <a:rPr lang="zh-CN" altLang="en-US" sz="2400" spc="200">
                  <a:solidFill>
                    <a:srgbClr val="FF0000"/>
                  </a:solidFill>
                  <a:uFillTx/>
                  <a:sym typeface="+mn-ea"/>
                </a:rPr>
                <a:t>个</a:t>
              </a:r>
              <a:endParaRPr lang="zh-CN" altLang="en-US" sz="2400" strike="noStrike" spc="200" noProof="1">
                <a:solidFill>
                  <a:srgbClr val="FF0000"/>
                </a:solidFill>
                <a:uFillTx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189" name="组合 188"/>
            <p:cNvGrpSpPr/>
            <p:nvPr/>
          </p:nvGrpSpPr>
          <p:grpSpPr>
            <a:xfrm>
              <a:off x="3250" y="8378"/>
              <a:ext cx="563" cy="1076"/>
              <a:chOff x="3209" y="2048"/>
              <a:chExt cx="563" cy="1076"/>
            </a:xfrm>
          </p:grpSpPr>
          <p:sp>
            <p:nvSpPr>
              <p:cNvPr id="190" name="文本框 189"/>
              <p:cNvSpPr txBox="1"/>
              <p:nvPr/>
            </p:nvSpPr>
            <p:spPr>
              <a:xfrm>
                <a:off x="3243" y="2048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1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sp>
            <p:nvSpPr>
              <p:cNvPr id="191" name="文本框 190"/>
              <p:cNvSpPr txBox="1"/>
              <p:nvPr/>
            </p:nvSpPr>
            <p:spPr>
              <a:xfrm>
                <a:off x="3244" y="2496"/>
                <a:ext cx="528" cy="6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000" spc="200">
                    <a:solidFill>
                      <a:srgbClr val="FF0000"/>
                    </a:solidFill>
                    <a:sym typeface="+mn-ea"/>
                  </a:rPr>
                  <a:t>4</a:t>
                </a:r>
                <a:endParaRPr lang="en-US" altLang="zh-CN" sz="2000" spc="200">
                  <a:solidFill>
                    <a:srgbClr val="FF0000"/>
                  </a:solidFill>
                  <a:sym typeface="+mn-ea"/>
                </a:endParaRPr>
              </a:p>
            </p:txBody>
          </p:sp>
          <p:cxnSp>
            <p:nvCxnSpPr>
              <p:cNvPr id="192" name="直接连接符 191"/>
              <p:cNvCxnSpPr/>
              <p:nvPr/>
            </p:nvCxnSpPr>
            <p:spPr>
              <a:xfrm>
                <a:off x="3209" y="2567"/>
                <a:ext cx="52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7" name="图片 26" descr="老师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0840085" y="1505585"/>
            <a:ext cx="1021080" cy="1633855"/>
          </a:xfrm>
          <a:prstGeom prst="rect">
            <a:avLst/>
          </a:prstGeom>
        </p:spPr>
      </p:pic>
      <p:pic>
        <p:nvPicPr>
          <p:cNvPr id="37" name="图片 36" descr="学生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0085" y="4107180"/>
            <a:ext cx="1158240" cy="1639570"/>
          </a:xfrm>
          <a:prstGeom prst="rect">
            <a:avLst/>
          </a:prstGeom>
        </p:spPr>
      </p:pic>
      <p:sp>
        <p:nvSpPr>
          <p:cNvPr id="22" name="AutoShape 27"/>
          <p:cNvSpPr/>
          <p:nvPr/>
        </p:nvSpPr>
        <p:spPr>
          <a:xfrm flipH="1">
            <a:off x="7860665" y="1788795"/>
            <a:ext cx="2979420" cy="686435"/>
          </a:xfrm>
          <a:prstGeom prst="wedgeRoundRectCallout">
            <a:avLst>
              <a:gd name="adj1" fmla="val -60097"/>
              <a:gd name="adj2" fmla="val 1968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可以看作几个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  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0138410" y="1788795"/>
            <a:ext cx="336550" cy="697230"/>
            <a:chOff x="3285" y="2056"/>
            <a:chExt cx="530" cy="1098"/>
          </a:xfrm>
        </p:grpSpPr>
        <p:sp>
          <p:nvSpPr>
            <p:cNvPr id="48" name="文本框 47"/>
            <p:cNvSpPr txBox="1"/>
            <p:nvPr/>
          </p:nvSpPr>
          <p:spPr>
            <a:xfrm>
              <a:off x="3285" y="205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1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287" y="252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4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AutoShape 27"/>
          <p:cNvSpPr/>
          <p:nvPr/>
        </p:nvSpPr>
        <p:spPr>
          <a:xfrm flipH="1">
            <a:off x="8206740" y="1477645"/>
            <a:ext cx="2633345" cy="1198880"/>
          </a:xfrm>
          <a:prstGeom prst="wedgeRoundRectCallout">
            <a:avLst>
              <a:gd name="adj1" fmla="val -60097"/>
              <a:gd name="adj2" fmla="val 1968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还可以看作分母是几的分数？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637915" y="3184525"/>
            <a:ext cx="377190" cy="815975"/>
            <a:chOff x="3261" y="1966"/>
            <a:chExt cx="594" cy="1285"/>
          </a:xfrm>
        </p:grpSpPr>
        <p:sp>
          <p:nvSpPr>
            <p:cNvPr id="29" name="文本框 28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1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5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AutoShape 27"/>
          <p:cNvSpPr/>
          <p:nvPr/>
        </p:nvSpPr>
        <p:spPr>
          <a:xfrm flipH="1">
            <a:off x="7860665" y="4492625"/>
            <a:ext cx="2979420" cy="686435"/>
          </a:xfrm>
          <a:prstGeom prst="wedgeRoundRectCallout">
            <a:avLst>
              <a:gd name="adj1" fmla="val -58631"/>
              <a:gd name="adj2" fmla="val 6984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可以看作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4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个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  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。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012680" y="4492625"/>
            <a:ext cx="336550" cy="697230"/>
            <a:chOff x="3285" y="2056"/>
            <a:chExt cx="530" cy="1098"/>
          </a:xfrm>
        </p:grpSpPr>
        <p:sp>
          <p:nvSpPr>
            <p:cNvPr id="56" name="文本框 55"/>
            <p:cNvSpPr txBox="1"/>
            <p:nvPr/>
          </p:nvSpPr>
          <p:spPr>
            <a:xfrm>
              <a:off x="3285" y="205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1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287" y="2526"/>
              <a:ext cx="52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pc="200">
                  <a:solidFill>
                    <a:schemeClr val="tx1"/>
                  </a:solidFill>
                  <a:sym typeface="+mn-ea"/>
                </a:rPr>
                <a:t>4</a:t>
              </a:r>
              <a:endParaRPr lang="en-US" altLang="zh-CN" sz="2000" spc="200">
                <a:solidFill>
                  <a:schemeClr val="tx1"/>
                </a:solidFill>
                <a:sym typeface="+mn-ea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3291" y="2587"/>
              <a:ext cx="5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组合 90"/>
          <p:cNvGrpSpPr/>
          <p:nvPr/>
        </p:nvGrpSpPr>
        <p:grpSpPr>
          <a:xfrm>
            <a:off x="1256665" y="3184525"/>
            <a:ext cx="7592060" cy="815340"/>
            <a:chOff x="1979" y="7478"/>
            <a:chExt cx="11956" cy="1284"/>
          </a:xfrm>
        </p:grpSpPr>
        <p:sp>
          <p:nvSpPr>
            <p:cNvPr id="72" name="文本框 71"/>
            <p:cNvSpPr txBox="1"/>
            <p:nvPr/>
          </p:nvSpPr>
          <p:spPr>
            <a:xfrm>
              <a:off x="1979" y="7523"/>
              <a:ext cx="1848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algn="l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sz="2400" spc="200" noProof="1">
                  <a:solidFill>
                    <a:schemeClr val="accent2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rPr>
                <a:t>练习：</a:t>
              </a:r>
              <a:endParaRPr lang="zh-CN" altLang="en-US" sz="2400" spc="200" noProof="1">
                <a:solidFill>
                  <a:schemeClr val="accent2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3471" y="7478"/>
              <a:ext cx="2347" cy="1284"/>
              <a:chOff x="3471" y="7478"/>
              <a:chExt cx="2347" cy="1284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4491" y="7478"/>
                <a:ext cx="594" cy="1285"/>
                <a:chOff x="3261" y="1966"/>
                <a:chExt cx="594" cy="1285"/>
              </a:xfrm>
            </p:grpSpPr>
            <p:sp>
              <p:nvSpPr>
                <p:cNvPr id="77" name="文本框 76"/>
                <p:cNvSpPr txBox="1"/>
                <p:nvPr/>
              </p:nvSpPr>
              <p:spPr>
                <a:xfrm>
                  <a:off x="3277" y="1966"/>
                  <a:ext cx="568" cy="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400" spc="200">
                      <a:solidFill>
                        <a:schemeClr val="tx1"/>
                      </a:solidFill>
                      <a:sym typeface="+mn-ea"/>
                    </a:rPr>
                    <a:t>4</a:t>
                  </a:r>
                  <a:endParaRPr lang="en-US" altLang="zh-CN" sz="2400" spc="200">
                    <a:solidFill>
                      <a:schemeClr val="tx1"/>
                    </a:solidFill>
                    <a:sym typeface="+mn-ea"/>
                  </a:endParaRPr>
                </a:p>
              </p:txBody>
            </p:sp>
            <p:sp>
              <p:nvSpPr>
                <p:cNvPr id="79" name="文本框 78"/>
                <p:cNvSpPr txBox="1"/>
                <p:nvPr/>
              </p:nvSpPr>
              <p:spPr>
                <a:xfrm>
                  <a:off x="3287" y="2526"/>
                  <a:ext cx="568" cy="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400" spc="200">
                      <a:solidFill>
                        <a:schemeClr val="tx1"/>
                      </a:solidFill>
                      <a:sym typeface="+mn-ea"/>
                    </a:rPr>
                    <a:t>5</a:t>
                  </a:r>
                  <a:endParaRPr lang="en-US" altLang="zh-CN" sz="2400" spc="200">
                    <a:solidFill>
                      <a:schemeClr val="tx1"/>
                    </a:solidFill>
                    <a:sym typeface="+mn-ea"/>
                  </a:endParaRPr>
                </a:p>
              </p:txBody>
            </p:sp>
            <p:cxnSp>
              <p:nvCxnSpPr>
                <p:cNvPr id="80" name="直接连接符 79"/>
                <p:cNvCxnSpPr/>
                <p:nvPr/>
              </p:nvCxnSpPr>
              <p:spPr>
                <a:xfrm>
                  <a:off x="3261" y="2602"/>
                  <a:ext cx="559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文本框 99"/>
              <p:cNvSpPr txBox="1"/>
              <p:nvPr/>
            </p:nvSpPr>
            <p:spPr>
              <a:xfrm>
                <a:off x="3471" y="7764"/>
                <a:ext cx="108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 noProof="1">
                    <a:solidFill>
                      <a:schemeClr val="tx1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  <a:sym typeface="+mn-ea"/>
                  </a:rPr>
                  <a:t>1</a:t>
                </a:r>
                <a:r>
                  <a:rPr lang="zh-CN" altLang="en-US" sz="2400" spc="200" noProof="1">
                    <a:solidFill>
                      <a:schemeClr val="tx1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  <a:sym typeface="+mn-ea"/>
                  </a:rPr>
                  <a:t>－</a:t>
                </a:r>
                <a:endPara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5010" y="7759"/>
                <a:ext cx="80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400" spc="200" noProof="1">
                    <a:solidFill>
                      <a:schemeClr val="tx1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  <a:sym typeface="+mn-ea"/>
                  </a:rPr>
                  <a:t>＝</a:t>
                </a:r>
                <a:endPara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7531" y="7478"/>
              <a:ext cx="2347" cy="1284"/>
              <a:chOff x="3471" y="7478"/>
              <a:chExt cx="2347" cy="1284"/>
            </a:xfrm>
          </p:grpSpPr>
          <p:grpSp>
            <p:nvGrpSpPr>
              <p:cNvPr id="60" name="组合 59"/>
              <p:cNvGrpSpPr/>
              <p:nvPr/>
            </p:nvGrpSpPr>
            <p:grpSpPr>
              <a:xfrm>
                <a:off x="4491" y="7478"/>
                <a:ext cx="594" cy="1285"/>
                <a:chOff x="3261" y="1966"/>
                <a:chExt cx="594" cy="1285"/>
              </a:xfrm>
            </p:grpSpPr>
            <p:sp>
              <p:nvSpPr>
                <p:cNvPr id="61" name="文本框 60"/>
                <p:cNvSpPr txBox="1"/>
                <p:nvPr/>
              </p:nvSpPr>
              <p:spPr>
                <a:xfrm>
                  <a:off x="3277" y="1966"/>
                  <a:ext cx="568" cy="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400" spc="200">
                      <a:solidFill>
                        <a:schemeClr val="tx1"/>
                      </a:solidFill>
                      <a:sym typeface="+mn-ea"/>
                    </a:rPr>
                    <a:t>2</a:t>
                  </a:r>
                  <a:endParaRPr lang="en-US" altLang="zh-CN" sz="2400" spc="200">
                    <a:solidFill>
                      <a:schemeClr val="tx1"/>
                    </a:solidFill>
                    <a:sym typeface="+mn-ea"/>
                  </a:endParaRPr>
                </a:p>
              </p:txBody>
            </p:sp>
            <p:sp>
              <p:nvSpPr>
                <p:cNvPr id="62" name="文本框 61"/>
                <p:cNvSpPr txBox="1"/>
                <p:nvPr/>
              </p:nvSpPr>
              <p:spPr>
                <a:xfrm>
                  <a:off x="3287" y="2526"/>
                  <a:ext cx="568" cy="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400" spc="200">
                      <a:solidFill>
                        <a:schemeClr val="tx1"/>
                      </a:solidFill>
                      <a:sym typeface="+mn-ea"/>
                    </a:rPr>
                    <a:t>6</a:t>
                  </a:r>
                  <a:endParaRPr lang="en-US" altLang="zh-CN" sz="2400" spc="200">
                    <a:solidFill>
                      <a:schemeClr val="tx1"/>
                    </a:solidFill>
                    <a:sym typeface="+mn-ea"/>
                  </a:endParaRPr>
                </a:p>
              </p:txBody>
            </p:sp>
            <p:cxnSp>
              <p:nvCxnSpPr>
                <p:cNvPr id="63" name="直接连接符 62"/>
                <p:cNvCxnSpPr/>
                <p:nvPr/>
              </p:nvCxnSpPr>
              <p:spPr>
                <a:xfrm>
                  <a:off x="3261" y="2602"/>
                  <a:ext cx="559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4" name="文本框 63"/>
              <p:cNvSpPr txBox="1"/>
              <p:nvPr/>
            </p:nvSpPr>
            <p:spPr>
              <a:xfrm>
                <a:off x="3471" y="7764"/>
                <a:ext cx="108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 noProof="1">
                    <a:solidFill>
                      <a:schemeClr val="tx1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  <a:sym typeface="+mn-ea"/>
                  </a:rPr>
                  <a:t>1</a:t>
                </a:r>
                <a:r>
                  <a:rPr lang="zh-CN" altLang="en-US" sz="2400" spc="200" noProof="1">
                    <a:solidFill>
                      <a:schemeClr val="tx1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  <a:sym typeface="+mn-ea"/>
                  </a:rPr>
                  <a:t>－</a:t>
                </a:r>
                <a:endPara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5010" y="7759"/>
                <a:ext cx="80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400" spc="200" noProof="1">
                    <a:solidFill>
                      <a:schemeClr val="tx1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  <a:sym typeface="+mn-ea"/>
                  </a:rPr>
                  <a:t>＝</a:t>
                </a:r>
                <a:endPara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11589" y="7478"/>
              <a:ext cx="2347" cy="1284"/>
              <a:chOff x="3471" y="7478"/>
              <a:chExt cx="2347" cy="1284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4491" y="7478"/>
                <a:ext cx="594" cy="1285"/>
                <a:chOff x="3261" y="1966"/>
                <a:chExt cx="594" cy="1285"/>
              </a:xfrm>
            </p:grpSpPr>
            <p:sp>
              <p:nvSpPr>
                <p:cNvPr id="68" name="文本框 67"/>
                <p:cNvSpPr txBox="1"/>
                <p:nvPr/>
              </p:nvSpPr>
              <p:spPr>
                <a:xfrm>
                  <a:off x="3277" y="1966"/>
                  <a:ext cx="568" cy="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400" spc="200">
                      <a:solidFill>
                        <a:schemeClr val="tx1"/>
                      </a:solidFill>
                      <a:sym typeface="+mn-ea"/>
                    </a:rPr>
                    <a:t>3</a:t>
                  </a:r>
                  <a:endParaRPr lang="en-US" altLang="zh-CN" sz="2400" spc="200">
                    <a:solidFill>
                      <a:schemeClr val="tx1"/>
                    </a:solidFill>
                    <a:sym typeface="+mn-ea"/>
                  </a:endParaRPr>
                </a:p>
              </p:txBody>
            </p:sp>
            <p:sp>
              <p:nvSpPr>
                <p:cNvPr id="69" name="文本框 68"/>
                <p:cNvSpPr txBox="1"/>
                <p:nvPr/>
              </p:nvSpPr>
              <p:spPr>
                <a:xfrm>
                  <a:off x="3287" y="2526"/>
                  <a:ext cx="568" cy="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altLang="zh-CN" sz="2400" spc="200">
                      <a:solidFill>
                        <a:schemeClr val="tx1"/>
                      </a:solidFill>
                      <a:sym typeface="+mn-ea"/>
                    </a:rPr>
                    <a:t>7</a:t>
                  </a:r>
                  <a:endParaRPr lang="en-US" altLang="zh-CN" sz="2400" spc="200">
                    <a:solidFill>
                      <a:schemeClr val="tx1"/>
                    </a:solidFill>
                    <a:sym typeface="+mn-ea"/>
                  </a:endParaRPr>
                </a:p>
              </p:txBody>
            </p:sp>
            <p:cxnSp>
              <p:nvCxnSpPr>
                <p:cNvPr id="70" name="直接连接符 69"/>
                <p:cNvCxnSpPr/>
                <p:nvPr/>
              </p:nvCxnSpPr>
              <p:spPr>
                <a:xfrm>
                  <a:off x="3261" y="2602"/>
                  <a:ext cx="559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文本框 70"/>
              <p:cNvSpPr txBox="1"/>
              <p:nvPr/>
            </p:nvSpPr>
            <p:spPr>
              <a:xfrm>
                <a:off x="3471" y="7764"/>
                <a:ext cx="108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spc="200" noProof="1">
                    <a:solidFill>
                      <a:schemeClr val="tx1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  <a:sym typeface="+mn-ea"/>
                  </a:rPr>
                  <a:t>1</a:t>
                </a:r>
                <a:r>
                  <a:rPr lang="zh-CN" altLang="en-US" sz="2400" spc="200" noProof="1">
                    <a:solidFill>
                      <a:schemeClr val="tx1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  <a:sym typeface="+mn-ea"/>
                  </a:rPr>
                  <a:t>－</a:t>
                </a:r>
                <a:endPara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5010" y="7759"/>
                <a:ext cx="808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400" spc="200" noProof="1">
                    <a:solidFill>
                      <a:schemeClr val="tx1"/>
                    </a:solidFill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  <a:sym typeface="+mn-ea"/>
                  </a:rPr>
                  <a:t>＝</a:t>
                </a:r>
                <a:endParaRPr lang="zh-CN" altLang="en-US" sz="2400" spc="200" noProof="1">
                  <a:solidFill>
                    <a:schemeClr val="tx1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  <a:sym typeface="+mn-ea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6200775" y="3184525"/>
            <a:ext cx="377190" cy="815975"/>
            <a:chOff x="3261" y="1966"/>
            <a:chExt cx="594" cy="1285"/>
          </a:xfrm>
        </p:grpSpPr>
        <p:sp>
          <p:nvSpPr>
            <p:cNvPr id="96" name="文本框 95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4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6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114" name="直接连接符 113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组合 114"/>
          <p:cNvGrpSpPr/>
          <p:nvPr/>
        </p:nvGrpSpPr>
        <p:grpSpPr>
          <a:xfrm>
            <a:off x="8749665" y="3184525"/>
            <a:ext cx="377190" cy="815975"/>
            <a:chOff x="3261" y="1966"/>
            <a:chExt cx="594" cy="1285"/>
          </a:xfrm>
        </p:grpSpPr>
        <p:sp>
          <p:nvSpPr>
            <p:cNvPr id="116" name="文本框 115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4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7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119" name="直接连接符 118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组合 193"/>
          <p:cNvGrpSpPr/>
          <p:nvPr/>
        </p:nvGrpSpPr>
        <p:grpSpPr>
          <a:xfrm>
            <a:off x="2751773" y="5621020"/>
            <a:ext cx="6688455" cy="655320"/>
            <a:chOff x="3601" y="9584"/>
            <a:chExt cx="10533" cy="1032"/>
          </a:xfrm>
        </p:grpSpPr>
        <p:sp>
          <p:nvSpPr>
            <p:cNvPr id="195" name="矩形 194"/>
            <p:cNvSpPr/>
            <p:nvPr/>
          </p:nvSpPr>
          <p:spPr>
            <a:xfrm>
              <a:off x="3601" y="9684"/>
              <a:ext cx="10533" cy="9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文本框 4"/>
            <p:cNvSpPr txBox="1"/>
            <p:nvPr/>
          </p:nvSpPr>
          <p:spPr>
            <a:xfrm>
              <a:off x="3739" y="9584"/>
              <a:ext cx="10395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spc="200" noProof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1可以看作任意一个分子和分母相同的分数。</a:t>
              </a:r>
              <a:endParaRPr lang="zh-CN" altLang="en-US" sz="2400" spc="200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0" grpId="0"/>
      <p:bldP spid="22" grpId="2"/>
      <p:bldP spid="54" grpId="0"/>
      <p:bldP spid="54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668020" y="1918653"/>
            <a:ext cx="11159490" cy="3020695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505" name="文本框 4"/>
          <p:cNvSpPr txBox="1"/>
          <p:nvPr/>
        </p:nvSpPr>
        <p:spPr>
          <a:xfrm>
            <a:off x="1210310" y="2308860"/>
            <a:ext cx="10598150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spc="200">
                <a:uFillTx/>
                <a:sym typeface="+mn-ea"/>
              </a:rPr>
              <a:t>1.</a:t>
            </a:r>
            <a:r>
              <a:rPr spc="200">
                <a:uFillTx/>
                <a:sym typeface="+mn-ea"/>
              </a:rPr>
              <a:t>同分母分数相</a:t>
            </a:r>
            <a:r>
              <a:rPr lang="zh-CN" spc="200">
                <a:uFillTx/>
                <a:sym typeface="+mn-ea"/>
              </a:rPr>
              <a:t>加、</a:t>
            </a:r>
            <a:r>
              <a:rPr spc="200">
                <a:uFillTx/>
                <a:sym typeface="+mn-ea"/>
              </a:rPr>
              <a:t>减，分母不变，分子相减。</a:t>
            </a:r>
            <a:endParaRPr spc="200">
              <a:uFillTx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7580" y="878840"/>
            <a:ext cx="731329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b="1" spc="200">
                <a:solidFill>
                  <a:srgbClr val="0000FF"/>
                </a:solidFill>
                <a:sym typeface="+mn-ea"/>
              </a:rPr>
              <a:t>小结：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同分母分数相加、减的计算方法 </a:t>
            </a:r>
            <a:endParaRPr lang="zh-CN" altLang="en-US" spc="200">
              <a:solidFill>
                <a:schemeClr val="tx1"/>
              </a:solidFill>
              <a:uFillTx/>
              <a:sym typeface="+mn-ea"/>
            </a:endParaRPr>
          </a:p>
        </p:txBody>
      </p:sp>
      <p:sp>
        <p:nvSpPr>
          <p:cNvPr id="3" name="文本框 4"/>
          <p:cNvSpPr txBox="1"/>
          <p:nvPr/>
        </p:nvSpPr>
        <p:spPr>
          <a:xfrm>
            <a:off x="1210310" y="2950845"/>
            <a:ext cx="1059815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pc="200">
                <a:uFillTx/>
                <a:sym typeface="+mn-ea"/>
              </a:rPr>
              <a:t>2.</a:t>
            </a:r>
            <a:r>
              <a:rPr lang="zh-CN" altLang="en-US" spc="200">
                <a:uFillTx/>
                <a:sym typeface="+mn-ea"/>
              </a:rPr>
              <a:t>算式里含有</a:t>
            </a:r>
            <a:r>
              <a:rPr lang="en-US" altLang="zh-CN" spc="200">
                <a:uFillTx/>
                <a:sym typeface="+mn-ea"/>
              </a:rPr>
              <a:t>1</a:t>
            </a:r>
            <a:r>
              <a:rPr lang="zh-CN" altLang="en-US" spc="200">
                <a:uFillTx/>
                <a:sym typeface="+mn-ea"/>
              </a:rPr>
              <a:t>，可以把</a:t>
            </a:r>
            <a:r>
              <a:rPr lang="en-US" altLang="zh-CN" spc="200">
                <a:uFillTx/>
                <a:sym typeface="+mn-ea"/>
              </a:rPr>
              <a:t>1</a:t>
            </a:r>
            <a:r>
              <a:rPr lang="zh-CN" altLang="en-US" spc="200">
                <a:uFillTx/>
                <a:sym typeface="+mn-ea"/>
              </a:rPr>
              <a:t>看作任意一个分子和分母相同的分数。</a:t>
            </a:r>
            <a:endParaRPr lang="zh-CN" altLang="en-US" spc="200">
              <a:uFillTx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2725" y="511175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三、巩固练习，学以致用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1505" name="文本框 4"/>
          <p:cNvSpPr txBox="1"/>
          <p:nvPr/>
        </p:nvSpPr>
        <p:spPr>
          <a:xfrm>
            <a:off x="728663" y="1269048"/>
            <a:ext cx="5856288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基础练习</a:t>
            </a:r>
            <a:endParaRPr lang="zh-CN" spc="200" noProof="1">
              <a:ea typeface="宋体" panose="02010600030101010101" pitchFamily="2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995805" y="2134870"/>
            <a:ext cx="6121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1.</a:t>
            </a:r>
            <a:endParaRPr lang="zh-CN" sz="2400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0" name="Picture 45" descr="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8865" y="1744345"/>
            <a:ext cx="9353550" cy="33693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3404870" y="4283710"/>
            <a:ext cx="377190" cy="815975"/>
            <a:chOff x="3261" y="1966"/>
            <a:chExt cx="594" cy="1285"/>
          </a:xfrm>
        </p:grpSpPr>
        <p:sp>
          <p:nvSpPr>
            <p:cNvPr id="3" name="文本框 2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1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4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4737100" y="4283710"/>
            <a:ext cx="377190" cy="815975"/>
            <a:chOff x="3261" y="1966"/>
            <a:chExt cx="594" cy="1285"/>
          </a:xfrm>
        </p:grpSpPr>
        <p:sp>
          <p:nvSpPr>
            <p:cNvPr id="28" name="文本框 27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3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4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9370695" y="4283710"/>
            <a:ext cx="377190" cy="815975"/>
            <a:chOff x="3261" y="1966"/>
            <a:chExt cx="594" cy="1285"/>
          </a:xfrm>
        </p:grpSpPr>
        <p:sp>
          <p:nvSpPr>
            <p:cNvPr id="39" name="文本框 38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2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5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10268585" y="4283710"/>
            <a:ext cx="377190" cy="815975"/>
            <a:chOff x="3261" y="1966"/>
            <a:chExt cx="594" cy="1285"/>
          </a:xfrm>
        </p:grpSpPr>
        <p:sp>
          <p:nvSpPr>
            <p:cNvPr id="44" name="文本框 43"/>
            <p:cNvSpPr txBox="1"/>
            <p:nvPr/>
          </p:nvSpPr>
          <p:spPr>
            <a:xfrm>
              <a:off x="3277" y="196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3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287" y="2526"/>
              <a:ext cx="56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400" spc="200">
                  <a:solidFill>
                    <a:srgbClr val="FF0000"/>
                  </a:solidFill>
                  <a:sym typeface="+mn-ea"/>
                </a:rPr>
                <a:t>5</a:t>
              </a:r>
              <a:endParaRPr lang="en-US" altLang="zh-CN" sz="2400" spc="200">
                <a:solidFill>
                  <a:srgbClr val="FF0000"/>
                </a:solidFill>
                <a:sym typeface="+mn-ea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3261" y="2602"/>
              <a:ext cx="5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文本框 46"/>
          <p:cNvSpPr txBox="1"/>
          <p:nvPr/>
        </p:nvSpPr>
        <p:spPr>
          <a:xfrm>
            <a:off x="5589270" y="4401185"/>
            <a:ext cx="3987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pc="200">
                <a:solidFill>
                  <a:srgbClr val="FF0000"/>
                </a:solidFill>
                <a:sym typeface="+mn-ea"/>
              </a:rPr>
              <a:t>1</a:t>
            </a:r>
            <a:endParaRPr lang="en-US" altLang="en-US" spc="200" noProof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023225" y="4401185"/>
            <a:ext cx="3987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pc="200">
                <a:solidFill>
                  <a:srgbClr val="FF0000"/>
                </a:solidFill>
                <a:sym typeface="+mn-ea"/>
              </a:rPr>
              <a:t>1</a:t>
            </a:r>
            <a:endParaRPr lang="en-US" altLang="en-US" spc="200" noProof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746</Words>
  <Application>WPS 演示</Application>
  <PresentationFormat/>
  <Paragraphs>444</Paragraphs>
  <Slides>11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黑体</vt:lpstr>
      <vt:lpstr>楷体_GB2312</vt:lpstr>
      <vt:lpstr>新宋体</vt:lpstr>
      <vt:lpstr>汉仪粗圆简</vt:lpstr>
      <vt:lpstr>Arial Unicode MS</vt:lpstr>
      <vt:lpstr>Office 主题​​</vt:lpstr>
      <vt:lpstr>PowerPoint 演示文稿</vt:lpstr>
      <vt:lpstr>复习旧知，引出课题</vt:lpstr>
      <vt:lpstr>一、复习旧知，引出课题</vt:lpstr>
      <vt:lpstr>二、合作交流，探索新知</vt:lpstr>
      <vt:lpstr>PowerPoint 演示文稿</vt:lpstr>
      <vt:lpstr>PowerPoint 演示文稿</vt:lpstr>
      <vt:lpstr>PowerPoint 演示文稿</vt:lpstr>
      <vt:lpstr>PowerPoint 演示文稿</vt:lpstr>
      <vt:lpstr>三、巩固练习，学以致用</vt:lpstr>
      <vt:lpstr>PowerPoint 演示文稿</vt:lpstr>
      <vt:lpstr>四、总结归纳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2021-09-02T15:46:00Z</cp:lastPrinted>
  <dcterms:created xsi:type="dcterms:W3CDTF">2021-09-02T15:46:00Z</dcterms:created>
  <dcterms:modified xsi:type="dcterms:W3CDTF">2021-11-09T11:52:03Z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6E31B002B1564E6FB6D63747CCEDA42A</vt:lpwstr>
  </property>
  <property fmtid="{D5CDD505-2E9C-101B-9397-08002B2CF9AE}" pid="7" name="KSOProductBuildVer">
    <vt:lpwstr>2052-11.1.0.11045</vt:lpwstr>
  </property>
</Properties>
</file>