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2" r:id="rId4"/>
  </p:sldMasterIdLst>
  <p:notesMasterIdLst>
    <p:notesMasterId r:id="rId9"/>
  </p:notesMasterIdLst>
  <p:handoutMasterIdLst>
    <p:handoutMasterId r:id="rId16"/>
  </p:handoutMasterIdLst>
  <p:sldIdLst>
    <p:sldId id="256" r:id="rId5"/>
    <p:sldId id="291" r:id="rId6"/>
    <p:sldId id="290" r:id="rId7"/>
    <p:sldId id="286" r:id="rId8"/>
    <p:sldId id="287" r:id="rId10"/>
    <p:sldId id="288" r:id="rId11"/>
    <p:sldId id="292" r:id="rId12"/>
    <p:sldId id="293" r:id="rId13"/>
    <p:sldId id="294" r:id="rId14"/>
    <p:sldId id="267" r:id="rId15"/>
  </p:sldIdLst>
  <p:sldSz cx="9144000" cy="6858000" type="screen4x3"/>
  <p:notesSz cx="6797675" cy="9872345"/>
  <p:custDataLst>
    <p:tags r:id="rId20"/>
  </p:custDataLst>
  <p:defaultTextStyle>
    <a:defPPr>
      <a:defRPr lang="zh-CN"/>
    </a:defPPr>
    <a:lvl1pPr algn="l" rtl="0" fontAlgn="base">
      <a:lnSpc>
        <a:spcPct val="120000"/>
      </a:lnSpc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1" autoAdjust="0"/>
    <p:restoredTop sz="94660"/>
  </p:normalViewPr>
  <p:slideViewPr>
    <p:cSldViewPr>
      <p:cViewPr varScale="1">
        <p:scale>
          <a:sx n="74" d="100"/>
          <a:sy n="74" d="100"/>
        </p:scale>
        <p:origin x="122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321FE05-23E3-400B-A500-4C58ECDF16C0}" type="datetimeFigureOut">
              <a:rPr lang="zh-CN" altLang="en-US"/>
            </a:fld>
            <a:endParaRPr lang="en-US" altLang="zh-CN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902F883-8825-42A1-90D3-BDE48E21755C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>
              <a:defRPr/>
            </a:pPr>
            <a:fld id="{2991FE4A-E0A0-4482-934D-7565EE0B86F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>
              <a:defRPr/>
            </a:pPr>
            <a:fld id="{BFE693F5-4280-49EC-A8E9-107C87E8A81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AEF6FD94-5A1C-415E-AF9F-CF1B4E58D5A6}" type="slidenum">
              <a:rPr lang="zh-CN" altLang="en-US" smtClean="0">
                <a:latin typeface="楷体_GB2312" pitchFamily="49" charset="-122"/>
                <a:ea typeface="楷体_GB2312" pitchFamily="49" charset="-122"/>
              </a:rPr>
            </a:fld>
            <a:endParaRPr lang="en-US" altLang="zh-CN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987C85FC-E4D2-4C4B-9E82-5E73E8671496}" type="slidenum">
              <a:rPr lang="zh-CN" altLang="en-US" smtClean="0">
                <a:latin typeface="楷体_GB2312" pitchFamily="49" charset="-122"/>
                <a:ea typeface="楷体_GB2312" pitchFamily="49" charset="-122"/>
              </a:rPr>
            </a:fld>
            <a:endParaRPr lang="en-US" altLang="zh-CN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09BDB9F1-83A6-483E-9A51-2A7194079C86}" type="slidenum">
              <a:rPr lang="zh-CN" altLang="en-US" smtClean="0">
                <a:latin typeface="楷体_GB2312" pitchFamily="49" charset="-122"/>
                <a:ea typeface="楷体_GB2312" pitchFamily="49" charset="-122"/>
              </a:rPr>
            </a:fld>
            <a:endParaRPr lang="en-US" altLang="zh-CN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Arial" panose="020B0604020202020204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Arial" panose="020B0604020202020204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Arial" panose="020B0604020202020204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Arial" panose="020B0604020202020204" pitchFamily="34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8662"/>
            <a:ext cx="9144000" cy="6460676"/>
          </a:xfrm>
          <a:prstGeom prst="rect">
            <a:avLst/>
          </a:prstGeom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1225550" y="2224088"/>
            <a:ext cx="4057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>
                <a:latin typeface="Arial" panose="020B0604020202020204" pitchFamily="34" charset="0"/>
              </a:rPr>
              <a:t>十进制计数法</a:t>
            </a:r>
            <a:endParaRPr lang="zh-CN" altLang="en-US" sz="4000" b="0">
              <a:latin typeface="Arial" panose="020B0604020202020204" pitchFamily="34" charset="0"/>
            </a:endParaRP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68313" y="981075"/>
            <a:ext cx="52832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600">
                <a:solidFill>
                  <a:schemeClr val="tx1"/>
                </a:solidFill>
                <a:latin typeface="楷体_GB2312" pitchFamily="49" charset="-122"/>
              </a:rPr>
              <a:t> </a:t>
            </a:r>
            <a:r>
              <a:rPr lang="zh-CN" altLang="en-US" sz="4600" b="0">
                <a:solidFill>
                  <a:schemeClr val="tx1"/>
                </a:solidFill>
                <a:latin typeface="楷体_GB2312" pitchFamily="49" charset="-122"/>
              </a:rPr>
              <a:t>大数的认识</a:t>
            </a:r>
            <a:r>
              <a:rPr lang="zh-CN" altLang="en-US" sz="4600">
                <a:solidFill>
                  <a:schemeClr val="tx1"/>
                </a:solidFill>
                <a:latin typeface="楷体_GB2312" pitchFamily="49" charset="-122"/>
              </a:rPr>
              <a:t> </a:t>
            </a:r>
            <a:endParaRPr lang="zh-CN" altLang="en-US" sz="460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8" y="0"/>
            <a:ext cx="9127063" cy="685800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ct val="100000"/>
              </a:lnSpc>
              <a:defRPr/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三、小结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576" y="1628800"/>
            <a:ext cx="7127875" cy="419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3200">
              <a:solidFill>
                <a:schemeClr val="tx1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</a:rPr>
              <a:t>1.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</a:rPr>
              <a:t>个（一）、十、百、千、万</a:t>
            </a:r>
            <a:r>
              <a:rPr lang="en-US" altLang="zh-CN" sz="3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</a:rPr>
              <a:t>亿、十亿、百亿、千亿都是</a:t>
            </a: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计数单位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</a:rPr>
              <a:t>。</a:t>
            </a:r>
            <a:endParaRPr lang="en-US" altLang="zh-CN" sz="3200">
              <a:solidFill>
                <a:schemeClr val="tx1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tx1"/>
                </a:solidFill>
                <a:latin typeface="楷体_GB2312" pitchFamily="49" charset="-122"/>
              </a:rPr>
              <a:t>1.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</a:rPr>
              <a:t> 像这样每相邻两个计数单位之间的进率都是十的计数方法叫做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十进制计数法</a:t>
            </a:r>
            <a:r>
              <a:rPr lang="zh-CN" altLang="en-US" sz="3200">
                <a:solidFill>
                  <a:schemeClr val="tx1"/>
                </a:solidFill>
                <a:latin typeface="楷体_GB2312" pitchFamily="49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  <a:latin typeface="楷体_GB2312" pitchFamily="49" charset="-122"/>
              </a:rPr>
              <a:t>今天都有哪些收获？还有什么问题？</a:t>
            </a:r>
            <a:endParaRPr lang="zh-CN" altLang="en-US" sz="300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909300" y="114427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6130925" cy="850900"/>
          </a:xfrm>
        </p:spPr>
        <p:txBody>
          <a:bodyPr/>
          <a:lstStyle/>
          <a:p>
            <a:br>
              <a:rPr lang="en-US" altLang="zh-CN" b="1"/>
            </a:br>
            <a:r>
              <a:rPr lang="zh-CN" altLang="en-US" b="1">
                <a:solidFill>
                  <a:srgbClr val="0070C0"/>
                </a:solidFill>
              </a:rPr>
              <a:t>一</a:t>
            </a:r>
            <a:r>
              <a:rPr lang="en-US" altLang="zh-CN" b="1">
                <a:solidFill>
                  <a:srgbClr val="0070C0"/>
                </a:solidFill>
              </a:rPr>
              <a:t>.</a:t>
            </a:r>
            <a:r>
              <a:rPr lang="zh-CN" altLang="zh-CN" b="1">
                <a:solidFill>
                  <a:srgbClr val="0070C0"/>
                </a:solidFill>
              </a:rPr>
              <a:t>学习目标：</a:t>
            </a:r>
            <a:br>
              <a:rPr lang="en-US" altLang="zh-CN"/>
            </a:br>
            <a:br>
              <a:rPr lang="en-US" altLang="zh-CN"/>
            </a:br>
            <a:r>
              <a:rPr lang="zh-CN" altLang="zh-CN"/>
              <a:t>（一）知识与技能目标</a:t>
            </a:r>
            <a:br>
              <a:rPr lang="zh-CN" altLang="zh-CN"/>
            </a:br>
            <a:r>
              <a:rPr lang="zh-CN" altLang="zh-CN"/>
              <a:t>知道数的产生，十进制计数法。认识自然数和整数，会读写亿以上的数</a:t>
            </a:r>
            <a:br>
              <a:rPr lang="zh-CN" altLang="zh-CN"/>
            </a:br>
            <a:r>
              <a:rPr lang="zh-CN" altLang="zh-CN"/>
              <a:t>（二）方法与过程目标</a:t>
            </a:r>
            <a:br>
              <a:rPr lang="zh-CN" altLang="zh-CN"/>
            </a:br>
            <a:r>
              <a:rPr lang="zh-CN" altLang="zh-CN"/>
              <a:t>通过自主学习 ，合作学习方法来会写读会求亿以上数的近似数。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8662"/>
            <a:ext cx="9144000" cy="66593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23528" y="260648"/>
            <a:ext cx="8820472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/>
              <a:t>复习</a:t>
            </a:r>
            <a:r>
              <a:rPr lang="zh-CN" altLang="en-US" sz="3600"/>
              <a:t>：</a:t>
            </a:r>
            <a:endParaRPr lang="zh-CN" altLang="zh-CN" sz="3600"/>
          </a:p>
          <a:p>
            <a:endParaRPr lang="en-US" altLang="zh-CN" sz="3600"/>
          </a:p>
          <a:p>
            <a:r>
              <a:rPr lang="en-US" altLang="zh-CN" sz="3600"/>
              <a:t>(1)</a:t>
            </a:r>
            <a:r>
              <a:rPr lang="zh-CN" altLang="zh-CN" sz="3600"/>
              <a:t>提问：你能从右往左说出万以内数的数位顺序吗</a:t>
            </a:r>
            <a:r>
              <a:rPr lang="en-US" altLang="zh-CN" sz="3600"/>
              <a:t>?</a:t>
            </a:r>
            <a:r>
              <a:rPr lang="zh-CN" altLang="zh-CN" sz="3600"/>
              <a:t>谁能从右往左说一说每个数位上的计数单位</a:t>
            </a:r>
            <a:r>
              <a:rPr lang="en-US" altLang="zh-CN" sz="3600"/>
              <a:t>? </a:t>
            </a:r>
            <a:endParaRPr lang="zh-CN" altLang="zh-CN" sz="3600"/>
          </a:p>
          <a:p>
            <a:r>
              <a:rPr lang="en-US" altLang="zh-CN" sz="3600"/>
              <a:t>(2)</a:t>
            </a:r>
            <a:r>
              <a:rPr lang="zh-CN" altLang="zh-CN" sz="3600"/>
              <a:t>读出下面各数，并说一说每 个数的组成。</a:t>
            </a:r>
            <a:r>
              <a:rPr lang="en-US" altLang="zh-CN" sz="3600"/>
              <a:t>   </a:t>
            </a:r>
            <a:r>
              <a:rPr lang="en-US" altLang="zh-CN" sz="3600">
                <a:solidFill>
                  <a:srgbClr val="FF0000"/>
                </a:solidFill>
              </a:rPr>
              <a:t>10000      4500      4530  </a:t>
            </a:r>
            <a:endParaRPr lang="en-US" altLang="zh-CN" sz="3600">
              <a:solidFill>
                <a:srgbClr val="FF0000"/>
              </a:solidFill>
            </a:endParaRPr>
          </a:p>
          <a:p>
            <a:r>
              <a:rPr lang="en-US" altLang="zh-CN" sz="3600">
                <a:solidFill>
                  <a:srgbClr val="FF0000"/>
                </a:solidFill>
              </a:rPr>
              <a:t>       4532       2060      2006</a:t>
            </a:r>
            <a:endParaRPr lang="zh-CN" altLang="zh-CN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8520" y="198661"/>
            <a:ext cx="9252520" cy="6747243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7513"/>
            <a:ext cx="7427913" cy="8509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二</a:t>
            </a:r>
            <a:r>
              <a:rPr lang="en-US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,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自主学习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57238" y="5414963"/>
            <a:ext cx="6696075" cy="78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</a:rPr>
              <a:t>说明：这些都是比亿大的数，第二个数读作</a:t>
            </a:r>
            <a:endParaRPr lang="en-US" altLang="zh-CN" sz="2000">
              <a:solidFill>
                <a:srgbClr val="FF0000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FF0000"/>
                </a:solidFill>
                <a:latin typeface="楷体_GB2312" pitchFamily="49" charset="-122"/>
              </a:rPr>
              <a:t>      </a:t>
            </a:r>
            <a:r>
              <a:rPr lang="zh-CN" altLang="en-US" sz="2000">
                <a:solidFill>
                  <a:srgbClr val="FF0000"/>
                </a:solidFill>
                <a:latin typeface="楷体_GB2312" pitchFamily="49" charset="-122"/>
              </a:rPr>
              <a:t>十三亿三千九百七十二万四千八百五十二。</a:t>
            </a:r>
            <a:endParaRPr lang="zh-CN" altLang="en-US" sz="200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57238" y="4886325"/>
            <a:ext cx="4608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活动：读一读左边的信息。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57238" y="1773238"/>
            <a:ext cx="7054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过渡：在生产和生活中往往要遇到比亿大的数。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6154" name="Picture 10" descr="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0675" y="2271713"/>
            <a:ext cx="6022975" cy="2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8662"/>
            <a:ext cx="9144000" cy="6659338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7427913" cy="8509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二，自主学习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408488" y="2133600"/>
            <a:ext cx="46085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活动：利用手中的计数器，从一亿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      开始，一亿一亿地数，看看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      你会发现什么。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11188" y="4881563"/>
            <a:ext cx="8353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预设：</a:t>
            </a:r>
            <a:r>
              <a:rPr lang="en-US" altLang="zh-CN" sz="2000">
                <a:solidFill>
                  <a:schemeClr val="tx1"/>
                </a:solidFill>
              </a:rPr>
              <a:t>10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个一亿是</a:t>
            </a:r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十亿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，</a:t>
            </a:r>
            <a:r>
              <a:rPr lang="en-US" altLang="zh-CN" sz="2000">
                <a:solidFill>
                  <a:schemeClr val="tx1"/>
                </a:solidFill>
              </a:rPr>
              <a:t>10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个十亿是</a:t>
            </a:r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一百亿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，</a:t>
            </a:r>
            <a:r>
              <a:rPr lang="en-US" altLang="zh-CN" sz="2000">
                <a:solidFill>
                  <a:schemeClr val="tx1"/>
                </a:solidFill>
              </a:rPr>
              <a:t>10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个百亿是</a:t>
            </a:r>
            <a:r>
              <a:rPr lang="zh-CN" altLang="en-US" sz="2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一千亿</a:t>
            </a: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1188" y="4281488"/>
            <a:ext cx="612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问题：从一亿开始，你可以继续数下去吗？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7177" name="Picture 9" descr="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250" y="1954213"/>
            <a:ext cx="3503613" cy="205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8662"/>
            <a:ext cx="9143999" cy="6659338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17513"/>
            <a:ext cx="7427913" cy="8509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二、自主学习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6725" y="1557338"/>
            <a:ext cx="8677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说明：用阿拉伯数字写数时，要把计数单位按照一定的顺序排列起来。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graphicFrame>
        <p:nvGraphicFramePr>
          <p:cNvPr id="8255" name="Group 63"/>
          <p:cNvGraphicFramePr>
            <a:graphicFrameLocks noGrp="1"/>
          </p:cNvGraphicFramePr>
          <p:nvPr/>
        </p:nvGraphicFramePr>
        <p:xfrm>
          <a:off x="1357313" y="2593975"/>
          <a:ext cx="5976937" cy="2194492"/>
        </p:xfrm>
        <a:graphic>
          <a:graphicData uri="http://schemas.openxmlformats.org/drawingml/2006/table">
            <a:tbl>
              <a:tblPr/>
              <a:tblGrid>
                <a:gridCol w="647700"/>
                <a:gridCol w="720725"/>
                <a:gridCol w="360362"/>
                <a:gridCol w="358775"/>
                <a:gridCol w="433388"/>
                <a:gridCol w="358775"/>
                <a:gridCol w="360362"/>
                <a:gridCol w="360363"/>
                <a:gridCol w="431800"/>
                <a:gridCol w="288925"/>
                <a:gridCol w="431800"/>
                <a:gridCol w="431800"/>
                <a:gridCol w="360362"/>
                <a:gridCol w="431800"/>
              </a:tblGrid>
              <a:tr h="365125"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数级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……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亿级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万级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个级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914400"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数位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……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个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914400"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计数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单位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……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千亿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亿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万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千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百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十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 wrap="square"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个</a:t>
                      </a:r>
                      <a:endParaRPr kumimoji="0" lang="en-US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marL="91444" marR="91444" marT="45686" marB="45686" vert="horz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6725" y="2492375"/>
            <a:ext cx="1225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预设：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66725" y="1989138"/>
            <a:ext cx="792162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活动：独立完善数位顺序表。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6725" y="4887913"/>
            <a:ext cx="792162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问题：相邻两个计数单位之间的关系是什么？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6725" y="5346700"/>
            <a:ext cx="792162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49" charset="-122"/>
              </a:rPr>
              <a:t>预设：进率都是十。</a:t>
            </a:r>
            <a:endParaRPr lang="zh-CN" altLang="en-US" sz="200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0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0192ad58227eeda84a0e282b164e00.jpg@1280w_1l_2o_100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7504" y="0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/>
          </a:p>
          <a:p>
            <a:r>
              <a:rPr lang="zh-CN" altLang="en-US" sz="4000"/>
              <a:t>三</a:t>
            </a:r>
            <a:r>
              <a:rPr lang="en-US" altLang="zh-CN" sz="4000"/>
              <a:t>.</a:t>
            </a:r>
            <a:r>
              <a:rPr lang="zh-CN" altLang="zh-CN" sz="4000"/>
              <a:t>自主学习检测：</a:t>
            </a:r>
            <a:endParaRPr lang="zh-CN" altLang="zh-CN" sz="4000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1.</a:t>
            </a:r>
            <a:r>
              <a:rPr lang="ar-SA" altLang="zh-CN"/>
              <a:t>10</a:t>
            </a:r>
            <a:r>
              <a:rPr lang="zh-CN" altLang="zh-CN"/>
              <a:t>个亿一是</a:t>
            </a:r>
            <a:r>
              <a:rPr lang="en-US" altLang="zh-CN"/>
              <a:t>  </a:t>
            </a:r>
            <a:r>
              <a:rPr lang="zh-CN" altLang="zh-CN"/>
              <a:t>（</a:t>
            </a:r>
            <a:r>
              <a:rPr lang="en-US" altLang="zh-CN"/>
              <a:t>        </a:t>
            </a:r>
            <a:r>
              <a:rPr lang="zh-CN" altLang="zh-CN"/>
              <a:t>）</a:t>
            </a:r>
            <a:r>
              <a:rPr lang="zh-CN" altLang="en-US"/>
              <a:t>。</a:t>
            </a:r>
            <a:r>
              <a:rPr lang="en-US" altLang="zh-CN"/>
              <a:t> </a:t>
            </a:r>
            <a:endParaRPr lang="en-US" altLang="zh-CN"/>
          </a:p>
          <a:p>
            <a:r>
              <a:rPr lang="en-US" altLang="zh-CN"/>
              <a:t>    </a:t>
            </a:r>
            <a:endParaRPr lang="en-US" altLang="zh-CN"/>
          </a:p>
          <a:p>
            <a:r>
              <a:rPr lang="en-US" altLang="zh-CN"/>
              <a:t>2.10</a:t>
            </a:r>
            <a:r>
              <a:rPr lang="zh-CN" altLang="zh-CN"/>
              <a:t>个十亿是</a:t>
            </a:r>
            <a:r>
              <a:rPr lang="en-US" altLang="zh-CN"/>
              <a:t>   </a:t>
            </a:r>
            <a:r>
              <a:rPr lang="zh-CN" altLang="zh-CN"/>
              <a:t>（</a:t>
            </a:r>
            <a:r>
              <a:rPr lang="en-US" altLang="zh-CN"/>
              <a:t>      </a:t>
            </a:r>
            <a:r>
              <a:rPr lang="zh-CN" altLang="zh-CN"/>
              <a:t>）</a:t>
            </a:r>
            <a:r>
              <a:rPr lang="zh-CN" altLang="en-US"/>
              <a:t>。</a:t>
            </a:r>
            <a:r>
              <a:rPr lang="en-US" altLang="zh-CN"/>
              <a:t>  </a:t>
            </a:r>
            <a:endParaRPr lang="en-US" altLang="zh-CN"/>
          </a:p>
          <a:p>
            <a:r>
              <a:rPr lang="en-US" altLang="zh-CN"/>
              <a:t> </a:t>
            </a:r>
            <a:endParaRPr lang="en-US" altLang="zh-CN"/>
          </a:p>
          <a:p>
            <a:r>
              <a:rPr lang="en-US" altLang="zh-CN"/>
              <a:t>3.10</a:t>
            </a:r>
            <a:r>
              <a:rPr lang="zh-CN" altLang="zh-CN"/>
              <a:t>个百亿</a:t>
            </a:r>
            <a:r>
              <a:rPr lang="en-US" altLang="zh-CN"/>
              <a:t>      </a:t>
            </a:r>
            <a:r>
              <a:rPr lang="zh-CN" altLang="zh-CN"/>
              <a:t>（</a:t>
            </a:r>
            <a:r>
              <a:rPr lang="en-US" altLang="zh-CN"/>
              <a:t>         </a:t>
            </a:r>
            <a:r>
              <a:rPr lang="zh-CN" altLang="zh-CN"/>
              <a:t>）</a:t>
            </a:r>
            <a:r>
              <a:rPr lang="zh-CN" altLang="en-US"/>
              <a:t>。</a:t>
            </a:r>
            <a:endParaRPr lang="zh-CN" altLang="zh-CN"/>
          </a:p>
          <a:p>
            <a:endParaRPr lang="en-US" altLang="zh-CN"/>
          </a:p>
          <a:p>
            <a:r>
              <a:rPr lang="zh-CN" altLang="zh-CN"/>
              <a:t>读一读：</a:t>
            </a:r>
            <a:r>
              <a:rPr lang="en-US" altLang="zh-CN"/>
              <a:t>13339724852 </a:t>
            </a:r>
            <a:r>
              <a:rPr lang="zh-CN" altLang="zh-CN"/>
              <a:t>（</a:t>
            </a:r>
            <a:r>
              <a:rPr lang="en-US" altLang="zh-CN"/>
              <a:t>                 </a:t>
            </a:r>
            <a:r>
              <a:rPr lang="zh-CN" altLang="zh-CN"/>
              <a:t>）</a:t>
            </a:r>
            <a:r>
              <a:rPr lang="zh-CN" altLang="en-US"/>
              <a:t>。</a:t>
            </a:r>
            <a:endParaRPr lang="zh-CN" altLang="zh-CN"/>
          </a:p>
        </p:txBody>
      </p:sp>
      <p:sp>
        <p:nvSpPr>
          <p:cNvPr id="6" name="TextBox 5"/>
          <p:cNvSpPr txBox="1"/>
          <p:nvPr/>
        </p:nvSpPr>
        <p:spPr>
          <a:xfrm>
            <a:off x="2411760" y="2492896"/>
            <a:ext cx="1008112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亿</a:t>
            </a:r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339752" y="3140968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一百亿</a:t>
            </a: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-1764704" y="3572761"/>
            <a:ext cx="864096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          </a:t>
            </a: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699792" y="3779067"/>
            <a:ext cx="1800200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一千 亿</a:t>
            </a: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699792" y="4539629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一百三十三亿三千九 百七十二万四千八百五十二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图片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8" y="0"/>
            <a:ext cx="9127063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1520" y="188640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/>
              <a:t>（</a:t>
            </a:r>
            <a:r>
              <a:rPr lang="zh-CN" altLang="en-US" sz="4000"/>
              <a:t>四</a:t>
            </a:r>
            <a:r>
              <a:rPr lang="zh-CN" altLang="zh-CN" sz="4000"/>
              <a:t>）合作学习：</a:t>
            </a:r>
            <a:endParaRPr lang="zh-CN" altLang="zh-CN" sz="4000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1</a:t>
            </a:r>
            <a:r>
              <a:rPr lang="zh-CN" altLang="zh-CN"/>
              <a:t>．我会学</a:t>
            </a:r>
            <a:r>
              <a:rPr lang="zh-CN" altLang="en-US"/>
              <a:t>。</a:t>
            </a:r>
            <a:endParaRPr lang="zh-CN" altLang="zh-CN"/>
          </a:p>
          <a:p>
            <a:r>
              <a:rPr lang="zh-CN" altLang="zh-CN"/>
              <a:t>（</a:t>
            </a:r>
            <a:r>
              <a:rPr lang="en-US" altLang="zh-CN"/>
              <a:t>1</a:t>
            </a:r>
            <a:r>
              <a:rPr lang="zh-CN" altLang="zh-CN"/>
              <a:t>）一个五位数，它的最高位是什么位？一个九位数数呢？一个十二位数呢？</a:t>
            </a:r>
            <a:endParaRPr lang="zh-CN" altLang="zh-CN"/>
          </a:p>
          <a:p>
            <a:endParaRPr lang="en-US" altLang="zh-CN"/>
          </a:p>
          <a:p>
            <a:r>
              <a:rPr lang="zh-CN" altLang="zh-CN"/>
              <a:t>（</a:t>
            </a:r>
            <a:r>
              <a:rPr lang="en-US" altLang="zh-CN"/>
              <a:t>2</a:t>
            </a:r>
            <a:r>
              <a:rPr lang="zh-CN" altLang="zh-CN"/>
              <a:t>）写出一些多位数，说一说每个数字所在的数位和表示的意义。</a:t>
            </a:r>
            <a:endParaRPr lang="zh-CN" altLang="zh-CN"/>
          </a:p>
          <a:p>
            <a:r>
              <a:rPr lang="zh-CN" altLang="zh-CN"/>
              <a:t>比如：</a:t>
            </a:r>
            <a:r>
              <a:rPr lang="en-US" altLang="zh-CN"/>
              <a:t>143200000      3</a:t>
            </a:r>
            <a:r>
              <a:rPr lang="zh-CN" altLang="zh-CN"/>
              <a:t>是百万位，表示</a:t>
            </a:r>
            <a:r>
              <a:rPr lang="en-US" altLang="zh-CN"/>
              <a:t>3</a:t>
            </a:r>
            <a:r>
              <a:rPr lang="zh-CN" altLang="zh-CN"/>
              <a:t>个百万</a:t>
            </a:r>
            <a:endParaRPr lang="zh-CN" altLang="zh-CN"/>
          </a:p>
          <a:p>
            <a:r>
              <a:rPr lang="en-US" altLang="zh-CN"/>
              <a:t> </a:t>
            </a:r>
            <a:endParaRPr lang="zh-CN" altLang="zh-CN"/>
          </a:p>
        </p:txBody>
      </p:sp>
      <p:sp>
        <p:nvSpPr>
          <p:cNvPr id="3" name="矩形 2"/>
          <p:cNvSpPr/>
          <p:nvPr/>
        </p:nvSpPr>
        <p:spPr>
          <a:xfrm>
            <a:off x="251520" y="3974292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2</a:t>
            </a:r>
            <a:r>
              <a:rPr lang="zh-CN" altLang="zh-CN"/>
              <a:t>．我会教</a:t>
            </a:r>
            <a:r>
              <a:rPr lang="zh-CN" altLang="en-US"/>
              <a:t>。</a:t>
            </a:r>
            <a:endParaRPr lang="zh-CN" altLang="zh-CN"/>
          </a:p>
          <a:p>
            <a:endParaRPr lang="en-US" altLang="zh-CN"/>
          </a:p>
          <a:p>
            <a:r>
              <a:rPr lang="en-US" altLang="zh-CN"/>
              <a:t>1.234500000</a:t>
            </a:r>
            <a:r>
              <a:rPr lang="zh-CN" altLang="zh-CN"/>
              <a:t>（</a:t>
            </a:r>
            <a:r>
              <a:rPr lang="en-US" altLang="zh-CN"/>
              <a:t>      </a:t>
            </a:r>
            <a:r>
              <a:rPr lang="zh-CN" altLang="zh-CN"/>
              <a:t>）位数</a:t>
            </a:r>
            <a:r>
              <a:rPr lang="zh-CN" altLang="en-US"/>
              <a:t>，</a:t>
            </a:r>
            <a:r>
              <a:rPr lang="zh-CN" altLang="zh-CN"/>
              <a:t>最高位数（</a:t>
            </a:r>
            <a:r>
              <a:rPr lang="en-US" altLang="zh-CN"/>
              <a:t>     </a:t>
            </a:r>
            <a:r>
              <a:rPr lang="zh-CN" altLang="zh-CN"/>
              <a:t>）</a:t>
            </a:r>
            <a:r>
              <a:rPr lang="en-US" altLang="zh-CN"/>
              <a:t>4</a:t>
            </a:r>
            <a:r>
              <a:rPr lang="zh-CN" altLang="zh-CN"/>
              <a:t>在（</a:t>
            </a:r>
            <a:r>
              <a:rPr lang="en-US" altLang="zh-CN"/>
              <a:t>            </a:t>
            </a:r>
            <a:r>
              <a:rPr lang="zh-CN" altLang="zh-CN"/>
              <a:t>）</a:t>
            </a:r>
            <a:r>
              <a:rPr lang="en-US" altLang="zh-CN"/>
              <a:t>    </a:t>
            </a:r>
            <a:r>
              <a:rPr lang="zh-CN" altLang="zh-CN"/>
              <a:t>位 表示（</a:t>
            </a:r>
            <a:r>
              <a:rPr lang="en-US" altLang="zh-CN"/>
              <a:t>     </a:t>
            </a:r>
            <a:r>
              <a:rPr lang="zh-CN" altLang="zh-CN"/>
              <a:t>）个 （</a:t>
            </a:r>
            <a:r>
              <a:rPr lang="en-US" altLang="zh-CN"/>
              <a:t>        </a:t>
            </a:r>
            <a:r>
              <a:rPr lang="zh-CN" altLang="zh-CN"/>
              <a:t>）。</a:t>
            </a:r>
            <a:endParaRPr lang="zh-CN" altLang="zh-CN"/>
          </a:p>
          <a:p>
            <a:endParaRPr lang="en-US" altLang="zh-CN"/>
          </a:p>
          <a:p>
            <a:r>
              <a:rPr lang="en-US" altLang="zh-CN"/>
              <a:t>2.</a:t>
            </a:r>
            <a:r>
              <a:rPr lang="zh-CN" altLang="zh-CN"/>
              <a:t>写出一个九位数和一个十位数。</a:t>
            </a:r>
            <a:endParaRPr lang="zh-CN" altLang="zh-CN"/>
          </a:p>
        </p:txBody>
      </p:sp>
      <p:sp>
        <p:nvSpPr>
          <p:cNvPr id="4" name="TextBox 3"/>
          <p:cNvSpPr txBox="1"/>
          <p:nvPr/>
        </p:nvSpPr>
        <p:spPr>
          <a:xfrm>
            <a:off x="2356544" y="4715841"/>
            <a:ext cx="343248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9</a:t>
            </a:r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292080" y="4773215"/>
            <a:ext cx="432048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亿</a:t>
            </a:r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804248" y="476141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百万位</a:t>
            </a: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619672" y="5021625"/>
            <a:ext cx="328747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203848" y="5120119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百万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68" y="0"/>
            <a:ext cx="9127063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9512" y="332656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/>
              <a:t>五、达标检测题</a:t>
            </a:r>
            <a:r>
              <a:rPr lang="zh-CN" altLang="en-US" sz="4000"/>
              <a:t>。</a:t>
            </a:r>
            <a:endParaRPr lang="en-US" altLang="zh-CN" sz="4000"/>
          </a:p>
          <a:p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  </a:t>
            </a:r>
            <a:r>
              <a:rPr lang="zh-CN" altLang="zh-CN"/>
              <a:t>是非对错判一判。</a:t>
            </a:r>
            <a:endParaRPr lang="zh-CN" altLang="zh-CN"/>
          </a:p>
          <a:p>
            <a:endParaRPr lang="en-US" altLang="zh-CN"/>
          </a:p>
          <a:p>
            <a:r>
              <a:rPr lang="en-US" altLang="zh-CN"/>
              <a:t>  1</a:t>
            </a:r>
            <a:r>
              <a:rPr lang="zh-CN" altLang="zh-CN"/>
              <a:t>）数位就是计数单位。（</a:t>
            </a:r>
            <a:r>
              <a:rPr lang="en-US" altLang="zh-CN"/>
              <a:t>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/>
              <a:t> </a:t>
            </a:r>
            <a:r>
              <a:rPr lang="zh-CN" altLang="zh-CN"/>
              <a:t>）</a:t>
            </a:r>
            <a:r>
              <a:rPr lang="zh-CN" altLang="en-US"/>
              <a:t>。</a:t>
            </a:r>
            <a:r>
              <a:rPr lang="en-US" altLang="zh-CN"/>
              <a:t>  </a:t>
            </a:r>
            <a:endParaRPr lang="en-US" altLang="zh-CN"/>
          </a:p>
          <a:p>
            <a:r>
              <a:rPr lang="en-US" altLang="zh-CN"/>
              <a:t>  2</a:t>
            </a:r>
            <a:r>
              <a:rPr lang="zh-CN" altLang="zh-CN"/>
              <a:t>）每两个计数单位间的进率是十。（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r>
              <a:rPr lang="en-US" altLang="zh-CN"/>
              <a:t> </a:t>
            </a:r>
            <a:r>
              <a:rPr lang="zh-CN" altLang="zh-CN"/>
              <a:t>）</a:t>
            </a:r>
            <a:r>
              <a:rPr lang="zh-CN" altLang="en-US"/>
              <a:t>。</a:t>
            </a:r>
            <a:endParaRPr lang="zh-CN" altLang="zh-CN"/>
          </a:p>
          <a:p>
            <a:r>
              <a:rPr lang="en-US" altLang="zh-CN"/>
              <a:t>  3</a:t>
            </a:r>
            <a:r>
              <a:rPr lang="zh-CN" altLang="zh-CN"/>
              <a:t>）和千万相邻的两个计数单位是亿和百万。（</a:t>
            </a:r>
            <a:r>
              <a:rPr lang="en-US" altLang="zh-CN"/>
              <a:t>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r>
              <a:rPr lang="en-US" altLang="zh-CN"/>
              <a:t>  </a:t>
            </a:r>
            <a:r>
              <a:rPr lang="zh-CN" altLang="zh-CN"/>
              <a:t>）</a:t>
            </a:r>
            <a:r>
              <a:rPr lang="zh-CN" altLang="en-US"/>
              <a:t>。</a:t>
            </a:r>
            <a:endParaRPr lang="en-US" altLang="zh-CN"/>
          </a:p>
          <a:p>
            <a:r>
              <a:rPr lang="en-US" altLang="zh-CN"/>
              <a:t>  4</a:t>
            </a:r>
            <a:r>
              <a:rPr lang="zh-CN" altLang="zh-CN"/>
              <a:t>）自然数都比</a:t>
            </a:r>
            <a:r>
              <a:rPr lang="en-US" altLang="zh-CN"/>
              <a:t>0 </a:t>
            </a:r>
            <a:r>
              <a:rPr lang="zh-CN" altLang="zh-CN"/>
              <a:t>大。（</a:t>
            </a:r>
            <a:r>
              <a:rPr lang="en-US" altLang="zh-CN"/>
              <a:t> 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/>
              <a:t>     </a:t>
            </a:r>
            <a:r>
              <a:rPr lang="zh-CN" altLang="zh-CN"/>
              <a:t>）</a:t>
            </a:r>
            <a:r>
              <a:rPr lang="zh-CN" altLang="en-US"/>
              <a:t>。</a:t>
            </a:r>
            <a:endParaRPr lang="zh-CN" altLang="zh-CN"/>
          </a:p>
          <a:p>
            <a:endParaRPr lang="en-US" altLang="zh-CN"/>
          </a:p>
          <a:p>
            <a:r>
              <a:rPr lang="en-US" altLang="zh-CN"/>
              <a:t>  2.5670089</a:t>
            </a:r>
            <a:r>
              <a:rPr lang="zh-CN" altLang="zh-CN"/>
              <a:t>中，</a:t>
            </a:r>
            <a:r>
              <a:rPr lang="en-US" altLang="zh-CN"/>
              <a:t>5</a:t>
            </a:r>
            <a:r>
              <a:rPr lang="zh-CN" altLang="zh-CN"/>
              <a:t>表示（</a:t>
            </a:r>
            <a:r>
              <a:rPr lang="en-US" altLang="zh-CN"/>
              <a:t>             </a:t>
            </a:r>
            <a:r>
              <a:rPr lang="zh-CN" altLang="zh-CN"/>
              <a:t>），</a:t>
            </a:r>
            <a:r>
              <a:rPr lang="en-US" altLang="zh-CN"/>
              <a:t>7</a:t>
            </a:r>
            <a:r>
              <a:rPr lang="zh-CN" altLang="zh-CN"/>
              <a:t>表示（</a:t>
            </a:r>
            <a:r>
              <a:rPr lang="en-US" altLang="zh-CN"/>
              <a:t>        </a:t>
            </a:r>
            <a:r>
              <a:rPr lang="zh-CN" altLang="zh-CN"/>
              <a:t>）</a:t>
            </a:r>
            <a:r>
              <a:rPr lang="en-US" altLang="zh-CN"/>
              <a:t>8</a:t>
            </a:r>
            <a:r>
              <a:rPr lang="zh-CN" altLang="zh-CN"/>
              <a:t>表示（</a:t>
            </a:r>
            <a:r>
              <a:rPr lang="en-US" altLang="zh-CN"/>
              <a:t>                  </a:t>
            </a:r>
            <a:r>
              <a:rPr lang="zh-CN" altLang="zh-CN"/>
              <a:t>）。</a:t>
            </a:r>
            <a:endParaRPr lang="zh-CN" altLang="zh-CN"/>
          </a:p>
          <a:p>
            <a:r>
              <a:rPr lang="en-US" altLang="zh-CN"/>
              <a:t> </a:t>
            </a:r>
            <a:endParaRPr lang="zh-CN" altLang="zh-CN"/>
          </a:p>
        </p:txBody>
      </p:sp>
      <p:sp>
        <p:nvSpPr>
          <p:cNvPr id="10" name="TextBox 9"/>
          <p:cNvSpPr txBox="1"/>
          <p:nvPr/>
        </p:nvSpPr>
        <p:spPr>
          <a:xfrm>
            <a:off x="3175485" y="4667944"/>
            <a:ext cx="1647215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五个百万</a:t>
            </a: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228184" y="4667944"/>
            <a:ext cx="2160240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七个万</a:t>
            </a:r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971600" y="5126161"/>
            <a:ext cx="1872208" cy="412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八个十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Arial"/>
      </a:majorFont>
      <a:minorFont>
        <a:latin typeface="Arial"/>
        <a:ea typeface="楷体_GB231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Arial"/>
      </a:majorFont>
      <a:minorFont>
        <a:latin typeface="Arial"/>
        <a:ea typeface="楷体_GB231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1266</Words>
  <Application>WPS 演示</Application>
  <PresentationFormat>On-screen Show (4:3)</PresentationFormat>
  <Paragraphs>227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楷体_GB2312</vt:lpstr>
      <vt:lpstr>新宋体</vt:lpstr>
      <vt:lpstr>Calibri</vt:lpstr>
      <vt:lpstr>黑体</vt:lpstr>
      <vt:lpstr>微软雅黑</vt:lpstr>
      <vt:lpstr>Arial Unicode MS</vt:lpstr>
      <vt:lpstr>默认设计模板</vt:lpstr>
      <vt:lpstr>3_默认设计模板</vt:lpstr>
      <vt:lpstr>1_默认设计模板</vt:lpstr>
      <vt:lpstr>PowerPoint 演示文稿</vt:lpstr>
      <vt:lpstr> 一.学习目标：  （一）知识与技能目标 知道数的产生，十进制计数法。认识自然数和整数，会读写亿以上的数 （二）方法与过程目标 通过自主学习 ，合作学习方法来会写读会求亿以上数的近似数。</vt:lpstr>
      <vt:lpstr>PowerPoint 演示文稿</vt:lpstr>
      <vt:lpstr>二,自主学习</vt:lpstr>
      <vt:lpstr>二，自主学习</vt:lpstr>
      <vt:lpstr>二、自主学习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2021-04-16T13:33:00Z</cp:lastPrinted>
  <dcterms:created xsi:type="dcterms:W3CDTF">2021-04-16T13:33:00Z</dcterms:created>
  <dcterms:modified xsi:type="dcterms:W3CDTF">2021-11-10T11:32:13Z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4282D8EAC1794AA2A08A79588006540A</vt:lpwstr>
  </property>
  <property fmtid="{D5CDD505-2E9C-101B-9397-08002B2CF9AE}" pid="7" name="KSOProductBuildVer">
    <vt:lpwstr>2052-11.1.0.11045</vt:lpwstr>
  </property>
</Properties>
</file>