
<file path=[Content_Types].xml><?xml version="1.0" encoding="utf-8"?>
<Types xmlns="http://schemas.openxmlformats.org/package/2006/content-types">
  <Default Extension="vml" ContentType="application/vnd.openxmlformats-officedocument.vmlDrawing"/>
  <Default Extension="wav" ContentType="audio/x-wav"/>
  <Default Extension="jpeg" ContentType="image/jpeg"/>
  <Default Extension="JPG" ContentType="image/.jpg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9"/>
  </p:notesMasterIdLst>
  <p:sldIdLst>
    <p:sldId id="270" r:id="rId5"/>
    <p:sldId id="257" r:id="rId6"/>
    <p:sldId id="259" r:id="rId7"/>
    <p:sldId id="266" r:id="rId8"/>
    <p:sldId id="267" r:id="rId10"/>
    <p:sldId id="268" r:id="rId11"/>
    <p:sldId id="265" r:id="rId12"/>
    <p:sldId id="263" r:id="rId13"/>
    <p:sldId id="264" r:id="rId14"/>
    <p:sldId id="273" r:id="rId15"/>
    <p:sldId id="274" r:id="rId16"/>
    <p:sldId id="272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2457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24579" name="日期占位符 2457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  <p:sp>
        <p:nvSpPr>
          <p:cNvPr id="5124" name="幻灯片图像占位符 24579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文本占位符 2458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4582" name="页脚占位符 2458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fontAlgn="base"/>
            <a:endParaRPr lang="en-US" altLang="zh-CN" sz="1200" strike="noStrike" noProof="1" dirty="0"/>
          </a:p>
        </p:txBody>
      </p:sp>
      <p:sp>
        <p:nvSpPr>
          <p:cNvPr id="24583" name="灯片编号占位符 2458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2764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0242" name="文本占位符 27650"/>
          <p:cNvSpPr>
            <a:spLocks noGrp="1"/>
          </p:cNvSpPr>
          <p:nvPr>
            <p:ph type="body"/>
          </p:nvPr>
        </p:nvSpPr>
        <p:spPr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2969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2290" name="文本占位符 29698"/>
          <p:cNvSpPr>
            <a:spLocks noGrp="1"/>
          </p:cNvSpPr>
          <p:nvPr>
            <p:ph type="body"/>
          </p:nvPr>
        </p:nvSpPr>
        <p:spPr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2560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362" name="文本占位符 25602"/>
          <p:cNvSpPr>
            <a:spLocks noGrp="1"/>
          </p:cNvSpPr>
          <p:nvPr>
            <p:ph type="body"/>
          </p:nvPr>
        </p:nvSpPr>
        <p:spPr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>
            <a:duotone>
              <a:schemeClr val="bg1"/>
              <a:srgbClr val="FFFFFF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任意多边形 40963"/>
          <p:cNvSpPr/>
          <p:nvPr/>
        </p:nvSpPr>
        <p:spPr>
          <a:xfrm>
            <a:off x="285750" y="2803525"/>
            <a:ext cx="1588" cy="3035300"/>
          </a:xfrm>
          <a:custGeom>
            <a:avLst/>
            <a:gdLst/>
            <a:ahLst/>
            <a:cxnLst/>
            <a:pathLst>
              <a:path w="1"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2" name="标题 40961"/>
          <p:cNvSpPr>
            <a:spLocks noGrp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 anchorCtr="1"/>
          <a:lstStyle>
            <a:lvl1pPr lvl="0" algn="ctr">
              <a:defRPr kern="1200"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40963" name="副标题 4096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0965" name="页脚占位符 4096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eaLnBrk="1" fontAlgn="base" hangingPunct="1">
              <a:buClr>
                <a:srgbClr val="000000"/>
              </a:buClr>
            </a:pPr>
            <a:endParaRPr lang="en-US" altLang="zh-CN" strike="noStrike" noProof="1"/>
          </a:p>
        </p:txBody>
      </p:sp>
      <p:sp>
        <p:nvSpPr>
          <p:cNvPr id="40966" name="灯片编号占位符 4096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trike="noStrike" noProof="1"/>
          </a:p>
        </p:txBody>
      </p:sp>
      <p:sp>
        <p:nvSpPr>
          <p:cNvPr id="40967" name="日期占位符 40966"/>
          <p:cNvSpPr>
            <a:spLocks noGrp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2504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905000"/>
            <a:ext cx="4032504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52930" cy="57277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3379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3379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3796" name="日期占位符 3379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3797" name="页脚占位符 3379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3798" name="灯片编号占位符 3379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>
            <a:duotone>
              <a:schemeClr val="bg1"/>
              <a:srgbClr val="FFFFFF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38" name="标题 39937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9939" name="文本占位符 39938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fontAlgn="base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base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base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base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base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9940" name="日期占位符 3993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400"/>
            </a:lvl1pPr>
          </a:lstStyle>
          <a:p>
            <a:pPr lvl="0" eaLnBrk="1" fontAlgn="base" hangingPunct="1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9941" name="页脚占位符 3994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algn="ctr">
              <a:defRPr sz="1400"/>
            </a:lvl1pPr>
          </a:lstStyle>
          <a:p>
            <a:pPr lvl="0" eaLnBrk="1" fontAlgn="base" hangingPunct="1">
              <a:buClr>
                <a:srgbClr val="000000"/>
              </a:buClr>
            </a:pPr>
            <a:endParaRPr lang="zh-CN" altLang="en-US" strike="noStrike" noProof="1" dirty="0"/>
          </a:p>
        </p:txBody>
      </p:sp>
      <p:sp>
        <p:nvSpPr>
          <p:cNvPr id="39942" name="灯片编号占位符 3994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algn="r">
              <a:defRPr sz="1400"/>
            </a:lvl1pPr>
          </a:lstStyle>
          <a:p>
            <a:pPr lvl="0" eaLnBrk="1" fontAlgn="base" hangingPunct="1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effectLst>
            <a:outerShdw blurRad="38100" dist="38100" dir="270000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120000"/>
        <a:buFont typeface="Tahoma" panose="020B0604030504040204" pitchFamily="34" charset="0"/>
        <a:buChar char="•"/>
        <a:defRPr sz="24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wmf"/><Relationship Id="rId3" Type="http://schemas.openxmlformats.org/officeDocument/2006/relationships/control" Target="../activeX/activeX1.xml"/><Relationship Id="rId2" Type="http://schemas.openxmlformats.org/officeDocument/2006/relationships/audio" Target="../media/audio1.wav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34817"/>
          <p:cNvSpPr txBox="1"/>
          <p:nvPr/>
        </p:nvSpPr>
        <p:spPr>
          <a:xfrm>
            <a:off x="1619250" y="2514600"/>
            <a:ext cx="5689600" cy="1016000"/>
          </a:xfrm>
          <a:prstGeom prst="rect">
            <a:avLst/>
          </a:prstGeom>
          <a:solidFill>
            <a:srgbClr val="EEFAA4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用计算器计算</a:t>
            </a:r>
            <a:endParaRPr lang="zh-CN" altLang="en-US" sz="6000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文本框 34818"/>
          <p:cNvSpPr txBox="1"/>
          <p:nvPr/>
        </p:nvSpPr>
        <p:spPr>
          <a:xfrm>
            <a:off x="990600" y="1417638"/>
            <a:ext cx="14033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四年级</a:t>
            </a:r>
            <a:endParaRPr lang="zh-CN" altLang="en-US" sz="32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文本框 47105"/>
          <p:cNvSpPr txBox="1"/>
          <p:nvPr/>
        </p:nvSpPr>
        <p:spPr>
          <a:xfrm>
            <a:off x="1403350" y="1125538"/>
            <a:ext cx="662463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十进制数位顺序表</a:t>
            </a:r>
            <a:endParaRPr lang="zh-CN" altLang="en-US" sz="4400" b="1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8434" name="图片 47106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767762" cy="59055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7108" name="内容占位符 47107"/>
          <p:cNvGraphicFramePr/>
          <p:nvPr>
            <p:ph/>
          </p:nvPr>
        </p:nvGraphicFramePr>
        <p:xfrm>
          <a:off x="2916238" y="1844675"/>
          <a:ext cx="5111750" cy="2808288"/>
        </p:xfrm>
        <a:graphic>
          <a:graphicData uri="http://schemas.openxmlformats.org/drawingml/2006/table">
            <a:tbl>
              <a:tblPr/>
              <a:tblGrid>
                <a:gridCol w="1277938"/>
                <a:gridCol w="1277937"/>
                <a:gridCol w="1277938"/>
                <a:gridCol w="1277937"/>
              </a:tblGrid>
              <a:tr h="75565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姓名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语文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数学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外语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84213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李明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96.5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98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84212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王东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94.5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95.5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97.5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84213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周阳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96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98.5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99.5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8462" name="文本框 47134"/>
          <p:cNvSpPr txBox="1"/>
          <p:nvPr/>
        </p:nvSpPr>
        <p:spPr>
          <a:xfrm>
            <a:off x="3203575" y="765175"/>
            <a:ext cx="4752975" cy="1066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这是希望小学四</a:t>
            </a:r>
            <a:r>
              <a:rPr lang="en-US" altLang="zh-CN" sz="3200" b="1">
                <a:solidFill>
                  <a:srgbClr val="FF33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(</a:t>
            </a:r>
            <a:r>
              <a:rPr lang="zh-CN" altLang="en-US" sz="3200" b="1" dirty="0">
                <a:solidFill>
                  <a:srgbClr val="FF33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一</a:t>
            </a:r>
            <a:r>
              <a:rPr lang="en-US" altLang="zh-CN" sz="3200" b="1">
                <a:solidFill>
                  <a:srgbClr val="FF33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)</a:t>
            </a:r>
            <a:r>
              <a:rPr lang="zh-CN" altLang="en-US" sz="3200" b="1" dirty="0">
                <a:solidFill>
                  <a:srgbClr val="FF33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班部分同学的成绩表。</a:t>
            </a:r>
            <a:endParaRPr lang="zh-CN" altLang="en-US" sz="3200" b="1" dirty="0">
              <a:solidFill>
                <a:srgbClr val="FF3300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8463" name="文本框 47135"/>
          <p:cNvSpPr txBox="1"/>
          <p:nvPr/>
        </p:nvSpPr>
        <p:spPr>
          <a:xfrm>
            <a:off x="2484438" y="4868863"/>
            <a:ext cx="6335712" cy="1066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请你用计算器算一算他们每个人的平均成绩是多少</a:t>
            </a:r>
            <a:r>
              <a:rPr lang="en-US" altLang="zh-CN" sz="3200" b="1">
                <a:solidFill>
                  <a:schemeClr val="hlink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?</a:t>
            </a:r>
            <a:endParaRPr lang="en-US" altLang="zh-CN" sz="3200" b="1">
              <a:solidFill>
                <a:schemeClr val="hlink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48129"/>
          <p:cNvSpPr txBox="1"/>
          <p:nvPr/>
        </p:nvSpPr>
        <p:spPr>
          <a:xfrm>
            <a:off x="1619250" y="2636838"/>
            <a:ext cx="4608513" cy="579437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58" name="文本框 48130"/>
          <p:cNvSpPr txBox="1"/>
          <p:nvPr/>
        </p:nvSpPr>
        <p:spPr>
          <a:xfrm>
            <a:off x="4948238" y="4425950"/>
            <a:ext cx="560387" cy="579438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459" name="图片 48131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0" y="498475"/>
            <a:ext cx="8812213" cy="58610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8133" name="内容占位符 48132"/>
          <p:cNvGraphicFramePr/>
          <p:nvPr>
            <p:ph/>
          </p:nvPr>
        </p:nvGraphicFramePr>
        <p:xfrm>
          <a:off x="2627313" y="1484313"/>
          <a:ext cx="5688013" cy="2833688"/>
        </p:xfrm>
        <a:graphic>
          <a:graphicData uri="http://schemas.openxmlformats.org/drawingml/2006/table">
            <a:tbl>
              <a:tblPr/>
              <a:tblGrid>
                <a:gridCol w="1138238"/>
                <a:gridCol w="1136650"/>
                <a:gridCol w="1138237"/>
                <a:gridCol w="1136650"/>
                <a:gridCol w="1138238"/>
              </a:tblGrid>
              <a:tr h="944563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姓名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语文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数学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外语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平均成绩</a:t>
                      </a: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30237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李明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96.5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98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王东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94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95.5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97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30238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/>
                        <a:t>周阳</a:t>
                      </a:r>
                      <a:endParaRPr lang="zh-CN" altLang="en-US" sz="1800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96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98.5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1800"/>
                        <a:t>99.5</a:t>
                      </a:r>
                      <a:endParaRPr lang="en-US" altLang="zh-CN" sz="180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18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9492" name="文本框 48164"/>
          <p:cNvSpPr txBox="1"/>
          <p:nvPr/>
        </p:nvSpPr>
        <p:spPr>
          <a:xfrm>
            <a:off x="2124075" y="4652963"/>
            <a:ext cx="626427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493" name="文本框 48165"/>
          <p:cNvSpPr txBox="1"/>
          <p:nvPr/>
        </p:nvSpPr>
        <p:spPr>
          <a:xfrm>
            <a:off x="1476375" y="4652963"/>
            <a:ext cx="7488238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公式</a:t>
            </a:r>
            <a:r>
              <a:rPr lang="en-US" altLang="zh-CN" sz="32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:(</a:t>
            </a:r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</a:t>
            </a:r>
            <a:r>
              <a:rPr lang="en-US" altLang="zh-CN" sz="32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+</a:t>
            </a:r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数学</a:t>
            </a:r>
            <a:r>
              <a:rPr lang="en-US" altLang="zh-CN" sz="32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+</a:t>
            </a:r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外语</a:t>
            </a:r>
            <a:r>
              <a:rPr lang="en-US" altLang="zh-CN" sz="32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 ÷3=</a:t>
            </a:r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平均成绩</a:t>
            </a:r>
            <a:endParaRPr lang="zh-CN" altLang="en-US" sz="3200" b="1" dirty="0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8167" name="文本框 48166"/>
          <p:cNvSpPr txBox="1"/>
          <p:nvPr/>
        </p:nvSpPr>
        <p:spPr>
          <a:xfrm>
            <a:off x="9324975" y="2420938"/>
            <a:ext cx="1008063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96.5</a:t>
            </a:r>
            <a:endParaRPr lang="en-US" altLang="zh-CN" sz="3200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495" name="文本框 48167"/>
          <p:cNvSpPr txBox="1"/>
          <p:nvPr/>
        </p:nvSpPr>
        <p:spPr>
          <a:xfrm>
            <a:off x="9144000" y="3068638"/>
            <a:ext cx="126047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8169" name="文本框 48168"/>
          <p:cNvSpPr txBox="1"/>
          <p:nvPr/>
        </p:nvSpPr>
        <p:spPr>
          <a:xfrm>
            <a:off x="9324975" y="3068638"/>
            <a:ext cx="10795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95.5</a:t>
            </a:r>
            <a:endParaRPr lang="en-US" altLang="zh-CN" sz="3200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8170" name="文本框 48169"/>
          <p:cNvSpPr txBox="1"/>
          <p:nvPr/>
        </p:nvSpPr>
        <p:spPr>
          <a:xfrm>
            <a:off x="9144000" y="3789363"/>
            <a:ext cx="126047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97.8</a:t>
            </a:r>
            <a:endParaRPr lang="en-US" altLang="zh-CN" sz="3200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67052E-7 L -0.21858 -8.67052E-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8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65896E-6 L -0.22448 2.65896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56069E-6 L -0.21458 -0.000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8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7" grpId="0"/>
      <p:bldP spid="48169" grpId="0"/>
      <p:bldP spid="48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标题 4300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</a:pPr>
            <a:r>
              <a:rPr kumimoji="0" lang="zh-CN" altLang="en-US" sz="6600" b="0" i="0" u="none" strike="noStrike" kern="1200" cap="none" spc="0" normalizeH="0" baseline="0" noProof="1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作业：</a:t>
            </a:r>
            <a:br>
              <a:rPr lang="zh-CN" altLang="en-US" sz="4000" dirty="0"/>
            </a:br>
            <a:endParaRPr kumimoji="0" lang="zh-CN" altLang="en-US" sz="4000" b="0" i="0" u="none" strike="noStrike" kern="1200" cap="none" spc="0" normalizeH="0" baseline="0" noProof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3011" name="文本占位符 43010"/>
          <p:cNvSpPr>
            <a:spLocks noGrp="1"/>
          </p:cNvSpPr>
          <p:nvPr>
            <p:ph idx="1"/>
          </p:nvPr>
        </p:nvSpPr>
        <p:spPr/>
        <p:txBody>
          <a:bodyPr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教材第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27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页的“做一做”。</a:t>
            </a:r>
            <a:endParaRPr kumimoji="0" lang="zh-CN" altLang="en-US" sz="3200" b="1" i="0" u="none" strike="noStrike" kern="1200" cap="none" spc="0" normalizeH="0" baseline="0" noProof="1" dirty="0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思维训练</a:t>
            </a:r>
            <a:endParaRPr kumimoji="0" lang="zh-CN" altLang="en-US" sz="3200" b="1" i="0" u="none" strike="noStrike" kern="1200" cap="none" spc="0" normalizeH="0" baseline="0" noProof="1" dirty="0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用计算器计算，再找一找规律。</a:t>
            </a:r>
            <a:endParaRPr kumimoji="0" lang="zh-CN" altLang="en-US" sz="3200" b="1" i="0" u="none" strike="noStrike" kern="1200" cap="none" spc="0" normalizeH="0" baseline="0" noProof="1" dirty="0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9×9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              12×9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8       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 98×9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2            123 × 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7   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 987 ×9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3          1234×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6      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Char char="•"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 9876  ×9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      12345  × 9</a:t>
            </a:r>
            <a:r>
              <a:rPr kumimoji="0" lang="zh-CN" altLang="en-US" sz="3200" b="1" i="0" u="none" strike="noStrike" kern="1200" cap="none" spc="0" normalizeH="0" baseline="0" noProof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5</a:t>
            </a:r>
            <a:endParaRPr kumimoji="0" lang="zh-CN" altLang="en-US" sz="3200" b="1" i="0" u="none" strike="noStrike" kern="1200" cap="none" spc="0" normalizeH="0" baseline="0" noProof="1" dirty="0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Text Box 6"/>
          <p:cNvSpPr txBox="1"/>
          <p:nvPr/>
        </p:nvSpPr>
        <p:spPr>
          <a:xfrm>
            <a:off x="1431925" y="939800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抢答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762000" y="2286000"/>
            <a:ext cx="83407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>
                <a:latin typeface="Arial" panose="020B0604020202020204" pitchFamily="34" charset="0"/>
                <a:ea typeface="华文行楷" panose="02010800040101010101" pitchFamily="2" charset="-122"/>
              </a:rPr>
              <a:t>30+80     100-26         24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÷</a:t>
            </a:r>
            <a:r>
              <a:rPr lang="en-US" altLang="zh-CN" sz="3200">
                <a:latin typeface="Arial" panose="020B0604020202020204" pitchFamily="34" charset="0"/>
                <a:ea typeface="华文行楷" panose="02010800040101010101" pitchFamily="2" charset="-122"/>
              </a:rPr>
              <a:t>8            456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r>
              <a:rPr lang="en-US" altLang="zh-CN" sz="3200">
                <a:latin typeface="Arial" panose="020B0604020202020204" pitchFamily="34" charset="0"/>
                <a:ea typeface="华文行楷" panose="02010800040101010101" pitchFamily="2" charset="-122"/>
              </a:rPr>
              <a:t>32</a:t>
            </a:r>
            <a:r>
              <a:rPr lang="en-US" altLang="zh-CN" sz="3200" b="1">
                <a:latin typeface="Arial" panose="020B0604020202020204" pitchFamily="34" charset="0"/>
                <a:ea typeface="华文行楷" panose="02010800040101010101" pitchFamily="2" charset="-122"/>
              </a:rPr>
              <a:t>     </a:t>
            </a:r>
            <a:endParaRPr lang="en-US" altLang="zh-CN" sz="3200" b="1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749300" y="3154363"/>
            <a:ext cx="79565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>
                <a:latin typeface="华文行楷" panose="02010800040101010101" pitchFamily="2" charset="-122"/>
                <a:ea typeface="华文行楷" panose="02010800040101010101" pitchFamily="2" charset="-122"/>
              </a:rPr>
              <a:t>60+80     250-130     100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÷</a:t>
            </a:r>
            <a:r>
              <a:rPr lang="en-US" altLang="zh-CN" sz="3200">
                <a:latin typeface="华文行楷" panose="02010800040101010101" pitchFamily="2" charset="-122"/>
                <a:ea typeface="华文行楷" panose="02010800040101010101" pitchFamily="2" charset="-122"/>
              </a:rPr>
              <a:t>25   2870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÷</a:t>
            </a:r>
            <a:r>
              <a:rPr lang="en-US" altLang="zh-CN" sz="3200">
                <a:latin typeface="华文行楷" panose="02010800040101010101" pitchFamily="2" charset="-122"/>
                <a:ea typeface="华文行楷" panose="02010800040101010101" pitchFamily="2" charset="-122"/>
              </a:rPr>
              <a:t>14</a:t>
            </a:r>
            <a:endParaRPr lang="zh-CN" altLang="en-US" sz="3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3" descr="未标题-1"/>
          <p:cNvPicPr>
            <a:picLocks noChangeAspect="1"/>
          </p:cNvPicPr>
          <p:nvPr/>
        </p:nvPicPr>
        <p:blipFill>
          <a:blip r:embed="rId1"/>
          <a:srcRect l="7594" r="13924" b="2258"/>
          <a:stretch>
            <a:fillRect/>
          </a:stretch>
        </p:blipFill>
        <p:spPr>
          <a:xfrm>
            <a:off x="2057400" y="914400"/>
            <a:ext cx="4873625" cy="502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4"/>
          <p:cNvSpPr txBox="1"/>
          <p:nvPr/>
        </p:nvSpPr>
        <p:spPr>
          <a:xfrm>
            <a:off x="6156325" y="1233488"/>
            <a:ext cx="869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显示屏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6172200" y="1766888"/>
            <a:ext cx="869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清除键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Text Box 6"/>
          <p:cNvSpPr txBox="1"/>
          <p:nvPr/>
        </p:nvSpPr>
        <p:spPr>
          <a:xfrm>
            <a:off x="6096000" y="2300288"/>
            <a:ext cx="17843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开关及清除屏键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6172200" y="2986088"/>
            <a:ext cx="869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括号键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Text Box 8"/>
          <p:cNvSpPr txBox="1"/>
          <p:nvPr/>
        </p:nvSpPr>
        <p:spPr>
          <a:xfrm>
            <a:off x="6172200" y="4129088"/>
            <a:ext cx="1327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运算符号键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9" name="Text Box 9"/>
          <p:cNvSpPr txBox="1"/>
          <p:nvPr/>
        </p:nvSpPr>
        <p:spPr>
          <a:xfrm>
            <a:off x="6248400" y="4876800"/>
            <a:ext cx="8699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等号键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Text Box 10"/>
          <p:cNvSpPr txBox="1"/>
          <p:nvPr/>
        </p:nvSpPr>
        <p:spPr>
          <a:xfrm>
            <a:off x="1752600" y="3048000"/>
            <a:ext cx="1327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存储运算键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Text Box 11"/>
          <p:cNvSpPr txBox="1"/>
          <p:nvPr/>
        </p:nvSpPr>
        <p:spPr>
          <a:xfrm>
            <a:off x="1981200" y="4052888"/>
            <a:ext cx="869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数字键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2" name="Text Box 12"/>
          <p:cNvSpPr txBox="1"/>
          <p:nvPr/>
        </p:nvSpPr>
        <p:spPr>
          <a:xfrm>
            <a:off x="1905000" y="5424488"/>
            <a:ext cx="1098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小数点键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3" name="Text Box 13"/>
          <p:cNvSpPr txBox="1"/>
          <p:nvPr/>
        </p:nvSpPr>
        <p:spPr>
          <a:xfrm>
            <a:off x="2025650" y="2286000"/>
            <a:ext cx="8699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日期键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4" name="Text Box 14"/>
          <p:cNvSpPr txBox="1"/>
          <p:nvPr/>
        </p:nvSpPr>
        <p:spPr>
          <a:xfrm>
            <a:off x="1981200" y="1614488"/>
            <a:ext cx="869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时间键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26625"/>
          <p:cNvSpPr txBox="1"/>
          <p:nvPr/>
        </p:nvSpPr>
        <p:spPr>
          <a:xfrm>
            <a:off x="217488" y="152400"/>
            <a:ext cx="854075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拿出你带来的计算器，先在小组中交流，然后向大家介绍你的计算器。</a:t>
            </a:r>
            <a:endParaRPr lang="zh-CN" altLang="en-US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6627" name="图片 26626" descr="8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1238" y="2070100"/>
            <a:ext cx="2971800" cy="297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矩形 26627"/>
          <p:cNvSpPr/>
          <p:nvPr/>
        </p:nvSpPr>
        <p:spPr>
          <a:xfrm>
            <a:off x="6754813" y="2116138"/>
            <a:ext cx="1562100" cy="65087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显示器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29" name="右大括号 26628"/>
          <p:cNvSpPr/>
          <p:nvPr/>
        </p:nvSpPr>
        <p:spPr>
          <a:xfrm>
            <a:off x="4926013" y="3001963"/>
            <a:ext cx="361950" cy="1828800"/>
          </a:xfrm>
          <a:prstGeom prst="rightBrace">
            <a:avLst>
              <a:gd name="adj1" fmla="val 4205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直接连接符 26629"/>
          <p:cNvSpPr/>
          <p:nvPr/>
        </p:nvSpPr>
        <p:spPr>
          <a:xfrm>
            <a:off x="5343525" y="3900488"/>
            <a:ext cx="1408113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1" name="矩形 26630"/>
          <p:cNvSpPr/>
          <p:nvPr/>
        </p:nvSpPr>
        <p:spPr>
          <a:xfrm>
            <a:off x="6805613" y="3565525"/>
            <a:ext cx="1104900" cy="65087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键盘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32" name="直接连接符 26631"/>
          <p:cNvSpPr/>
          <p:nvPr/>
        </p:nvSpPr>
        <p:spPr>
          <a:xfrm>
            <a:off x="4775200" y="2533650"/>
            <a:ext cx="20335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3" name="直接连接符 26632"/>
          <p:cNvSpPr/>
          <p:nvPr/>
        </p:nvSpPr>
        <p:spPr>
          <a:xfrm flipH="1">
            <a:off x="2092325" y="4365625"/>
            <a:ext cx="754063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矩形 26633"/>
          <p:cNvSpPr/>
          <p:nvPr/>
        </p:nvSpPr>
        <p:spPr>
          <a:xfrm>
            <a:off x="525463" y="4071938"/>
            <a:ext cx="1562100" cy="65087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开机键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35" name="直接连接符 26634"/>
          <p:cNvSpPr/>
          <p:nvPr/>
        </p:nvSpPr>
        <p:spPr>
          <a:xfrm>
            <a:off x="2917825" y="4875213"/>
            <a:ext cx="0" cy="69691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矩形 26635"/>
          <p:cNvSpPr/>
          <p:nvPr/>
        </p:nvSpPr>
        <p:spPr>
          <a:xfrm>
            <a:off x="2101850" y="5578475"/>
            <a:ext cx="1562100" cy="65087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清除键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0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animBg="1"/>
      <p:bldP spid="26631" grpId="0" animBg="1"/>
      <p:bldP spid="26634" grpId="0" animBg="1"/>
      <p:bldP spid="266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28673" descr="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8600"/>
            <a:ext cx="8764588" cy="6146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66" name="组合 28674"/>
          <p:cNvGrpSpPr/>
          <p:nvPr/>
        </p:nvGrpSpPr>
        <p:grpSpPr>
          <a:xfrm>
            <a:off x="609600" y="1704975"/>
            <a:ext cx="4873625" cy="4467225"/>
            <a:chOff x="384" y="1074"/>
            <a:chExt cx="3070" cy="2814"/>
          </a:xfrm>
        </p:grpSpPr>
        <p:pic>
          <p:nvPicPr>
            <p:cNvPr id="11267" name="图片 286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8" y="3180"/>
              <a:ext cx="315" cy="23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68" name="图片 28676" descr="87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4" y="1074"/>
              <a:ext cx="3070" cy="28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69" name="矩形 28677"/>
            <p:cNvSpPr/>
            <p:nvPr/>
          </p:nvSpPr>
          <p:spPr>
            <a:xfrm>
              <a:off x="1152" y="1417"/>
              <a:ext cx="1573" cy="284"/>
            </a:xfrm>
            <a:prstGeom prst="rect">
              <a:avLst/>
            </a:prstGeom>
            <a:solidFill>
              <a:srgbClr val="F6FCFB"/>
            </a:solidFill>
            <a:ln w="9525">
              <a:noFill/>
            </a:ln>
          </p:spPr>
          <p:txBody>
            <a:bodyPr anchor="t" anchorCtr="0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70" name="矩形 28678"/>
          <p:cNvSpPr/>
          <p:nvPr/>
        </p:nvSpPr>
        <p:spPr>
          <a:xfrm>
            <a:off x="501650" y="839788"/>
            <a:ext cx="46640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>
              <a:spcBef>
                <a:spcPct val="30000"/>
              </a:spcBef>
            </a:pP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用计算器计算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38+27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8680" name="椭圆 28679"/>
          <p:cNvSpPr/>
          <p:nvPr/>
        </p:nvSpPr>
        <p:spPr>
          <a:xfrm>
            <a:off x="3106738" y="5008563"/>
            <a:ext cx="449262" cy="320675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1" name="椭圆 28680"/>
          <p:cNvSpPr/>
          <p:nvPr/>
        </p:nvSpPr>
        <p:spPr>
          <a:xfrm>
            <a:off x="2595563" y="4106863"/>
            <a:ext cx="449262" cy="320675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2" name="文本框 28681"/>
          <p:cNvSpPr txBox="1"/>
          <p:nvPr/>
        </p:nvSpPr>
        <p:spPr>
          <a:xfrm>
            <a:off x="3541713" y="2138363"/>
            <a:ext cx="8128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3</a:t>
            </a:r>
            <a:endParaRPr lang="en-US" altLang="zh-CN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8683" name="矩形 28682"/>
          <p:cNvSpPr/>
          <p:nvPr/>
        </p:nvSpPr>
        <p:spPr>
          <a:xfrm>
            <a:off x="3711575" y="2117725"/>
            <a:ext cx="4349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2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8684" name="椭圆 28683"/>
          <p:cNvSpPr/>
          <p:nvPr/>
        </p:nvSpPr>
        <p:spPr>
          <a:xfrm>
            <a:off x="2566988" y="4992688"/>
            <a:ext cx="449262" cy="320675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5" name="椭圆 28684"/>
          <p:cNvSpPr/>
          <p:nvPr/>
        </p:nvSpPr>
        <p:spPr>
          <a:xfrm>
            <a:off x="2001838" y="4078288"/>
            <a:ext cx="449262" cy="320675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6" name="椭圆 28685"/>
          <p:cNvSpPr/>
          <p:nvPr/>
        </p:nvSpPr>
        <p:spPr>
          <a:xfrm>
            <a:off x="3670300" y="5238750"/>
            <a:ext cx="449263" cy="320675"/>
          </a:xfrm>
          <a:prstGeom prst="ellipse">
            <a:avLst/>
          </a:prstGeom>
          <a:noFill/>
          <a:ln w="38100" cap="flat" cmpd="sng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矩形 28686"/>
          <p:cNvSpPr/>
          <p:nvPr/>
        </p:nvSpPr>
        <p:spPr>
          <a:xfrm>
            <a:off x="3683000" y="2100263"/>
            <a:ext cx="68897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pPr algn="ctr">
              <a:spcBef>
                <a:spcPct val="30000"/>
              </a:spcBef>
            </a:pP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65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8688" name="椭圆 28687"/>
          <p:cNvSpPr/>
          <p:nvPr/>
        </p:nvSpPr>
        <p:spPr>
          <a:xfrm>
            <a:off x="4219575" y="5483225"/>
            <a:ext cx="449263" cy="320675"/>
          </a:xfrm>
          <a:prstGeom prst="ellipse">
            <a:avLst/>
          </a:prstGeom>
          <a:noFill/>
          <a:ln w="38100" cap="flat" cmpd="sng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矩形 28688"/>
          <p:cNvSpPr/>
          <p:nvPr/>
        </p:nvSpPr>
        <p:spPr>
          <a:xfrm>
            <a:off x="3990975" y="2132013"/>
            <a:ext cx="4349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8</a:t>
            </a:r>
            <a:endParaRPr lang="en-US" altLang="zh-CN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8690" name="矩形 28689"/>
          <p:cNvSpPr/>
          <p:nvPr/>
        </p:nvSpPr>
        <p:spPr>
          <a:xfrm>
            <a:off x="3960813" y="2103438"/>
            <a:ext cx="4349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7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1282" name="图片 28690" descr="图片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063" y="3843338"/>
            <a:ext cx="1195387" cy="2663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692" name="组合 28691"/>
          <p:cNvGrpSpPr/>
          <p:nvPr/>
        </p:nvGrpSpPr>
        <p:grpSpPr>
          <a:xfrm>
            <a:off x="5981700" y="852488"/>
            <a:ext cx="2881313" cy="3024187"/>
            <a:chOff x="385" y="482"/>
            <a:chExt cx="1815" cy="1905"/>
          </a:xfrm>
        </p:grpSpPr>
        <p:sp>
          <p:nvSpPr>
            <p:cNvPr id="11284" name="矩形标注 28692"/>
            <p:cNvSpPr/>
            <p:nvPr/>
          </p:nvSpPr>
          <p:spPr>
            <a:xfrm>
              <a:off x="385" y="482"/>
              <a:ext cx="1815" cy="1905"/>
            </a:xfrm>
            <a:prstGeom prst="wedgeRectCallout">
              <a:avLst>
                <a:gd name="adj1" fmla="val -28569"/>
                <a:gd name="adj2" fmla="val 65329"/>
              </a:avLst>
            </a:prstGeom>
            <a:solidFill>
              <a:schemeClr val="accent1"/>
            </a:solidFill>
            <a:ln w="9525" cap="flat" cmpd="sng">
              <a:solidFill>
                <a:srgbClr val="EEFBA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en-US" sz="3200" b="1" dirty="0">
                <a:solidFill>
                  <a:schemeClr val="hlink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1285" name="文本框 28693"/>
            <p:cNvSpPr txBox="1"/>
            <p:nvPr/>
          </p:nvSpPr>
          <p:spPr>
            <a:xfrm>
              <a:off x="385" y="527"/>
              <a:ext cx="1814" cy="16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chemeClr val="hlink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  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38+27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先输入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38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然后输入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+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接着输入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27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再输入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=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屏幕上出现的数就是计算的结果</a:t>
              </a:r>
              <a:endParaRPr lang="zh-CN" altLang="en-US" sz="28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/>
      <p:bldP spid="28682" grpId="1"/>
      <p:bldP spid="28682" grpId="2"/>
      <p:bldP spid="28683" grpId="0"/>
      <p:bldP spid="28683" grpId="1"/>
      <p:bldP spid="28687" grpId="0"/>
      <p:bldP spid="28689" grpId="0"/>
      <p:bldP spid="28689" grpId="1"/>
      <p:bldP spid="28689" grpId="2"/>
      <p:bldP spid="28690" grpId="0"/>
      <p:bldP spid="2869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30721" descr="图片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738" y="635000"/>
            <a:ext cx="8778875" cy="5886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30722" descr="图片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4151313"/>
            <a:ext cx="1195388" cy="2663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5" name="组合 30723"/>
          <p:cNvGrpSpPr/>
          <p:nvPr/>
        </p:nvGrpSpPr>
        <p:grpSpPr>
          <a:xfrm>
            <a:off x="3635375" y="620713"/>
            <a:ext cx="4048125" cy="6019800"/>
            <a:chOff x="2290" y="391"/>
            <a:chExt cx="2550" cy="3792"/>
          </a:xfrm>
        </p:grpSpPr>
        <p:sp>
          <p:nvSpPr>
            <p:cNvPr id="13316" name="文本框 30724"/>
            <p:cNvSpPr txBox="1"/>
            <p:nvPr/>
          </p:nvSpPr>
          <p:spPr>
            <a:xfrm>
              <a:off x="2426" y="663"/>
              <a:ext cx="116" cy="365"/>
            </a:xfrm>
            <a:prstGeom prst="rect">
              <a:avLst/>
            </a:prstGeom>
            <a:noFill/>
            <a:ln w="9525">
              <a:noFill/>
            </a:ln>
            <a:effectLst>
              <a:outerShdw dist="107763" dir="2699999" algn="ctr" rotWithShape="0">
                <a:schemeClr val="bg2"/>
              </a:outerShdw>
            </a:effectLst>
          </p:spPr>
          <p:txBody>
            <a:bodyPr wrap="none" anchor="t" anchorCtr="0">
              <a:spAutoFit/>
            </a:bodyPr>
            <a:p>
              <a:pPr algn="ctr"/>
              <a:endParaRPr lang="zh-CN" altLang="en-US" sz="32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3317" name="图片 30725" descr="200511171646386223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90" y="391"/>
              <a:ext cx="2550" cy="37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8" name="矩形 30726"/>
            <p:cNvSpPr/>
            <p:nvPr/>
          </p:nvSpPr>
          <p:spPr>
            <a:xfrm>
              <a:off x="2835" y="1153"/>
              <a:ext cx="1451" cy="328"/>
            </a:xfrm>
            <a:prstGeom prst="rect">
              <a:avLst/>
            </a:prstGeom>
            <a:solidFill>
              <a:srgbClr val="CDECFF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28" name="组合 30727"/>
          <p:cNvGrpSpPr/>
          <p:nvPr/>
        </p:nvGrpSpPr>
        <p:grpSpPr>
          <a:xfrm>
            <a:off x="611188" y="1490663"/>
            <a:ext cx="2881312" cy="3024187"/>
            <a:chOff x="385" y="482"/>
            <a:chExt cx="1815" cy="1905"/>
          </a:xfrm>
        </p:grpSpPr>
        <p:sp>
          <p:nvSpPr>
            <p:cNvPr id="13320" name="矩形标注 30728"/>
            <p:cNvSpPr/>
            <p:nvPr/>
          </p:nvSpPr>
          <p:spPr>
            <a:xfrm>
              <a:off x="385" y="482"/>
              <a:ext cx="1815" cy="1905"/>
            </a:xfrm>
            <a:prstGeom prst="wedgeRectCallout">
              <a:avLst>
                <a:gd name="adj1" fmla="val -28569"/>
                <a:gd name="adj2" fmla="val 65329"/>
              </a:avLst>
            </a:prstGeom>
            <a:solidFill>
              <a:schemeClr val="accent1"/>
            </a:solidFill>
            <a:ln w="9525" cap="flat" cmpd="sng">
              <a:solidFill>
                <a:srgbClr val="EEFBA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en-US" sz="3200" b="1" dirty="0">
                <a:solidFill>
                  <a:schemeClr val="hlink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3321" name="文本框 30729"/>
            <p:cNvSpPr txBox="1"/>
            <p:nvPr/>
          </p:nvSpPr>
          <p:spPr>
            <a:xfrm>
              <a:off x="385" y="527"/>
              <a:ext cx="1814" cy="16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chemeClr val="hlink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  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30×18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先输入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30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然后输入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×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接着输入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18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再输入</a:t>
              </a:r>
              <a:r>
                <a:rPr lang="en-US" altLang="zh-CN" sz="2800" b="1">
                  <a:solidFill>
                    <a:srgbClr val="FF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=</a:t>
              </a:r>
              <a:r>
                <a:rPr lang="en-US" altLang="zh-CN" sz="2800" b="1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屏幕上出现的数就是计算的结果</a:t>
              </a:r>
              <a:endParaRPr lang="zh-CN" altLang="en-US" sz="28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30731" name="文本框 30730"/>
          <p:cNvSpPr txBox="1"/>
          <p:nvPr/>
        </p:nvSpPr>
        <p:spPr>
          <a:xfrm>
            <a:off x="5880100" y="1789113"/>
            <a:ext cx="10795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latin typeface="隶书" panose="02010509060101010101" pitchFamily="49" charset="-122"/>
                <a:ea typeface="隶书" panose="02010509060101010101" pitchFamily="49" charset="-122"/>
              </a:rPr>
              <a:t>540</a:t>
            </a:r>
            <a:endParaRPr lang="en-US" altLang="zh-CN" sz="32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323" name="矩形 30731"/>
          <p:cNvSpPr/>
          <p:nvPr/>
        </p:nvSpPr>
        <p:spPr>
          <a:xfrm>
            <a:off x="247650" y="650875"/>
            <a:ext cx="48545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>
              <a:spcBef>
                <a:spcPct val="30000"/>
              </a:spcBef>
            </a:pP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用计算器计算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30×18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23553" descr="图片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" y="635000"/>
            <a:ext cx="8964613" cy="5962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23554"/>
          <p:cNvSpPr txBox="1"/>
          <p:nvPr/>
        </p:nvSpPr>
        <p:spPr>
          <a:xfrm>
            <a:off x="1619250" y="2636838"/>
            <a:ext cx="4608513" cy="579437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39" name="文本框 23555"/>
          <p:cNvSpPr txBox="1"/>
          <p:nvPr/>
        </p:nvSpPr>
        <p:spPr>
          <a:xfrm>
            <a:off x="4948238" y="4425950"/>
            <a:ext cx="560387" cy="579438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0" name="矩形 23556"/>
          <p:cNvSpPr/>
          <p:nvPr/>
        </p:nvSpPr>
        <p:spPr>
          <a:xfrm>
            <a:off x="2133600" y="304800"/>
            <a:ext cx="4321175" cy="7191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请你自己来算一算</a:t>
            </a:r>
            <a:endParaRPr lang="zh-CN" altLang="en-US" sz="3600"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342" name="动作按钮: 自定义 23558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7235825" y="5805488"/>
            <a:ext cx="1728788" cy="719137"/>
          </a:xfrm>
          <a:prstGeom prst="actionButtonBlank">
            <a:avLst/>
          </a:prstGeom>
          <a:solidFill>
            <a:srgbClr val="33CCFF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返回</a:t>
            </a:r>
            <a:endParaRPr lang="zh-CN" altLang="en-US" sz="3200" b="1" dirty="0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343" name="矩形 23559"/>
          <p:cNvSpPr/>
          <p:nvPr/>
        </p:nvSpPr>
        <p:spPr>
          <a:xfrm>
            <a:off x="7137400" y="2032000"/>
            <a:ext cx="12731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>
              <a:spcBef>
                <a:spcPct val="30000"/>
              </a:spcBef>
            </a:pP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*乘号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4344" name="矩形 23560"/>
          <p:cNvSpPr/>
          <p:nvPr/>
        </p:nvSpPr>
        <p:spPr>
          <a:xfrm>
            <a:off x="7240588" y="3294063"/>
            <a:ext cx="12223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除号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4341" name="" r:id="rId3" imgW="4105275" imgH="4608512"/>
        </mc:Choice>
        <mc:Fallback>
          <p:control name="" r:id="rId3" imgW="4105275" imgH="4608512">
            <p:pic>
              <p:nvPicPr>
                <p:cNvPr id="0" name="ShockwaveFlash1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41613" y="1211263"/>
                  <a:ext cx="4105275" cy="4608512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21505"/>
          <p:cNvSpPr txBox="1"/>
          <p:nvPr/>
        </p:nvSpPr>
        <p:spPr>
          <a:xfrm>
            <a:off x="304800" y="609600"/>
            <a:ext cx="6248400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66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用</a:t>
            </a:r>
            <a:r>
              <a:rPr lang="zh-CN" altLang="en-US" sz="5400" b="1" dirty="0">
                <a:solidFill>
                  <a:srgbClr val="66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计算器计算：</a:t>
            </a:r>
            <a:endParaRPr lang="zh-CN" altLang="en-US" sz="5400" b="1">
              <a:solidFill>
                <a:srgbClr val="66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6386" name="矩形 21506"/>
          <p:cNvSpPr/>
          <p:nvPr/>
        </p:nvSpPr>
        <p:spPr>
          <a:xfrm>
            <a:off x="373063" y="2919413"/>
            <a:ext cx="710247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ctr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楷体_GB2312" pitchFamily="49" charset="-122"/>
              </a:rPr>
              <a:t>        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　　   </a:t>
            </a:r>
            <a:r>
              <a:rPr lang="zh-CN" altLang="en-US" sz="3600">
                <a:latin typeface="Arial" panose="020B0604020202020204" pitchFamily="34" charset="0"/>
                <a:ea typeface="楷体_GB2312" pitchFamily="49" charset="-122"/>
              </a:rPr>
              <a:t>     </a:t>
            </a:r>
            <a:endParaRPr lang="zh-CN" altLang="en-US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08" name="矩形 21507"/>
          <p:cNvSpPr/>
          <p:nvPr/>
        </p:nvSpPr>
        <p:spPr>
          <a:xfrm>
            <a:off x="5181600" y="4953000"/>
            <a:ext cx="3032125" cy="11906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312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÷   8  =</a:t>
            </a:r>
            <a:b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</a:b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09" name="矩形 21508"/>
          <p:cNvSpPr/>
          <p:nvPr/>
        </p:nvSpPr>
        <p:spPr>
          <a:xfrm>
            <a:off x="5132388" y="1827213"/>
            <a:ext cx="2555875" cy="119062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589 × 76 =</a:t>
            </a:r>
            <a:b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</a:b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10" name="矩形 21509"/>
          <p:cNvSpPr/>
          <p:nvPr/>
        </p:nvSpPr>
        <p:spPr>
          <a:xfrm>
            <a:off x="509588" y="1901825"/>
            <a:ext cx="36988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649 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＋ 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9818 =   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11" name="矩形 21510"/>
          <p:cNvSpPr/>
          <p:nvPr/>
        </p:nvSpPr>
        <p:spPr>
          <a:xfrm>
            <a:off x="762000" y="4953000"/>
            <a:ext cx="33178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26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  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39  =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  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12" name="矩形 21511"/>
          <p:cNvSpPr/>
          <p:nvPr/>
        </p:nvSpPr>
        <p:spPr>
          <a:xfrm>
            <a:off x="4908550" y="3482975"/>
            <a:ext cx="37496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7208 – 376 =     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513" name="矩形 21512"/>
          <p:cNvSpPr/>
          <p:nvPr/>
        </p:nvSpPr>
        <p:spPr>
          <a:xfrm>
            <a:off x="377825" y="3411538"/>
            <a:ext cx="33178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 anchorCtr="0">
            <a:spAutoFit/>
          </a:bodyPr>
          <a:p>
            <a:pPr algn="ctr"/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1234 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＋ 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3649=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8" grpId="0"/>
      <p:bldP spid="21509" grpId="0"/>
      <p:bldP spid="21510" grpId="0"/>
      <p:bldP spid="21511" grpId="0"/>
      <p:bldP spid="21512" grpId="0"/>
      <p:bldP spid="215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22529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  <a:ln/>
        </p:spPr>
        <p:txBody>
          <a:bodyPr anchor="ctr" anchorCtr="0"/>
          <a:p>
            <a:pPr algn="l"/>
            <a:r>
              <a:rPr lang="en-US" altLang="zh-CN" sz="4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用计算器计算下列各题。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2" name="矩形 22531"/>
          <p:cNvSpPr/>
          <p:nvPr/>
        </p:nvSpPr>
        <p:spPr>
          <a:xfrm>
            <a:off x="762000" y="91440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1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3" name="矩形 22532"/>
          <p:cNvSpPr/>
          <p:nvPr/>
        </p:nvSpPr>
        <p:spPr>
          <a:xfrm>
            <a:off x="3886200" y="914400"/>
            <a:ext cx="1447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9999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4" name="矩形 22533"/>
          <p:cNvSpPr/>
          <p:nvPr/>
        </p:nvSpPr>
        <p:spPr>
          <a:xfrm>
            <a:off x="762000" y="160020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2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5" name="矩形 22534"/>
          <p:cNvSpPr/>
          <p:nvPr/>
        </p:nvSpPr>
        <p:spPr>
          <a:xfrm>
            <a:off x="3733800" y="16002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19998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6" name="矩形 22535"/>
          <p:cNvSpPr/>
          <p:nvPr/>
        </p:nvSpPr>
        <p:spPr>
          <a:xfrm>
            <a:off x="762000" y="233045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3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7" name="矩形 22536"/>
          <p:cNvSpPr/>
          <p:nvPr/>
        </p:nvSpPr>
        <p:spPr>
          <a:xfrm>
            <a:off x="3810000" y="22860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29997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8" name="矩形 22537"/>
          <p:cNvSpPr/>
          <p:nvPr/>
        </p:nvSpPr>
        <p:spPr>
          <a:xfrm>
            <a:off x="762000" y="301625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4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  </a:t>
            </a:r>
            <a:endParaRPr lang="en-US" altLang="zh-CN" sz="36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39" name="矩形 22538"/>
          <p:cNvSpPr/>
          <p:nvPr/>
        </p:nvSpPr>
        <p:spPr>
          <a:xfrm>
            <a:off x="3810000" y="29718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39996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40" name="矩形 22539"/>
          <p:cNvSpPr/>
          <p:nvPr/>
        </p:nvSpPr>
        <p:spPr>
          <a:xfrm>
            <a:off x="0" y="3352800"/>
            <a:ext cx="8991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不用计算器，你能直接写出下面各题的答案么？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41" name="矩形 22540"/>
          <p:cNvSpPr/>
          <p:nvPr/>
        </p:nvSpPr>
        <p:spPr>
          <a:xfrm>
            <a:off x="762000" y="434340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5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2" name="矩形 22541"/>
          <p:cNvSpPr/>
          <p:nvPr/>
        </p:nvSpPr>
        <p:spPr>
          <a:xfrm>
            <a:off x="762000" y="502920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7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矩形 22542"/>
          <p:cNvSpPr/>
          <p:nvPr/>
        </p:nvSpPr>
        <p:spPr>
          <a:xfrm>
            <a:off x="762000" y="5715000"/>
            <a:ext cx="8001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9999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× 9</a:t>
            </a:r>
            <a:r>
              <a:rPr lang="en-US" altLang="zh-CN" sz="3600" b="1">
                <a:latin typeface="Arial" panose="020B0604020202020204" pitchFamily="34" charset="0"/>
                <a:ea typeface="楷体_GB2312" pitchFamily="49" charset="-122"/>
              </a:rPr>
              <a:t>  =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4" name="矩形 22543"/>
          <p:cNvSpPr/>
          <p:nvPr/>
        </p:nvSpPr>
        <p:spPr>
          <a:xfrm>
            <a:off x="3810000" y="43434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49995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45" name="矩形 22544"/>
          <p:cNvSpPr/>
          <p:nvPr/>
        </p:nvSpPr>
        <p:spPr>
          <a:xfrm>
            <a:off x="3810000" y="50292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69993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2546" name="矩形 22545"/>
          <p:cNvSpPr/>
          <p:nvPr/>
        </p:nvSpPr>
        <p:spPr>
          <a:xfrm>
            <a:off x="3886200" y="57150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p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rPr>
              <a:t>89991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5" grpId="0"/>
      <p:bldP spid="22536" grpId="0"/>
      <p:bldP spid="22537" grpId="0"/>
      <p:bldP spid="22538" grpId="0"/>
      <p:bldP spid="22539" grpId="0"/>
      <p:bldP spid="22540" grpId="0"/>
      <p:bldP spid="22541" grpId="0"/>
      <p:bldP spid="22542" grpId="0"/>
      <p:bldP spid="22543" grpId="0"/>
      <p:bldP spid="22544" grpId="0"/>
      <p:bldP spid="22545" grpId="0"/>
      <p:bldP spid="2254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阳光学习网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cean">
  <a:themeElements>
    <a:clrScheme name="">
      <a:dk1>
        <a:srgbClr val="FFFFFF"/>
      </a:dk1>
      <a:lt1>
        <a:srgbClr val="000099"/>
      </a:lt1>
      <a:dk2>
        <a:srgbClr val="FFFFFF"/>
      </a:dk2>
      <a:lt2>
        <a:srgbClr val="010199"/>
      </a:lt2>
      <a:accent1>
        <a:srgbClr val="33CCCC"/>
      </a:accent1>
      <a:accent2>
        <a:srgbClr val="00C600"/>
      </a:accent2>
      <a:accent3>
        <a:srgbClr val="AAAACA"/>
      </a:accent3>
      <a:accent4>
        <a:srgbClr val="DCDCDC"/>
      </a:accent4>
      <a:accent5>
        <a:srgbClr val="ADE2E2"/>
      </a:accent5>
      <a:accent6>
        <a:srgbClr val="00B100"/>
      </a:accent6>
      <a:hlink>
        <a:srgbClr val="FFCC00"/>
      </a:hlink>
      <a:folHlink>
        <a:srgbClr val="6699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99"/>
        </a:lt1>
        <a:dk2>
          <a:srgbClr val="FFFFFF"/>
        </a:dk2>
        <a:lt2>
          <a:srgbClr val="010199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CDCDC"/>
        </a:accent4>
        <a:accent5>
          <a:srgbClr val="ADE2E2"/>
        </a:accent5>
        <a:accent6>
          <a:srgbClr val="00B100"/>
        </a:accent6>
        <a:hlink>
          <a:srgbClr val="FFCC00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D93FF"/>
        </a:lt1>
        <a:dk2>
          <a:srgbClr val="FFFFFF"/>
        </a:dk2>
        <a:lt2>
          <a:srgbClr val="000066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CDCDC"/>
        </a:accent4>
        <a:accent5>
          <a:srgbClr val="B9B9FF"/>
        </a:accent5>
        <a:accent6>
          <a:srgbClr val="8989E5"/>
        </a:accent6>
        <a:hlink>
          <a:srgbClr val="FF33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72E88"/>
        </a:lt1>
        <a:dk2>
          <a:srgbClr val="FFFFFF"/>
        </a:dk2>
        <a:lt2>
          <a:srgbClr val="000000"/>
        </a:lt2>
        <a:accent1>
          <a:srgbClr val="FF6600"/>
        </a:accent1>
        <a:accent2>
          <a:srgbClr val="FFCC00"/>
        </a:accent2>
        <a:accent3>
          <a:srgbClr val="B5ACC4"/>
        </a:accent3>
        <a:accent4>
          <a:srgbClr val="DCDCDC"/>
        </a:accent4>
        <a:accent5>
          <a:srgbClr val="FFB9AA"/>
        </a:accent5>
        <a:accent6>
          <a:srgbClr val="E5B700"/>
        </a:accent6>
        <a:hlink>
          <a:srgbClr val="33CCCC"/>
        </a:hlink>
        <a:folHlink>
          <a:srgbClr val="36CC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003366"/>
        </a:lt2>
        <a:accent1>
          <a:srgbClr val="9966FF"/>
        </a:accent1>
        <a:accent2>
          <a:srgbClr val="00CC66"/>
        </a:accent2>
        <a:accent3>
          <a:srgbClr val="B9B9CA"/>
        </a:accent3>
        <a:accent4>
          <a:srgbClr val="DCDCDC"/>
        </a:accent4>
        <a:accent5>
          <a:srgbClr val="CAB9FF"/>
        </a:accent5>
        <a:accent6>
          <a:srgbClr val="00B75B"/>
        </a:accent6>
        <a:hlink>
          <a:srgbClr val="65C8FF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000000"/>
        </a:lt2>
        <a:accent1>
          <a:srgbClr val="B7C533"/>
        </a:accent1>
        <a:accent2>
          <a:srgbClr val="CCCCFF"/>
        </a:accent2>
        <a:accent3>
          <a:srgbClr val="ADB9AA"/>
        </a:accent3>
        <a:accent4>
          <a:srgbClr val="DCDCDC"/>
        </a:accent4>
        <a:accent5>
          <a:srgbClr val="D7DEAD"/>
        </a:accent5>
        <a:accent6>
          <a:srgbClr val="B7B7E5"/>
        </a:accent6>
        <a:hlink>
          <a:srgbClr val="FFFF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B80"/>
        </a:lt1>
        <a:dk2>
          <a:srgbClr val="C1CB75"/>
        </a:dk2>
        <a:lt2>
          <a:srgbClr val="000000"/>
        </a:lt2>
        <a:accent1>
          <a:srgbClr val="6F8406"/>
        </a:accent1>
        <a:accent2>
          <a:srgbClr val="D9E288"/>
        </a:accent2>
        <a:accent3>
          <a:srgbClr val="AABAC1"/>
        </a:accent3>
        <a:accent4>
          <a:srgbClr val="DCDCDC"/>
        </a:accent4>
        <a:accent5>
          <a:srgbClr val="BBC2AA"/>
        </a:accent5>
        <a:accent6>
          <a:srgbClr val="C2CA79"/>
        </a:accent6>
        <a:hlink>
          <a:srgbClr val="00CC00"/>
        </a:hlink>
        <a:folHlink>
          <a:srgbClr val="C0FF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FF6600"/>
        </a:lt1>
        <a:dk2>
          <a:srgbClr val="FFFFFF"/>
        </a:dk2>
        <a:lt2>
          <a:srgbClr val="5F5F5F"/>
        </a:lt2>
        <a:accent1>
          <a:srgbClr val="CC6600"/>
        </a:accent1>
        <a:accent2>
          <a:srgbClr val="FF6600"/>
        </a:accent2>
        <a:accent3>
          <a:srgbClr val="FFB9AA"/>
        </a:accent3>
        <a:accent4>
          <a:srgbClr val="DCDCDC"/>
        </a:accent4>
        <a:accent5>
          <a:srgbClr val="E2B9AA"/>
        </a:accent5>
        <a:accent6>
          <a:srgbClr val="E55B00"/>
        </a:accent6>
        <a:hlink>
          <a:srgbClr val="FFFF99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FFBA2F"/>
        </a:lt1>
        <a:dk2>
          <a:srgbClr val="A50021"/>
        </a:dk2>
        <a:lt2>
          <a:srgbClr val="000000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CDCDC"/>
        </a:accent4>
        <a:accent5>
          <a:srgbClr val="FFB9AA"/>
        </a:accent5>
        <a:accent6>
          <a:srgbClr val="B75B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941</Words>
  <Application>WPS 演示</Application>
  <PresentationFormat>在屏幕上显示</PresentationFormat>
  <Paragraphs>208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华文行楷</vt:lpstr>
      <vt:lpstr>华文宋体</vt:lpstr>
      <vt:lpstr>方正姚体</vt:lpstr>
      <vt:lpstr>华文新魏</vt:lpstr>
      <vt:lpstr>Times New Roman</vt:lpstr>
      <vt:lpstr>楷体_GB2312</vt:lpstr>
      <vt:lpstr>新宋体</vt:lpstr>
      <vt:lpstr>隶书</vt:lpstr>
      <vt:lpstr>黑体</vt:lpstr>
      <vt:lpstr>Tahoma</vt:lpstr>
      <vt:lpstr>方正舒体</vt:lpstr>
      <vt:lpstr>微软雅黑</vt:lpstr>
      <vt:lpstr>Arial Unicode MS</vt:lpstr>
      <vt:lpstr>默认设计模板</vt:lpstr>
      <vt:lpstr>阳光学习网</vt:lpstr>
      <vt:lpstr>Ocean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教师交流</dc:creator>
  <cp:lastModifiedBy>qwe</cp:lastModifiedBy>
  <cp:revision>35</cp:revision>
  <dcterms:created xsi:type="dcterms:W3CDTF">2019-07-17T13:24:02Z</dcterms:created>
  <dcterms:modified xsi:type="dcterms:W3CDTF">2021-11-10T11:44:18Z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2052-11.1.0.11045</vt:lpwstr>
  </property>
  <property fmtid="{D5CDD505-2E9C-101B-9397-08002B2CF9AE}" pid="4" name="ICV">
    <vt:lpwstr>D3689B14C6F64C8086133A03A395A96B</vt:lpwstr>
  </property>
</Properties>
</file>