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31" r:id="rId3"/>
    <p:sldId id="337" r:id="rId5"/>
    <p:sldId id="330" r:id="rId6"/>
    <p:sldId id="295" r:id="rId7"/>
    <p:sldId id="326" r:id="rId8"/>
    <p:sldId id="322" r:id="rId9"/>
    <p:sldId id="323" r:id="rId10"/>
    <p:sldId id="324" r:id="rId11"/>
    <p:sldId id="283" r:id="rId12"/>
    <p:sldId id="305" r:id="rId13"/>
    <p:sldId id="306" r:id="rId14"/>
    <p:sldId id="340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D03"/>
    <a:srgbClr val="FF3300"/>
    <a:srgbClr val="CC99FF"/>
    <a:srgbClr val="FFCC99"/>
    <a:srgbClr val="0B691B"/>
    <a:srgbClr val="16CE35"/>
    <a:srgbClr val="1A8B0B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/>
    <p:restoredTop sz="91971"/>
  </p:normalViewPr>
  <p:slideViewPr>
    <p:cSldViewPr showGuides="1">
      <p:cViewPr varScale="1">
        <p:scale>
          <a:sx n="10" d="100"/>
          <a:sy n="10" d="100"/>
        </p:scale>
        <p:origin x="6" y="6"/>
      </p:cViewPr>
      <p:guideLst>
        <p:guide orient="horz" pos="216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页眉占位符 4096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40963" name="日期占位符 4096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2052" name="幻灯片图像占位符 4096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53" name="文本占位符 40964"/>
          <p:cNvSpPr>
            <a:spLocks noGrp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0"/>
            <a:r>
              <a:rPr lang="zh-CN" altLang="en-US" dirty="0"/>
              <a:t>第二级</a:t>
            </a:r>
            <a:endParaRPr lang="zh-CN" altLang="en-US" dirty="0"/>
          </a:p>
          <a:p>
            <a:pPr lvl="2" indent="0"/>
            <a:r>
              <a:rPr lang="zh-CN" altLang="en-US" dirty="0"/>
              <a:t>第三级</a:t>
            </a:r>
            <a:endParaRPr lang="zh-CN" altLang="en-US" dirty="0"/>
          </a:p>
          <a:p>
            <a:pPr lvl="3" indent="0"/>
            <a:r>
              <a:rPr lang="zh-CN" altLang="en-US" dirty="0"/>
              <a:t>第四级</a:t>
            </a:r>
            <a:endParaRPr lang="zh-CN" altLang="en-US" dirty="0"/>
          </a:p>
          <a:p>
            <a:pPr lvl="4" indent="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0966" name="页脚占位符 4096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40967" name="灯片编号占位符 4096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2185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2" name="文本占位符 121858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 indent="0"/>
            <a:endParaRPr lang="zh-CN" dirty="0"/>
          </a:p>
        </p:txBody>
      </p:sp>
      <p:sp>
        <p:nvSpPr>
          <p:cNvPr id="25603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76129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0" name="文本占位符 176130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 indent="0"/>
            <a:endParaRPr lang="zh-CN" dirty="0"/>
          </a:p>
        </p:txBody>
      </p:sp>
      <p:sp>
        <p:nvSpPr>
          <p:cNvPr id="12291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/>
          </p:nvPr>
        </p:nvSpPr>
        <p:spPr/>
      </p:sp>
      <p:sp>
        <p:nvSpPr>
          <p:cNvPr id="3" name="文本占位符 2"/>
          <p:cNvSpPr/>
          <p:nvPr>
            <p:ph type="body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8089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2" name="文本占位符 80898"/>
          <p:cNvSpPr>
            <a:spLocks noGrp="1"/>
          </p:cNvSpPr>
          <p:nvPr>
            <p:ph type="body"/>
          </p:nvPr>
        </p:nvSpPr>
        <p:spPr/>
        <p:txBody>
          <a:bodyPr anchor="t"/>
          <a:lstStyle/>
          <a:p>
            <a:pPr lvl="0" indent="0"/>
            <a:endParaRPr lang="zh-CN" dirty="0"/>
          </a:p>
        </p:txBody>
      </p:sp>
      <p:sp>
        <p:nvSpPr>
          <p:cNvPr id="20483" name="灯片编号占位符 1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anose="05000000000000000000" pitchFamily="2" charset="2"/>
        <a:buChar char="¡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GIF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audio" Target="../media/audio6.wav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6.wav"/><Relationship Id="rId2" Type="http://schemas.openxmlformats.org/officeDocument/2006/relationships/image" Target="../media/image23.GIF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GIF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7.GIF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GIF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3.wav"/><Relationship Id="rId2" Type="http://schemas.openxmlformats.org/officeDocument/2006/relationships/image" Target="../media/image13.GIF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image" Target="../media/image15.GIF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4.wav"/><Relationship Id="rId2" Type="http://schemas.openxmlformats.org/officeDocument/2006/relationships/image" Target="../media/image17.GIF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GIF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5.wav"/><Relationship Id="rId3" Type="http://schemas.openxmlformats.org/officeDocument/2006/relationships/audio" Target="../media/audio2.wav"/><Relationship Id="rId2" Type="http://schemas.openxmlformats.org/officeDocument/2006/relationships/image" Target="../media/image21.GIF"/><Relationship Id="rId1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166917"/>
          <p:cNvSpPr txBox="1"/>
          <p:nvPr/>
        </p:nvSpPr>
        <p:spPr>
          <a:xfrm>
            <a:off x="1676400" y="1752600"/>
            <a:ext cx="5334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1111D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人教版小学数学四年级上册</a:t>
            </a:r>
            <a:endParaRPr lang="zh-CN" altLang="en-US" sz="3200" b="1" dirty="0">
              <a:solidFill>
                <a:srgbClr val="1111D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文本框 166918"/>
          <p:cNvSpPr txBox="1"/>
          <p:nvPr/>
        </p:nvSpPr>
        <p:spPr>
          <a:xfrm>
            <a:off x="2057400" y="3048000"/>
            <a:ext cx="4267200" cy="1014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6000" b="1" dirty="0">
                <a:solidFill>
                  <a:srgbClr val="1111D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6000" b="1" dirty="0">
                <a:latin typeface="Arial" panose="020B0604020202020204" pitchFamily="34" charset="0"/>
                <a:ea typeface="宋体" panose="02010600030101010101" pitchFamily="2" charset="-122"/>
              </a:rPr>
              <a:t>认识公顷</a:t>
            </a:r>
            <a:endParaRPr lang="zh-CN" altLang="en-US" sz="6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76" name="图片 166921" descr="000水珠咕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800600"/>
            <a:ext cx="4800600" cy="1885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7" name="图片 166922" descr="000水珠咕噜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988" y="4972050"/>
            <a:ext cx="6450012" cy="1130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4" name="文本框 119813"/>
          <p:cNvSpPr txBox="1"/>
          <p:nvPr/>
        </p:nvSpPr>
        <p:spPr>
          <a:xfrm>
            <a:off x="2895600" y="4114800"/>
            <a:ext cx="47244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答：这个苗圃面积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7600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平方米，这个苗圃不够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公顷。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9815" name="文本框 119814"/>
          <p:cNvSpPr txBox="1"/>
          <p:nvPr/>
        </p:nvSpPr>
        <p:spPr>
          <a:xfrm>
            <a:off x="2895600" y="2438400"/>
            <a:ext cx="43434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95×80=7600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（平方米）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9816" name="文本框 119815"/>
          <p:cNvSpPr txBox="1"/>
          <p:nvPr/>
        </p:nvSpPr>
        <p:spPr>
          <a:xfrm>
            <a:off x="2971800" y="3581400"/>
            <a:ext cx="50292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7600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平方米＜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10000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9817" name="文本框 119816"/>
          <p:cNvSpPr txBox="1"/>
          <p:nvPr/>
        </p:nvSpPr>
        <p:spPr>
          <a:xfrm>
            <a:off x="2971800" y="2971800"/>
            <a:ext cx="50292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=10000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文本框 119819"/>
          <p:cNvSpPr txBox="1"/>
          <p:nvPr/>
        </p:nvSpPr>
        <p:spPr>
          <a:xfrm>
            <a:off x="3048000" y="1219200"/>
            <a:ext cx="1371600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9" name="文本框 119820"/>
          <p:cNvSpPr txBox="1"/>
          <p:nvPr/>
        </p:nvSpPr>
        <p:spPr>
          <a:xfrm>
            <a:off x="2895600" y="1219200"/>
            <a:ext cx="4572000" cy="1187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有一个苗圃，长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95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米，宽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80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米，这个苗圃的面积是多少平方米？够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公顷吗？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9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9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5" grpId="0"/>
      <p:bldP spid="1198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文本框 120833"/>
          <p:cNvSpPr txBox="1"/>
          <p:nvPr/>
        </p:nvSpPr>
        <p:spPr>
          <a:xfrm>
            <a:off x="609600" y="609600"/>
            <a:ext cx="8534400" cy="18018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学校附近有块长方形的地，长约为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150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米，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宽约为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100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米，这块地的面积大概是多少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平方米？够</a:t>
            </a:r>
            <a:r>
              <a:rPr lang="en-US" altLang="zh-CN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公顷吗？</a:t>
            </a:r>
            <a:endParaRPr lang="zh-CN" altLang="en-US" sz="2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0835" name="文本框 120834"/>
          <p:cNvSpPr txBox="1"/>
          <p:nvPr/>
        </p:nvSpPr>
        <p:spPr>
          <a:xfrm>
            <a:off x="1066800" y="2895600"/>
            <a:ext cx="6477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150×100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15000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（平方米）</a:t>
            </a:r>
            <a:endParaRPr lang="zh-CN" altLang="en-US" sz="32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0836" name="文本框 120835"/>
          <p:cNvSpPr txBox="1"/>
          <p:nvPr/>
        </p:nvSpPr>
        <p:spPr>
          <a:xfrm>
            <a:off x="609600" y="3505200"/>
            <a:ext cx="7391400" cy="17986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15000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r>
              <a:rPr lang="en-US" altLang="en-US" sz="32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1.5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公顷＞</a:t>
            </a: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endParaRPr lang="zh-CN" altLang="en-US" sz="32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答：这块地的面积大概是</a:t>
            </a: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15000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平方米，够</a:t>
            </a:r>
            <a:r>
              <a: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公顷。</a:t>
            </a:r>
            <a:endParaRPr lang="zh-CN" altLang="en-US" sz="32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4580" name="图片 120836" descr="76030cx_4_1_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62913" y="5962650"/>
            <a:ext cx="1081087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图片 120837" descr="05223J592-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905000"/>
            <a:ext cx="952500" cy="95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0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0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08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84323"/>
          <p:cNvSpPr/>
          <p:nvPr/>
        </p:nvSpPr>
        <p:spPr>
          <a:xfrm>
            <a:off x="609600" y="3505200"/>
            <a:ext cx="42672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>
                <a:ln w="9525" cap="flat" cmpd="sng">
                  <a:solidFill>
                    <a:srgbClr val="FF00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byebye</a:t>
            </a:r>
            <a:endParaRPr lang="zh-CN" altLang="en-US" sz="3600">
              <a:ln w="9525" cap="flat" cmpd="sng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6627" name="图片 184324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0"/>
            <a:ext cx="2438400" cy="2590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8" name="文本框 175107"/>
          <p:cNvSpPr txBox="1"/>
          <p:nvPr/>
        </p:nvSpPr>
        <p:spPr>
          <a:xfrm>
            <a:off x="533400" y="5105400"/>
            <a:ext cx="75438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720000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   )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endParaRPr lang="zh-CN" altLang="en-US" sz="4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5109" name="文本框 175108"/>
          <p:cNvSpPr txBox="1"/>
          <p:nvPr/>
        </p:nvSpPr>
        <p:spPr>
          <a:xfrm>
            <a:off x="5410200" y="5181600"/>
            <a:ext cx="15240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72</a:t>
            </a:r>
            <a:endParaRPr lang="en-US" altLang="zh-CN" sz="48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67" name="图片 175110" descr="U_3167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0" y="457200"/>
            <a:ext cx="5867400" cy="4400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5107" name="文本框 175106"/>
          <p:cNvSpPr txBox="1"/>
          <p:nvPr/>
        </p:nvSpPr>
        <p:spPr>
          <a:xfrm>
            <a:off x="457200" y="4419600"/>
            <a:ext cx="81534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故宫约</a:t>
            </a:r>
            <a:r>
              <a:rPr lang="en-US" altLang="zh-CN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720000</a:t>
            </a:r>
            <a:r>
              <a:rPr lang="zh-CN" altLang="en-US" sz="48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endParaRPr lang="zh-CN" altLang="en-US" sz="48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69" name="图片 175111" descr="200511031210239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29000" cy="2493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5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8" grpId="0"/>
      <p:bldP spid="175109" grpId="0"/>
      <p:bldP spid="1751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147464" descr="B22722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7800" y="762000"/>
            <a:ext cx="6096000" cy="4067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7466" name="文本框 147465"/>
          <p:cNvSpPr txBox="1"/>
          <p:nvPr/>
        </p:nvSpPr>
        <p:spPr>
          <a:xfrm>
            <a:off x="685800" y="4953000"/>
            <a:ext cx="81534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（             ）平方米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462" name="文本框 147461"/>
          <p:cNvSpPr txBox="1"/>
          <p:nvPr/>
        </p:nvSpPr>
        <p:spPr>
          <a:xfrm>
            <a:off x="1143000" y="4267200"/>
            <a:ext cx="7010400" cy="579438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济南野生动物园占地面积大约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60</a:t>
            </a: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公顷。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7467" name="文本框 147466"/>
          <p:cNvSpPr txBox="1"/>
          <p:nvPr/>
        </p:nvSpPr>
        <p:spPr>
          <a:xfrm>
            <a:off x="3429000" y="5029200"/>
            <a:ext cx="28194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600000</a:t>
            </a:r>
            <a:endParaRPr lang="en-US" altLang="zh-CN" sz="4000">
              <a:solidFill>
                <a:srgbClr val="FF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7" name="图片 147467" descr="201292018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2400" y="152400"/>
            <a:ext cx="1709738" cy="2362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7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74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66" grpId="0"/>
      <p:bldP spid="147462" grpId="0" animBg="1"/>
      <p:bldP spid="1474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文本框 108546"/>
          <p:cNvSpPr txBox="1"/>
          <p:nvPr/>
        </p:nvSpPr>
        <p:spPr>
          <a:xfrm>
            <a:off x="2895600" y="457200"/>
            <a:ext cx="5500688" cy="2800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一个教室的面积约</a:t>
            </a:r>
            <a:r>
              <a:rPr lang="en-US" altLang="x-none" sz="3600" b="1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50</a:t>
            </a: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平方米，</a:t>
            </a:r>
            <a:r>
              <a:rPr lang="en-US" altLang="x-none" sz="3600" b="1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200</a:t>
            </a: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个</a:t>
            </a:r>
            <a:r>
              <a:rPr lang="zh-CN" altLang="en-US" sz="40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这样</a:t>
            </a: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的教室，面积约</a:t>
            </a:r>
            <a:r>
              <a:rPr lang="en-US" altLang="x-none" sz="3600" b="1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r>
              <a:rPr lang="zh-CN" altLang="en-US" sz="3600" b="1" dirty="0">
                <a:solidFill>
                  <a:srgbClr val="000099"/>
                </a:solidFill>
                <a:latin typeface="Times New Roman" panose="02020603050405020304" pitchFamily="18" charset="0"/>
                <a:ea typeface="楷体_GB2312" pitchFamily="49" charset="-122"/>
              </a:rPr>
              <a:t>公顷。</a:t>
            </a:r>
            <a:endParaRPr lang="zh-CN" alt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3600" b="1" dirty="0">
              <a:solidFill>
                <a:srgbClr val="000099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08548" name="组合 108547"/>
          <p:cNvGrpSpPr/>
          <p:nvPr/>
        </p:nvGrpSpPr>
        <p:grpSpPr>
          <a:xfrm>
            <a:off x="395288" y="3068638"/>
            <a:ext cx="2366962" cy="2819400"/>
            <a:chOff x="0" y="0"/>
            <a:chExt cx="1491" cy="1776"/>
          </a:xfrm>
        </p:grpSpPr>
        <p:pic>
          <p:nvPicPr>
            <p:cNvPr id="14339" name="图片 108548" descr="0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491" cy="177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0" name="矩形 108549"/>
            <p:cNvSpPr/>
            <p:nvPr/>
          </p:nvSpPr>
          <p:spPr>
            <a:xfrm>
              <a:off x="144" y="144"/>
              <a:ext cx="1056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CC33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生活中的数学</a:t>
              </a:r>
              <a:endParaRPr lang="zh-CN" altLang="en-US" sz="3200" b="1" dirty="0">
                <a:solidFill>
                  <a:srgbClr val="CC33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</p:grpSp>
      <p:pic>
        <p:nvPicPr>
          <p:cNvPr id="108551" name="图片 108550" descr="ds知识应用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333375"/>
            <a:ext cx="2490787" cy="1081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图片 108551" descr="29023a3182a2e45123de299cbb8d49d4"/>
          <p:cNvPicPr>
            <a:picLocks noChangeAspect="1"/>
          </p:cNvPicPr>
          <p:nvPr/>
        </p:nvPicPr>
        <p:blipFill>
          <a:blip r:embed="rId3"/>
          <a:srcRect b="14327"/>
          <a:stretch>
            <a:fillRect/>
          </a:stretch>
        </p:blipFill>
        <p:spPr>
          <a:xfrm>
            <a:off x="228600" y="3124200"/>
            <a:ext cx="8229600" cy="3721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图片 108552" descr="71cf3bc79f3df8dcdfdb0eafcd11728b4710282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447800"/>
            <a:ext cx="5686425" cy="4267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8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43361"/>
          <p:cNvSpPr>
            <a:spLocks noGrp="1"/>
          </p:cNvSpPr>
          <p:nvPr>
            <p:ph type="title"/>
          </p:nvPr>
        </p:nvSpPr>
        <p:spPr>
          <a:xfrm>
            <a:off x="1295400" y="762000"/>
            <a:ext cx="7467600" cy="1143000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  <p:txBody>
          <a:bodyPr anchor="t"/>
          <a:lstStyle/>
          <a:p>
            <a:r>
              <a:rPr lang="zh-CN" altLang="en-US" sz="3600" b="1" dirty="0">
                <a:solidFill>
                  <a:srgbClr val="1111D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天安门广场占地面积约</a:t>
            </a:r>
            <a:r>
              <a:rPr lang="en-US" altLang="x-none" sz="3600" b="1">
                <a:solidFill>
                  <a:srgbClr val="1111D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40</a:t>
            </a:r>
            <a:r>
              <a:rPr lang="zh-CN" altLang="en-US" sz="3600" b="1" dirty="0">
                <a:solidFill>
                  <a:srgbClr val="1111D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公顷。</a:t>
            </a:r>
            <a:endParaRPr lang="zh-CN" altLang="en-US" sz="3600" b="1" dirty="0">
              <a:solidFill>
                <a:srgbClr val="1111D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5362" name="文本框 143363"/>
          <p:cNvSpPr txBox="1"/>
          <p:nvPr/>
        </p:nvSpPr>
        <p:spPr>
          <a:xfrm>
            <a:off x="1600200" y="1752600"/>
            <a:ext cx="7299325" cy="1476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x-none" sz="36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40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x-none" sz="3600" b="1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              )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54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365" name="文本框 143364"/>
          <p:cNvSpPr txBox="1"/>
          <p:nvPr/>
        </p:nvSpPr>
        <p:spPr>
          <a:xfrm>
            <a:off x="3733800" y="1752600"/>
            <a:ext cx="276066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0000</a:t>
            </a:r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364" name="图片 143367" descr="U_1958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2590800"/>
            <a:ext cx="5715000" cy="3536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43369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35814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143371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58674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143373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52578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8" name="图片 143375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0480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图片 143377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39624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0" name="图片 143379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975" y="35052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1" name="图片 143381" descr="U_4251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200" y="3733800"/>
            <a:ext cx="962025" cy="1257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5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39265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40750" cy="1143000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  <p:txBody>
          <a:bodyPr anchor="t"/>
          <a:lstStyle/>
          <a:p>
            <a:endParaRPr lang="zh-CN" dirty="0"/>
          </a:p>
        </p:txBody>
      </p:sp>
      <p:pic>
        <p:nvPicPr>
          <p:cNvPr id="16386" name="内容占位符 139266" descr="2809848_113323047369_2"/>
          <p:cNvPicPr>
            <a:picLocks noGrp="1" noChangeAspect="1"/>
          </p:cNvPicPr>
          <p:nvPr>
            <p:ph/>
          </p:nvPr>
        </p:nvPicPr>
        <p:blipFill>
          <a:blip r:embed="rId1"/>
          <a:stretch>
            <a:fillRect/>
          </a:stretch>
        </p:blipFill>
        <p:spPr>
          <a:xfrm>
            <a:off x="381000" y="304800"/>
            <a:ext cx="8229600" cy="449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139267"/>
          <p:cNvSpPr txBox="1"/>
          <p:nvPr/>
        </p:nvSpPr>
        <p:spPr>
          <a:xfrm>
            <a:off x="228600" y="4724400"/>
            <a:ext cx="8610600" cy="1311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北京奥运会主体育场鸟巢占地面积约为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公顷。</a:t>
            </a:r>
            <a:endParaRPr lang="zh-CN" altLang="x-none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文本框 139268"/>
          <p:cNvSpPr txBox="1"/>
          <p:nvPr/>
        </p:nvSpPr>
        <p:spPr>
          <a:xfrm>
            <a:off x="368300" y="5895975"/>
            <a:ext cx="8775700" cy="7000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20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（                    ）平方米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文本框 139269"/>
          <p:cNvSpPr txBox="1"/>
          <p:nvPr/>
        </p:nvSpPr>
        <p:spPr>
          <a:xfrm>
            <a:off x="3048000" y="5943600"/>
            <a:ext cx="3035300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200000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90" name="图片 139273" descr="03035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550" y="5542915"/>
            <a:ext cx="1238250" cy="1238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40289"/>
          <p:cNvSpPr>
            <a:spLocks noGrp="1"/>
          </p:cNvSpPr>
          <p:nvPr>
            <p:ph type="title"/>
          </p:nvPr>
        </p:nvSpPr>
        <p:spPr>
          <a:xfrm>
            <a:off x="533400" y="914400"/>
            <a:ext cx="7772400" cy="1371600"/>
          </a:xfrm>
          <a:solidFill>
            <a:srgbClr val="FFFFFF"/>
          </a:solidFill>
          <a:ln>
            <a:solidFill>
              <a:srgbClr val="000000"/>
            </a:solidFill>
            <a:miter/>
          </a:ln>
        </p:spPr>
        <p:txBody>
          <a:bodyPr anchor="t"/>
          <a:lstStyle/>
          <a:p>
            <a:r>
              <a:rPr lang="zh-CN" altLang="en-US" sz="3200" b="1" dirty="0">
                <a:solidFill>
                  <a:srgbClr val="FF3300"/>
                </a:solidFill>
              </a:rPr>
              <a:t>国家游泳中心水立方占地约</a:t>
            </a:r>
            <a:r>
              <a:rPr lang="en-US" altLang="zh-CN" sz="3200" b="1" dirty="0">
                <a:solidFill>
                  <a:srgbClr val="FF3300"/>
                </a:solidFill>
              </a:rPr>
              <a:t>80000</a:t>
            </a:r>
            <a:r>
              <a:rPr lang="zh-CN" altLang="en-US" sz="3200" b="1" dirty="0">
                <a:solidFill>
                  <a:srgbClr val="FF3300"/>
                </a:solidFill>
              </a:rPr>
              <a:t>平方米</a:t>
            </a:r>
            <a:endParaRPr lang="zh-CN" altLang="en-US" sz="3200" b="1" dirty="0">
              <a:solidFill>
                <a:srgbClr val="FF3300"/>
              </a:solidFill>
            </a:endParaRPr>
          </a:p>
        </p:txBody>
      </p:sp>
      <p:pic>
        <p:nvPicPr>
          <p:cNvPr id="17410" name="内容占位符 140290" descr="9K411R0uiMM42SSGn"/>
          <p:cNvPicPr>
            <a:picLocks noGrp="1" noChangeAspect="1"/>
          </p:cNvPicPr>
          <p:nvPr>
            <p:ph/>
          </p:nvPr>
        </p:nvPicPr>
        <p:blipFill>
          <a:blip r:embed="rId1"/>
          <a:stretch>
            <a:fillRect/>
          </a:stretch>
        </p:blipFill>
        <p:spPr>
          <a:xfrm>
            <a:off x="762000" y="2286000"/>
            <a:ext cx="6934200" cy="3125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40291"/>
          <p:cNvSpPr txBox="1"/>
          <p:nvPr/>
        </p:nvSpPr>
        <p:spPr>
          <a:xfrm>
            <a:off x="762000" y="1600200"/>
            <a:ext cx="8688388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80000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r>
              <a:rPr lang="en-US" altLang="zh-CN" sz="4000" b="1" dirty="0">
                <a:latin typeface="Arial" panose="020B0604020202020204" pitchFamily="34" charset="0"/>
                <a:ea typeface="宋体" panose="02010600030101010101" pitchFamily="2" charset="-122"/>
              </a:rPr>
              <a:t>=</a:t>
            </a: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（           ）公顷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文本框 140292"/>
          <p:cNvSpPr txBox="1"/>
          <p:nvPr/>
        </p:nvSpPr>
        <p:spPr>
          <a:xfrm>
            <a:off x="4648200" y="1447800"/>
            <a:ext cx="1824038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4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endParaRPr lang="en-US" altLang="zh-CN" sz="44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3" name="图片 140294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5429250"/>
            <a:ext cx="144780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4" name="图片 140296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542925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5" name="图片 140297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542925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6" name="图片 140298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5429250"/>
            <a:ext cx="144780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7" name="图片 140299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542925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8" name="图片 140300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42925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9" name="图片 140301" descr="U_1258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7200" y="542925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3"/>
          <p:cNvSpPr txBox="1"/>
          <p:nvPr/>
        </p:nvSpPr>
        <p:spPr>
          <a:xfrm>
            <a:off x="5181600" y="838200"/>
            <a:ext cx="3048000" cy="2654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600" b="1" dirty="0">
                <a:latin typeface="隶书" panose="02010509060101010101" pitchFamily="49" charset="-122"/>
                <a:ea typeface="隶书" panose="02010509060101010101" pitchFamily="49" charset="-122"/>
              </a:rPr>
              <a:t>济南泉城广场大约</a:t>
            </a:r>
            <a:r>
              <a:rPr lang="en-US" altLang="zh-CN" sz="5600" b="1" dirty="0">
                <a:latin typeface="隶书" panose="02010509060101010101" pitchFamily="49" charset="-122"/>
                <a:ea typeface="隶书" panose="02010509060101010101" pitchFamily="49" charset="-122"/>
              </a:rPr>
              <a:t>17</a:t>
            </a:r>
            <a:r>
              <a:rPr lang="zh-CN" altLang="en-US" sz="5600" b="1" dirty="0">
                <a:latin typeface="隶书" panose="02010509060101010101" pitchFamily="49" charset="-122"/>
                <a:ea typeface="隶书" panose="02010509060101010101" pitchFamily="49" charset="-122"/>
              </a:rPr>
              <a:t>公顷。</a:t>
            </a:r>
            <a:endParaRPr lang="zh-CN" altLang="en-US" sz="5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1316" name="Text Box 4"/>
          <p:cNvSpPr txBox="1"/>
          <p:nvPr/>
        </p:nvSpPr>
        <p:spPr>
          <a:xfrm>
            <a:off x="533400" y="4572000"/>
            <a:ext cx="8610600" cy="825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公顷＝</a:t>
            </a:r>
            <a:r>
              <a:rPr lang="en-US" altLang="x-none" sz="4800" b="1">
                <a:latin typeface="黑体" panose="02010609060101010101" pitchFamily="49" charset="-122"/>
                <a:ea typeface="黑体" panose="02010609060101010101" pitchFamily="49" charset="-122"/>
              </a:rPr>
              <a:t>(          )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平方米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1317" name="Text Box 5"/>
          <p:cNvSpPr txBox="1"/>
          <p:nvPr/>
        </p:nvSpPr>
        <p:spPr>
          <a:xfrm>
            <a:off x="3657600" y="4572000"/>
            <a:ext cx="2590800" cy="8255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x-none" sz="48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170000</a:t>
            </a:r>
            <a:endParaRPr lang="en-US" altLang="x-none" sz="4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8436" name="图片 141318" descr="u=949301249,330135420&amp;fm=23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2000" y="685800"/>
            <a:ext cx="4267200" cy="3597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图片 141319" descr="t01fc26764e60eee58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48200"/>
            <a:ext cx="3810000" cy="270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8" name="图片 141320" descr="t01fc26764e60eee58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4572000"/>
            <a:ext cx="3810000" cy="2705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9" name="图片 141321" descr="t01fc26764e60eee58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4648200"/>
            <a:ext cx="3810000" cy="2705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/>
      <p:bldP spid="1413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椭圆 79891"/>
          <p:cNvSpPr/>
          <p:nvPr/>
        </p:nvSpPr>
        <p:spPr>
          <a:xfrm>
            <a:off x="914400" y="4724400"/>
            <a:ext cx="6858000" cy="15240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文本框 79873"/>
          <p:cNvSpPr txBox="1"/>
          <p:nvPr/>
        </p:nvSpPr>
        <p:spPr>
          <a:xfrm>
            <a:off x="1219200" y="1371600"/>
            <a:ext cx="7010400" cy="29225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 dirty="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填空</a:t>
            </a:r>
            <a:endParaRPr lang="zh-CN" altLang="en-US" sz="2400" b="1" dirty="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b="1" dirty="0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　</a:t>
            </a:r>
            <a:endParaRPr lang="zh-CN" altLang="en-US" b="1" dirty="0">
              <a:solidFill>
                <a:srgbClr val="66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>
                <a:solidFill>
                  <a:srgbClr val="66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公顷</a:t>
            </a:r>
            <a:r>
              <a:rPr lang="en-US" altLang="zh-CN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　　　　平方米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 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公顷＝（    　  ）平方米 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１０公顷＝（　    　　）平方米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70000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平方米＝（   ）公顷 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200000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平方米＝（     ）公顷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440000</a:t>
            </a:r>
            <a:r>
              <a:rPr lang="zh-CN" altLang="en-US" sz="2400" b="1" dirty="0">
                <a:solidFill>
                  <a:srgbClr val="66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平方米＝（     ）公顷</a:t>
            </a:r>
            <a:endParaRPr lang="zh-CN" altLang="en-US" sz="2400" b="1" dirty="0">
              <a:solidFill>
                <a:srgbClr val="66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59" name="文本框 79874"/>
          <p:cNvSpPr txBox="1"/>
          <p:nvPr/>
        </p:nvSpPr>
        <p:spPr>
          <a:xfrm>
            <a:off x="3352800" y="1219200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sz="2800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6" name="文本框 79875"/>
          <p:cNvSpPr txBox="1"/>
          <p:nvPr/>
        </p:nvSpPr>
        <p:spPr>
          <a:xfrm>
            <a:off x="2514600" y="2057400"/>
            <a:ext cx="146208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１００００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7" name="文本框 79876"/>
          <p:cNvSpPr txBox="1"/>
          <p:nvPr/>
        </p:nvSpPr>
        <p:spPr>
          <a:xfrm>
            <a:off x="2819400" y="2362200"/>
            <a:ext cx="146208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６００００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8" name="文本框 79877"/>
          <p:cNvSpPr txBox="1"/>
          <p:nvPr/>
        </p:nvSpPr>
        <p:spPr>
          <a:xfrm>
            <a:off x="3048000" y="2743200"/>
            <a:ext cx="171767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１０００００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9" name="文本框 79878"/>
          <p:cNvSpPr txBox="1"/>
          <p:nvPr/>
        </p:nvSpPr>
        <p:spPr>
          <a:xfrm>
            <a:off x="3581400" y="3124200"/>
            <a:ext cx="439738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７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0" name="文本框 79879"/>
          <p:cNvSpPr txBox="1"/>
          <p:nvPr/>
        </p:nvSpPr>
        <p:spPr>
          <a:xfrm>
            <a:off x="3810000" y="3505200"/>
            <a:ext cx="695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２０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1" name="文本框 79880"/>
          <p:cNvSpPr txBox="1"/>
          <p:nvPr/>
        </p:nvSpPr>
        <p:spPr>
          <a:xfrm>
            <a:off x="3733800" y="3886200"/>
            <a:ext cx="69532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0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４４</a:t>
            </a:r>
            <a:endParaRPr lang="zh-CN" altLang="en-US" sz="20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0" name="Text Box 2"/>
          <p:cNvSpPr txBox="1"/>
          <p:nvPr/>
        </p:nvSpPr>
        <p:spPr>
          <a:xfrm>
            <a:off x="1371600" y="4953000"/>
            <a:ext cx="2209800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公顷</a:t>
            </a:r>
            <a:r>
              <a:rPr lang="zh-CN" altLang="en-US" sz="48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48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5" name="Text Box 8"/>
          <p:cNvSpPr txBox="1"/>
          <p:nvPr/>
        </p:nvSpPr>
        <p:spPr>
          <a:xfrm>
            <a:off x="2286000" y="5715000"/>
            <a:ext cx="54102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数的末尾去掉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zh-CN" altLang="zh-CN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6" name="右箭头 79885"/>
          <p:cNvSpPr/>
          <p:nvPr/>
        </p:nvSpPr>
        <p:spPr>
          <a:xfrm>
            <a:off x="2438400" y="5257800"/>
            <a:ext cx="3581400" cy="228600"/>
          </a:xfrm>
          <a:prstGeom prst="rightArrow">
            <a:avLst>
              <a:gd name="adj1" fmla="val 50000"/>
              <a:gd name="adj2" fmla="val 391594"/>
            </a:avLst>
          </a:prstGeom>
          <a:solidFill>
            <a:srgbClr val="CC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7" name="文本框 79886"/>
          <p:cNvSpPr txBox="1"/>
          <p:nvPr/>
        </p:nvSpPr>
        <p:spPr>
          <a:xfrm>
            <a:off x="5943600" y="5181600"/>
            <a:ext cx="19050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平方米</a:t>
            </a:r>
            <a:endParaRPr lang="zh-CN" altLang="en-US" sz="3600" b="1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文本框 79887"/>
          <p:cNvSpPr txBox="1"/>
          <p:nvPr/>
        </p:nvSpPr>
        <p:spPr>
          <a:xfrm>
            <a:off x="2955925" y="4768850"/>
            <a:ext cx="2682875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sz="2800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9" name="文本框 79888"/>
          <p:cNvSpPr txBox="1"/>
          <p:nvPr/>
        </p:nvSpPr>
        <p:spPr>
          <a:xfrm>
            <a:off x="2438400" y="4724400"/>
            <a:ext cx="48006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数的末尾添加</a:t>
            </a:r>
            <a:r>
              <a:rPr lang="en-US" altLang="zh-CN" sz="2800" b="1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90" name="左箭头 79889"/>
          <p:cNvSpPr/>
          <p:nvPr/>
        </p:nvSpPr>
        <p:spPr>
          <a:xfrm>
            <a:off x="2286000" y="5486400"/>
            <a:ext cx="3505200" cy="228600"/>
          </a:xfrm>
          <a:prstGeom prst="leftArrow">
            <a:avLst>
              <a:gd name="adj1" fmla="val 50000"/>
              <a:gd name="adj2" fmla="val 383262"/>
            </a:avLst>
          </a:prstGeom>
          <a:solidFill>
            <a:srgbClr val="CC33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73" name="图片 7989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3657600"/>
            <a:ext cx="175260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4" name="图片 79894" descr="8849573267786422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800" y="762000"/>
            <a:ext cx="1781175" cy="1952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75" name="图片 79895" descr="8849573267786422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-304800"/>
            <a:ext cx="1781175" cy="1952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/>
      <p:bldP spid="79877" grpId="0"/>
      <p:bldP spid="79878" grpId="0"/>
      <p:bldP spid="79879" grpId="0"/>
      <p:bldP spid="79880" grpId="0"/>
      <p:bldP spid="79881" grpId="0"/>
      <p:bldP spid="12290" grpId="0"/>
      <p:bldP spid="79885" grpId="0"/>
      <p:bldP spid="79887" grpId="0"/>
      <p:bldP spid="79889" grpId="0"/>
    </p:bldLst>
  </p:timing>
</p:sld>
</file>

<file path=ppt/theme/theme1.xml><?xml version="1.0" encoding="utf-8"?>
<a:theme xmlns:a="http://schemas.openxmlformats.org/drawingml/2006/main" name="吉祥如意">
  <a:themeElements>
    <a:clrScheme name="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DF8FF"/>
      </a:accent5>
      <a:accent6>
        <a:srgbClr val="E5CAB0"/>
      </a:accent6>
      <a:hlink>
        <a:srgbClr val="0066CC"/>
      </a:hlink>
      <a:folHlink>
        <a:srgbClr val="9F9FB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DF8FF"/>
        </a:accent5>
        <a:accent6>
          <a:srgbClr val="E5CAB0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2F2F2"/>
        </a:accent3>
        <a:accent4>
          <a:srgbClr val="4B4B25"/>
        </a:accent4>
        <a:accent5>
          <a:srgbClr val="E2F4FF"/>
        </a:accent5>
        <a:accent6>
          <a:srgbClr val="9FBCB2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3"/>
        </a:accent4>
        <a:accent5>
          <a:srgbClr val="FFE9E9"/>
        </a:accent5>
        <a:accent6>
          <a:srgbClr val="C6C6C6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AF1EE"/>
        </a:accent3>
        <a:accent4>
          <a:srgbClr val="000000"/>
        </a:accent4>
        <a:accent5>
          <a:srgbClr val="FFFFFF"/>
        </a:accent5>
        <a:accent6>
          <a:srgbClr val="97B99E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EFFFFF"/>
        </a:accent3>
        <a:accent4>
          <a:srgbClr val="52527B"/>
        </a:accent4>
        <a:accent5>
          <a:srgbClr val="F2F2F2"/>
        </a:accent5>
        <a:accent6>
          <a:srgbClr val="E5CAB0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9"/>
        </a:accent3>
        <a:accent4>
          <a:srgbClr val="AF0057"/>
        </a:accent4>
        <a:accent5>
          <a:srgbClr val="FFFFE2"/>
        </a:accent5>
        <a:accent6>
          <a:srgbClr val="E5E5E5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99"/>
        </a:dk1>
        <a:lt1>
          <a:srgbClr val="800000"/>
        </a:lt1>
        <a:dk2>
          <a:srgbClr val="FFFFFF"/>
        </a:dk2>
        <a:lt2>
          <a:srgbClr val="B60000"/>
        </a:lt2>
        <a:accent1>
          <a:srgbClr val="9888A4"/>
        </a:accent1>
        <a:accent2>
          <a:srgbClr val="A9335D"/>
        </a:accent2>
        <a:accent3>
          <a:srgbClr val="C1AAAA"/>
        </a:accent3>
        <a:accent4>
          <a:srgbClr val="DCDC83"/>
        </a:accent4>
        <a:accent5>
          <a:srgbClr val="CAC4CF"/>
        </a:accent5>
        <a:accent6>
          <a:srgbClr val="972D53"/>
        </a:accent6>
        <a:hlink>
          <a:srgbClr val="CCECFF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1C1C"/>
        </a:lt1>
        <a:dk2>
          <a:srgbClr val="FFFF66"/>
        </a:dk2>
        <a:lt2>
          <a:srgbClr val="808080"/>
        </a:lt2>
        <a:accent1>
          <a:srgbClr val="9898BA"/>
        </a:accent1>
        <a:accent2>
          <a:srgbClr val="777777"/>
        </a:accent2>
        <a:accent3>
          <a:srgbClr val="AAAAAA"/>
        </a:accent3>
        <a:accent4>
          <a:srgbClr val="DCDCDC"/>
        </a:accent4>
        <a:accent5>
          <a:srgbClr val="CACAD9"/>
        </a:accent5>
        <a:accent6>
          <a:srgbClr val="6A6A6A"/>
        </a:accent6>
        <a:hlink>
          <a:srgbClr val="CCFF99"/>
        </a:hlink>
        <a:folHlink>
          <a:srgbClr val="E43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WPS 演示</Application>
  <PresentationFormat>全屏显示(4:3)</PresentationFormat>
  <Paragraphs>96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Wingdings 2</vt:lpstr>
      <vt:lpstr>Times New Roman</vt:lpstr>
      <vt:lpstr>楷体_GB2312</vt:lpstr>
      <vt:lpstr>新宋体</vt:lpstr>
      <vt:lpstr>隶书</vt:lpstr>
      <vt:lpstr>黑体</vt:lpstr>
      <vt:lpstr>微软雅黑</vt:lpstr>
      <vt:lpstr>Arial Unicode MS</vt:lpstr>
      <vt:lpstr>吉祥如意</vt:lpstr>
      <vt:lpstr>PowerPoint 演示文稿</vt:lpstr>
      <vt:lpstr>PowerPoint 演示文稿</vt:lpstr>
      <vt:lpstr>PowerPoint 演示文稿</vt:lpstr>
      <vt:lpstr>PowerPoint 演示文稿</vt:lpstr>
      <vt:lpstr>天安门广场占地面积约40公顷。</vt:lpstr>
      <vt:lpstr>PowerPoint 演示文稿</vt:lpstr>
      <vt:lpstr>国家游泳中心水立方占地约80000平方米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274</cp:revision>
  <dcterms:created xsi:type="dcterms:W3CDTF">2017-09-20T15:35:00Z</dcterms:created>
  <dcterms:modified xsi:type="dcterms:W3CDTF">2021-11-10T11:55:49Z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911A19CF391D4B658D2DFB02D7B653F4</vt:lpwstr>
  </property>
</Properties>
</file>