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  <p:sldMasterId id="2147483675" r:id="rId4"/>
    <p:sldMasterId id="2147483687" r:id="rId5"/>
  </p:sldMasterIdLst>
  <p:notesMasterIdLst>
    <p:notesMasterId r:id="rId26"/>
  </p:notesMasterIdLst>
  <p:handoutMasterIdLst>
    <p:handoutMasterId r:id="rId35"/>
  </p:handoutMasterIdLst>
  <p:sldIdLst>
    <p:sldId id="630" r:id="rId6"/>
    <p:sldId id="591" r:id="rId7"/>
    <p:sldId id="594" r:id="rId8"/>
    <p:sldId id="582" r:id="rId9"/>
    <p:sldId id="583" r:id="rId10"/>
    <p:sldId id="592" r:id="rId11"/>
    <p:sldId id="487" r:id="rId12"/>
    <p:sldId id="488" r:id="rId13"/>
    <p:sldId id="494" r:id="rId14"/>
    <p:sldId id="600" r:id="rId15"/>
    <p:sldId id="595" r:id="rId16"/>
    <p:sldId id="604" r:id="rId17"/>
    <p:sldId id="587" r:id="rId18"/>
    <p:sldId id="544" r:id="rId19"/>
    <p:sldId id="545" r:id="rId20"/>
    <p:sldId id="534" r:id="rId21"/>
    <p:sldId id="627" r:id="rId22"/>
    <p:sldId id="622" r:id="rId23"/>
    <p:sldId id="588" r:id="rId24"/>
    <p:sldId id="603" r:id="rId25"/>
    <p:sldId id="617" r:id="rId27"/>
    <p:sldId id="586" r:id="rId28"/>
    <p:sldId id="623" r:id="rId29"/>
    <p:sldId id="590" r:id="rId30"/>
    <p:sldId id="504" r:id="rId31"/>
    <p:sldId id="589" r:id="rId32"/>
    <p:sldId id="618" r:id="rId33"/>
    <p:sldId id="620" r:id="rId34"/>
  </p:sldIdLst>
  <p:sldSz cx="9144000" cy="6858000" type="screen4x3"/>
  <p:notesSz cx="6858000" cy="9144000"/>
  <p:custDataLst>
    <p:tags r:id="rId4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w.xkb1.com" initials="w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80" y="114"/>
      </p:cViewPr>
      <p:guideLst>
        <p:guide orient="horz" pos="220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0" Type="http://schemas.openxmlformats.org/officeDocument/2006/relationships/tags" Target="tags/tag1.xml"/><Relationship Id="rId4" Type="http://schemas.openxmlformats.org/officeDocument/2006/relationships/slideMaster" Target="slideMasters/slideMaster3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28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B97AF-45E9-4B4F-A9A7-A97D02DF45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482C0-4F65-47EA-911B-0BFC00FD2A9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>
              <a:alpha val="100000"/>
            </a:srgbClr>
          </a:solidFill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r>
              <a:rPr lang="zh-CN" altLang="en-US"/>
              <a:t>射线与直线的关系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684213" y="1328738"/>
            <a:ext cx="7772400" cy="1452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 sz="6000">
                <a:solidFill>
                  <a:srgbClr val="FF6600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611188" y="4437063"/>
            <a:ext cx="5832475" cy="863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defRPr sz="2000" b="1">
                <a:ea typeface="楷体_GB2312" pitchFamily="1" charset="-122"/>
              </a:defRPr>
            </a:lvl1pPr>
            <a:lvl2pPr marL="457200" lvl="1" indent="0" algn="ctr">
              <a:defRPr sz="2000" b="1">
                <a:ea typeface="楷体_GB2312" pitchFamily="1" charset="-122"/>
              </a:defRPr>
            </a:lvl2pPr>
            <a:lvl3pPr marL="914400" lvl="2" indent="0" algn="ctr">
              <a:defRPr sz="2000" b="1">
                <a:ea typeface="楷体_GB2312" pitchFamily="1" charset="-122"/>
              </a:defRPr>
            </a:lvl3pPr>
            <a:lvl4pPr marL="1371600" lvl="3" indent="0" algn="ctr">
              <a:defRPr sz="2000" b="1">
                <a:ea typeface="楷体_GB2312" pitchFamily="1" charset="-122"/>
              </a:defRPr>
            </a:lvl4pPr>
            <a:lvl5pPr marL="1828800" lvl="4" indent="0" algn="ctr">
              <a:defRPr sz="2000" b="1">
                <a:ea typeface="楷体_GB2312" pitchFamily="1" charset="-122"/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>
        <p:tmplLst>
          <p:tmpl lvl="1"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0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05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0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499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62499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249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76951"/>
            <a:ext cx="2289175" cy="476251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76951"/>
            <a:ext cx="2895600" cy="476251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76951"/>
            <a:ext cx="2289175" cy="476251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1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6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0364" y="685800"/>
            <a:ext cx="2135187" cy="51816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56338" cy="51816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9244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9244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12" Type="http://schemas.openxmlformats.org/officeDocument/2006/relationships/audio" Target="../media/audio1.wav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4" Type="http://schemas.openxmlformats.org/officeDocument/2006/relationships/theme" Target="../theme/theme4.xml"/><Relationship Id="rId13" Type="http://schemas.openxmlformats.org/officeDocument/2006/relationships/audio" Target="../media/audio1.wav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102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7" name="标题 102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hf sldNum="0" hdr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000" b="1" i="0" u="none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None/>
        <a:defRPr sz="27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None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None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None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None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None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None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None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Times New Roman" panose="02020603050405020304" pitchFamily="2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 idx="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>
    <p:sndAc>
      <p:stSnd>
        <p:snd r:embed="rId12" name="chimes.wav"/>
      </p:stSnd>
    </p:sndAc>
  </p:transition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Rectangle 3"/>
          <p:cNvSpPr>
            <a:spLocks noGrp="1" noRot="1"/>
          </p:cNvSpPr>
          <p:nvPr>
            <p:ph type="body" idx="5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19800"/>
            <a:ext cx="2289175" cy="47625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2289175" cy="47625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ransition>
    <p:sndAc>
      <p:stSnd>
        <p:snd r:embed="rId13" name="chimes.wav"/>
      </p:stSnd>
    </p:sndAc>
  </p:transition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8.xml"/><Relationship Id="rId4" Type="http://schemas.openxmlformats.org/officeDocument/2006/relationships/audio" Target="../media/audio1.wav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3.xml"/><Relationship Id="rId1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8.xml"/><Relationship Id="rId4" Type="http://schemas.openxmlformats.org/officeDocument/2006/relationships/audio" Target="../media/audio1.wav"/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3.xml"/><Relationship Id="rId4" Type="http://schemas.openxmlformats.org/officeDocument/2006/relationships/audio" Target="../media/audio5.wav"/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3.xml"/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audio" Target="../media/audio1.wav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7.xml"/><Relationship Id="rId1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3.xml"/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3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3.xml"/><Relationship Id="rId2" Type="http://schemas.openxmlformats.org/officeDocument/2006/relationships/audio" Target="../media/audio8.wav"/><Relationship Id="rId1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audio" Target="../media/audio1.wav"/><Relationship Id="rId1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3.xml"/><Relationship Id="rId1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audio" Target="../media/audio1.wav"/><Relationship Id="rId1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3.xml"/><Relationship Id="rId1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3.xml"/><Relationship Id="rId4" Type="http://schemas.openxmlformats.org/officeDocument/2006/relationships/audio" Target="../media/audio4.wav"/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3.xml"/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3.xml"/><Relationship Id="rId3" Type="http://schemas.openxmlformats.org/officeDocument/2006/relationships/audio" Target="../media/audio11.wav"/><Relationship Id="rId2" Type="http://schemas.openxmlformats.org/officeDocument/2006/relationships/slide" Target="slide15.xml"/><Relationship Id="rId1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3.xml"/><Relationship Id="rId3" Type="http://schemas.openxmlformats.org/officeDocument/2006/relationships/audio" Target="../media/audio1.wav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3.xml"/><Relationship Id="rId3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3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3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3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3.xml"/><Relationship Id="rId4" Type="http://schemas.openxmlformats.org/officeDocument/2006/relationships/audio" Target="../media/audio3.wav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8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7.xml"/><Relationship Id="rId5" Type="http://schemas.openxmlformats.org/officeDocument/2006/relationships/audio" Target="../media/audio3.wav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307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4098" name="矩形 3075"/>
          <p:cNvSpPr/>
          <p:nvPr/>
        </p:nvSpPr>
        <p:spPr>
          <a:xfrm>
            <a:off x="1109345" y="1863090"/>
            <a:ext cx="7440295" cy="1552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线段  直线 </a:t>
            </a:r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射线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099" name="文本框 3079"/>
          <p:cNvSpPr txBox="1"/>
          <p:nvPr/>
        </p:nvSpPr>
        <p:spPr>
          <a:xfrm>
            <a:off x="1187450" y="5300663"/>
            <a:ext cx="360045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endParaRPr lang="zh-CN" sz="32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pSp>
        <p:nvGrpSpPr>
          <p:cNvPr id="7170" name="Group 5"/>
          <p:cNvGrpSpPr/>
          <p:nvPr/>
        </p:nvGrpSpPr>
        <p:grpSpPr>
          <a:xfrm>
            <a:off x="857885" y="4046855"/>
            <a:ext cx="7704455" cy="2446383"/>
            <a:chOff x="436" y="3094"/>
            <a:chExt cx="5116" cy="1357"/>
          </a:xfrm>
          <a:blipFill rotWithShape="1">
            <a:blip r:embed="rId1"/>
            <a:stretch>
              <a:fillRect/>
            </a:stretch>
          </a:blipFill>
        </p:grpSpPr>
        <p:pic>
          <p:nvPicPr>
            <p:cNvPr id="7172" name="Picture 6"/>
            <p:cNvPicPr>
              <a:picLocks noChangeAspect="1"/>
            </p:cNvPicPr>
            <p:nvPr/>
          </p:nvPicPr>
          <p:blipFill>
            <a:blip r:embed="rId2"/>
            <a:srcRect l="3876" t="3867" r="3705" b="7079"/>
            <a:stretch>
              <a:fillRect/>
            </a:stretch>
          </p:blipFill>
          <p:spPr>
            <a:xfrm>
              <a:off x="2438" y="3094"/>
              <a:ext cx="3114" cy="1286"/>
            </a:xfrm>
            <a:prstGeom prst="rect">
              <a:avLst/>
            </a:prstGeom>
            <a:grpFill/>
            <a:ln w="38100">
              <a:noFill/>
            </a:ln>
          </p:spPr>
        </p:pic>
        <p:pic>
          <p:nvPicPr>
            <p:cNvPr id="7173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" y="3094"/>
              <a:ext cx="1945" cy="1357"/>
            </a:xfrm>
            <a:prstGeom prst="rect">
              <a:avLst/>
            </a:prstGeom>
            <a:grpFill/>
            <a:ln w="38100">
              <a:noFill/>
            </a:ln>
          </p:spPr>
        </p:pic>
      </p:grpSp>
    </p:spTree>
  </p:cSld>
  <p:clrMapOvr>
    <a:masterClrMapping/>
  </p:clrMapOvr>
  <p:transition>
    <p:sndAc>
      <p:stSnd>
        <p:snd r:embed="rId4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7" name="圆角矩形 4"/>
          <p:cNvSpPr/>
          <p:nvPr/>
        </p:nvSpPr>
        <p:spPr>
          <a:xfrm>
            <a:off x="1714500" y="3873500"/>
            <a:ext cx="5883910" cy="238633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/>
          <a:p>
            <a:pPr defTabSz="914400">
              <a:lnSpc>
                <a:spcPct val="120000"/>
              </a:lnSpc>
            </a:pPr>
            <a:endParaRPr lang="zh-CN" altLang="en-US" sz="1500" b="1">
              <a:latin typeface="楷体_GB2312"/>
              <a:ea typeface="楷体_GB2312"/>
            </a:endParaRPr>
          </a:p>
        </p:txBody>
      </p:sp>
      <p:sp>
        <p:nvSpPr>
          <p:cNvPr id="25602" name="Text Box 3"/>
          <p:cNvSpPr txBox="1"/>
          <p:nvPr/>
        </p:nvSpPr>
        <p:spPr>
          <a:xfrm rot="610132">
            <a:off x="3383756" y="2834878"/>
            <a:ext cx="810816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54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62468" name="Text Box 4"/>
          <p:cNvSpPr txBox="1"/>
          <p:nvPr/>
        </p:nvSpPr>
        <p:spPr>
          <a:xfrm rot="778106">
            <a:off x="4301729" y="2781300"/>
            <a:ext cx="810815" cy="71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5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 </a:t>
            </a:r>
            <a:endParaRPr lang="en-US" altLang="zh-CN" sz="405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5604" name="Text Box 5"/>
          <p:cNvSpPr txBox="1"/>
          <p:nvPr/>
        </p:nvSpPr>
        <p:spPr>
          <a:xfrm rot="610132">
            <a:off x="2825353" y="4182666"/>
            <a:ext cx="810815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2100" b="1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62483" name="Text Box 19"/>
          <p:cNvSpPr txBox="1"/>
          <p:nvPr/>
        </p:nvSpPr>
        <p:spPr>
          <a:xfrm>
            <a:off x="2956560" y="1724660"/>
            <a:ext cx="326961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prstTxWarp prst="textChevron">
              <a:avLst/>
            </a:prstTxWarp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射线的特点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5608" name="Text Box 20"/>
          <p:cNvSpPr txBox="1"/>
          <p:nvPr/>
        </p:nvSpPr>
        <p:spPr>
          <a:xfrm>
            <a:off x="1871663" y="3861197"/>
            <a:ext cx="864394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210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5609" name="Text Box 21"/>
          <p:cNvSpPr txBox="1"/>
          <p:nvPr/>
        </p:nvSpPr>
        <p:spPr>
          <a:xfrm>
            <a:off x="2858453" y="5966222"/>
            <a:ext cx="413385" cy="21844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 sz="150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5610" name="Text Box 22"/>
          <p:cNvSpPr txBox="1"/>
          <p:nvPr/>
        </p:nvSpPr>
        <p:spPr>
          <a:xfrm rot="610132">
            <a:off x="2987278" y="4344591"/>
            <a:ext cx="810815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2100" b="1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5611" name="Text Box 24"/>
          <p:cNvSpPr txBox="1"/>
          <p:nvPr/>
        </p:nvSpPr>
        <p:spPr>
          <a:xfrm>
            <a:off x="2627710" y="4400550"/>
            <a:ext cx="810815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2100" b="1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5612" name="Text Box 25"/>
          <p:cNvSpPr txBox="1"/>
          <p:nvPr/>
        </p:nvSpPr>
        <p:spPr>
          <a:xfrm>
            <a:off x="2087166" y="3914775"/>
            <a:ext cx="917972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21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5613" name="Text Box 28"/>
          <p:cNvSpPr txBox="1"/>
          <p:nvPr/>
        </p:nvSpPr>
        <p:spPr>
          <a:xfrm>
            <a:off x="2681288" y="4185047"/>
            <a:ext cx="810816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ctr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2100" b="1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5614" name="Text Box 30"/>
          <p:cNvSpPr txBox="1"/>
          <p:nvPr/>
        </p:nvSpPr>
        <p:spPr>
          <a:xfrm>
            <a:off x="2412206" y="4076700"/>
            <a:ext cx="3348038" cy="1066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100" b="1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62495" name="Text Box 31"/>
          <p:cNvSpPr txBox="1"/>
          <p:nvPr/>
        </p:nvSpPr>
        <p:spPr>
          <a:xfrm>
            <a:off x="2465785" y="4832747"/>
            <a:ext cx="34493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latin typeface="Arial" panose="020B0604020202020204" pitchFamily="34" charset="0"/>
                <a:ea typeface="楷体_GB2312"/>
              </a:rPr>
              <a:t>◇</a:t>
            </a:r>
            <a:r>
              <a:rPr lang="zh-CN" altLang="en-US" sz="3200" b="1">
                <a:latin typeface="Arial" panose="020B0604020202020204" pitchFamily="34" charset="0"/>
                <a:ea typeface="楷体_GB2312"/>
              </a:rPr>
              <a:t>向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一端无限</a:t>
            </a:r>
            <a:r>
              <a:rPr lang="zh-CN" altLang="en-US" sz="3200" b="1">
                <a:latin typeface="Arial" panose="020B0604020202020204" pitchFamily="34" charset="0"/>
                <a:ea typeface="楷体_GB2312"/>
              </a:rPr>
              <a:t>延长</a:t>
            </a:r>
            <a:endParaRPr lang="zh-CN" altLang="en-US" sz="3200" b="1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62496" name="Rectangle 32"/>
          <p:cNvSpPr/>
          <p:nvPr/>
        </p:nvSpPr>
        <p:spPr>
          <a:xfrm>
            <a:off x="2519363" y="4346972"/>
            <a:ext cx="304101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latin typeface="Arial" panose="020B0604020202020204" pitchFamily="34" charset="0"/>
                <a:ea typeface="楷体_GB2312"/>
              </a:rPr>
              <a:t>◇</a:t>
            </a:r>
            <a:r>
              <a:rPr lang="zh-CN" altLang="en-US" sz="3200" b="1">
                <a:latin typeface="Arial" panose="020B0604020202020204" pitchFamily="34" charset="0"/>
                <a:ea typeface="楷体_GB2312"/>
              </a:rPr>
              <a:t>只有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一个</a:t>
            </a:r>
            <a:r>
              <a:rPr lang="zh-CN" altLang="en-US" sz="3200" b="1">
                <a:latin typeface="Arial" panose="020B0604020202020204" pitchFamily="34" charset="0"/>
                <a:ea typeface="楷体_GB2312"/>
              </a:rPr>
              <a:t>端点</a:t>
            </a:r>
            <a:endParaRPr lang="zh-CN" altLang="en-US" sz="3200" b="1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62497" name="Text Box 33"/>
          <p:cNvSpPr txBox="1"/>
          <p:nvPr/>
        </p:nvSpPr>
        <p:spPr>
          <a:xfrm>
            <a:off x="2465705" y="5261610"/>
            <a:ext cx="48717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latin typeface="Arial" panose="020B0604020202020204" pitchFamily="34" charset="0"/>
                <a:ea typeface="楷体_GB2312"/>
              </a:rPr>
              <a:t>◇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不能</a:t>
            </a:r>
            <a:r>
              <a:rPr lang="zh-CN" altLang="en-US" sz="3200" b="1">
                <a:solidFill>
                  <a:schemeClr val="tx1"/>
                </a:solidFill>
                <a:latin typeface="Arial" panose="020B0604020202020204" pitchFamily="34" charset="0"/>
                <a:ea typeface="楷体_GB2312"/>
              </a:rPr>
              <a:t>测</a:t>
            </a:r>
            <a:r>
              <a:rPr lang="zh-CN" altLang="en-US" sz="3200" b="1">
                <a:latin typeface="Arial" panose="020B0604020202020204" pitchFamily="34" charset="0"/>
                <a:ea typeface="楷体_GB2312"/>
              </a:rPr>
              <a:t>量长度，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无限长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62499" name="Oval 35"/>
          <p:cNvSpPr/>
          <p:nvPr/>
        </p:nvSpPr>
        <p:spPr>
          <a:xfrm flipH="1" flipV="1">
            <a:off x="3437335" y="3644504"/>
            <a:ext cx="52388" cy="57150"/>
          </a:xfrm>
          <a:prstGeom prst="ellipse">
            <a:avLst/>
          </a:prstGeom>
          <a:solidFill>
            <a:srgbClr val="FF0000"/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 sz="10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62500" name="Line 36"/>
          <p:cNvSpPr/>
          <p:nvPr/>
        </p:nvSpPr>
        <p:spPr>
          <a:xfrm>
            <a:off x="2141935" y="3699272"/>
            <a:ext cx="1350169" cy="0"/>
          </a:xfrm>
          <a:prstGeom prst="line">
            <a:avLst/>
          </a:prstGeom>
          <a:ln w="38100" cap="flat" cmpd="sng">
            <a:solidFill>
              <a:srgbClr val="0000CC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2501" name="Line 37"/>
          <p:cNvSpPr/>
          <p:nvPr/>
        </p:nvSpPr>
        <p:spPr>
          <a:xfrm>
            <a:off x="3437494" y="3699431"/>
            <a:ext cx="4806553" cy="0"/>
          </a:xfrm>
          <a:prstGeom prst="line">
            <a:avLst/>
          </a:prstGeom>
          <a:ln w="38100" cap="flat" cmpd="sng">
            <a:solidFill>
              <a:srgbClr val="0000CC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2503" name="Oval 39"/>
          <p:cNvSpPr/>
          <p:nvPr/>
        </p:nvSpPr>
        <p:spPr>
          <a:xfrm flipH="1" flipV="1">
            <a:off x="2141935" y="3644504"/>
            <a:ext cx="52388" cy="57150"/>
          </a:xfrm>
          <a:prstGeom prst="ellipse">
            <a:avLst/>
          </a:prstGeom>
          <a:solidFill>
            <a:srgbClr val="FF0000"/>
          </a:solidFill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 sz="10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62504" name="Text Box 40"/>
          <p:cNvSpPr txBox="1"/>
          <p:nvPr/>
        </p:nvSpPr>
        <p:spPr>
          <a:xfrm>
            <a:off x="1925241" y="3807619"/>
            <a:ext cx="810815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端点</a:t>
            </a:r>
            <a:endParaRPr lang="zh-CN" altLang="en-US" sz="2100" b="1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0"/>
                                        <p:tgtEl>
                                          <p:spTgt spid="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62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2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62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62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  <p:bldP spid="62495" grpId="0"/>
      <p:bldP spid="62496" grpId="0"/>
      <p:bldP spid="62497" grpId="0"/>
      <p:bldP spid="62499" grpId="0"/>
      <p:bldP spid="62499" grpId="1"/>
      <p:bldP spid="62503" grpId="0"/>
      <p:bldP spid="62503" grpId="1"/>
      <p:bldP spid="6250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" name="Picture 23" descr="u3jx01_4b"/>
          <p:cNvPicPr>
            <a:picLocks noChangeAspect="1"/>
          </p:cNvPicPr>
          <p:nvPr/>
        </p:nvPicPr>
        <p:blipFill>
          <a:blip r:embed="rId1"/>
          <a:srcRect r="10275"/>
          <a:stretch>
            <a:fillRect/>
          </a:stretch>
        </p:blipFill>
        <p:spPr>
          <a:xfrm>
            <a:off x="4582795" y="3244850"/>
            <a:ext cx="4537710" cy="3778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30" y="3244850"/>
            <a:ext cx="4521200" cy="377825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14" name="Picture 1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9230" y="274320"/>
            <a:ext cx="8646160" cy="297053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952750" y="2502694"/>
            <a:ext cx="4697492" cy="642938"/>
            <a:chOff x="6198" y="2949"/>
            <a:chExt cx="9865" cy="1350"/>
          </a:xfrm>
        </p:grpSpPr>
        <p:cxnSp>
          <p:nvCxnSpPr>
            <p:cNvPr id="26642" name="直接连接符 2"/>
            <p:cNvCxnSpPr/>
            <p:nvPr/>
          </p:nvCxnSpPr>
          <p:spPr>
            <a:xfrm>
              <a:off x="6750" y="4182"/>
              <a:ext cx="9313" cy="15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6643" name="Oval 21"/>
            <p:cNvSpPr/>
            <p:nvPr/>
          </p:nvSpPr>
          <p:spPr>
            <a:xfrm rot="548526">
              <a:off x="6653" y="4084"/>
              <a:ext cx="207" cy="200"/>
            </a:xfrm>
            <a:prstGeom prst="ellipse">
              <a:avLst/>
            </a:prstGeom>
            <a:solidFill>
              <a:srgbClr val="FF0000"/>
            </a:solidFill>
            <a:ln w="317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100">
                <a:latin typeface="Times New Roman" panose="02020603050405020304" pitchFamily="2" charset="0"/>
                <a:ea typeface="楷体_GB2312"/>
              </a:endParaRPr>
            </a:p>
          </p:txBody>
        </p:sp>
        <p:sp>
          <p:nvSpPr>
            <p:cNvPr id="26644" name="Oval 21"/>
            <p:cNvSpPr/>
            <p:nvPr/>
          </p:nvSpPr>
          <p:spPr>
            <a:xfrm rot="548526">
              <a:off x="10068" y="4099"/>
              <a:ext cx="207" cy="200"/>
            </a:xfrm>
            <a:prstGeom prst="ellipse">
              <a:avLst/>
            </a:prstGeom>
            <a:solidFill>
              <a:srgbClr val="FF0000"/>
            </a:solidFill>
            <a:ln w="317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100">
                <a:latin typeface="Times New Roman" panose="02020603050405020304" pitchFamily="2" charset="0"/>
                <a:ea typeface="楷体_GB2312"/>
              </a:endParaRPr>
            </a:p>
          </p:txBody>
        </p:sp>
        <p:sp>
          <p:nvSpPr>
            <p:cNvPr id="26645" name="TextBox 9"/>
            <p:cNvSpPr txBox="1"/>
            <p:nvPr/>
          </p:nvSpPr>
          <p:spPr>
            <a:xfrm>
              <a:off x="6198" y="2949"/>
              <a:ext cx="1020" cy="9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Times New Roman" panose="02020603050405020304" pitchFamily="2" charset="0"/>
                  <a:ea typeface="楷体_GB2312"/>
                </a:rPr>
                <a:t>A</a:t>
              </a:r>
              <a:endParaRPr lang="zh-CN" altLang="en-US" sz="2400" b="1">
                <a:latin typeface="Times New Roman" panose="02020603050405020304" pitchFamily="2" charset="0"/>
                <a:ea typeface="楷体_GB2312"/>
              </a:endParaRPr>
            </a:p>
          </p:txBody>
        </p:sp>
        <p:sp>
          <p:nvSpPr>
            <p:cNvPr id="26646" name="TextBox 10"/>
            <p:cNvSpPr txBox="1"/>
            <p:nvPr/>
          </p:nvSpPr>
          <p:spPr>
            <a:xfrm>
              <a:off x="9713" y="2949"/>
              <a:ext cx="1022" cy="9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Times New Roman" panose="02020603050405020304" pitchFamily="2" charset="0"/>
                  <a:ea typeface="楷体_GB2312"/>
                </a:rPr>
                <a:t>B</a:t>
              </a:r>
              <a:endParaRPr lang="zh-CN" altLang="en-US" sz="2400" b="1">
                <a:latin typeface="Times New Roman" panose="02020603050405020304" pitchFamily="2" charset="0"/>
                <a:ea typeface="楷体_GB231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412206" y="3529013"/>
            <a:ext cx="3024188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latin typeface="Times New Roman" panose="02020603050405020304" pitchFamily="2" charset="0"/>
                <a:ea typeface="楷体_GB2312"/>
              </a:rPr>
              <a:t>记作：射线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2" charset="0"/>
                <a:ea typeface="楷体_GB2312"/>
              </a:rPr>
              <a:t>AB</a:t>
            </a:r>
            <a:endParaRPr lang="zh-CN" altLang="en-US" sz="2700" b="1">
              <a:solidFill>
                <a:srgbClr val="FF0000"/>
              </a:solidFill>
              <a:latin typeface="Times New Roman" panose="02020603050405020304" pitchFamily="2" charset="0"/>
              <a:ea typeface="楷体_GB231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57775" y="3529013"/>
            <a:ext cx="1866900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0000FF"/>
                </a:solidFill>
                <a:latin typeface="Times New Roman" panose="02020603050405020304" pitchFamily="2" charset="0"/>
                <a:ea typeface="楷体_GB2312"/>
              </a:rPr>
              <a:t>（射线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2" charset="0"/>
                <a:ea typeface="楷体_GB2312"/>
              </a:rPr>
              <a:t>BA</a:t>
            </a:r>
            <a:r>
              <a:rPr lang="zh-CN" altLang="en-US" sz="2700" b="1">
                <a:solidFill>
                  <a:srgbClr val="0000FF"/>
                </a:solidFill>
                <a:latin typeface="Times New Roman" panose="02020603050405020304" pitchFamily="2" charset="0"/>
                <a:ea typeface="楷体_GB2312"/>
              </a:rPr>
              <a:t>）</a:t>
            </a:r>
            <a:endParaRPr lang="zh-CN" altLang="en-US" sz="2700" b="1">
              <a:solidFill>
                <a:srgbClr val="FF0000"/>
              </a:solidFill>
              <a:latin typeface="Times New Roman" panose="02020603050405020304" pitchFamily="2" charset="0"/>
              <a:ea typeface="楷体_GB231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37672" y="3474244"/>
            <a:ext cx="1210865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6600" b="1">
                <a:solidFill>
                  <a:srgbClr val="FF0000"/>
                </a:solidFill>
                <a:latin typeface="Times New Roman" panose="02020603050405020304" pitchFamily="2" charset="0"/>
                <a:ea typeface="楷体_GB2312"/>
              </a:rPr>
              <a:t>×</a:t>
            </a:r>
            <a:endParaRPr lang="zh-CN" altLang="en-US" sz="6600" b="1">
              <a:solidFill>
                <a:srgbClr val="FF0000"/>
              </a:solidFill>
              <a:latin typeface="Times New Roman" panose="02020603050405020304" pitchFamily="2" charset="0"/>
              <a:ea typeface="楷体_GB2312"/>
            </a:endParaRPr>
          </a:p>
        </p:txBody>
      </p:sp>
      <p:grpSp>
        <p:nvGrpSpPr>
          <p:cNvPr id="2" name="组合 18"/>
          <p:cNvGrpSpPr/>
          <p:nvPr/>
        </p:nvGrpSpPr>
        <p:grpSpPr>
          <a:xfrm>
            <a:off x="1494235" y="4230291"/>
            <a:ext cx="4374356" cy="589359"/>
            <a:chOff x="467544" y="3717032"/>
            <a:chExt cx="5833863" cy="784733"/>
          </a:xfrm>
        </p:grpSpPr>
        <p:cxnSp>
          <p:nvCxnSpPr>
            <p:cNvPr id="26637" name="直接连接符 2"/>
            <p:cNvCxnSpPr/>
            <p:nvPr/>
          </p:nvCxnSpPr>
          <p:spPr>
            <a:xfrm>
              <a:off x="467544" y="4437112"/>
              <a:ext cx="5445894" cy="9525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6638" name="Oval 21"/>
            <p:cNvSpPr/>
            <p:nvPr/>
          </p:nvSpPr>
          <p:spPr>
            <a:xfrm rot="548526">
              <a:off x="5805389" y="4374765"/>
              <a:ext cx="131762" cy="127000"/>
            </a:xfrm>
            <a:prstGeom prst="ellipse">
              <a:avLst/>
            </a:prstGeom>
            <a:solidFill>
              <a:srgbClr val="FF0000"/>
            </a:solidFill>
            <a:ln w="317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100">
                <a:latin typeface="Times New Roman" panose="02020603050405020304" pitchFamily="2" charset="0"/>
                <a:ea typeface="楷体_GB2312"/>
              </a:endParaRPr>
            </a:p>
          </p:txBody>
        </p:sp>
        <p:sp>
          <p:nvSpPr>
            <p:cNvPr id="26639" name="Oval 21"/>
            <p:cNvSpPr/>
            <p:nvPr/>
          </p:nvSpPr>
          <p:spPr>
            <a:xfrm rot="548526">
              <a:off x="3717156" y="4374764"/>
              <a:ext cx="131762" cy="127000"/>
            </a:xfrm>
            <a:prstGeom prst="ellipse">
              <a:avLst/>
            </a:prstGeom>
            <a:solidFill>
              <a:srgbClr val="FF0000"/>
            </a:solidFill>
            <a:ln w="317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100">
                <a:latin typeface="Times New Roman" panose="02020603050405020304" pitchFamily="2" charset="0"/>
                <a:ea typeface="楷体_GB2312"/>
              </a:endParaRPr>
            </a:p>
          </p:txBody>
        </p:sp>
        <p:sp>
          <p:nvSpPr>
            <p:cNvPr id="26640" name="TextBox 10"/>
            <p:cNvSpPr txBox="1"/>
            <p:nvPr/>
          </p:nvSpPr>
          <p:spPr>
            <a:xfrm>
              <a:off x="5652120" y="3717032"/>
              <a:ext cx="649287" cy="6129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Times New Roman" panose="02020603050405020304" pitchFamily="2" charset="0"/>
                  <a:ea typeface="楷体_GB2312"/>
                </a:rPr>
                <a:t>B</a:t>
              </a:r>
              <a:endParaRPr lang="zh-CN" altLang="en-US" sz="2400" b="1">
                <a:latin typeface="Times New Roman" panose="02020603050405020304" pitchFamily="2" charset="0"/>
                <a:ea typeface="楷体_GB2312"/>
              </a:endParaRPr>
            </a:p>
          </p:txBody>
        </p:sp>
        <p:sp>
          <p:nvSpPr>
            <p:cNvPr id="26641" name="TextBox 9"/>
            <p:cNvSpPr txBox="1"/>
            <p:nvPr/>
          </p:nvSpPr>
          <p:spPr>
            <a:xfrm>
              <a:off x="3491880" y="3717032"/>
              <a:ext cx="647700" cy="6129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Times New Roman" panose="02020603050405020304" pitchFamily="2" charset="0"/>
                  <a:ea typeface="楷体_GB2312"/>
                </a:rPr>
                <a:t>A</a:t>
              </a:r>
              <a:endParaRPr lang="zh-CN" altLang="en-US" sz="2400" b="1">
                <a:latin typeface="Times New Roman" panose="02020603050405020304" pitchFamily="2" charset="0"/>
                <a:ea typeface="楷体_GB231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19363" y="5041106"/>
            <a:ext cx="3024188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latin typeface="Times New Roman" panose="02020603050405020304" pitchFamily="2" charset="0"/>
                <a:ea typeface="楷体_GB2312"/>
              </a:rPr>
              <a:t>记作：射线</a:t>
            </a:r>
            <a:r>
              <a:rPr lang="en-US" altLang="zh-CN" sz="2700" b="1">
                <a:solidFill>
                  <a:srgbClr val="FF0000"/>
                </a:solidFill>
                <a:latin typeface="Times New Roman" panose="02020603050405020304" pitchFamily="2" charset="0"/>
                <a:ea typeface="楷体_GB2312"/>
              </a:rPr>
              <a:t>BA</a:t>
            </a:r>
            <a:endParaRPr lang="zh-CN" altLang="en-US" sz="2700" b="1">
              <a:solidFill>
                <a:srgbClr val="FF0000"/>
              </a:solidFill>
              <a:latin typeface="Times New Roman" panose="02020603050405020304" pitchFamily="2" charset="0"/>
              <a:ea typeface="楷体_GB231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4313" y="801291"/>
            <a:ext cx="5025629" cy="1574006"/>
            <a:chOff x="442116" y="1181819"/>
            <a:chExt cx="5025676" cy="1574597"/>
          </a:xfrm>
        </p:grpSpPr>
        <p:pic>
          <p:nvPicPr>
            <p:cNvPr id="26635" name="Picture 16" descr="女天使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442116" y="1181819"/>
              <a:ext cx="1566782" cy="157459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AutoShape 27"/>
            <p:cNvSpPr>
              <a:spLocks noChangeArrowheads="1"/>
            </p:cNvSpPr>
            <p:nvPr/>
          </p:nvSpPr>
          <p:spPr bwMode="auto">
            <a:xfrm>
              <a:off x="2248312" y="1888125"/>
              <a:ext cx="3219480" cy="509779"/>
            </a:xfrm>
            <a:prstGeom prst="wedgeRoundRectCallout">
              <a:avLst>
                <a:gd name="adj1" fmla="val -58734"/>
                <a:gd name="adj2" fmla="val 1061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如何用字母表示射线？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833438" y="1182291"/>
            <a:ext cx="6816329" cy="9531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射线可以用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端点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和射线上的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另一点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来表述，如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射线</a:t>
            </a:r>
            <a:r>
              <a:rPr kumimoji="0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AB</a:t>
            </a:r>
            <a:r>
              <a:rPr kumimoji="0" lang="zh-CN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。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n-cs"/>
            </a:endParaRPr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809625" y="2016919"/>
            <a:ext cx="7566660" cy="4140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注意：</a:t>
            </a:r>
            <a:r>
              <a: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①表示端点的字母写在首位；② 两个字母不能调换位置</a:t>
            </a:r>
            <a:r>
              <a:rPr kumimoji="0" lang="en-US" altLang="zh-CN" sz="21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.</a:t>
            </a:r>
            <a:endParaRPr kumimoji="0" lang="en-US" altLang="zh-CN" sz="21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5" grpId="0"/>
      <p:bldP spid="15" grpId="1"/>
      <p:bldP spid="21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37889" descr="0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118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圆角矩形 37890"/>
          <p:cNvSpPr/>
          <p:nvPr/>
        </p:nvSpPr>
        <p:spPr>
          <a:xfrm>
            <a:off x="323850" y="260350"/>
            <a:ext cx="8569325" cy="63373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文本框 37891"/>
          <p:cNvSpPr txBox="1"/>
          <p:nvPr/>
        </p:nvSpPr>
        <p:spPr>
          <a:xfrm>
            <a:off x="1350963" y="1119188"/>
            <a:ext cx="70373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Arial" panose="020B0604020202020204" pitchFamily="34" charset="0"/>
                <a:ea typeface="楷体_GB2312" pitchFamily="1" charset="-122"/>
              </a:rPr>
              <a:t>猜一猜，画一画，从一点出发可以画多少条射线？</a:t>
            </a:r>
            <a:endParaRPr lang="zh-CN" altLang="en-US" sz="2400" b="1">
              <a:latin typeface="Arial" panose="020B0604020202020204" pitchFamily="34" charset="0"/>
              <a:ea typeface="楷体_GB2312" pitchFamily="1" charset="-122"/>
            </a:endParaRPr>
          </a:p>
        </p:txBody>
      </p:sp>
      <p:grpSp>
        <p:nvGrpSpPr>
          <p:cNvPr id="37893" name="组合 37892"/>
          <p:cNvGrpSpPr/>
          <p:nvPr/>
        </p:nvGrpSpPr>
        <p:grpSpPr>
          <a:xfrm>
            <a:off x="3059113" y="2133600"/>
            <a:ext cx="2305050" cy="2087563"/>
            <a:chOff x="0" y="0"/>
            <a:chExt cx="1452" cy="1315"/>
          </a:xfrm>
        </p:grpSpPr>
        <p:sp>
          <p:nvSpPr>
            <p:cNvPr id="37894" name="直接连接符 37893"/>
            <p:cNvSpPr/>
            <p:nvPr/>
          </p:nvSpPr>
          <p:spPr>
            <a:xfrm>
              <a:off x="145" y="200"/>
              <a:ext cx="436" cy="371"/>
            </a:xfrm>
            <a:prstGeom prst="line">
              <a:avLst/>
            </a:prstGeom>
            <a:ln w="38100" cap="flat" cmpd="sng">
              <a:solidFill>
                <a:srgbClr val="808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895" name="直接连接符 37894"/>
            <p:cNvSpPr/>
            <p:nvPr/>
          </p:nvSpPr>
          <p:spPr>
            <a:xfrm flipH="1">
              <a:off x="639" y="0"/>
              <a:ext cx="203" cy="554"/>
            </a:xfrm>
            <a:prstGeom prst="line">
              <a:avLst/>
            </a:prstGeom>
            <a:ln w="38100" cap="flat" cmpd="sng">
              <a:solidFill>
                <a:srgbClr val="80008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896" name="直接连接符 37895"/>
            <p:cNvSpPr/>
            <p:nvPr/>
          </p:nvSpPr>
          <p:spPr>
            <a:xfrm>
              <a:off x="668" y="629"/>
              <a:ext cx="461" cy="469"/>
            </a:xfrm>
            <a:prstGeom prst="line">
              <a:avLst/>
            </a:prstGeom>
            <a:ln w="38100" cap="flat" cmpd="sng">
              <a:solidFill>
                <a:srgbClr val="33CCCC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897" name="直接连接符 37896"/>
            <p:cNvSpPr/>
            <p:nvPr/>
          </p:nvSpPr>
          <p:spPr>
            <a:xfrm>
              <a:off x="681" y="590"/>
              <a:ext cx="692" cy="132"/>
            </a:xfrm>
            <a:prstGeom prst="line">
              <a:avLst/>
            </a:prstGeom>
            <a:ln w="38100" cap="flat" cmpd="sng">
              <a:solidFill>
                <a:srgbClr val="FF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898" name="直接连接符 37897"/>
            <p:cNvSpPr/>
            <p:nvPr/>
          </p:nvSpPr>
          <p:spPr>
            <a:xfrm>
              <a:off x="639" y="658"/>
              <a:ext cx="169" cy="657"/>
            </a:xfrm>
            <a:prstGeom prst="line">
              <a:avLst/>
            </a:prstGeom>
            <a:ln w="38100" cap="flat" cmpd="sng">
              <a:solidFill>
                <a:srgbClr val="FF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899" name="直接连接符 37898"/>
            <p:cNvSpPr/>
            <p:nvPr/>
          </p:nvSpPr>
          <p:spPr>
            <a:xfrm flipH="1">
              <a:off x="116" y="629"/>
              <a:ext cx="494" cy="543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00" name="直接连接符 37899"/>
            <p:cNvSpPr/>
            <p:nvPr/>
          </p:nvSpPr>
          <p:spPr>
            <a:xfrm flipV="1">
              <a:off x="697" y="372"/>
              <a:ext cx="755" cy="206"/>
            </a:xfrm>
            <a:prstGeom prst="line">
              <a:avLst/>
            </a:prstGeom>
            <a:ln w="38100" cap="flat" cmpd="sng">
              <a:solidFill>
                <a:srgbClr val="339966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01" name="直接连接符 37900"/>
            <p:cNvSpPr/>
            <p:nvPr/>
          </p:nvSpPr>
          <p:spPr>
            <a:xfrm rot="-19869956" flipV="1">
              <a:off x="0" y="457"/>
              <a:ext cx="639" cy="58"/>
            </a:xfrm>
            <a:prstGeom prst="line">
              <a:avLst/>
            </a:prstGeom>
            <a:ln w="38100" cap="flat" cmpd="sng">
              <a:solidFill>
                <a:srgbClr val="99CC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02" name="直接连接符 37901"/>
            <p:cNvSpPr/>
            <p:nvPr/>
          </p:nvSpPr>
          <p:spPr>
            <a:xfrm rot="1730042">
              <a:off x="465" y="600"/>
              <a:ext cx="168" cy="658"/>
            </a:xfrm>
            <a:prstGeom prst="line">
              <a:avLst/>
            </a:prstGeom>
            <a:ln w="38100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03" name="直接连接符 37902"/>
            <p:cNvSpPr/>
            <p:nvPr/>
          </p:nvSpPr>
          <p:spPr>
            <a:xfrm rot="-19869956" flipH="1">
              <a:off x="29" y="457"/>
              <a:ext cx="461" cy="544"/>
            </a:xfrm>
            <a:prstGeom prst="line">
              <a:avLst/>
            </a:prstGeom>
            <a:ln w="38100" cap="flat" cmpd="sng">
              <a:solidFill>
                <a:srgbClr val="CC99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04" name="直接连接符 37903"/>
            <p:cNvSpPr/>
            <p:nvPr/>
          </p:nvSpPr>
          <p:spPr>
            <a:xfrm rot="-19869956" flipV="1">
              <a:off x="749" y="113"/>
              <a:ext cx="523" cy="629"/>
            </a:xfrm>
            <a:prstGeom prst="line">
              <a:avLst/>
            </a:prstGeom>
            <a:ln w="38100" cap="flat" cmpd="sng">
              <a:solidFill>
                <a:srgbClr val="00FF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05" name="直接连接符 37904"/>
            <p:cNvSpPr/>
            <p:nvPr/>
          </p:nvSpPr>
          <p:spPr>
            <a:xfrm rot="1730042">
              <a:off x="290" y="29"/>
              <a:ext cx="461" cy="469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37906" name="组合 37905"/>
          <p:cNvGrpSpPr/>
          <p:nvPr/>
        </p:nvGrpSpPr>
        <p:grpSpPr>
          <a:xfrm rot="-740094">
            <a:off x="3132138" y="2349500"/>
            <a:ext cx="1871662" cy="1655763"/>
            <a:chOff x="0" y="0"/>
            <a:chExt cx="1633" cy="1588"/>
          </a:xfrm>
        </p:grpSpPr>
        <p:sp>
          <p:nvSpPr>
            <p:cNvPr id="37907" name="直接连接符 37906"/>
            <p:cNvSpPr/>
            <p:nvPr/>
          </p:nvSpPr>
          <p:spPr>
            <a:xfrm>
              <a:off x="317" y="45"/>
              <a:ext cx="998" cy="1134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08" name="直接连接符 37907"/>
            <p:cNvSpPr/>
            <p:nvPr/>
          </p:nvSpPr>
          <p:spPr>
            <a:xfrm>
              <a:off x="91" y="499"/>
              <a:ext cx="1497" cy="318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09" name="直接连接符 37908"/>
            <p:cNvSpPr/>
            <p:nvPr/>
          </p:nvSpPr>
          <p:spPr>
            <a:xfrm>
              <a:off x="726" y="0"/>
              <a:ext cx="364" cy="1588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10" name="直接连接符 37909"/>
            <p:cNvSpPr/>
            <p:nvPr/>
          </p:nvSpPr>
          <p:spPr>
            <a:xfrm flipH="1">
              <a:off x="317" y="136"/>
              <a:ext cx="998" cy="1314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7911" name="直接连接符 37910"/>
            <p:cNvSpPr/>
            <p:nvPr/>
          </p:nvSpPr>
          <p:spPr>
            <a:xfrm flipV="1">
              <a:off x="0" y="453"/>
              <a:ext cx="1633" cy="499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37912" name="文本框 37911"/>
          <p:cNvSpPr txBox="1"/>
          <p:nvPr/>
        </p:nvSpPr>
        <p:spPr>
          <a:xfrm>
            <a:off x="1763713" y="4724400"/>
            <a:ext cx="590391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Arial" panose="020B0604020202020204" pitchFamily="34" charset="0"/>
                <a:ea typeface="楷体_GB2312" pitchFamily="1" charset="-122"/>
              </a:rPr>
              <a:t>从一点出发可以画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无数条</a:t>
            </a:r>
            <a:r>
              <a:rPr lang="zh-CN" altLang="en-US" sz="2800" b="1">
                <a:latin typeface="Arial" panose="020B0604020202020204" pitchFamily="34" charset="0"/>
                <a:ea typeface="楷体_GB2312" pitchFamily="1" charset="-122"/>
              </a:rPr>
              <a:t>射线。</a:t>
            </a:r>
            <a:endParaRPr lang="zh-CN" altLang="en-US" sz="2800" b="1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7913" name="直接连接符 37912"/>
          <p:cNvSpPr/>
          <p:nvPr/>
        </p:nvSpPr>
        <p:spPr>
          <a:xfrm flipV="1">
            <a:off x="2700338" y="2997200"/>
            <a:ext cx="1368425" cy="6492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7914" name="直接连接符 37913"/>
          <p:cNvSpPr/>
          <p:nvPr/>
        </p:nvSpPr>
        <p:spPr>
          <a:xfrm flipH="1" flipV="1">
            <a:off x="4067175" y="3068638"/>
            <a:ext cx="0" cy="12969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7915" name="直接连接符 37914"/>
          <p:cNvSpPr/>
          <p:nvPr/>
        </p:nvSpPr>
        <p:spPr>
          <a:xfrm>
            <a:off x="2484438" y="2708275"/>
            <a:ext cx="1584325" cy="2889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7916" name="直接连接符 37915"/>
          <p:cNvSpPr/>
          <p:nvPr/>
        </p:nvSpPr>
        <p:spPr>
          <a:xfrm flipV="1">
            <a:off x="4067175" y="1989138"/>
            <a:ext cx="1081088" cy="10080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7917" name="直接连接符 37916"/>
          <p:cNvSpPr/>
          <p:nvPr/>
        </p:nvSpPr>
        <p:spPr>
          <a:xfrm>
            <a:off x="4140200" y="3068638"/>
            <a:ext cx="1223963" cy="431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7918" name="椭圆 37917"/>
          <p:cNvSpPr/>
          <p:nvPr/>
        </p:nvSpPr>
        <p:spPr>
          <a:xfrm>
            <a:off x="3995738" y="2924175"/>
            <a:ext cx="184150" cy="182563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QQ截图未命名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5400000">
            <a:off x="4103688" y="655638"/>
            <a:ext cx="144462" cy="2089150"/>
            <a:chOff x="2653" y="1389"/>
            <a:chExt cx="137" cy="2359"/>
          </a:xfrm>
        </p:grpSpPr>
        <p:sp>
          <p:nvSpPr>
            <p:cNvPr id="79876" name="AutoShape 3"/>
            <p:cNvSpPr/>
            <p:nvPr/>
          </p:nvSpPr>
          <p:spPr>
            <a:xfrm>
              <a:off x="2653" y="1389"/>
              <a:ext cx="136" cy="2359"/>
            </a:xfrm>
            <a:prstGeom prst="can">
              <a:avLst>
                <a:gd name="adj" fmla="val 81667"/>
              </a:avLst>
            </a:prstGeom>
            <a:solidFill>
              <a:srgbClr val="FFCC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9877" name="AutoShape 4"/>
            <p:cNvSpPr/>
            <p:nvPr/>
          </p:nvSpPr>
          <p:spPr>
            <a:xfrm>
              <a:off x="2653" y="3475"/>
              <a:ext cx="137" cy="272"/>
            </a:xfrm>
            <a:prstGeom prst="can">
              <a:avLst>
                <a:gd name="adj" fmla="val 934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9878" name="AutoShape 5"/>
            <p:cNvSpPr/>
            <p:nvPr/>
          </p:nvSpPr>
          <p:spPr>
            <a:xfrm>
              <a:off x="2653" y="1389"/>
              <a:ext cx="136" cy="317"/>
            </a:xfrm>
            <a:prstGeom prst="can">
              <a:avLst>
                <a:gd name="adj" fmla="val 10972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27654" name="Text Box 6"/>
          <p:cNvSpPr txBox="1"/>
          <p:nvPr/>
        </p:nvSpPr>
        <p:spPr>
          <a:xfrm>
            <a:off x="1187450" y="2997200"/>
            <a:ext cx="59055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孙悟空的金箍棒能向</a:t>
            </a:r>
            <a:r>
              <a:rPr lang="zh-CN" altLang="en-US" sz="4800" b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两端</a:t>
            </a:r>
            <a:r>
              <a:rPr lang="zh-CN" altLang="en-US" sz="4800" b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无限延伸</a:t>
            </a:r>
            <a:r>
              <a:rPr lang="zh-CN" altLang="en-US" sz="48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 </a:t>
            </a:r>
            <a:endParaRPr lang="zh-CN" altLang="en-US" sz="4800" b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39937"/>
          <p:cNvGrpSpPr/>
          <p:nvPr/>
        </p:nvGrpSpPr>
        <p:grpSpPr>
          <a:xfrm>
            <a:off x="3355975" y="2546350"/>
            <a:ext cx="2573338" cy="88900"/>
            <a:chOff x="829" y="1657"/>
            <a:chExt cx="3214" cy="58"/>
          </a:xfrm>
        </p:grpSpPr>
        <p:sp>
          <p:nvSpPr>
            <p:cNvPr id="13314" name="直接连接符 39938"/>
            <p:cNvSpPr/>
            <p:nvPr/>
          </p:nvSpPr>
          <p:spPr>
            <a:xfrm>
              <a:off x="843" y="1690"/>
              <a:ext cx="3176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3315" name="椭圆 39939"/>
            <p:cNvSpPr/>
            <p:nvPr/>
          </p:nvSpPr>
          <p:spPr>
            <a:xfrm>
              <a:off x="829" y="1659"/>
              <a:ext cx="56" cy="56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楷体_GB2312" pitchFamily="1" charset="-122"/>
                <a:ea typeface="楷体_GB2312" pitchFamily="1" charset="-122"/>
              </a:endParaRPr>
            </a:p>
          </p:txBody>
        </p:sp>
        <p:sp>
          <p:nvSpPr>
            <p:cNvPr id="13316" name="椭圆 39940"/>
            <p:cNvSpPr/>
            <p:nvPr/>
          </p:nvSpPr>
          <p:spPr>
            <a:xfrm>
              <a:off x="3987" y="1657"/>
              <a:ext cx="56" cy="56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楷体_GB2312" pitchFamily="1" charset="-122"/>
                <a:ea typeface="楷体_GB2312" pitchFamily="1" charset="-122"/>
              </a:endParaRPr>
            </a:p>
          </p:txBody>
        </p:sp>
      </p:grpSp>
      <p:sp>
        <p:nvSpPr>
          <p:cNvPr id="39942" name="直接连接符 39941"/>
          <p:cNvSpPr/>
          <p:nvPr/>
        </p:nvSpPr>
        <p:spPr>
          <a:xfrm>
            <a:off x="4248150" y="2597150"/>
            <a:ext cx="489585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9943" name="直接连接符 39942"/>
          <p:cNvSpPr/>
          <p:nvPr/>
        </p:nvSpPr>
        <p:spPr>
          <a:xfrm>
            <a:off x="0" y="2597150"/>
            <a:ext cx="4895850" cy="0"/>
          </a:xfrm>
          <a:prstGeom prst="line">
            <a:avLst/>
          </a:prstGeom>
          <a:ln w="381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9944" name="文本框 39943"/>
          <p:cNvSpPr txBox="1"/>
          <p:nvPr/>
        </p:nvSpPr>
        <p:spPr>
          <a:xfrm>
            <a:off x="3400425" y="3208020"/>
            <a:ext cx="22320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Arial" panose="020B0604020202020204" pitchFamily="34" charset="0"/>
                <a:ea typeface="楷体_GB2312" pitchFamily="1" charset="-122"/>
              </a:rPr>
              <a:t>直线</a:t>
            </a:r>
            <a:r>
              <a:rPr lang="en-US" altLang="zh-CN" sz="3200">
                <a:solidFill>
                  <a:srgbClr val="FF3300"/>
                </a:solidFill>
                <a:latin typeface="Arial" panose="020B0604020202020204" pitchFamily="34" charset="0"/>
                <a:ea typeface="楷体_GB2312" pitchFamily="1" charset="-122"/>
              </a:rPr>
              <a:t>AB</a:t>
            </a:r>
            <a:endParaRPr lang="en-US" altLang="zh-CN" sz="3200">
              <a:solidFill>
                <a:srgbClr val="FF3300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9946" name="副标题 39945"/>
          <p:cNvSpPr>
            <a:spLocks noGrp="1"/>
          </p:cNvSpPr>
          <p:nvPr>
            <p:ph type="subTitle" idx="1"/>
          </p:nvPr>
        </p:nvSpPr>
        <p:spPr>
          <a:xfrm>
            <a:off x="179070" y="398145"/>
            <a:ext cx="8785225" cy="1239838"/>
          </a:xfrm>
        </p:spPr>
        <p:txBody>
          <a:bodyPr anchor="t"/>
          <a:lstStyle/>
          <a:p>
            <a:pPr defTabSz="914400"/>
            <a:r>
              <a:rPr lang="zh-CN" altLang="en-US" sz="1200" kern="1200" baseline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        </a:t>
            </a:r>
            <a:endParaRPr lang="zh-CN" altLang="en-US" sz="4000" b="1" kern="1200" baseline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defTabSz="914400"/>
            <a:endParaRPr lang="zh-CN" altLang="en-US" sz="3600" b="1" kern="1200" baseline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9948" name="Rectangle 2"/>
          <p:cNvSpPr/>
          <p:nvPr/>
        </p:nvSpPr>
        <p:spPr>
          <a:xfrm>
            <a:off x="5237798" y="3923665"/>
            <a:ext cx="1655762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lang="en-US" altLang="x-none" sz="3200" i="1">
              <a:solidFill>
                <a:srgbClr val="FF3300"/>
              </a:solidFill>
              <a:latin typeface="Times New Roman" panose="02020603050405020304" pitchFamily="2" charset="0"/>
              <a:ea typeface="Times New Roman" panose="02020603050405020304" pitchFamily="2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3450" y="4408805"/>
            <a:ext cx="76942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把线段向两端无限延伸，所得到的图形叫做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直线。</a:t>
            </a:r>
            <a:endParaRPr lang="zh-CN" altLang="en-US" sz="3600"/>
          </a:p>
        </p:txBody>
      </p:sp>
      <p:sp>
        <p:nvSpPr>
          <p:cNvPr id="7" name="文本框 6"/>
          <p:cNvSpPr txBox="1"/>
          <p:nvPr/>
        </p:nvSpPr>
        <p:spPr>
          <a:xfrm>
            <a:off x="2965450" y="2741295"/>
            <a:ext cx="53162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C000"/>
                </a:solidFill>
              </a:rPr>
              <a:t>  A                    B</a:t>
            </a:r>
            <a:endParaRPr lang="en-US" altLang="zh-CN" sz="3200">
              <a:solidFill>
                <a:srgbClr val="FFC000"/>
              </a:solidFill>
            </a:endParaRPr>
          </a:p>
        </p:txBody>
      </p:sp>
      <p:sp>
        <p:nvSpPr>
          <p:cNvPr id="18" name="五边形 17"/>
          <p:cNvSpPr/>
          <p:nvPr/>
        </p:nvSpPr>
        <p:spPr>
          <a:xfrm>
            <a:off x="285115" y="611505"/>
            <a:ext cx="2435225" cy="873125"/>
          </a:xfrm>
          <a:prstGeom prst="homePlate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认识直线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7" name="圆角矩形 4"/>
          <p:cNvSpPr/>
          <p:nvPr/>
        </p:nvSpPr>
        <p:spPr>
          <a:xfrm>
            <a:off x="1038225" y="3092450"/>
            <a:ext cx="7243445" cy="289052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/>
          <a:p>
            <a:pPr defTabSz="914400">
              <a:lnSpc>
                <a:spcPct val="120000"/>
              </a:lnSpc>
            </a:pPr>
            <a:endParaRPr lang="zh-CN" altLang="en-US" sz="1500" b="1">
              <a:latin typeface="楷体_GB2312"/>
              <a:ea typeface="楷体_GB2312"/>
            </a:endParaRPr>
          </a:p>
        </p:txBody>
      </p:sp>
      <p:sp>
        <p:nvSpPr>
          <p:cNvPr id="39946" name="副标题 39945"/>
          <p:cNvSpPr>
            <a:spLocks noGrp="1"/>
          </p:cNvSpPr>
          <p:nvPr>
            <p:ph type="subTitle" idx="1"/>
          </p:nvPr>
        </p:nvSpPr>
        <p:spPr>
          <a:xfrm>
            <a:off x="179070" y="398145"/>
            <a:ext cx="8785225" cy="1239838"/>
          </a:xfrm>
        </p:spPr>
        <p:txBody>
          <a:bodyPr anchor="t"/>
          <a:lstStyle/>
          <a:p>
            <a:pPr defTabSz="914400"/>
            <a:r>
              <a:rPr lang="zh-CN" altLang="en-US" sz="1200" kern="1200" baseline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        </a:t>
            </a:r>
            <a:endParaRPr lang="zh-CN" altLang="en-US" sz="4000" b="1" kern="1200" baseline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defTabSz="914400"/>
            <a:endParaRPr lang="zh-CN" altLang="en-US" sz="3600" b="1" kern="1200" baseline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9948" name="Rectangle 2"/>
          <p:cNvSpPr/>
          <p:nvPr/>
        </p:nvSpPr>
        <p:spPr>
          <a:xfrm>
            <a:off x="5237798" y="3923665"/>
            <a:ext cx="1655762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lang="en-US" altLang="x-none" sz="3200" i="1">
              <a:solidFill>
                <a:srgbClr val="FF3300"/>
              </a:solidFill>
              <a:latin typeface="Times New Roman" panose="02020603050405020304" pitchFamily="2" charset="0"/>
              <a:ea typeface="Times New Roman" panose="02020603050405020304" pitchFamily="2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5010" y="439420"/>
            <a:ext cx="75666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3600"/>
          </a:p>
        </p:txBody>
      </p:sp>
      <p:sp>
        <p:nvSpPr>
          <p:cNvPr id="2" name="文本框 1"/>
          <p:cNvSpPr txBox="1"/>
          <p:nvPr/>
        </p:nvSpPr>
        <p:spPr>
          <a:xfrm>
            <a:off x="1670685" y="3616960"/>
            <a:ext cx="631698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>
                <a:ea typeface="楷体_GB2312"/>
                <a:sym typeface="+mn-ea"/>
              </a:rPr>
              <a:t>◇</a:t>
            </a:r>
            <a:r>
              <a:rPr lang="zh-CN" altLang="zh-CN" sz="36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它</a:t>
            </a:r>
            <a:r>
              <a:rPr lang="zh-CN" altLang="zh-CN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没有</a:t>
            </a:r>
            <a:r>
              <a:rPr lang="zh-CN" altLang="zh-CN" sz="36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端点</a:t>
            </a:r>
            <a:endParaRPr lang="zh-CN" altLang="zh-CN" sz="3600" b="1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zh-CN" sz="3600" b="1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60500" y="4373880"/>
            <a:ext cx="673735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en-US" altLang="zh-CN" sz="3600" b="1">
                <a:ea typeface="楷体_GB2312"/>
                <a:sym typeface="+mn-ea"/>
              </a:rPr>
              <a:t> ◇</a:t>
            </a:r>
            <a:r>
              <a:rPr lang="zh-CN" altLang="zh-CN" sz="36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能向</a:t>
            </a:r>
            <a:r>
              <a:rPr lang="zh-CN" altLang="zh-CN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两端</a:t>
            </a:r>
            <a:r>
              <a:rPr lang="zh-CN" altLang="zh-CN" sz="36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无限延伸（无限长）</a:t>
            </a:r>
            <a:endParaRPr lang="zh-CN" altLang="zh-CN" sz="3600" b="1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0685" y="5019040"/>
            <a:ext cx="32315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en-US" altLang="zh-CN" sz="3600" b="1">
                <a:ea typeface="楷体_GB2312"/>
                <a:sym typeface="+mn-ea"/>
              </a:rPr>
              <a:t>◇</a:t>
            </a:r>
            <a:r>
              <a:rPr lang="zh-CN" altLang="zh-CN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不可以</a:t>
            </a:r>
            <a:r>
              <a:rPr lang="zh-CN" altLang="zh-CN" sz="36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测量</a:t>
            </a:r>
            <a:endParaRPr lang="zh-CN" altLang="zh-CN" sz="3600" b="1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76780" y="1142365"/>
            <a:ext cx="4051300" cy="706755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</a:rPr>
              <a:t>  </a:t>
            </a:r>
            <a:r>
              <a:rPr lang="zh-CN" altLang="en-US" sz="4000" b="1">
                <a:solidFill>
                  <a:srgbClr val="FF0000"/>
                </a:solidFill>
              </a:rPr>
              <a:t>直线的特点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9" name="组合 44038"/>
          <p:cNvGrpSpPr/>
          <p:nvPr/>
        </p:nvGrpSpPr>
        <p:grpSpPr>
          <a:xfrm>
            <a:off x="0" y="0"/>
            <a:ext cx="2743200" cy="1828800"/>
            <a:chOff x="384" y="2208"/>
            <a:chExt cx="1728" cy="1152"/>
          </a:xfrm>
        </p:grpSpPr>
        <p:sp>
          <p:nvSpPr>
            <p:cNvPr id="19458" name="云形标注 44039"/>
            <p:cNvSpPr/>
            <p:nvPr/>
          </p:nvSpPr>
          <p:spPr>
            <a:xfrm>
              <a:off x="384" y="2208"/>
              <a:ext cx="1728" cy="1152"/>
            </a:xfrm>
            <a:prstGeom prst="cloudCallout">
              <a:avLst>
                <a:gd name="adj1" fmla="val 23903"/>
                <a:gd name="adj2" fmla="val 7969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sz="240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19459" name="文本框 44040"/>
            <p:cNvSpPr txBox="1"/>
            <p:nvPr/>
          </p:nvSpPr>
          <p:spPr>
            <a:xfrm>
              <a:off x="720" y="2592"/>
              <a:ext cx="960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800" b="1">
                  <a:solidFill>
                    <a:srgbClr val="CC0000"/>
                  </a:solidFill>
                  <a:latin typeface="Times New Roman" panose="02020603050405020304" pitchFamily="2" charset="0"/>
                  <a:ea typeface="华文彩云" panose="02010800040101010101" pitchFamily="2" charset="-122"/>
                </a:rPr>
                <a:t>开始</a:t>
              </a:r>
              <a:endParaRPr lang="zh-CN" altLang="en-US" sz="4800" b="1">
                <a:solidFill>
                  <a:srgbClr val="CC0000"/>
                </a:solidFill>
                <a:latin typeface="Times New Roman" panose="02020603050405020304" pitchFamily="2" charset="0"/>
                <a:ea typeface="华文彩云" panose="02010800040101010101" pitchFamily="2" charset="-122"/>
              </a:endParaRPr>
            </a:p>
          </p:txBody>
        </p:sp>
      </p:grpSp>
      <p:sp>
        <p:nvSpPr>
          <p:cNvPr id="44042" name="文本框 44041"/>
          <p:cNvSpPr txBox="1"/>
          <p:nvPr/>
        </p:nvSpPr>
        <p:spPr>
          <a:xfrm>
            <a:off x="2411413" y="1773238"/>
            <a:ext cx="37528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40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秒画直线比赛</a:t>
            </a:r>
            <a:endParaRPr lang="zh-CN" altLang="en-US" sz="40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4043" name="文本框 44042"/>
          <p:cNvSpPr txBox="1"/>
          <p:nvPr/>
        </p:nvSpPr>
        <p:spPr>
          <a:xfrm>
            <a:off x="0" y="2924175"/>
            <a:ext cx="9356725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游戏规则：经过</a:t>
            </a:r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同一个固定的点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画直线，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比比谁在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秒内画的直线最多。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5" name="文本框 44044"/>
          <p:cNvSpPr txBox="1"/>
          <p:nvPr/>
        </p:nvSpPr>
        <p:spPr>
          <a:xfrm>
            <a:off x="4572000" y="4941888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无数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直线、射线、线段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38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2" grpId="0"/>
      <p:bldP spid="440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6" name="Text Box 6"/>
          <p:cNvSpPr txBox="1"/>
          <p:nvPr/>
        </p:nvSpPr>
        <p:spPr>
          <a:xfrm>
            <a:off x="4086225" y="5211366"/>
            <a:ext cx="10810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2533" name="Oval 12"/>
          <p:cNvSpPr/>
          <p:nvPr/>
        </p:nvSpPr>
        <p:spPr>
          <a:xfrm>
            <a:off x="4463654" y="3158729"/>
            <a:ext cx="161925" cy="16192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 sz="10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71693" name="Line 13"/>
          <p:cNvSpPr/>
          <p:nvPr/>
        </p:nvSpPr>
        <p:spPr>
          <a:xfrm>
            <a:off x="2736056" y="3213497"/>
            <a:ext cx="3618310" cy="0"/>
          </a:xfrm>
          <a:prstGeom prst="line">
            <a:avLst/>
          </a:prstGeom>
          <a:ln w="3810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71694" name="Line 14"/>
          <p:cNvSpPr/>
          <p:nvPr/>
        </p:nvSpPr>
        <p:spPr>
          <a:xfrm flipH="1">
            <a:off x="4518422" y="1593056"/>
            <a:ext cx="0" cy="3240881"/>
          </a:xfrm>
          <a:prstGeom prst="line">
            <a:avLst/>
          </a:prstGeom>
          <a:ln w="38100" cap="flat" cmpd="sng">
            <a:solidFill>
              <a:srgbClr val="0000CC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71695" name="Line 15"/>
          <p:cNvSpPr/>
          <p:nvPr/>
        </p:nvSpPr>
        <p:spPr>
          <a:xfrm>
            <a:off x="2844404" y="2349104"/>
            <a:ext cx="3618309" cy="1835944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71696" name="Line 16"/>
          <p:cNvSpPr/>
          <p:nvPr/>
        </p:nvSpPr>
        <p:spPr>
          <a:xfrm flipH="1">
            <a:off x="2789635" y="1863329"/>
            <a:ext cx="3240881" cy="3024188"/>
          </a:xfrm>
          <a:prstGeom prst="line">
            <a:avLst/>
          </a:prstGeom>
          <a:ln w="38100" cap="flat" cmpd="sng">
            <a:solidFill>
              <a:srgbClr val="CC00CC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2" name="Group 22"/>
          <p:cNvGrpSpPr/>
          <p:nvPr/>
        </p:nvGrpSpPr>
        <p:grpSpPr>
          <a:xfrm>
            <a:off x="2897981" y="1754981"/>
            <a:ext cx="3024188" cy="2915841"/>
            <a:chOff x="1474" y="754"/>
            <a:chExt cx="2540" cy="2449"/>
          </a:xfrm>
        </p:grpSpPr>
        <p:sp>
          <p:nvSpPr>
            <p:cNvPr id="22544" name="Line 19"/>
            <p:cNvSpPr/>
            <p:nvPr/>
          </p:nvSpPr>
          <p:spPr>
            <a:xfrm>
              <a:off x="2290" y="935"/>
              <a:ext cx="1180" cy="2268"/>
            </a:xfrm>
            <a:prstGeom prst="line">
              <a:avLst/>
            </a:prstGeom>
            <a:ln w="38100" cap="flat" cmpd="sng">
              <a:solidFill>
                <a:srgbClr val="33CC33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2545" name="Line 20"/>
            <p:cNvSpPr/>
            <p:nvPr/>
          </p:nvSpPr>
          <p:spPr>
            <a:xfrm flipH="1">
              <a:off x="2154" y="754"/>
              <a:ext cx="1452" cy="2359"/>
            </a:xfrm>
            <a:prstGeom prst="line">
              <a:avLst/>
            </a:prstGeom>
            <a:ln w="38100" cap="flat" cmpd="sng">
              <a:solidFill>
                <a:srgbClr val="33CC33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2546" name="Line 21"/>
            <p:cNvSpPr/>
            <p:nvPr/>
          </p:nvSpPr>
          <p:spPr>
            <a:xfrm flipV="1">
              <a:off x="1474" y="1616"/>
              <a:ext cx="2540" cy="816"/>
            </a:xfrm>
            <a:prstGeom prst="line">
              <a:avLst/>
            </a:prstGeom>
            <a:ln w="38100" cap="flat" cmpd="sng">
              <a:solidFill>
                <a:srgbClr val="33CC33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3" name="Group 29"/>
          <p:cNvGrpSpPr/>
          <p:nvPr/>
        </p:nvGrpSpPr>
        <p:grpSpPr>
          <a:xfrm>
            <a:off x="2789635" y="1754981"/>
            <a:ext cx="3618309" cy="2970610"/>
            <a:chOff x="1383" y="754"/>
            <a:chExt cx="3039" cy="2495"/>
          </a:xfrm>
        </p:grpSpPr>
        <p:sp>
          <p:nvSpPr>
            <p:cNvPr id="22540" name="Line 25"/>
            <p:cNvSpPr/>
            <p:nvPr/>
          </p:nvSpPr>
          <p:spPr>
            <a:xfrm>
              <a:off x="1383" y="1706"/>
              <a:ext cx="3039" cy="590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2541" name="Line 26"/>
            <p:cNvSpPr/>
            <p:nvPr/>
          </p:nvSpPr>
          <p:spPr>
            <a:xfrm flipH="1">
              <a:off x="2517" y="754"/>
              <a:ext cx="635" cy="2495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2542" name="Line 27"/>
            <p:cNvSpPr/>
            <p:nvPr/>
          </p:nvSpPr>
          <p:spPr>
            <a:xfrm>
              <a:off x="1791" y="1026"/>
              <a:ext cx="2223" cy="2041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2543" name="Line 28"/>
            <p:cNvSpPr/>
            <p:nvPr/>
          </p:nvSpPr>
          <p:spPr>
            <a:xfrm flipH="1">
              <a:off x="1565" y="1344"/>
              <a:ext cx="2313" cy="1496"/>
            </a:xfrm>
            <a:prstGeom prst="line">
              <a:avLst/>
            </a:prstGeom>
            <a:ln w="381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5" name="文本框 4"/>
          <p:cNvSpPr txBox="1"/>
          <p:nvPr/>
        </p:nvSpPr>
        <p:spPr>
          <a:xfrm>
            <a:off x="1308735" y="965200"/>
            <a:ext cx="73425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ea typeface="黑体" panose="02010609060101010101" pitchFamily="2" charset="-122"/>
                <a:sym typeface="+mn-ea"/>
              </a:rPr>
              <a:t>经过一点可以画（ </a:t>
            </a:r>
            <a:r>
              <a:rPr lang="zh-CN" altLang="en-US" sz="3600" b="1">
                <a:solidFill>
                  <a:srgbClr val="FF0000"/>
                </a:solidFill>
                <a:sym typeface="+mn-ea"/>
              </a:rPr>
              <a:t>无数</a:t>
            </a:r>
            <a:r>
              <a:rPr lang="zh-CN" altLang="en-US" sz="3600" b="1">
                <a:solidFill>
                  <a:srgbClr val="0000FF"/>
                </a:solidFill>
                <a:ea typeface="黑体" panose="02010609060101010101" pitchFamily="2" charset="-122"/>
                <a:sym typeface="+mn-ea"/>
              </a:rPr>
              <a:t>    ）条直线！</a:t>
            </a:r>
            <a:endParaRPr lang="zh-CN" altLang="en-US" sz="3600" b="1">
              <a:solidFill>
                <a:srgbClr val="0000FF"/>
              </a:solidFill>
              <a:ea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4"/>
          <p:cNvSpPr txBox="1"/>
          <p:nvPr/>
        </p:nvSpPr>
        <p:spPr>
          <a:xfrm>
            <a:off x="2105025" y="1582341"/>
            <a:ext cx="6495415" cy="1245235"/>
          </a:xfrm>
          <a:prstGeom prst="rect">
            <a:avLst/>
          </a:prstGeom>
          <a:noFill/>
          <a:ln w="9525" cap="flat" cmpd="sng">
            <a:solidFill>
              <a:srgbClr val="FFFF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800">
                <a:latin typeface="Arial" panose="020B0604020202020204" pitchFamily="34" charset="0"/>
                <a:ea typeface="等线" panose="02010600030101010101" charset="-122"/>
              </a:rPr>
              <a:t>     </a:t>
            </a:r>
            <a:r>
              <a:rPr lang="en-US" altLang="zh-CN" sz="2700">
                <a:latin typeface="Arial" panose="020B0604020202020204" pitchFamily="34" charset="0"/>
                <a:ea typeface="等线" panose="02010600030101010101" charset="-122"/>
              </a:rPr>
              <a:t> </a:t>
            </a:r>
            <a:r>
              <a:rPr lang="zh-CN" altLang="en-US" sz="2400" b="1">
                <a:latin typeface="Arial" panose="020B0604020202020204" pitchFamily="34" charset="0"/>
                <a:ea typeface="等线" panose="02010600030101010101" charset="-122"/>
              </a:rPr>
              <a:t>有只虫子从一个山洞到另一个山洞寻找食物</a:t>
            </a:r>
            <a:r>
              <a:rPr lang="en-US" altLang="zh-CN" sz="2400" b="1">
                <a:latin typeface="Arial" panose="020B0604020202020204" pitchFamily="34" charset="0"/>
                <a:ea typeface="等线" panose="02010600030101010101" charset="-122"/>
              </a:rPr>
              <a:t>,</a:t>
            </a:r>
            <a:endParaRPr lang="en-US" altLang="zh-CN" sz="2400" b="1">
              <a:latin typeface="Arial" panose="020B0604020202020204" pitchFamily="34" charset="0"/>
              <a:ea typeface="等线" panose="0201060003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Arial" panose="020B0604020202020204" pitchFamily="34" charset="0"/>
                <a:ea typeface="等线" panose="02010600030101010101" charset="-122"/>
              </a:rPr>
              <a:t>有五条路可走</a:t>
            </a:r>
            <a:r>
              <a:rPr lang="en-US" altLang="zh-CN" sz="2400" b="1">
                <a:latin typeface="Arial" panose="020B0604020202020204" pitchFamily="34" charset="0"/>
                <a:ea typeface="等线" panose="02010600030101010101" charset="-122"/>
              </a:rPr>
              <a:t>,</a:t>
            </a:r>
            <a:r>
              <a:rPr lang="zh-CN" altLang="en-US" sz="2400" b="1">
                <a:latin typeface="Arial" panose="020B0604020202020204" pitchFamily="34" charset="0"/>
                <a:ea typeface="等线" panose="02010600030101010101" charset="-122"/>
              </a:rPr>
              <a:t>可是走哪一条路最短呢</a:t>
            </a:r>
            <a:r>
              <a:rPr lang="en-US" altLang="zh-CN" sz="2400" b="1">
                <a:latin typeface="Arial" panose="020B0604020202020204" pitchFamily="34" charset="0"/>
                <a:ea typeface="等线" panose="02010600030101010101" charset="-122"/>
              </a:rPr>
              <a:t>?</a:t>
            </a:r>
            <a:r>
              <a:rPr lang="zh-CN" altLang="en-US" sz="2400" b="1">
                <a:latin typeface="Arial" panose="020B0604020202020204" pitchFamily="34" charset="0"/>
                <a:ea typeface="等线" panose="02010600030101010101" charset="-122"/>
              </a:rPr>
              <a:t>可怜的</a:t>
            </a:r>
            <a:endParaRPr lang="zh-CN" altLang="en-US" sz="2400" b="1">
              <a:latin typeface="Arial" panose="020B0604020202020204" pitchFamily="34" charset="0"/>
              <a:ea typeface="等线" panose="0201060003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Arial" panose="020B0604020202020204" pitchFamily="34" charset="0"/>
                <a:ea typeface="等线" panose="02010600030101010101" charset="-122"/>
              </a:rPr>
              <a:t>小虫子犯愁了</a:t>
            </a:r>
            <a:r>
              <a:rPr lang="en-US" altLang="zh-CN" sz="2400" b="1">
                <a:latin typeface="Arial" panose="020B0604020202020204" pitchFamily="34" charset="0"/>
                <a:ea typeface="等线" panose="02010600030101010101" charset="-122"/>
              </a:rPr>
              <a:t>,</a:t>
            </a:r>
            <a:r>
              <a:rPr lang="zh-CN" altLang="en-US" sz="2400" b="1">
                <a:latin typeface="Arial" panose="020B0604020202020204" pitchFamily="34" charset="0"/>
                <a:ea typeface="等线" panose="02010600030101010101" charset="-122"/>
              </a:rPr>
              <a:t>谁能帮帮它呢</a:t>
            </a:r>
            <a:r>
              <a:rPr lang="en-US" altLang="zh-CN" sz="2400" b="1">
                <a:latin typeface="Arial" panose="020B0604020202020204" pitchFamily="34" charset="0"/>
                <a:ea typeface="等线" panose="02010600030101010101" charset="-122"/>
              </a:rPr>
              <a:t>?</a:t>
            </a:r>
            <a:endParaRPr lang="en-US" altLang="zh-CN" sz="2400" b="1">
              <a:latin typeface="Arial" panose="020B0604020202020204" pitchFamily="34" charset="0"/>
              <a:ea typeface="等线" panose="02010600030101010101" charset="-122"/>
            </a:endParaRPr>
          </a:p>
        </p:txBody>
      </p:sp>
      <p:sp>
        <p:nvSpPr>
          <p:cNvPr id="15364" name="Text Box 5"/>
          <p:cNvSpPr txBox="1"/>
          <p:nvPr/>
        </p:nvSpPr>
        <p:spPr>
          <a:xfrm>
            <a:off x="2789635" y="3312319"/>
            <a:ext cx="642620" cy="368300"/>
          </a:xfrm>
          <a:prstGeom prst="rect">
            <a:avLst/>
          </a:prstGeom>
          <a:noFill/>
          <a:ln w="31750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2" charset="-122"/>
              </a:rPr>
              <a:t>起点</a:t>
            </a:r>
            <a:endParaRPr lang="zh-CN" altLang="en-US" sz="18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5365" name="Text Box 6"/>
          <p:cNvSpPr txBox="1"/>
          <p:nvPr/>
        </p:nvSpPr>
        <p:spPr>
          <a:xfrm>
            <a:off x="6566297" y="3330178"/>
            <a:ext cx="642620" cy="368300"/>
          </a:xfrm>
          <a:prstGeom prst="rect">
            <a:avLst/>
          </a:prstGeom>
          <a:noFill/>
          <a:ln w="31750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800" b="1">
                <a:latin typeface="Arial" panose="020B0604020202020204" pitchFamily="34" charset="0"/>
                <a:ea typeface="黑体" panose="02010609060101010101" pitchFamily="2" charset="-122"/>
              </a:rPr>
              <a:t>终点</a:t>
            </a:r>
            <a:endParaRPr lang="zh-CN" altLang="en-US" sz="1800" b="1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pSp>
        <p:nvGrpSpPr>
          <p:cNvPr id="15366" name="Group 7"/>
          <p:cNvGrpSpPr/>
          <p:nvPr/>
        </p:nvGrpSpPr>
        <p:grpSpPr>
          <a:xfrm>
            <a:off x="3365897" y="2672954"/>
            <a:ext cx="3150394" cy="1953815"/>
            <a:chOff x="1867" y="2288"/>
            <a:chExt cx="2646" cy="1641"/>
          </a:xfrm>
        </p:grpSpPr>
        <p:grpSp>
          <p:nvGrpSpPr>
            <p:cNvPr id="15377" name="Group 8"/>
            <p:cNvGrpSpPr/>
            <p:nvPr/>
          </p:nvGrpSpPr>
          <p:grpSpPr>
            <a:xfrm>
              <a:off x="1867" y="2288"/>
              <a:ext cx="2646" cy="1641"/>
              <a:chOff x="1867" y="2288"/>
              <a:chExt cx="2646" cy="1641"/>
            </a:xfrm>
          </p:grpSpPr>
          <p:sp>
            <p:nvSpPr>
              <p:cNvPr id="15383" name="Line 9"/>
              <p:cNvSpPr/>
              <p:nvPr/>
            </p:nvSpPr>
            <p:spPr>
              <a:xfrm>
                <a:off x="1881" y="2976"/>
                <a:ext cx="2632" cy="0"/>
              </a:xfrm>
              <a:prstGeom prst="line">
                <a:avLst/>
              </a:prstGeom>
              <a:ln w="317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15384" name="Freeform 10"/>
              <p:cNvSpPr/>
              <p:nvPr/>
            </p:nvSpPr>
            <p:spPr>
              <a:xfrm>
                <a:off x="1882" y="2288"/>
                <a:ext cx="2631" cy="688"/>
              </a:xfrm>
              <a:custGeom>
                <a:avLst/>
                <a:gdLst>
                  <a:gd name="txL" fmla="*/ 0 w 2631"/>
                  <a:gd name="txT" fmla="*/ 0 h 688"/>
                  <a:gd name="txR" fmla="*/ 2631 w 2631"/>
                  <a:gd name="txB" fmla="*/ 688 h 688"/>
                </a:gdLst>
                <a:ahLst/>
                <a:cxnLst>
                  <a:cxn ang="0">
                    <a:pos x="0" y="688"/>
                  </a:cxn>
                  <a:cxn ang="0">
                    <a:pos x="726" y="280"/>
                  </a:cxn>
                  <a:cxn ang="0">
                    <a:pos x="1452" y="371"/>
                  </a:cxn>
                  <a:cxn ang="0">
                    <a:pos x="1905" y="53"/>
                  </a:cxn>
                  <a:cxn ang="0">
                    <a:pos x="2631" y="688"/>
                  </a:cxn>
                </a:cxnLst>
                <a:rect l="txL" t="txT" r="txR" b="txB"/>
                <a:pathLst>
                  <a:path w="2631" h="688">
                    <a:moveTo>
                      <a:pt x="0" y="688"/>
                    </a:moveTo>
                    <a:cubicBezTo>
                      <a:pt x="242" y="510"/>
                      <a:pt x="484" y="333"/>
                      <a:pt x="726" y="280"/>
                    </a:cubicBezTo>
                    <a:cubicBezTo>
                      <a:pt x="968" y="227"/>
                      <a:pt x="1256" y="409"/>
                      <a:pt x="1452" y="371"/>
                    </a:cubicBezTo>
                    <a:cubicBezTo>
                      <a:pt x="1648" y="333"/>
                      <a:pt x="1709" y="0"/>
                      <a:pt x="1905" y="53"/>
                    </a:cubicBezTo>
                    <a:cubicBezTo>
                      <a:pt x="2101" y="106"/>
                      <a:pt x="2366" y="397"/>
                      <a:pt x="2631" y="688"/>
                    </a:cubicBezTo>
                  </a:path>
                </a:pathLst>
              </a:custGeom>
              <a:noFill/>
              <a:ln w="3175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15385" name="Freeform 11"/>
              <p:cNvSpPr/>
              <p:nvPr/>
            </p:nvSpPr>
            <p:spPr>
              <a:xfrm>
                <a:off x="1882" y="2727"/>
                <a:ext cx="2631" cy="249"/>
              </a:xfrm>
              <a:custGeom>
                <a:avLst/>
                <a:gdLst>
                  <a:gd name="txL" fmla="*/ 0 w 2631"/>
                  <a:gd name="txT" fmla="*/ 0 h 249"/>
                  <a:gd name="txR" fmla="*/ 2631 w 2631"/>
                  <a:gd name="txB" fmla="*/ 249 h 249"/>
                </a:gdLst>
                <a:ahLst/>
                <a:cxnLst>
                  <a:cxn ang="0">
                    <a:pos x="0" y="249"/>
                  </a:cxn>
                  <a:cxn ang="0">
                    <a:pos x="454" y="113"/>
                  </a:cxn>
                  <a:cxn ang="0">
                    <a:pos x="907" y="113"/>
                  </a:cxn>
                  <a:cxn ang="0">
                    <a:pos x="1542" y="23"/>
                  </a:cxn>
                  <a:cxn ang="0">
                    <a:pos x="2631" y="249"/>
                  </a:cxn>
                </a:cxnLst>
                <a:rect l="txL" t="txT" r="txR" b="txB"/>
                <a:pathLst>
                  <a:path w="2631" h="249">
                    <a:moveTo>
                      <a:pt x="0" y="249"/>
                    </a:moveTo>
                    <a:cubicBezTo>
                      <a:pt x="151" y="192"/>
                      <a:pt x="303" y="136"/>
                      <a:pt x="454" y="113"/>
                    </a:cubicBezTo>
                    <a:cubicBezTo>
                      <a:pt x="605" y="90"/>
                      <a:pt x="726" y="128"/>
                      <a:pt x="907" y="113"/>
                    </a:cubicBezTo>
                    <a:cubicBezTo>
                      <a:pt x="1088" y="98"/>
                      <a:pt x="1255" y="0"/>
                      <a:pt x="1542" y="23"/>
                    </a:cubicBezTo>
                    <a:cubicBezTo>
                      <a:pt x="1829" y="46"/>
                      <a:pt x="2230" y="147"/>
                      <a:pt x="2631" y="249"/>
                    </a:cubicBezTo>
                  </a:path>
                </a:pathLst>
              </a:custGeom>
              <a:noFill/>
              <a:ln w="3175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15386" name="Freeform 12"/>
              <p:cNvSpPr/>
              <p:nvPr/>
            </p:nvSpPr>
            <p:spPr>
              <a:xfrm>
                <a:off x="1927" y="2976"/>
                <a:ext cx="2586" cy="348"/>
              </a:xfrm>
              <a:custGeom>
                <a:avLst/>
                <a:gdLst>
                  <a:gd name="txL" fmla="*/ 0 w 2586"/>
                  <a:gd name="txT" fmla="*/ 0 h 348"/>
                  <a:gd name="txR" fmla="*/ 2586 w 2586"/>
                  <a:gd name="txB" fmla="*/ 348 h 348"/>
                </a:gdLst>
                <a:ahLst/>
                <a:cxnLst>
                  <a:cxn ang="0">
                    <a:pos x="0" y="0"/>
                  </a:cxn>
                  <a:cxn ang="0">
                    <a:pos x="1089" y="318"/>
                  </a:cxn>
                  <a:cxn ang="0">
                    <a:pos x="1860" y="182"/>
                  </a:cxn>
                  <a:cxn ang="0">
                    <a:pos x="2268" y="137"/>
                  </a:cxn>
                  <a:cxn ang="0">
                    <a:pos x="2586" y="0"/>
                  </a:cxn>
                </a:cxnLst>
                <a:rect l="txL" t="txT" r="txR" b="txB"/>
                <a:pathLst>
                  <a:path w="2586" h="348">
                    <a:moveTo>
                      <a:pt x="0" y="0"/>
                    </a:moveTo>
                    <a:cubicBezTo>
                      <a:pt x="389" y="144"/>
                      <a:pt x="779" y="288"/>
                      <a:pt x="1089" y="318"/>
                    </a:cubicBezTo>
                    <a:cubicBezTo>
                      <a:pt x="1399" y="348"/>
                      <a:pt x="1664" y="212"/>
                      <a:pt x="1860" y="182"/>
                    </a:cubicBezTo>
                    <a:cubicBezTo>
                      <a:pt x="2056" y="152"/>
                      <a:pt x="2147" y="167"/>
                      <a:pt x="2268" y="137"/>
                    </a:cubicBezTo>
                    <a:cubicBezTo>
                      <a:pt x="2389" y="107"/>
                      <a:pt x="2487" y="53"/>
                      <a:pt x="2586" y="0"/>
                    </a:cubicBezTo>
                  </a:path>
                </a:pathLst>
              </a:custGeom>
              <a:noFill/>
              <a:ln w="3175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15387" name="Freeform 13"/>
              <p:cNvSpPr/>
              <p:nvPr/>
            </p:nvSpPr>
            <p:spPr>
              <a:xfrm>
                <a:off x="1867" y="2931"/>
                <a:ext cx="2646" cy="998"/>
              </a:xfrm>
              <a:custGeom>
                <a:avLst/>
                <a:gdLst>
                  <a:gd name="txL" fmla="*/ 0 w 2646"/>
                  <a:gd name="txT" fmla="*/ 0 h 998"/>
                  <a:gd name="txR" fmla="*/ 2646 w 2646"/>
                  <a:gd name="txB" fmla="*/ 998 h 998"/>
                </a:gdLst>
                <a:ahLst/>
                <a:cxnLst>
                  <a:cxn ang="0">
                    <a:pos x="15" y="45"/>
                  </a:cxn>
                  <a:cxn ang="0">
                    <a:pos x="151" y="590"/>
                  </a:cxn>
                  <a:cxn ang="0">
                    <a:pos x="922" y="544"/>
                  </a:cxn>
                  <a:cxn ang="0">
                    <a:pos x="2283" y="907"/>
                  </a:cxn>
                  <a:cxn ang="0">
                    <a:pos x="2646" y="0"/>
                  </a:cxn>
                </a:cxnLst>
                <a:rect l="txL" t="txT" r="txR" b="txB"/>
                <a:pathLst>
                  <a:path w="2646" h="998">
                    <a:moveTo>
                      <a:pt x="15" y="45"/>
                    </a:moveTo>
                    <a:cubicBezTo>
                      <a:pt x="7" y="276"/>
                      <a:pt x="0" y="507"/>
                      <a:pt x="151" y="590"/>
                    </a:cubicBezTo>
                    <a:cubicBezTo>
                      <a:pt x="302" y="673"/>
                      <a:pt x="567" y="491"/>
                      <a:pt x="922" y="544"/>
                    </a:cubicBezTo>
                    <a:cubicBezTo>
                      <a:pt x="1277" y="597"/>
                      <a:pt x="1996" y="998"/>
                      <a:pt x="2283" y="907"/>
                    </a:cubicBezTo>
                    <a:cubicBezTo>
                      <a:pt x="2570" y="816"/>
                      <a:pt x="2608" y="408"/>
                      <a:pt x="2646" y="0"/>
                    </a:cubicBezTo>
                  </a:path>
                </a:pathLst>
              </a:custGeom>
              <a:noFill/>
              <a:ln w="3175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</p:grpSp>
        <p:sp>
          <p:nvSpPr>
            <p:cNvPr id="15378" name="Text Box 14"/>
            <p:cNvSpPr txBox="1"/>
            <p:nvPr/>
          </p:nvSpPr>
          <p:spPr>
            <a:xfrm>
              <a:off x="3003" y="2399"/>
              <a:ext cx="260" cy="309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800" b="1">
                  <a:latin typeface="Arial" panose="020B0604020202020204" pitchFamily="34" charset="0"/>
                  <a:ea typeface="等线" panose="02010600030101010101" charset="-122"/>
                </a:rPr>
                <a:t>1</a:t>
              </a:r>
              <a:endParaRPr lang="en-US" altLang="zh-CN" sz="1800" b="1">
                <a:latin typeface="Arial" panose="020B0604020202020204" pitchFamily="34" charset="0"/>
                <a:ea typeface="等线" panose="02010600030101010101" charset="-122"/>
              </a:endParaRPr>
            </a:p>
          </p:txBody>
        </p:sp>
        <p:sp>
          <p:nvSpPr>
            <p:cNvPr id="15379" name="Text Box 15"/>
            <p:cNvSpPr txBox="1"/>
            <p:nvPr/>
          </p:nvSpPr>
          <p:spPr>
            <a:xfrm>
              <a:off x="2880" y="2643"/>
              <a:ext cx="260" cy="309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800" b="1">
                  <a:latin typeface="Arial" panose="020B0604020202020204" pitchFamily="34" charset="0"/>
                  <a:ea typeface="等线" panose="02010600030101010101" charset="-122"/>
                </a:rPr>
                <a:t>2</a:t>
              </a:r>
              <a:endParaRPr lang="en-US" altLang="zh-CN" sz="1800" b="1">
                <a:latin typeface="Arial" panose="020B0604020202020204" pitchFamily="34" charset="0"/>
                <a:ea typeface="等线" panose="02010600030101010101" charset="-122"/>
              </a:endParaRPr>
            </a:p>
          </p:txBody>
        </p:sp>
        <p:sp>
          <p:nvSpPr>
            <p:cNvPr id="15380" name="Text Box 16"/>
            <p:cNvSpPr txBox="1"/>
            <p:nvPr/>
          </p:nvSpPr>
          <p:spPr>
            <a:xfrm>
              <a:off x="3139" y="2750"/>
              <a:ext cx="260" cy="309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800" b="1">
                  <a:latin typeface="Arial" panose="020B0604020202020204" pitchFamily="34" charset="0"/>
                  <a:ea typeface="等线" panose="02010600030101010101" charset="-122"/>
                </a:rPr>
                <a:t>3</a:t>
              </a:r>
              <a:endParaRPr lang="en-US" altLang="zh-CN" sz="1800" b="1">
                <a:latin typeface="Arial" panose="020B0604020202020204" pitchFamily="34" charset="0"/>
                <a:ea typeface="等线" panose="02010600030101010101" charset="-122"/>
              </a:endParaRPr>
            </a:p>
          </p:txBody>
        </p:sp>
        <p:sp>
          <p:nvSpPr>
            <p:cNvPr id="15381" name="Text Box 17"/>
            <p:cNvSpPr txBox="1"/>
            <p:nvPr/>
          </p:nvSpPr>
          <p:spPr>
            <a:xfrm>
              <a:off x="3016" y="3067"/>
              <a:ext cx="260" cy="309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800" b="1">
                  <a:latin typeface="Arial" panose="020B0604020202020204" pitchFamily="34" charset="0"/>
                  <a:ea typeface="等线" panose="02010600030101010101" charset="-122"/>
                </a:rPr>
                <a:t>4</a:t>
              </a:r>
              <a:endParaRPr lang="en-US" altLang="zh-CN" sz="1800" b="1">
                <a:latin typeface="Arial" panose="020B0604020202020204" pitchFamily="34" charset="0"/>
                <a:ea typeface="等线" panose="02010600030101010101" charset="-122"/>
              </a:endParaRPr>
            </a:p>
          </p:txBody>
        </p:sp>
        <p:sp>
          <p:nvSpPr>
            <p:cNvPr id="15382" name="Text Box 18"/>
            <p:cNvSpPr txBox="1"/>
            <p:nvPr/>
          </p:nvSpPr>
          <p:spPr>
            <a:xfrm>
              <a:off x="2929" y="3339"/>
              <a:ext cx="260" cy="309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800" b="1">
                  <a:latin typeface="Arial" panose="020B0604020202020204" pitchFamily="34" charset="0"/>
                  <a:ea typeface="等线" panose="02010600030101010101" charset="-122"/>
                </a:rPr>
                <a:t>5</a:t>
              </a:r>
              <a:endParaRPr lang="en-US" altLang="zh-CN" sz="1800" b="1">
                <a:latin typeface="Arial" panose="020B0604020202020204" pitchFamily="34" charset="0"/>
                <a:ea typeface="等线" panose="02010600030101010101" charset="-122"/>
              </a:endParaRPr>
            </a:p>
          </p:txBody>
        </p:sp>
      </p:grpSp>
      <p:sp>
        <p:nvSpPr>
          <p:cNvPr id="97299" name="Line 19"/>
          <p:cNvSpPr/>
          <p:nvPr/>
        </p:nvSpPr>
        <p:spPr>
          <a:xfrm>
            <a:off x="3383756" y="3492104"/>
            <a:ext cx="3132535" cy="0"/>
          </a:xfrm>
          <a:prstGeom prst="line">
            <a:avLst/>
          </a:prstGeom>
          <a:ln w="317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7300" name="AutoShape 20"/>
          <p:cNvSpPr/>
          <p:nvPr/>
        </p:nvSpPr>
        <p:spPr>
          <a:xfrm>
            <a:off x="3438525" y="4941094"/>
            <a:ext cx="3024188" cy="647700"/>
          </a:xfrm>
          <a:prstGeom prst="cloudCallout">
            <a:avLst>
              <a:gd name="adj1" fmla="val 66181"/>
              <a:gd name="adj2" fmla="val 50185"/>
            </a:avLst>
          </a:prstGeom>
          <a:noFill/>
          <a:ln w="31750" cap="flat" cmpd="sng">
            <a:solidFill>
              <a:srgbClr val="FFFF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这条线是直的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!</a:t>
            </a:r>
            <a:endParaRPr lang="en-US" altLang="zh-CN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70" name="Oval 8"/>
          <p:cNvSpPr/>
          <p:nvPr/>
        </p:nvSpPr>
        <p:spPr>
          <a:xfrm>
            <a:off x="3278981" y="3430191"/>
            <a:ext cx="107156" cy="108347"/>
          </a:xfrm>
          <a:prstGeom prst="ellipse">
            <a:avLst/>
          </a:prstGeom>
          <a:solidFill>
            <a:srgbClr val="FF00FF"/>
          </a:solidFill>
          <a:ln w="9525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 sz="2400">
              <a:latin typeface="Arial" panose="020B0604020202020204" pitchFamily="34" charset="0"/>
            </a:endParaRPr>
          </a:p>
        </p:txBody>
      </p:sp>
      <p:sp>
        <p:nvSpPr>
          <p:cNvPr id="4" name="Oval 8"/>
          <p:cNvSpPr/>
          <p:nvPr/>
        </p:nvSpPr>
        <p:spPr>
          <a:xfrm>
            <a:off x="6462713" y="3459956"/>
            <a:ext cx="107156" cy="108347"/>
          </a:xfrm>
          <a:prstGeom prst="ellipse">
            <a:avLst/>
          </a:prstGeom>
          <a:solidFill>
            <a:srgbClr val="FF00FF"/>
          </a:solidFill>
          <a:ln w="9525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Font typeface="Arial" panose="020B0604020202020204" pitchFamily="34" charset="0"/>
              <a:buNone/>
            </a:pPr>
            <a:endParaRPr lang="zh-CN" altLang="en-US" sz="2400">
              <a:latin typeface="Arial" panose="020B0604020202020204" pitchFamily="34" charset="0"/>
            </a:endParaRPr>
          </a:p>
        </p:txBody>
      </p:sp>
      <p:sp>
        <p:nvSpPr>
          <p:cNvPr id="90130" name="矩形 90129"/>
          <p:cNvSpPr/>
          <p:nvPr/>
        </p:nvSpPr>
        <p:spPr>
          <a:xfrm>
            <a:off x="1196579" y="4769644"/>
            <a:ext cx="1228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</a:rPr>
              <a:t>线 段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88106" y="1462088"/>
            <a:ext cx="1808560" cy="581025"/>
          </a:xfrm>
          <a:prstGeom prst="homePlate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认识线段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" name="同侧圆角矩形 7"/>
          <p:cNvSpPr/>
          <p:nvPr/>
        </p:nvSpPr>
        <p:spPr>
          <a:xfrm>
            <a:off x="242888" y="1001316"/>
            <a:ext cx="1500188" cy="388144"/>
          </a:xfrm>
          <a:prstGeom prst="round2Same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25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endParaRPr kumimoji="0" lang="zh-CN" altLang="en-US" sz="225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97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7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00" grpId="0"/>
      <p:bldP spid="4" grpId="1"/>
      <p:bldP spid="90130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/>
          <p:nvPr/>
        </p:nvGrpSpPr>
        <p:grpSpPr>
          <a:xfrm>
            <a:off x="1143000" y="3267075"/>
            <a:ext cx="6858000" cy="161925"/>
            <a:chOff x="0" y="0"/>
            <a:chExt cx="4536" cy="91"/>
          </a:xfrm>
        </p:grpSpPr>
        <p:sp>
          <p:nvSpPr>
            <p:cNvPr id="33803" name="Oval 3"/>
            <p:cNvSpPr/>
            <p:nvPr/>
          </p:nvSpPr>
          <p:spPr>
            <a:xfrm>
              <a:off x="1316" y="0"/>
              <a:ext cx="91" cy="91"/>
            </a:xfrm>
            <a:prstGeom prst="ellipse">
              <a:avLst/>
            </a:prstGeom>
            <a:solidFill>
              <a:schemeClr val="tx1"/>
            </a:solidFill>
            <a:ln w="762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en-US" altLang="en-US" sz="100">
                <a:latin typeface="Arial" panose="020B0604020202020204" pitchFamily="34" charset="0"/>
              </a:endParaRPr>
            </a:p>
          </p:txBody>
        </p:sp>
        <p:sp>
          <p:nvSpPr>
            <p:cNvPr id="33804" name="Line 4"/>
            <p:cNvSpPr/>
            <p:nvPr/>
          </p:nvSpPr>
          <p:spPr>
            <a:xfrm>
              <a:off x="0" y="45"/>
              <a:ext cx="4536" cy="0"/>
            </a:xfrm>
            <a:prstGeom prst="line">
              <a:avLst/>
            </a:prstGeom>
            <a:ln w="76200" cap="flat" cmpd="sng">
              <a:solidFill>
                <a:srgbClr val="FFC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3805" name="Oval 5"/>
            <p:cNvSpPr/>
            <p:nvPr/>
          </p:nvSpPr>
          <p:spPr>
            <a:xfrm>
              <a:off x="3221" y="0"/>
              <a:ext cx="91" cy="91"/>
            </a:xfrm>
            <a:prstGeom prst="ellipse">
              <a:avLst/>
            </a:prstGeom>
            <a:solidFill>
              <a:schemeClr val="tx1"/>
            </a:solidFill>
            <a:ln w="762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en-US" altLang="en-US" sz="100">
                <a:latin typeface="Arial" panose="020B0604020202020204" pitchFamily="34" charset="0"/>
              </a:endParaRPr>
            </a:p>
          </p:txBody>
        </p:sp>
        <p:sp>
          <p:nvSpPr>
            <p:cNvPr id="33806" name="Oval 6"/>
            <p:cNvSpPr/>
            <p:nvPr/>
          </p:nvSpPr>
          <p:spPr>
            <a:xfrm>
              <a:off x="1316" y="0"/>
              <a:ext cx="91" cy="91"/>
            </a:xfrm>
            <a:prstGeom prst="ellipse">
              <a:avLst/>
            </a:prstGeom>
            <a:solidFill>
              <a:schemeClr val="tx1"/>
            </a:solidFill>
            <a:ln w="762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en-US" altLang="en-US" sz="100">
                <a:latin typeface="Arial" panose="020B0604020202020204" pitchFamily="34" charset="0"/>
              </a:endParaRPr>
            </a:p>
          </p:txBody>
        </p:sp>
      </p:grpSp>
      <p:grpSp>
        <p:nvGrpSpPr>
          <p:cNvPr id="102407" name="Group 7"/>
          <p:cNvGrpSpPr/>
          <p:nvPr/>
        </p:nvGrpSpPr>
        <p:grpSpPr>
          <a:xfrm>
            <a:off x="3113485" y="3320654"/>
            <a:ext cx="3024188" cy="54769"/>
            <a:chOff x="0" y="0"/>
            <a:chExt cx="1996" cy="91"/>
          </a:xfrm>
        </p:grpSpPr>
        <p:sp>
          <p:nvSpPr>
            <p:cNvPr id="33800" name="Line 8"/>
            <p:cNvSpPr/>
            <p:nvPr/>
          </p:nvSpPr>
          <p:spPr>
            <a:xfrm>
              <a:off x="45" y="45"/>
              <a:ext cx="1905" cy="0"/>
            </a:xfrm>
            <a:prstGeom prst="line">
              <a:avLst/>
            </a:prstGeom>
            <a:ln w="762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3801" name="Oval 9"/>
            <p:cNvSpPr/>
            <p:nvPr/>
          </p:nvSpPr>
          <p:spPr>
            <a:xfrm>
              <a:off x="0" y="0"/>
              <a:ext cx="91" cy="91"/>
            </a:xfrm>
            <a:prstGeom prst="ellipse">
              <a:avLst/>
            </a:prstGeom>
            <a:solidFill>
              <a:srgbClr val="FF0000"/>
            </a:solidFill>
            <a:ln w="762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en-US" altLang="en-US" sz="100">
                <a:latin typeface="Arial" panose="020B0604020202020204" pitchFamily="34" charset="0"/>
              </a:endParaRPr>
            </a:p>
          </p:txBody>
        </p:sp>
        <p:sp>
          <p:nvSpPr>
            <p:cNvPr id="33802" name="Oval 10"/>
            <p:cNvSpPr/>
            <p:nvPr/>
          </p:nvSpPr>
          <p:spPr>
            <a:xfrm>
              <a:off x="1905" y="0"/>
              <a:ext cx="91" cy="91"/>
            </a:xfrm>
            <a:prstGeom prst="ellipse">
              <a:avLst/>
            </a:prstGeom>
            <a:solidFill>
              <a:srgbClr val="FF0000"/>
            </a:solidFill>
            <a:ln w="762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en-US" altLang="en-US" sz="100">
                <a:latin typeface="Arial" panose="020B0604020202020204" pitchFamily="34" charset="0"/>
              </a:endParaRPr>
            </a:p>
          </p:txBody>
        </p:sp>
      </p:grpSp>
      <p:sp>
        <p:nvSpPr>
          <p:cNvPr id="102411" name="Line 11"/>
          <p:cNvSpPr/>
          <p:nvPr/>
        </p:nvSpPr>
        <p:spPr>
          <a:xfrm>
            <a:off x="6057900" y="3345656"/>
            <a:ext cx="2294335" cy="1191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02412" name="Text Box 13"/>
          <p:cNvSpPr txBox="1"/>
          <p:nvPr/>
        </p:nvSpPr>
        <p:spPr>
          <a:xfrm>
            <a:off x="2412206" y="2294335"/>
            <a:ext cx="4373880" cy="5988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300">
                <a:latin typeface="Times New Roman" panose="02020603050405020304" pitchFamily="2" charset="0"/>
                <a:ea typeface="黑体" panose="02010609060101010101" pitchFamily="2" charset="-122"/>
              </a:rPr>
              <a:t>线段是直线的一部分。</a:t>
            </a:r>
            <a:endParaRPr lang="zh-CN" altLang="en-US" sz="3300">
              <a:latin typeface="Times New Roman" panose="02020603050405020304" pitchFamily="2" charset="0"/>
              <a:ea typeface="黑体" panose="02010609060101010101" pitchFamily="2" charset="-122"/>
            </a:endParaRPr>
          </a:p>
        </p:txBody>
      </p:sp>
      <p:sp>
        <p:nvSpPr>
          <p:cNvPr id="102413" name="Text Box 14"/>
          <p:cNvSpPr txBox="1"/>
          <p:nvPr/>
        </p:nvSpPr>
        <p:spPr>
          <a:xfrm>
            <a:off x="2357438" y="3590925"/>
            <a:ext cx="4792980" cy="5988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300">
                <a:latin typeface="Times New Roman" panose="02020603050405020304" pitchFamily="2" charset="0"/>
                <a:ea typeface="黑体" panose="02010609060101010101" pitchFamily="2" charset="-122"/>
              </a:rPr>
              <a:t>射线也是直线的一部分。</a:t>
            </a:r>
            <a:endParaRPr lang="zh-CN" altLang="en-US" sz="3300">
              <a:latin typeface="Times New Roman" panose="02020603050405020304" pitchFamily="2" charset="0"/>
              <a:ea typeface="黑体" panose="02010609060101010101" pitchFamily="2" charset="-122"/>
            </a:endParaRPr>
          </a:p>
        </p:txBody>
      </p:sp>
      <p:sp>
        <p:nvSpPr>
          <p:cNvPr id="102414" name="文本框 102413"/>
          <p:cNvSpPr txBox="1"/>
          <p:nvPr/>
        </p:nvSpPr>
        <p:spPr>
          <a:xfrm>
            <a:off x="1277541" y="4508897"/>
            <a:ext cx="6561534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300" b="1">
                <a:latin typeface="Arial" panose="020B0604020202020204" pitchFamily="34" charset="0"/>
              </a:rPr>
              <a:t>线段和射线都是（     ）的一部分。</a:t>
            </a:r>
            <a:endParaRPr lang="zh-CN" altLang="en-US" sz="3300" b="1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24070" y="4509135"/>
            <a:ext cx="9639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sym typeface="+mn-ea"/>
              </a:rPr>
              <a:t>直 线</a:t>
            </a:r>
            <a:endParaRPr lang="zh-CN" altLang="en-US" sz="2400" b="1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2" grpId="0"/>
      <p:bldP spid="102413" grpId="0"/>
      <p:bldP spid="1024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43009"/>
          <p:cNvSpPr>
            <a:spLocks noGrp="1"/>
          </p:cNvSpPr>
          <p:nvPr>
            <p:ph type="title"/>
          </p:nvPr>
        </p:nvSpPr>
        <p:spPr>
          <a:xfrm>
            <a:off x="468313" y="2565400"/>
            <a:ext cx="8229600" cy="1143000"/>
          </a:xfrm>
        </p:spPr>
        <p:txBody>
          <a:bodyPr anchor="ctr"/>
          <a:lstStyle/>
          <a:p>
            <a:pPr algn="l"/>
            <a:br>
              <a:rPr lang="en-US" altLang="zh-CN" sz="4000"/>
            </a:br>
            <a:r>
              <a:rPr lang="zh-CN" altLang="en-US" sz="4800" b="1">
                <a:ea typeface="黑体" panose="02010609060101010101" pitchFamily="2" charset="-122"/>
              </a:rPr>
              <a:t>线段、直线，射线之间有什么相同点和不同点呢？</a:t>
            </a:r>
            <a:endParaRPr lang="zh-CN" altLang="en-US" sz="4800" b="1">
              <a:ea typeface="黑体" panose="02010609060101010101" pitchFamily="2" charset="-122"/>
            </a:endParaRPr>
          </a:p>
        </p:txBody>
      </p:sp>
      <p:sp>
        <p:nvSpPr>
          <p:cNvPr id="17410" name="矩形 43010"/>
          <p:cNvSpPr/>
          <p:nvPr/>
        </p:nvSpPr>
        <p:spPr>
          <a:xfrm>
            <a:off x="250825" y="69215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小组讨论</a:t>
            </a:r>
            <a:endParaRPr lang="zh-CN" altLang="en-US" sz="4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直线、射线、线段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4"/>
          <p:cNvSpPr txBox="1"/>
          <p:nvPr/>
        </p:nvSpPr>
        <p:spPr>
          <a:xfrm>
            <a:off x="827088" y="404813"/>
            <a:ext cx="6481762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Arial" panose="020B0604020202020204" pitchFamily="34" charset="0"/>
                <a:ea typeface="楷体" panose="02010609060101010101" pitchFamily="49" charset="-122"/>
              </a:rPr>
              <a:t>线段、直线、射线有什么联系与区别？</a:t>
            </a:r>
            <a:endParaRPr lang="zh-CN" altLang="en-US" sz="28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graphicFrame>
        <p:nvGraphicFramePr>
          <p:cNvPr id="17411" name="表格 17410"/>
          <p:cNvGraphicFramePr>
            <a:graphicFrameLocks noGrp="1"/>
          </p:cNvGraphicFramePr>
          <p:nvPr/>
        </p:nvGraphicFramePr>
        <p:xfrm>
          <a:off x="179388" y="1412875"/>
          <a:ext cx="8785225" cy="4048125"/>
        </p:xfrm>
        <a:graphic>
          <a:graphicData uri="http://schemas.openxmlformats.org/drawingml/2006/table">
            <a:tbl>
              <a:tblPr/>
              <a:tblGrid>
                <a:gridCol w="863600"/>
                <a:gridCol w="1528763"/>
                <a:gridCol w="1733550"/>
                <a:gridCol w="2974975"/>
                <a:gridCol w="1684337"/>
              </a:tblGrid>
              <a:tr h="100012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/>
                        <a:t>名称</a:t>
                      </a:r>
                      <a:endParaRPr lang="zh-CN" altLang="en-US" sz="2400" b="1"/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 b="1"/>
                        <a:t>  </a:t>
                      </a:r>
                      <a:r>
                        <a:rPr lang="zh-CN" altLang="en-US" sz="2400" b="1"/>
                        <a:t>图示</a:t>
                      </a: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/>
                        <a:t>端点个数</a:t>
                      </a: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 b="1"/>
                        <a:t>         </a:t>
                      </a:r>
                      <a:r>
                        <a:rPr lang="zh-CN" altLang="en-US" sz="2400" b="1"/>
                        <a:t>延伸情况</a:t>
                      </a: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/>
                        <a:t>能否测量</a:t>
                      </a: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/>
                        <a:t>线段</a:t>
                      </a:r>
                      <a:endParaRPr lang="zh-CN" altLang="en-US" sz="2400" b="1"/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/>
                        <a:t>直线</a:t>
                      </a:r>
                      <a:endParaRPr lang="zh-CN" altLang="en-US" sz="2400" b="1"/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b="1"/>
                        <a:t>射线</a:t>
                      </a:r>
                      <a:endParaRPr lang="zh-CN" altLang="en-US" sz="2400" b="1"/>
                    </a:p>
                  </a:txBody>
                  <a:tcPr vert="horz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>
                        <a:defRPr sz="2400" kern="1200"/>
                      </a:lvl2pPr>
                      <a:lvl3pPr marL="1143000" lvl="2" indent="-228600"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/>
                    </a:p>
                  </a:txBody>
                  <a:tcPr vert="horz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43" name="Line 44"/>
          <p:cNvSpPr/>
          <p:nvPr/>
        </p:nvSpPr>
        <p:spPr>
          <a:xfrm flipV="1">
            <a:off x="1116013" y="3860800"/>
            <a:ext cx="1008062" cy="0"/>
          </a:xfrm>
          <a:prstGeom prst="line">
            <a:avLst/>
          </a:prstGeom>
          <a:ln w="28575" cap="flat" cmpd="sng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7444" name="Group 45"/>
          <p:cNvGrpSpPr/>
          <p:nvPr/>
        </p:nvGrpSpPr>
        <p:grpSpPr>
          <a:xfrm>
            <a:off x="1116013" y="2781300"/>
            <a:ext cx="1081087" cy="71438"/>
            <a:chOff x="0" y="0"/>
            <a:chExt cx="1043" cy="90"/>
          </a:xfrm>
        </p:grpSpPr>
        <p:sp>
          <p:nvSpPr>
            <p:cNvPr id="13348" name="Line 46"/>
            <p:cNvSpPr/>
            <p:nvPr/>
          </p:nvSpPr>
          <p:spPr>
            <a:xfrm>
              <a:off x="0" y="45"/>
              <a:ext cx="998" cy="0"/>
            </a:xfrm>
            <a:prstGeom prst="line">
              <a:avLst/>
            </a:prstGeom>
            <a:ln w="28575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349" name="Oval 47"/>
            <p:cNvSpPr/>
            <p:nvPr/>
          </p:nvSpPr>
          <p:spPr>
            <a:xfrm>
              <a:off x="0" y="0"/>
              <a:ext cx="45" cy="90"/>
            </a:xfrm>
            <a:prstGeom prst="ellipse">
              <a:avLst/>
            </a:prstGeom>
            <a:solidFill>
              <a:srgbClr val="CC0000"/>
            </a:solidFill>
            <a:ln w="9525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350" name="Oval 48"/>
            <p:cNvSpPr/>
            <p:nvPr/>
          </p:nvSpPr>
          <p:spPr>
            <a:xfrm>
              <a:off x="998" y="0"/>
              <a:ext cx="45" cy="90"/>
            </a:xfrm>
            <a:prstGeom prst="ellipse">
              <a:avLst/>
            </a:prstGeom>
            <a:solidFill>
              <a:srgbClr val="CC0000"/>
            </a:solidFill>
            <a:ln w="9525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48" name="Text Box 55"/>
          <p:cNvSpPr txBox="1"/>
          <p:nvPr/>
        </p:nvSpPr>
        <p:spPr>
          <a:xfrm>
            <a:off x="2987675" y="4652963"/>
            <a:ext cx="863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</a:t>
            </a:r>
            <a:endParaRPr lang="zh-CN" altLang="en-US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49" name="Text Box 52"/>
          <p:cNvSpPr txBox="1"/>
          <p:nvPr/>
        </p:nvSpPr>
        <p:spPr>
          <a:xfrm>
            <a:off x="2987675" y="2565400"/>
            <a:ext cx="863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</a:t>
            </a:r>
            <a:r>
              <a:rPr lang="zh-CN" altLang="en-US" sz="2400" b="1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endParaRPr lang="zh-CN" altLang="en-US" sz="2400" b="1">
              <a:solidFill>
                <a:schemeClr val="accent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50" name="Text Box 54"/>
          <p:cNvSpPr txBox="1"/>
          <p:nvPr/>
        </p:nvSpPr>
        <p:spPr>
          <a:xfrm>
            <a:off x="2987675" y="3644900"/>
            <a:ext cx="6477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</a:t>
            </a:r>
            <a:endParaRPr lang="zh-CN" altLang="en-US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51" name="Text Box 56"/>
          <p:cNvSpPr txBox="1"/>
          <p:nvPr/>
        </p:nvSpPr>
        <p:spPr>
          <a:xfrm>
            <a:off x="4427538" y="2565400"/>
            <a:ext cx="259238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不能</a:t>
            </a:r>
            <a:r>
              <a:rPr lang="zh-CN" altLang="en-US" sz="2400" b="1">
                <a:solidFill>
                  <a:srgbClr val="0033CC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向两端延伸</a:t>
            </a:r>
            <a:endParaRPr lang="zh-CN" altLang="en-US" sz="2400" b="1">
              <a:solidFill>
                <a:srgbClr val="0033CC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452" name="Text Box 57"/>
          <p:cNvSpPr txBox="1"/>
          <p:nvPr/>
        </p:nvSpPr>
        <p:spPr>
          <a:xfrm>
            <a:off x="4284663" y="3692525"/>
            <a:ext cx="302418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33CC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可以向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两端</a:t>
            </a:r>
            <a:r>
              <a:rPr lang="zh-CN" altLang="en-US" sz="2400" b="1">
                <a:solidFill>
                  <a:srgbClr val="0033CC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无限延伸</a:t>
            </a:r>
            <a:endParaRPr lang="zh-CN" altLang="en-US" sz="2400" b="1">
              <a:solidFill>
                <a:srgbClr val="0033CC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453" name="Text Box 64"/>
          <p:cNvSpPr txBox="1"/>
          <p:nvPr/>
        </p:nvSpPr>
        <p:spPr>
          <a:xfrm>
            <a:off x="4284663" y="4581525"/>
            <a:ext cx="302418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33CC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只能向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一端</a:t>
            </a:r>
            <a:r>
              <a:rPr lang="zh-CN" altLang="en-US" sz="2400" b="1">
                <a:solidFill>
                  <a:srgbClr val="0033CC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无限延伸</a:t>
            </a:r>
            <a:endParaRPr lang="zh-CN" altLang="en-US" sz="2400" b="1">
              <a:solidFill>
                <a:srgbClr val="0033CC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454" name="Text Box 65"/>
          <p:cNvSpPr txBox="1"/>
          <p:nvPr/>
        </p:nvSpPr>
        <p:spPr>
          <a:xfrm>
            <a:off x="7380288" y="2492375"/>
            <a:ext cx="14398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33CC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可以测量</a:t>
            </a:r>
            <a:endParaRPr lang="zh-CN" altLang="en-US" sz="2400">
              <a:solidFill>
                <a:srgbClr val="0033CC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455" name="Text Box 66"/>
          <p:cNvSpPr txBox="1"/>
          <p:nvPr/>
        </p:nvSpPr>
        <p:spPr>
          <a:xfrm>
            <a:off x="7453313" y="3573463"/>
            <a:ext cx="14398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33CC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无法测量</a:t>
            </a:r>
            <a:endParaRPr lang="zh-CN" altLang="en-US" sz="2400">
              <a:solidFill>
                <a:srgbClr val="0033CC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456" name="Text Box 67"/>
          <p:cNvSpPr txBox="1"/>
          <p:nvPr/>
        </p:nvSpPr>
        <p:spPr>
          <a:xfrm>
            <a:off x="7524750" y="4581525"/>
            <a:ext cx="143986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33CC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无法测量</a:t>
            </a:r>
            <a:endParaRPr lang="zh-CN" altLang="en-US" sz="2400">
              <a:solidFill>
                <a:srgbClr val="0033CC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grpSp>
        <p:nvGrpSpPr>
          <p:cNvPr id="17457" name="Group 49"/>
          <p:cNvGrpSpPr/>
          <p:nvPr/>
        </p:nvGrpSpPr>
        <p:grpSpPr>
          <a:xfrm>
            <a:off x="1116013" y="4868863"/>
            <a:ext cx="1008062" cy="73025"/>
            <a:chOff x="0" y="0"/>
            <a:chExt cx="998" cy="90"/>
          </a:xfrm>
        </p:grpSpPr>
        <p:sp>
          <p:nvSpPr>
            <p:cNvPr id="13361" name="Line 50"/>
            <p:cNvSpPr/>
            <p:nvPr/>
          </p:nvSpPr>
          <p:spPr>
            <a:xfrm>
              <a:off x="0" y="45"/>
              <a:ext cx="998" cy="0"/>
            </a:xfrm>
            <a:prstGeom prst="line">
              <a:avLst/>
            </a:prstGeom>
            <a:ln w="28575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362" name="Oval 51"/>
            <p:cNvSpPr/>
            <p:nvPr/>
          </p:nvSpPr>
          <p:spPr>
            <a:xfrm>
              <a:off x="0" y="0"/>
              <a:ext cx="45" cy="90"/>
            </a:xfrm>
            <a:prstGeom prst="ellipse">
              <a:avLst/>
            </a:prstGeom>
            <a:solidFill>
              <a:srgbClr val="CC0000"/>
            </a:solidFill>
            <a:ln w="9525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60" name="Text Box 67"/>
          <p:cNvSpPr txBox="1"/>
          <p:nvPr/>
        </p:nvSpPr>
        <p:spPr>
          <a:xfrm>
            <a:off x="7308850" y="2852738"/>
            <a:ext cx="15113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D8130E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（有限长）</a:t>
            </a:r>
            <a:endParaRPr lang="zh-CN" altLang="en-US" sz="2400" b="1">
              <a:solidFill>
                <a:srgbClr val="D8130E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461" name="Text Box 67"/>
          <p:cNvSpPr txBox="1"/>
          <p:nvPr/>
        </p:nvSpPr>
        <p:spPr>
          <a:xfrm>
            <a:off x="7308850" y="3933825"/>
            <a:ext cx="15113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D8130E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（无限长）</a:t>
            </a:r>
            <a:endParaRPr lang="zh-CN" altLang="en-US" sz="2400" b="1">
              <a:solidFill>
                <a:srgbClr val="D8130E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7462" name="Text Box 67"/>
          <p:cNvSpPr txBox="1"/>
          <p:nvPr/>
        </p:nvSpPr>
        <p:spPr>
          <a:xfrm>
            <a:off x="7380288" y="4941888"/>
            <a:ext cx="15113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D8130E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（无限长）</a:t>
            </a:r>
            <a:endParaRPr lang="zh-CN" altLang="en-US" sz="2400" b="1">
              <a:solidFill>
                <a:srgbClr val="D8130E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8" grpId="0"/>
      <p:bldP spid="17449" grpId="0"/>
      <p:bldP spid="17450" grpId="0"/>
      <p:bldP spid="17451" grpId="0"/>
      <p:bldP spid="17452" grpId="0"/>
      <p:bldP spid="17453" grpId="0"/>
      <p:bldP spid="17454" grpId="0"/>
      <p:bldP spid="17455" grpId="0"/>
      <p:bldP spid="17456" grpId="0"/>
      <p:bldP spid="17460" grpId="0"/>
      <p:bldP spid="17461" grpId="0"/>
      <p:bldP spid="1746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圆角矩形 72707"/>
          <p:cNvSpPr/>
          <p:nvPr/>
        </p:nvSpPr>
        <p:spPr>
          <a:xfrm>
            <a:off x="2916238" y="620713"/>
            <a:ext cx="3384550" cy="1123950"/>
          </a:xfrm>
          <a:prstGeom prst="roundRect">
            <a:avLst>
              <a:gd name="adj" fmla="val 16667"/>
            </a:avLst>
          </a:prstGeom>
          <a:noFill/>
          <a:ln w="3175" cap="flat" cmpd="sng">
            <a:solidFill>
              <a:srgbClr val="9933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lstStyle/>
          <a:p>
            <a:pPr algn="ctr"/>
            <a:r>
              <a:rPr lang="zh-CN" altLang="en-US" sz="6600">
                <a:solidFill>
                  <a:srgbClr val="9933FF"/>
                </a:solidFill>
                <a:latin typeface="Arial" panose="020B0604020202020204" pitchFamily="34" charset="0"/>
                <a:ea typeface="华文彩云" panose="02010800040101010101" pitchFamily="2" charset="-122"/>
              </a:rPr>
              <a:t>练一练</a:t>
            </a:r>
            <a:endParaRPr lang="zh-CN" altLang="en-US" sz="6600">
              <a:solidFill>
                <a:srgbClr val="9933FF"/>
              </a:solidFill>
              <a:latin typeface="Arial" panose="020B0604020202020204" pitchFamily="34" charset="0"/>
              <a:ea typeface="华文彩云" panose="02010800040101010101" pitchFamily="2" charset="-122"/>
            </a:endParaRPr>
          </a:p>
        </p:txBody>
      </p:sp>
      <p:sp>
        <p:nvSpPr>
          <p:cNvPr id="26626" name="文本框 72708"/>
          <p:cNvSpPr txBox="1"/>
          <p:nvPr/>
        </p:nvSpPr>
        <p:spPr>
          <a:xfrm>
            <a:off x="447675" y="1831975"/>
            <a:ext cx="5230813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>
                <a:latin typeface="Arial" panose="020B0604020202020204" pitchFamily="34" charset="0"/>
                <a:ea typeface="楷体_GB2312" pitchFamily="1" charset="-122"/>
              </a:rPr>
              <a:t>猜谜语（猜一数学图形）</a:t>
            </a:r>
            <a:endParaRPr lang="zh-CN" altLang="en-US" sz="3600" b="1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72710" name="文本框 72709"/>
          <p:cNvSpPr txBox="1"/>
          <p:nvPr/>
        </p:nvSpPr>
        <p:spPr>
          <a:xfrm>
            <a:off x="1116013" y="2781300"/>
            <a:ext cx="651827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1. 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有始有终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（            ）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11" name="文本框 72710"/>
          <p:cNvSpPr txBox="1"/>
          <p:nvPr/>
        </p:nvSpPr>
        <p:spPr>
          <a:xfrm>
            <a:off x="1042988" y="3933825"/>
            <a:ext cx="651827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3. 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无始无终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（            ）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12" name="文本框 72711"/>
          <p:cNvSpPr txBox="1"/>
          <p:nvPr/>
        </p:nvSpPr>
        <p:spPr>
          <a:xfrm>
            <a:off x="5580063" y="2708275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线段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13" name="文本框 72712"/>
          <p:cNvSpPr txBox="1"/>
          <p:nvPr/>
        </p:nvSpPr>
        <p:spPr>
          <a:xfrm>
            <a:off x="5580063" y="3357563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射线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14" name="文本框 72713"/>
          <p:cNvSpPr txBox="1"/>
          <p:nvPr/>
        </p:nvSpPr>
        <p:spPr>
          <a:xfrm>
            <a:off x="5580063" y="3933825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直线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15" name="文本框 72714"/>
          <p:cNvSpPr txBox="1"/>
          <p:nvPr/>
        </p:nvSpPr>
        <p:spPr>
          <a:xfrm>
            <a:off x="1042988" y="3357563"/>
            <a:ext cx="651827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2. 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有始无终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（            ）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3252" name="组合 53251"/>
          <p:cNvGrpSpPr/>
          <p:nvPr/>
        </p:nvGrpSpPr>
        <p:grpSpPr>
          <a:xfrm>
            <a:off x="214630" y="0"/>
            <a:ext cx="2163763" cy="1814513"/>
            <a:chOff x="1008" y="240"/>
            <a:chExt cx="1363" cy="1143"/>
          </a:xfrm>
        </p:grpSpPr>
        <p:pic>
          <p:nvPicPr>
            <p:cNvPr id="53253" name="图片 53252" descr="悟空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04" y="240"/>
              <a:ext cx="1170" cy="8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54" name="任意多边形 53253"/>
            <p:cNvSpPr/>
            <p:nvPr/>
          </p:nvSpPr>
          <p:spPr>
            <a:xfrm>
              <a:off x="1008" y="816"/>
              <a:ext cx="1363" cy="567"/>
            </a:xfrm>
            <a:custGeom>
              <a:avLst/>
              <a:gdLst/>
              <a:ahLst/>
              <a:cxnLst/>
              <a:rect l="0" t="0" r="0" b="0"/>
              <a:pathLst>
                <a:path w="1363" h="567">
                  <a:moveTo>
                    <a:pt x="37" y="192"/>
                  </a:moveTo>
                  <a:cubicBezTo>
                    <a:pt x="40" y="180"/>
                    <a:pt x="36" y="163"/>
                    <a:pt x="46" y="155"/>
                  </a:cubicBezTo>
                  <a:cubicBezTo>
                    <a:pt x="61" y="142"/>
                    <a:pt x="85" y="148"/>
                    <a:pt x="101" y="137"/>
                  </a:cubicBezTo>
                  <a:cubicBezTo>
                    <a:pt x="131" y="117"/>
                    <a:pt x="122" y="119"/>
                    <a:pt x="156" y="110"/>
                  </a:cubicBezTo>
                  <a:cubicBezTo>
                    <a:pt x="180" y="103"/>
                    <a:pt x="229" y="91"/>
                    <a:pt x="229" y="91"/>
                  </a:cubicBezTo>
                  <a:cubicBezTo>
                    <a:pt x="272" y="62"/>
                    <a:pt x="246" y="76"/>
                    <a:pt x="311" y="55"/>
                  </a:cubicBezTo>
                  <a:cubicBezTo>
                    <a:pt x="320" y="52"/>
                    <a:pt x="330" y="49"/>
                    <a:pt x="339" y="46"/>
                  </a:cubicBezTo>
                  <a:cubicBezTo>
                    <a:pt x="348" y="43"/>
                    <a:pt x="366" y="37"/>
                    <a:pt x="366" y="37"/>
                  </a:cubicBezTo>
                  <a:cubicBezTo>
                    <a:pt x="372" y="31"/>
                    <a:pt x="376" y="22"/>
                    <a:pt x="384" y="18"/>
                  </a:cubicBezTo>
                  <a:cubicBezTo>
                    <a:pt x="401" y="9"/>
                    <a:pt x="439" y="0"/>
                    <a:pt x="439" y="0"/>
                  </a:cubicBezTo>
                  <a:cubicBezTo>
                    <a:pt x="467" y="3"/>
                    <a:pt x="495" y="5"/>
                    <a:pt x="522" y="9"/>
                  </a:cubicBezTo>
                  <a:cubicBezTo>
                    <a:pt x="531" y="11"/>
                    <a:pt x="547" y="9"/>
                    <a:pt x="549" y="18"/>
                  </a:cubicBezTo>
                  <a:cubicBezTo>
                    <a:pt x="587" y="248"/>
                    <a:pt x="487" y="206"/>
                    <a:pt x="586" y="238"/>
                  </a:cubicBezTo>
                  <a:cubicBezTo>
                    <a:pt x="614" y="233"/>
                    <a:pt x="648" y="239"/>
                    <a:pt x="668" y="219"/>
                  </a:cubicBezTo>
                  <a:cubicBezTo>
                    <a:pt x="689" y="198"/>
                    <a:pt x="674" y="149"/>
                    <a:pt x="695" y="128"/>
                  </a:cubicBezTo>
                  <a:cubicBezTo>
                    <a:pt x="702" y="121"/>
                    <a:pt x="714" y="122"/>
                    <a:pt x="723" y="119"/>
                  </a:cubicBezTo>
                  <a:cubicBezTo>
                    <a:pt x="808" y="122"/>
                    <a:pt x="894" y="117"/>
                    <a:pt x="979" y="128"/>
                  </a:cubicBezTo>
                  <a:cubicBezTo>
                    <a:pt x="1035" y="135"/>
                    <a:pt x="1016" y="232"/>
                    <a:pt x="970" y="247"/>
                  </a:cubicBezTo>
                  <a:cubicBezTo>
                    <a:pt x="967" y="238"/>
                    <a:pt x="960" y="229"/>
                    <a:pt x="960" y="219"/>
                  </a:cubicBezTo>
                  <a:cubicBezTo>
                    <a:pt x="960" y="180"/>
                    <a:pt x="960" y="139"/>
                    <a:pt x="970" y="101"/>
                  </a:cubicBezTo>
                  <a:cubicBezTo>
                    <a:pt x="973" y="90"/>
                    <a:pt x="987" y="87"/>
                    <a:pt x="997" y="82"/>
                  </a:cubicBezTo>
                  <a:cubicBezTo>
                    <a:pt x="1042" y="62"/>
                    <a:pt x="1095" y="49"/>
                    <a:pt x="1143" y="37"/>
                  </a:cubicBezTo>
                  <a:cubicBezTo>
                    <a:pt x="1289" y="51"/>
                    <a:pt x="1329" y="5"/>
                    <a:pt x="1363" y="110"/>
                  </a:cubicBezTo>
                  <a:cubicBezTo>
                    <a:pt x="1351" y="216"/>
                    <a:pt x="1361" y="205"/>
                    <a:pt x="1271" y="229"/>
                  </a:cubicBezTo>
                  <a:cubicBezTo>
                    <a:pt x="1268" y="275"/>
                    <a:pt x="1272" y="321"/>
                    <a:pt x="1262" y="366"/>
                  </a:cubicBezTo>
                  <a:cubicBezTo>
                    <a:pt x="1253" y="406"/>
                    <a:pt x="1121" y="449"/>
                    <a:pt x="1088" y="457"/>
                  </a:cubicBezTo>
                  <a:cubicBezTo>
                    <a:pt x="1010" y="454"/>
                    <a:pt x="880" y="481"/>
                    <a:pt x="814" y="411"/>
                  </a:cubicBezTo>
                  <a:cubicBezTo>
                    <a:pt x="763" y="430"/>
                    <a:pt x="752" y="479"/>
                    <a:pt x="704" y="503"/>
                  </a:cubicBezTo>
                  <a:cubicBezTo>
                    <a:pt x="673" y="518"/>
                    <a:pt x="638" y="522"/>
                    <a:pt x="604" y="530"/>
                  </a:cubicBezTo>
                  <a:cubicBezTo>
                    <a:pt x="564" y="540"/>
                    <a:pt x="535" y="559"/>
                    <a:pt x="494" y="567"/>
                  </a:cubicBezTo>
                  <a:cubicBezTo>
                    <a:pt x="459" y="558"/>
                    <a:pt x="436" y="541"/>
                    <a:pt x="403" y="530"/>
                  </a:cubicBezTo>
                  <a:cubicBezTo>
                    <a:pt x="377" y="505"/>
                    <a:pt x="359" y="482"/>
                    <a:pt x="348" y="448"/>
                  </a:cubicBezTo>
                  <a:cubicBezTo>
                    <a:pt x="333" y="492"/>
                    <a:pt x="318" y="483"/>
                    <a:pt x="275" y="494"/>
                  </a:cubicBezTo>
                  <a:cubicBezTo>
                    <a:pt x="226" y="491"/>
                    <a:pt x="176" y="493"/>
                    <a:pt x="128" y="485"/>
                  </a:cubicBezTo>
                  <a:cubicBezTo>
                    <a:pt x="119" y="484"/>
                    <a:pt x="117" y="472"/>
                    <a:pt x="110" y="466"/>
                  </a:cubicBezTo>
                  <a:cubicBezTo>
                    <a:pt x="62" y="425"/>
                    <a:pt x="22" y="410"/>
                    <a:pt x="0" y="347"/>
                  </a:cubicBezTo>
                  <a:cubicBezTo>
                    <a:pt x="0" y="346"/>
                    <a:pt x="8" y="192"/>
                    <a:pt x="37" y="192"/>
                  </a:cubicBez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2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2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2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2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2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2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Line 2"/>
          <p:cNvSpPr/>
          <p:nvPr/>
        </p:nvSpPr>
        <p:spPr>
          <a:xfrm rot="-5400000" flipV="1">
            <a:off x="34925" y="1484313"/>
            <a:ext cx="1081088" cy="64928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8" name="Arc 3"/>
          <p:cNvSpPr/>
          <p:nvPr/>
        </p:nvSpPr>
        <p:spPr>
          <a:xfrm flipV="1">
            <a:off x="2555875" y="1412875"/>
            <a:ext cx="720725" cy="788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98815187" y="878330556"/>
              </a:cxn>
              <a:cxn ang="0">
                <a:pos x="0" y="802297497"/>
              </a:cxn>
            </a:cxnLst>
            <a:rect l="0" t="0" r="0" b="0"/>
            <a:pathLst>
              <a:path w="21600" h="23647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283"/>
                  <a:pt x="21567" y="22966"/>
                  <a:pt x="21502" y="23646"/>
                </a:cubicBezTo>
              </a:path>
              <a:path w="21600" h="23647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283"/>
                  <a:pt x="21567" y="22966"/>
                  <a:pt x="21502" y="23646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39" name="Text Box 4"/>
          <p:cNvSpPr txBox="1"/>
          <p:nvPr/>
        </p:nvSpPr>
        <p:spPr>
          <a:xfrm>
            <a:off x="212725" y="404813"/>
            <a:ext cx="8931275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下面的图形，哪些是直线？哪些是射线？哪些是线段？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Line 5"/>
          <p:cNvSpPr/>
          <p:nvPr/>
        </p:nvSpPr>
        <p:spPr>
          <a:xfrm flipV="1">
            <a:off x="3706813" y="1255713"/>
            <a:ext cx="504825" cy="107791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1" name="Line 6"/>
          <p:cNvSpPr/>
          <p:nvPr/>
        </p:nvSpPr>
        <p:spPr>
          <a:xfrm rot="5400000" flipH="1" flipV="1">
            <a:off x="5761038" y="1519238"/>
            <a:ext cx="719137" cy="64928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2" name="Line 7"/>
          <p:cNvSpPr/>
          <p:nvPr/>
        </p:nvSpPr>
        <p:spPr>
          <a:xfrm>
            <a:off x="7885113" y="1268413"/>
            <a:ext cx="863600" cy="9366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4343" name="Group 8"/>
          <p:cNvGrpSpPr/>
          <p:nvPr/>
        </p:nvGrpSpPr>
        <p:grpSpPr>
          <a:xfrm>
            <a:off x="6804025" y="1268413"/>
            <a:ext cx="1223963" cy="1008062"/>
            <a:chOff x="0" y="0"/>
            <a:chExt cx="663" cy="549"/>
          </a:xfrm>
        </p:grpSpPr>
        <p:sp>
          <p:nvSpPr>
            <p:cNvPr id="14344" name="Arc 9"/>
            <p:cNvSpPr/>
            <p:nvPr/>
          </p:nvSpPr>
          <p:spPr>
            <a:xfrm rot="4561487" flipV="1">
              <a:off x="77" y="-34"/>
              <a:ext cx="549" cy="6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0" b="0"/>
              <a:pathLst>
                <a:path w="26158" h="21600" fill="none">
                  <a:moveTo>
                    <a:pt x="0" y="992"/>
                  </a:moveTo>
                  <a:cubicBezTo>
                    <a:pt x="2094" y="334"/>
                    <a:pt x="4276" y="-1"/>
                    <a:pt x="6471" y="0"/>
                  </a:cubicBezTo>
                  <a:cubicBezTo>
                    <a:pt x="14961" y="0"/>
                    <a:pt x="22664" y="4973"/>
                    <a:pt x="26157" y="12712"/>
                  </a:cubicBezTo>
                </a:path>
                <a:path w="26158" h="21600" stroke="0">
                  <a:moveTo>
                    <a:pt x="0" y="992"/>
                  </a:moveTo>
                  <a:cubicBezTo>
                    <a:pt x="2094" y="334"/>
                    <a:pt x="4276" y="-1"/>
                    <a:pt x="6471" y="0"/>
                  </a:cubicBezTo>
                  <a:cubicBezTo>
                    <a:pt x="14961" y="0"/>
                    <a:pt x="22664" y="4973"/>
                    <a:pt x="26157" y="12712"/>
                  </a:cubicBezTo>
                  <a:lnTo>
                    <a:pt x="6471" y="21600"/>
                  </a:lnTo>
                  <a:lnTo>
                    <a:pt x="0" y="992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5" name="Line 10"/>
            <p:cNvSpPr/>
            <p:nvPr/>
          </p:nvSpPr>
          <p:spPr>
            <a:xfrm>
              <a:off x="0" y="90"/>
              <a:ext cx="91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46" name="Line 11"/>
            <p:cNvSpPr/>
            <p:nvPr/>
          </p:nvSpPr>
          <p:spPr>
            <a:xfrm flipH="1">
              <a:off x="454" y="499"/>
              <a:ext cx="45" cy="4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47" name="Line 12"/>
          <p:cNvSpPr/>
          <p:nvPr/>
        </p:nvSpPr>
        <p:spPr>
          <a:xfrm rot="-1586147">
            <a:off x="4787900" y="1268413"/>
            <a:ext cx="360363" cy="11525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8" name="Line 13"/>
          <p:cNvSpPr/>
          <p:nvPr/>
        </p:nvSpPr>
        <p:spPr>
          <a:xfrm rot="-10652179" flipV="1">
            <a:off x="1042988" y="1844675"/>
            <a:ext cx="1225550" cy="144463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9" name="Text Box 14"/>
          <p:cNvSpPr txBox="1"/>
          <p:nvPr/>
        </p:nvSpPr>
        <p:spPr>
          <a:xfrm>
            <a:off x="468313" y="2203450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①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0" name="Text Box 15"/>
          <p:cNvSpPr txBox="1"/>
          <p:nvPr/>
        </p:nvSpPr>
        <p:spPr>
          <a:xfrm>
            <a:off x="1547813" y="2203450"/>
            <a:ext cx="50323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②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1" name="Text Box 16"/>
          <p:cNvSpPr txBox="1"/>
          <p:nvPr/>
        </p:nvSpPr>
        <p:spPr>
          <a:xfrm>
            <a:off x="2700338" y="2217738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③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2" name="Text Box 17"/>
          <p:cNvSpPr txBox="1"/>
          <p:nvPr/>
        </p:nvSpPr>
        <p:spPr>
          <a:xfrm>
            <a:off x="3708400" y="2144713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④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3" name="Text Box 18"/>
          <p:cNvSpPr txBox="1"/>
          <p:nvPr/>
        </p:nvSpPr>
        <p:spPr>
          <a:xfrm>
            <a:off x="4787900" y="2143125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⑤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4" name="Text Box 19"/>
          <p:cNvSpPr txBox="1"/>
          <p:nvPr/>
        </p:nvSpPr>
        <p:spPr>
          <a:xfrm>
            <a:off x="5867400" y="2141538"/>
            <a:ext cx="36036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⑥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5" name="Text Box 20"/>
          <p:cNvSpPr txBox="1"/>
          <p:nvPr/>
        </p:nvSpPr>
        <p:spPr>
          <a:xfrm>
            <a:off x="7164388" y="2133600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⑦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6" name="Text Box 21"/>
          <p:cNvSpPr txBox="1"/>
          <p:nvPr/>
        </p:nvSpPr>
        <p:spPr>
          <a:xfrm>
            <a:off x="8243888" y="2179638"/>
            <a:ext cx="3603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⑧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7" name="Text Box 22"/>
          <p:cNvSpPr txBox="1"/>
          <p:nvPr/>
        </p:nvSpPr>
        <p:spPr>
          <a:xfrm>
            <a:off x="1116013" y="5013325"/>
            <a:ext cx="136842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线段：</a:t>
            </a:r>
            <a:endParaRPr lang="zh-CN" altLang="en-US" sz="3200" b="1">
              <a:solidFill>
                <a:srgbClr val="CC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4358" name="Text Box 23"/>
          <p:cNvSpPr txBox="1"/>
          <p:nvPr/>
        </p:nvSpPr>
        <p:spPr>
          <a:xfrm>
            <a:off x="1116013" y="4221163"/>
            <a:ext cx="1368425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射线：</a:t>
            </a:r>
            <a:endParaRPr lang="zh-CN" altLang="en-US" sz="3200" b="1">
              <a:solidFill>
                <a:srgbClr val="CC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4359" name="Text Box 24"/>
          <p:cNvSpPr txBox="1"/>
          <p:nvPr/>
        </p:nvSpPr>
        <p:spPr>
          <a:xfrm>
            <a:off x="1116013" y="3500438"/>
            <a:ext cx="1368425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直线：</a:t>
            </a:r>
            <a:endParaRPr lang="zh-CN" altLang="en-US" sz="3200" b="1">
              <a:solidFill>
                <a:srgbClr val="CC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2313" name="Text Box 25"/>
          <p:cNvSpPr txBox="1"/>
          <p:nvPr/>
        </p:nvSpPr>
        <p:spPr>
          <a:xfrm>
            <a:off x="2627313" y="4968875"/>
            <a:ext cx="79216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Arial" panose="020B0604020202020204" pitchFamily="34" charset="0"/>
                <a:ea typeface="楷体" panose="02010609060101010101" pitchFamily="49" charset="-122"/>
              </a:rPr>
              <a:t>①</a:t>
            </a:r>
            <a:endParaRPr lang="en-US" altLang="zh-CN" sz="36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2314" name="Text Box 26"/>
          <p:cNvSpPr txBox="1"/>
          <p:nvPr/>
        </p:nvSpPr>
        <p:spPr>
          <a:xfrm>
            <a:off x="3563938" y="4948238"/>
            <a:ext cx="79216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Arial" panose="020B0604020202020204" pitchFamily="34" charset="0"/>
                <a:ea typeface="楷体" panose="02010609060101010101" pitchFamily="49" charset="-122"/>
              </a:rPr>
              <a:t>⑥</a:t>
            </a:r>
            <a:endParaRPr lang="en-US" altLang="zh-CN" sz="36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2315" name="Text Box 27"/>
          <p:cNvSpPr txBox="1"/>
          <p:nvPr/>
        </p:nvSpPr>
        <p:spPr>
          <a:xfrm>
            <a:off x="2627313" y="4227513"/>
            <a:ext cx="79216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Arial" panose="020B0604020202020204" pitchFamily="34" charset="0"/>
                <a:ea typeface="楷体" panose="02010609060101010101" pitchFamily="49" charset="-122"/>
              </a:rPr>
              <a:t>②</a:t>
            </a:r>
            <a:endParaRPr lang="en-US" altLang="zh-CN" sz="36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2316" name="Text Box 28"/>
          <p:cNvSpPr txBox="1"/>
          <p:nvPr/>
        </p:nvSpPr>
        <p:spPr>
          <a:xfrm>
            <a:off x="3563938" y="4227513"/>
            <a:ext cx="649287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Arial" panose="020B0604020202020204" pitchFamily="34" charset="0"/>
                <a:ea typeface="楷体" panose="02010609060101010101" pitchFamily="49" charset="-122"/>
              </a:rPr>
              <a:t>⑤</a:t>
            </a:r>
            <a:endParaRPr lang="en-US" altLang="zh-CN" sz="36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2317" name="Text Box 29"/>
          <p:cNvSpPr txBox="1"/>
          <p:nvPr/>
        </p:nvSpPr>
        <p:spPr>
          <a:xfrm>
            <a:off x="2627313" y="3435350"/>
            <a:ext cx="72072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Arial" panose="020B0604020202020204" pitchFamily="34" charset="0"/>
                <a:ea typeface="楷体" panose="02010609060101010101" pitchFamily="49" charset="-122"/>
              </a:rPr>
              <a:t>④</a:t>
            </a:r>
            <a:endParaRPr lang="en-US" altLang="zh-CN" sz="36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2318" name="Text Box 30"/>
          <p:cNvSpPr txBox="1"/>
          <p:nvPr/>
        </p:nvSpPr>
        <p:spPr>
          <a:xfrm>
            <a:off x="3563938" y="3435350"/>
            <a:ext cx="6477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Arial" panose="020B0604020202020204" pitchFamily="34" charset="0"/>
                <a:ea typeface="楷体" panose="02010609060101010101" pitchFamily="49" charset="-122"/>
              </a:rPr>
              <a:t>⑧</a:t>
            </a:r>
            <a:endParaRPr lang="en-US" altLang="zh-CN" sz="36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" name="Arc 3"/>
          <p:cNvSpPr/>
          <p:nvPr/>
        </p:nvSpPr>
        <p:spPr>
          <a:xfrm flipV="1">
            <a:off x="2540000" y="1397000"/>
            <a:ext cx="720725" cy="7889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98815187" y="878330556"/>
              </a:cxn>
              <a:cxn ang="0">
                <a:pos x="0" y="802297497"/>
              </a:cxn>
            </a:cxnLst>
            <a:rect l="0" t="0" r="0" b="0"/>
            <a:pathLst>
              <a:path w="21600" h="23647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283"/>
                  <a:pt x="21567" y="22966"/>
                  <a:pt x="21502" y="23646"/>
                </a:cubicBezTo>
              </a:path>
              <a:path w="21600" h="23647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283"/>
                  <a:pt x="21567" y="22966"/>
                  <a:pt x="21502" y="23646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8"/>
          <p:cNvGrpSpPr/>
          <p:nvPr/>
        </p:nvGrpSpPr>
        <p:grpSpPr>
          <a:xfrm>
            <a:off x="6788150" y="1252538"/>
            <a:ext cx="1223963" cy="1008062"/>
            <a:chOff x="0" y="0"/>
            <a:chExt cx="663" cy="549"/>
          </a:xfrm>
        </p:grpSpPr>
        <p:sp>
          <p:nvSpPr>
            <p:cNvPr id="14368" name="Arc 9"/>
            <p:cNvSpPr/>
            <p:nvPr/>
          </p:nvSpPr>
          <p:spPr>
            <a:xfrm rot="4561487" flipV="1">
              <a:off x="77" y="-34"/>
              <a:ext cx="549" cy="6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0" b="0"/>
              <a:pathLst>
                <a:path w="26158" h="21600" fill="none">
                  <a:moveTo>
                    <a:pt x="0" y="992"/>
                  </a:moveTo>
                  <a:cubicBezTo>
                    <a:pt x="2094" y="334"/>
                    <a:pt x="4276" y="-1"/>
                    <a:pt x="6471" y="0"/>
                  </a:cubicBezTo>
                  <a:cubicBezTo>
                    <a:pt x="14961" y="0"/>
                    <a:pt x="22664" y="4973"/>
                    <a:pt x="26157" y="12712"/>
                  </a:cubicBezTo>
                </a:path>
                <a:path w="26158" h="21600" stroke="0">
                  <a:moveTo>
                    <a:pt x="0" y="992"/>
                  </a:moveTo>
                  <a:cubicBezTo>
                    <a:pt x="2094" y="334"/>
                    <a:pt x="4276" y="-1"/>
                    <a:pt x="6471" y="0"/>
                  </a:cubicBezTo>
                  <a:cubicBezTo>
                    <a:pt x="14961" y="0"/>
                    <a:pt x="22664" y="4973"/>
                    <a:pt x="26157" y="12712"/>
                  </a:cubicBezTo>
                  <a:lnTo>
                    <a:pt x="6471" y="21600"/>
                  </a:lnTo>
                  <a:lnTo>
                    <a:pt x="0" y="992"/>
                  </a:lnTo>
                  <a:close/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9" name="Line 10"/>
            <p:cNvSpPr/>
            <p:nvPr/>
          </p:nvSpPr>
          <p:spPr>
            <a:xfrm>
              <a:off x="0" y="90"/>
              <a:ext cx="91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70" name="Line 11"/>
            <p:cNvSpPr/>
            <p:nvPr/>
          </p:nvSpPr>
          <p:spPr>
            <a:xfrm flipH="1">
              <a:off x="454" y="499"/>
              <a:ext cx="45" cy="45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3" grpId="0"/>
      <p:bldP spid="12314" grpId="0"/>
      <p:bldP spid="12315" grpId="0"/>
      <p:bldP spid="12316" grpId="0"/>
      <p:bldP spid="12317" grpId="0"/>
      <p:bldP spid="12318" grpId="0"/>
      <p:bldP spid="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内容占位符 3" descr="a4279220ce8ed00aac34def1.jpg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255"/>
            <a:ext cx="9144000" cy="7643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9570" name="Rectangle 2"/>
          <p:cNvSpPr/>
          <p:nvPr/>
        </p:nvSpPr>
        <p:spPr>
          <a:xfrm>
            <a:off x="7431088" y="5262563"/>
            <a:ext cx="196691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（　  ）</a:t>
            </a:r>
            <a:endParaRPr lang="zh-CN" altLang="en-US" sz="4000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09571" name="Text Box 3"/>
          <p:cNvSpPr txBox="1"/>
          <p:nvPr/>
        </p:nvSpPr>
        <p:spPr>
          <a:xfrm>
            <a:off x="250825" y="1341438"/>
            <a:ext cx="8893175" cy="2800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2" charset="-122"/>
              </a:rPr>
              <a:t>1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</a:rPr>
              <a:t>、线段是无限长的。             （       ） </a:t>
            </a:r>
            <a:endParaRPr lang="zh-CN" altLang="en-US" sz="3200">
              <a:solidFill>
                <a:srgbClr val="0000FF"/>
              </a:solidFill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2" charset="-122"/>
              </a:rPr>
              <a:t>2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</a:rPr>
              <a:t>、射线可以向两端无限延长。      （       ）</a:t>
            </a:r>
            <a:endParaRPr lang="en-US" altLang="zh-CN" sz="3200">
              <a:solidFill>
                <a:srgbClr val="0000FF"/>
              </a:solidFill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2" charset="-122"/>
              </a:rPr>
              <a:t>3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</a:rPr>
              <a:t>、一条直线长</a:t>
            </a:r>
            <a:r>
              <a:rPr lang="en-US" altLang="zh-CN" sz="3200">
                <a:solidFill>
                  <a:srgbClr val="0000FF"/>
                </a:solidFill>
                <a:latin typeface="黑体" panose="02010609060101010101" pitchFamily="2" charset="-122"/>
              </a:rPr>
              <a:t>4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</a:rPr>
              <a:t>分米。      　　  （        ）</a:t>
            </a:r>
            <a:endParaRPr lang="zh-CN" altLang="en-US" sz="3200">
              <a:solidFill>
                <a:srgbClr val="0000FF"/>
              </a:solidFill>
              <a:latin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2" charset="-122"/>
              </a:rPr>
              <a:t>4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</a:rPr>
              <a:t>、线段和射线都是直线的一部分。（      　 ）                     </a:t>
            </a:r>
            <a:endParaRPr lang="zh-CN" altLang="en-US" sz="3200">
              <a:solidFill>
                <a:srgbClr val="0000FF"/>
              </a:solidFill>
              <a:latin typeface="黑体" panose="02010609060101010101" pitchFamily="2" charset="-122"/>
            </a:endParaRPr>
          </a:p>
        </p:txBody>
      </p:sp>
      <p:sp>
        <p:nvSpPr>
          <p:cNvPr id="109572" name="Text Box 4"/>
          <p:cNvSpPr txBox="1"/>
          <p:nvPr/>
        </p:nvSpPr>
        <p:spPr>
          <a:xfrm>
            <a:off x="6711950" y="4437063"/>
            <a:ext cx="22526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（     　）</a:t>
            </a:r>
            <a:endParaRPr lang="zh-CN" altLang="en-US" sz="4000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7772400" y="1295400"/>
            <a:ext cx="647700" cy="647700"/>
            <a:chOff x="3878" y="3566"/>
            <a:chExt cx="408" cy="408"/>
          </a:xfrm>
        </p:grpSpPr>
        <p:sp>
          <p:nvSpPr>
            <p:cNvPr id="109591" name="Line 6"/>
            <p:cNvSpPr/>
            <p:nvPr/>
          </p:nvSpPr>
          <p:spPr>
            <a:xfrm flipV="1">
              <a:off x="3879" y="3566"/>
              <a:ext cx="363" cy="40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09592" name="Line 7"/>
            <p:cNvSpPr/>
            <p:nvPr/>
          </p:nvSpPr>
          <p:spPr>
            <a:xfrm>
              <a:off x="3878" y="3612"/>
              <a:ext cx="408" cy="31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3" name="Group 8"/>
          <p:cNvGrpSpPr/>
          <p:nvPr/>
        </p:nvGrpSpPr>
        <p:grpSpPr>
          <a:xfrm>
            <a:off x="7848600" y="2057400"/>
            <a:ext cx="647700" cy="647700"/>
            <a:chOff x="3878" y="3566"/>
            <a:chExt cx="408" cy="408"/>
          </a:xfrm>
        </p:grpSpPr>
        <p:sp>
          <p:nvSpPr>
            <p:cNvPr id="109589" name="Line 9"/>
            <p:cNvSpPr/>
            <p:nvPr/>
          </p:nvSpPr>
          <p:spPr>
            <a:xfrm flipV="1">
              <a:off x="3879" y="3566"/>
              <a:ext cx="363" cy="40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09590" name="Line 10"/>
            <p:cNvSpPr/>
            <p:nvPr/>
          </p:nvSpPr>
          <p:spPr>
            <a:xfrm>
              <a:off x="3878" y="3612"/>
              <a:ext cx="408" cy="31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4" name="Group 11"/>
          <p:cNvGrpSpPr/>
          <p:nvPr/>
        </p:nvGrpSpPr>
        <p:grpSpPr>
          <a:xfrm>
            <a:off x="8077200" y="5334000"/>
            <a:ext cx="647700" cy="647700"/>
            <a:chOff x="3878" y="3566"/>
            <a:chExt cx="408" cy="408"/>
          </a:xfrm>
        </p:grpSpPr>
        <p:sp>
          <p:nvSpPr>
            <p:cNvPr id="109587" name="Line 12"/>
            <p:cNvSpPr/>
            <p:nvPr/>
          </p:nvSpPr>
          <p:spPr>
            <a:xfrm flipV="1">
              <a:off x="3879" y="3566"/>
              <a:ext cx="363" cy="40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09588" name="Line 13"/>
            <p:cNvSpPr/>
            <p:nvPr/>
          </p:nvSpPr>
          <p:spPr>
            <a:xfrm>
              <a:off x="3878" y="3612"/>
              <a:ext cx="408" cy="31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5" name="Group 14"/>
          <p:cNvGrpSpPr/>
          <p:nvPr/>
        </p:nvGrpSpPr>
        <p:grpSpPr>
          <a:xfrm>
            <a:off x="7451725" y="4508500"/>
            <a:ext cx="647700" cy="647700"/>
            <a:chOff x="3878" y="3566"/>
            <a:chExt cx="408" cy="408"/>
          </a:xfrm>
        </p:grpSpPr>
        <p:sp>
          <p:nvSpPr>
            <p:cNvPr id="109585" name="Line 15"/>
            <p:cNvSpPr/>
            <p:nvPr/>
          </p:nvSpPr>
          <p:spPr>
            <a:xfrm flipV="1">
              <a:off x="3879" y="3566"/>
              <a:ext cx="363" cy="40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09586" name="Line 16"/>
            <p:cNvSpPr/>
            <p:nvPr/>
          </p:nvSpPr>
          <p:spPr>
            <a:xfrm>
              <a:off x="3878" y="3612"/>
              <a:ext cx="408" cy="31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59409" name="Text Box 17"/>
          <p:cNvSpPr txBox="1"/>
          <p:nvPr/>
        </p:nvSpPr>
        <p:spPr>
          <a:xfrm>
            <a:off x="7467600" y="3352800"/>
            <a:ext cx="12192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200">
                <a:latin typeface="Arial" panose="020B0604020202020204" pitchFamily="34" charset="0"/>
                <a:ea typeface="宋体" panose="02010600030101010101" pitchFamily="2" charset="-122"/>
              </a:rPr>
              <a:t>√</a:t>
            </a:r>
            <a:endParaRPr lang="en-US" altLang="zh-CN" sz="7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9578" name="Text Box 18"/>
          <p:cNvSpPr txBox="1"/>
          <p:nvPr/>
        </p:nvSpPr>
        <p:spPr>
          <a:xfrm>
            <a:off x="250825" y="4508500"/>
            <a:ext cx="6096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2" charset="-122"/>
              </a:rPr>
              <a:t>5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</a:rPr>
              <a:t>、直线比射线长。</a:t>
            </a:r>
            <a:endParaRPr lang="zh-CN" altLang="en-US" sz="3200">
              <a:solidFill>
                <a:srgbClr val="0000FF"/>
              </a:solidFill>
              <a:latin typeface="黑体" panose="02010609060101010101" pitchFamily="2" charset="-122"/>
            </a:endParaRPr>
          </a:p>
        </p:txBody>
      </p:sp>
      <p:sp>
        <p:nvSpPr>
          <p:cNvPr id="109579" name="Text Box 19"/>
          <p:cNvSpPr txBox="1"/>
          <p:nvPr/>
        </p:nvSpPr>
        <p:spPr>
          <a:xfrm>
            <a:off x="250825" y="5373688"/>
            <a:ext cx="874871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黑体" panose="02010609060101010101" pitchFamily="2" charset="-122"/>
              </a:rPr>
              <a:t>6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</a:rPr>
              <a:t>、凡是无限长的线，不是直线就是射线。</a:t>
            </a:r>
            <a:endParaRPr lang="zh-CN" altLang="en-US" sz="3200">
              <a:solidFill>
                <a:srgbClr val="0000FF"/>
              </a:solidFill>
              <a:latin typeface="黑体" panose="02010609060101010101" pitchFamily="2" charset="-122"/>
            </a:endParaRPr>
          </a:p>
        </p:txBody>
      </p:sp>
      <p:grpSp>
        <p:nvGrpSpPr>
          <p:cNvPr id="6" name="Group 20"/>
          <p:cNvGrpSpPr/>
          <p:nvPr/>
        </p:nvGrpSpPr>
        <p:grpSpPr>
          <a:xfrm>
            <a:off x="7924800" y="2743200"/>
            <a:ext cx="647700" cy="647700"/>
            <a:chOff x="3878" y="3566"/>
            <a:chExt cx="408" cy="408"/>
          </a:xfrm>
        </p:grpSpPr>
        <p:sp>
          <p:nvSpPr>
            <p:cNvPr id="109583" name="Line 21"/>
            <p:cNvSpPr/>
            <p:nvPr/>
          </p:nvSpPr>
          <p:spPr>
            <a:xfrm flipV="1">
              <a:off x="3879" y="3566"/>
              <a:ext cx="363" cy="40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09584" name="Line 22"/>
            <p:cNvSpPr/>
            <p:nvPr/>
          </p:nvSpPr>
          <p:spPr>
            <a:xfrm>
              <a:off x="3878" y="3612"/>
              <a:ext cx="408" cy="318"/>
            </a:xfrm>
            <a:prstGeom prst="line">
              <a:avLst/>
            </a:prstGeom>
            <a:ln w="635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109581" name="Text Box 23"/>
          <p:cNvSpPr txBox="1"/>
          <p:nvPr/>
        </p:nvSpPr>
        <p:spPr>
          <a:xfrm>
            <a:off x="609600" y="304800"/>
            <a:ext cx="46482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>
                <a:solidFill>
                  <a:srgbClr val="006666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我当小法官。</a:t>
            </a:r>
            <a:endParaRPr lang="zh-CN" altLang="en-US" sz="4800">
              <a:solidFill>
                <a:srgbClr val="006666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38913" descr="20063984017664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7337" y="-211137"/>
            <a:ext cx="9736137" cy="7297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圆角矩形 38914"/>
          <p:cNvSpPr/>
          <p:nvPr/>
        </p:nvSpPr>
        <p:spPr>
          <a:xfrm>
            <a:off x="468313" y="260350"/>
            <a:ext cx="8423275" cy="63373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文本框 38915"/>
          <p:cNvSpPr txBox="1"/>
          <p:nvPr/>
        </p:nvSpPr>
        <p:spPr>
          <a:xfrm>
            <a:off x="684213" y="981075"/>
            <a:ext cx="84597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Arial" panose="020B0604020202020204" pitchFamily="34" charset="0"/>
                <a:ea typeface="楷体_GB2312" pitchFamily="1" charset="-122"/>
              </a:rPr>
              <a:t>画一画，经过两点可以画多少条直线？</a:t>
            </a:r>
            <a:endParaRPr lang="zh-CN" altLang="en-US" sz="2800" b="1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8917" name="直接连接符 38916"/>
          <p:cNvSpPr/>
          <p:nvPr/>
        </p:nvSpPr>
        <p:spPr>
          <a:xfrm flipV="1">
            <a:off x="1116013" y="2852738"/>
            <a:ext cx="6911975" cy="0"/>
          </a:xfrm>
          <a:prstGeom prst="line">
            <a:avLst/>
          </a:prstGeom>
          <a:ln w="1270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8918" name="椭圆 38917"/>
          <p:cNvSpPr/>
          <p:nvPr/>
        </p:nvSpPr>
        <p:spPr>
          <a:xfrm>
            <a:off x="2987675" y="2708275"/>
            <a:ext cx="288925" cy="28892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19" name="椭圆 38918"/>
          <p:cNvSpPr/>
          <p:nvPr/>
        </p:nvSpPr>
        <p:spPr>
          <a:xfrm>
            <a:off x="6084888" y="2708275"/>
            <a:ext cx="288925" cy="28892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0" name="文本框 38919"/>
          <p:cNvSpPr txBox="1"/>
          <p:nvPr/>
        </p:nvSpPr>
        <p:spPr>
          <a:xfrm>
            <a:off x="2627313" y="3860800"/>
            <a:ext cx="45370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Arial" panose="020B0604020202020204" pitchFamily="34" charset="0"/>
                <a:ea typeface="楷体_GB2312" pitchFamily="1" charset="-122"/>
              </a:rPr>
              <a:t>经过两点只能画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一条</a:t>
            </a:r>
            <a:r>
              <a:rPr lang="zh-CN" altLang="en-US" sz="2800" b="1">
                <a:latin typeface="Arial" panose="020B0604020202020204" pitchFamily="34" charset="0"/>
                <a:ea typeface="楷体_GB2312" pitchFamily="1" charset="-122"/>
              </a:rPr>
              <a:t>直线</a:t>
            </a:r>
            <a:endParaRPr lang="zh-CN" altLang="en-US" sz="2800" b="1"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21505"/>
          <p:cNvSpPr txBox="1"/>
          <p:nvPr/>
        </p:nvSpPr>
        <p:spPr>
          <a:xfrm>
            <a:off x="971550" y="1916113"/>
            <a:ext cx="817245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请你数一数下图中一共有（     ）条线段。</a:t>
            </a:r>
            <a:endParaRPr lang="zh-CN" altLang="en-US" sz="3200" b="1">
              <a:solidFill>
                <a:srgbClr val="000099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1507" name="组合 21506"/>
          <p:cNvGrpSpPr/>
          <p:nvPr/>
        </p:nvGrpSpPr>
        <p:grpSpPr>
          <a:xfrm flipV="1">
            <a:off x="2195513" y="2924175"/>
            <a:ext cx="4392612" cy="69850"/>
            <a:chOff x="0" y="0"/>
            <a:chExt cx="2903" cy="0"/>
          </a:xfrm>
        </p:grpSpPr>
        <p:cxnSp>
          <p:nvCxnSpPr>
            <p:cNvPr id="28675" name="直接箭头连接符 21507"/>
            <p:cNvCxnSpPr/>
            <p:nvPr/>
          </p:nvCxnSpPr>
          <p:spPr>
            <a:xfrm>
              <a:off x="0" y="0"/>
              <a:ext cx="726" cy="0"/>
            </a:xfrm>
            <a:prstGeom prst="straightConnector1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cxnSp>
          <p:nvCxnSpPr>
            <p:cNvPr id="28676" name="直接箭头连接符 21508"/>
            <p:cNvCxnSpPr/>
            <p:nvPr/>
          </p:nvCxnSpPr>
          <p:spPr>
            <a:xfrm>
              <a:off x="726" y="0"/>
              <a:ext cx="725" cy="0"/>
            </a:xfrm>
            <a:prstGeom prst="straightConnector1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cxnSp>
          <p:nvCxnSpPr>
            <p:cNvPr id="28677" name="直接箭头连接符 21509"/>
            <p:cNvCxnSpPr/>
            <p:nvPr/>
          </p:nvCxnSpPr>
          <p:spPr>
            <a:xfrm>
              <a:off x="1451" y="0"/>
              <a:ext cx="726" cy="0"/>
            </a:xfrm>
            <a:prstGeom prst="straightConnector1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cxnSp>
          <p:nvCxnSpPr>
            <p:cNvPr id="28678" name="直接箭头连接符 21510"/>
            <p:cNvCxnSpPr/>
            <p:nvPr/>
          </p:nvCxnSpPr>
          <p:spPr>
            <a:xfrm>
              <a:off x="2177" y="0"/>
              <a:ext cx="726" cy="0"/>
            </a:xfrm>
            <a:prstGeom prst="straightConnector1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</p:spPr>
        </p:cxnSp>
      </p:grpSp>
      <p:pic>
        <p:nvPicPr>
          <p:cNvPr id="28680" name="Picture 2" descr="RM_0729"/>
          <p:cNvPicPr>
            <a:picLocks noChangeAspect="1"/>
          </p:cNvPicPr>
          <p:nvPr/>
        </p:nvPicPr>
        <p:blipFill>
          <a:blip r:embed="rId1">
            <a:clrChange>
              <a:clrFrom>
                <a:srgbClr val="8CFBDC"/>
              </a:clrFrom>
              <a:clrTo>
                <a:srgbClr val="8CFBD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750" y="5084763"/>
            <a:ext cx="1347788" cy="1524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5" name="云形标注 21514">
            <a:hlinkClick r:id="rId2" action="ppaction://hlinksldjump"/>
          </p:cNvPr>
          <p:cNvSpPr/>
          <p:nvPr/>
        </p:nvSpPr>
        <p:spPr>
          <a:xfrm>
            <a:off x="1763713" y="3789363"/>
            <a:ext cx="5113337" cy="2016125"/>
          </a:xfrm>
          <a:prstGeom prst="cloudCallout">
            <a:avLst>
              <a:gd name="adj1" fmla="val 72819"/>
              <a:gd name="adj2" fmla="val 73384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zh-CN" altLang="en-US" sz="2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如果线段上有 </a:t>
            </a:r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 </a:t>
            </a:r>
            <a:r>
              <a:rPr lang="zh-CN" altLang="en-US" sz="2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个点，那么应该有（    ）条线段。</a:t>
            </a:r>
            <a:endParaRPr lang="zh-CN" altLang="en-US" sz="28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6" name="文本框 21515"/>
          <p:cNvSpPr txBox="1"/>
          <p:nvPr/>
        </p:nvSpPr>
        <p:spPr>
          <a:xfrm>
            <a:off x="5867400" y="1844675"/>
            <a:ext cx="1152525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endParaRPr lang="en-US" altLang="zh-CN" sz="4000" b="1">
              <a:solidFill>
                <a:srgbClr val="CC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7" name="文本框 21516"/>
          <p:cNvSpPr txBox="1"/>
          <p:nvPr/>
        </p:nvSpPr>
        <p:spPr>
          <a:xfrm>
            <a:off x="2195513" y="3141663"/>
            <a:ext cx="583247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99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4+3+2+1=10(</a:t>
            </a:r>
            <a:r>
              <a:rPr lang="zh-CN" altLang="en-US" sz="3600" b="1">
                <a:solidFill>
                  <a:srgbClr val="99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条</a:t>
            </a:r>
            <a:r>
              <a:rPr lang="en-US" altLang="zh-CN" sz="3600" b="1">
                <a:solidFill>
                  <a:srgbClr val="99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endParaRPr lang="en-US" altLang="zh-CN" sz="3600" b="1">
              <a:solidFill>
                <a:srgbClr val="99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8" name="文本框 21517"/>
          <p:cNvSpPr txBox="1"/>
          <p:nvPr/>
        </p:nvSpPr>
        <p:spPr>
          <a:xfrm>
            <a:off x="1331913" y="5805488"/>
            <a:ext cx="583247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99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7+6+5+4+3+2+1=28(</a:t>
            </a:r>
            <a:r>
              <a:rPr lang="zh-CN" altLang="en-US" sz="3600" b="1">
                <a:solidFill>
                  <a:srgbClr val="99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条</a:t>
            </a:r>
            <a:r>
              <a:rPr lang="en-US" altLang="zh-CN" sz="3600" b="1">
                <a:solidFill>
                  <a:srgbClr val="99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endParaRPr lang="en-US" altLang="zh-CN" sz="3600" b="1">
              <a:solidFill>
                <a:srgbClr val="99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86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0"/>
                  </p:tgtEl>
                </p:cond>
              </p:nextCondLst>
            </p:seq>
          </p:childTnLst>
        </p:cTn>
      </p:par>
    </p:tnLst>
    <p:bldLst>
      <p:bldP spid="21506" grpId="0"/>
      <p:bldP spid="21515" grpId="0"/>
      <p:bldP spid="21516" grpId="0"/>
      <p:bldP spid="21517" grpId="0"/>
      <p:bldP spid="21518" grpId="0"/>
      <p:bldP spid="21518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/>
          <p:nvPr/>
        </p:nvGrpSpPr>
        <p:grpSpPr>
          <a:xfrm>
            <a:off x="124516" y="1969135"/>
            <a:ext cx="9721159" cy="3971925"/>
            <a:chOff x="-478" y="0"/>
            <a:chExt cx="3377" cy="1542"/>
          </a:xfrm>
        </p:grpSpPr>
        <p:sp>
          <p:nvSpPr>
            <p:cNvPr id="22551" name="Oval 16"/>
            <p:cNvSpPr/>
            <p:nvPr/>
          </p:nvSpPr>
          <p:spPr>
            <a:xfrm>
              <a:off x="-478" y="0"/>
              <a:ext cx="3031" cy="1497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lIns="90000" tIns="46800" rIns="90000" bIns="46800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lvl="0" indent="0" algn="l">
                <a:buNone/>
              </a:pPr>
              <a:r>
                <a:rPr lang="zh-CN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线段有两个端点</a:t>
              </a:r>
              <a:r>
                <a:rPr lang="en-US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,</a:t>
              </a: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可以量出</a:t>
              </a:r>
              <a:r>
                <a:rPr lang="zh-CN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长度</a:t>
              </a:r>
              <a:r>
                <a:rPr lang="en-US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,</a:t>
              </a:r>
              <a:r>
                <a:rPr lang="zh-CN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不能延伸</a:t>
              </a:r>
              <a:endParaRPr lang="zh-CN" altLang="zh-CN" sz="280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endParaRPr>
            </a:p>
            <a:p>
              <a:pPr lvl="0" indent="0" algn="l"/>
              <a:endParaRPr lang="en-US" altLang="zh-CN" sz="280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endParaRPr>
            </a:p>
            <a:p>
              <a:pPr lvl="0" indent="0" algn="l">
                <a:buNone/>
              </a:pPr>
              <a:r>
                <a:rPr lang="zh-CN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  射线有一个端点</a:t>
              </a:r>
              <a:r>
                <a:rPr lang="en-US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,</a:t>
              </a:r>
              <a:r>
                <a:rPr lang="zh-CN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可以向一端无限延伸</a:t>
              </a:r>
              <a:r>
                <a:rPr lang="en-US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;</a:t>
              </a:r>
              <a:endParaRPr lang="en-US" altLang="zh-CN" sz="280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endParaRPr>
            </a:p>
            <a:p>
              <a:pPr lvl="0" indent="0" algn="l"/>
              <a:endParaRPr lang="en-US" altLang="zh-CN" sz="280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endParaRPr>
            </a:p>
            <a:p>
              <a:pPr lvl="0" indent="0" algn="l">
                <a:buNone/>
              </a:pPr>
              <a:r>
                <a:rPr lang="zh-CN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 直线没有端点</a:t>
              </a:r>
              <a:r>
                <a:rPr lang="en-US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,</a:t>
              </a:r>
              <a:r>
                <a:rPr lang="zh-CN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+mn-ea"/>
                </a:rPr>
                <a:t>可以向两端无限延伸。</a:t>
              </a:r>
              <a:endParaRPr lang="zh-CN" altLang="en-US" sz="2800" b="1">
                <a:ea typeface="楷体_GB2312" pitchFamily="1" charset="-122"/>
              </a:endParaRPr>
            </a:p>
          </p:txBody>
        </p:sp>
        <p:pic>
          <p:nvPicPr>
            <p:cNvPr id="22552" name="Picture 17" descr="frog009s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51" y="756"/>
              <a:ext cx="948" cy="78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2" name="矩形 21"/>
          <p:cNvSpPr/>
          <p:nvPr/>
        </p:nvSpPr>
        <p:spPr>
          <a:xfrm>
            <a:off x="1466612" y="3366373"/>
            <a:ext cx="6210300" cy="41402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2DCDB"/>
                </a:solidFill>
              </a14:hiddenFill>
            </a:ext>
          </a:extLst>
        </p:spPr>
        <p:txBody>
          <a:bodyPr anchor="t">
            <a:spAutoFit/>
          </a:bodyPr>
          <a:lstStyle/>
          <a:p>
            <a:pPr lvl="0" indent="0"/>
            <a:endParaRPr lang="zh-CN" altLang="zh-CN" sz="21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0131" y="146304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/>
              <a:t>课堂总结</a:t>
            </a:r>
            <a:endParaRPr lang="zh-CN" altLang="en-US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2329339" y="3366611"/>
            <a:ext cx="309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0" algn="l"/>
            <a:endParaRPr lang="zh-CN" altLang="zh-CN" sz="240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40619" y="3589020"/>
            <a:ext cx="309880" cy="41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0" algn="l"/>
            <a:endParaRPr lang="zh-CN" altLang="zh-CN" sz="210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pic>
        <p:nvPicPr>
          <p:cNvPr id="2255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166600" y="124460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802 -1.11111E-06 C 0.63039 -0.02523 0.62014 -0.0493 0.59948 -0.0493 C 0.57639 -0.0493 0.56858 -0.02523 0.56094 -1.11111E-06 C 0.5507 0.02801 0.54323 0.05602 0.51736 0.05602 C 0.49445 0.05602 0.48698 0.02801 0.47691 -1.11111E-06 C 0.47205 -0.02523 0.46181 -0.0493 0.43872 -0.0493 C 0.41806 -0.0493 0.40816 -0.02523 0.4 -1.11111E-06 C 0.39254 0.02801 0.38247 0.05602 0.35921 0.05602 C 0.33629 0.05602 0.31858 -1.11111E-06 0.31858 0.00023 C 0.31111 -0.02523 0.30278 -0.0493 0.28039 -0.0493 C 0.25764 -0.0493 0.24948 -0.02523 0.24184 -1.11111E-06 C 0.23177 0.02801 0.22414 0.05602 0.19844 0.05602 C 0.17552 0.05602 0.16789 0.02801 0.16025 -1.11111E-06 C 0.15 -0.02523 0.14254 -0.0493 0.11962 -0.0493 C 0.09931 -0.0493 0.08907 -0.02523 0.08108 -1.11111E-06 C 0.07344 0.02801 0.06337 0.05602 0.04046 0.05602 C 0.01719 0.05602 0.00955 0.02801 -3.61111E-06 -1.11111E-06" pathEditMode="relative" rAng="0" ptsTypes="fffffffffffffffff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/>
          <p:nvPr/>
        </p:nvSpPr>
        <p:spPr>
          <a:xfrm flipV="1">
            <a:off x="167879" y="5732860"/>
            <a:ext cx="46434" cy="3452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 sz="360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8705" name="Rectangle 2"/>
          <p:cNvSpPr/>
          <p:nvPr/>
        </p:nvSpPr>
        <p:spPr>
          <a:xfrm flipH="1" flipV="1">
            <a:off x="214313" y="5430441"/>
            <a:ext cx="71438" cy="35719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706" name="Rectangle 2"/>
          <p:cNvSpPr/>
          <p:nvPr/>
        </p:nvSpPr>
        <p:spPr>
          <a:xfrm>
            <a:off x="642938" y="4929188"/>
            <a:ext cx="8062913" cy="57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709" name="Rectangle 2"/>
          <p:cNvSpPr/>
          <p:nvPr/>
        </p:nvSpPr>
        <p:spPr>
          <a:xfrm flipH="1">
            <a:off x="571500" y="5732860"/>
            <a:ext cx="185738" cy="67866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109" name="Picture 13" descr="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2677716"/>
            <a:ext cx="3911204" cy="13406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4" name="Line 18"/>
          <p:cNvSpPr/>
          <p:nvPr/>
        </p:nvSpPr>
        <p:spPr>
          <a:xfrm>
            <a:off x="1428750" y="3139679"/>
            <a:ext cx="1944291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oval" w="med" len="med"/>
            <a:tailEnd type="oval" w="med" len="med"/>
          </a:ln>
        </p:spPr>
        <p:txBody>
          <a:bodyPr/>
          <a:lstStyle/>
          <a:p/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 flipH="1">
            <a:off x="410766" y="1170385"/>
            <a:ext cx="46435" cy="34529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1" charset="-122"/>
              <a:ea typeface="楷体_GB2312" pitchFamily="1" charset="-122"/>
              <a:cs typeface="+mn-cs"/>
            </a:endParaRPr>
          </a:p>
        </p:txBody>
      </p:sp>
      <p:sp>
        <p:nvSpPr>
          <p:cNvPr id="14" name="Line 18"/>
          <p:cNvSpPr/>
          <p:nvPr/>
        </p:nvSpPr>
        <p:spPr>
          <a:xfrm flipV="1">
            <a:off x="4786313" y="2251472"/>
            <a:ext cx="2276475" cy="134421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oval" w="med" len="med"/>
            <a:tailEnd type="oval" w="med" len="med"/>
          </a:ln>
        </p:spPr>
        <p:txBody>
          <a:bodyPr/>
          <a:lstStyle/>
          <a:p/>
        </p:txBody>
      </p:sp>
      <p:pic>
        <p:nvPicPr>
          <p:cNvPr id="10" name="Picture 14" descr="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5" y="1875235"/>
            <a:ext cx="2857500" cy="19121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1014730" y="4422775"/>
            <a:ext cx="76917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拉紧的线和弓上绷紧的弦都可以看作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线段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8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56296" pathEditMode="relative" rAng="0" ptsTypes="">
                                      <p:cBhvr>
                                        <p:cTn id="40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3.7037E-07 L 0.08889 0.12014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000" y="60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714500" y="3873500"/>
            <a:ext cx="5029200" cy="2000250"/>
            <a:chOff x="3600" y="6360"/>
            <a:chExt cx="10560" cy="4200"/>
          </a:xfrm>
        </p:grpSpPr>
        <p:sp>
          <p:nvSpPr>
            <p:cNvPr id="18447" name="圆角矩形 4"/>
            <p:cNvSpPr/>
            <p:nvPr/>
          </p:nvSpPr>
          <p:spPr>
            <a:xfrm>
              <a:off x="3600" y="6360"/>
              <a:ext cx="10560" cy="4200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defTabSz="914400">
                <a:lnSpc>
                  <a:spcPct val="120000"/>
                </a:lnSpc>
              </a:pPr>
              <a:endParaRPr lang="zh-CN" altLang="en-US" sz="1500" b="1">
                <a:latin typeface="楷体_GB2312"/>
                <a:ea typeface="楷体_GB2312"/>
              </a:endParaRPr>
            </a:p>
          </p:txBody>
        </p:sp>
        <p:sp>
          <p:nvSpPr>
            <p:cNvPr id="18448" name="Text Box 16"/>
            <p:cNvSpPr txBox="1"/>
            <p:nvPr/>
          </p:nvSpPr>
          <p:spPr>
            <a:xfrm>
              <a:off x="5290" y="6948"/>
              <a:ext cx="4310" cy="11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3000">
                  <a:latin typeface="Arial" panose="020B0604020202020204" pitchFamily="34" charset="0"/>
                  <a:ea typeface="楷体_GB2312"/>
                </a:rPr>
                <a:t>◇</a:t>
              </a:r>
              <a:r>
                <a:rPr lang="zh-CN" altLang="en-US" sz="3000">
                  <a:latin typeface="Arial" panose="020B0604020202020204" pitchFamily="34" charset="0"/>
                  <a:ea typeface="楷体_GB2312"/>
                </a:rPr>
                <a:t>直的</a:t>
              </a:r>
              <a:endParaRPr lang="zh-CN" altLang="en-US" sz="3000">
                <a:latin typeface="Arial" panose="020B0604020202020204" pitchFamily="34" charset="0"/>
                <a:ea typeface="楷体_GB2312"/>
              </a:endParaRPr>
            </a:p>
          </p:txBody>
        </p:sp>
      </p:grpSp>
      <p:sp>
        <p:nvSpPr>
          <p:cNvPr id="37894" name="Line 6"/>
          <p:cNvSpPr/>
          <p:nvPr/>
        </p:nvSpPr>
        <p:spPr>
          <a:xfrm>
            <a:off x="2626519" y="2422922"/>
            <a:ext cx="3240881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2" name="Group 7"/>
          <p:cNvGrpSpPr/>
          <p:nvPr/>
        </p:nvGrpSpPr>
        <p:grpSpPr>
          <a:xfrm>
            <a:off x="2519363" y="2369344"/>
            <a:ext cx="3455194" cy="107156"/>
            <a:chOff x="1066" y="1616"/>
            <a:chExt cx="2902" cy="90"/>
          </a:xfrm>
        </p:grpSpPr>
        <p:sp>
          <p:nvSpPr>
            <p:cNvPr id="18445" name="Oval 4"/>
            <p:cNvSpPr/>
            <p:nvPr/>
          </p:nvSpPr>
          <p:spPr>
            <a:xfrm>
              <a:off x="1066" y="1616"/>
              <a:ext cx="90" cy="9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300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18446" name="Oval 5"/>
            <p:cNvSpPr/>
            <p:nvPr/>
          </p:nvSpPr>
          <p:spPr>
            <a:xfrm>
              <a:off x="3878" y="1616"/>
              <a:ext cx="90" cy="90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3000">
                <a:latin typeface="Arial" panose="020B0604020202020204" pitchFamily="34" charset="0"/>
                <a:ea typeface="楷体_GB2312"/>
              </a:endParaRPr>
            </a:p>
          </p:txBody>
        </p:sp>
      </p:grpSp>
      <p:sp>
        <p:nvSpPr>
          <p:cNvPr id="37896" name="Text Box 8"/>
          <p:cNvSpPr txBox="1"/>
          <p:nvPr/>
        </p:nvSpPr>
        <p:spPr>
          <a:xfrm>
            <a:off x="2627710" y="1322785"/>
            <a:ext cx="291584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prstTxWarp prst="textChevron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线段的特点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7897" name="Text Box 9"/>
          <p:cNvSpPr txBox="1"/>
          <p:nvPr/>
        </p:nvSpPr>
        <p:spPr>
          <a:xfrm>
            <a:off x="2464594" y="4706541"/>
            <a:ext cx="2862263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000">
                <a:latin typeface="Arial" panose="020B0604020202020204" pitchFamily="34" charset="0"/>
                <a:ea typeface="楷体_GB2312"/>
              </a:rPr>
              <a:t>◇</a:t>
            </a:r>
            <a:r>
              <a:rPr lang="zh-CN" altLang="en-US" sz="3000">
                <a:latin typeface="Arial" panose="020B0604020202020204" pitchFamily="34" charset="0"/>
                <a:ea typeface="楷体_GB2312"/>
              </a:rPr>
              <a:t>有</a:t>
            </a:r>
            <a:r>
              <a:rPr lang="zh-CN" altLang="en-US" sz="3000">
                <a:solidFill>
                  <a:srgbClr val="FF3300"/>
                </a:solidFill>
                <a:latin typeface="Arial" panose="020B0604020202020204" pitchFamily="34" charset="0"/>
                <a:ea typeface="楷体_GB2312"/>
              </a:rPr>
              <a:t>两个端点</a:t>
            </a:r>
            <a:endParaRPr lang="zh-CN" altLang="en-US" sz="3000">
              <a:solidFill>
                <a:srgbClr val="FF33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37898" name="Text Box 10"/>
          <p:cNvSpPr txBox="1"/>
          <p:nvPr/>
        </p:nvSpPr>
        <p:spPr>
          <a:xfrm>
            <a:off x="2464594" y="5236369"/>
            <a:ext cx="4421981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000">
                <a:latin typeface="Arial" panose="020B0604020202020204" pitchFamily="34" charset="0"/>
                <a:ea typeface="楷体_GB2312"/>
              </a:rPr>
              <a:t>◇</a:t>
            </a:r>
            <a:r>
              <a:rPr lang="zh-CN" altLang="en-US" sz="3000">
                <a:solidFill>
                  <a:srgbClr val="FF3300"/>
                </a:solidFill>
                <a:latin typeface="Arial" panose="020B0604020202020204" pitchFamily="34" charset="0"/>
                <a:ea typeface="楷体_GB2312"/>
              </a:rPr>
              <a:t>能</a:t>
            </a:r>
            <a:r>
              <a:rPr lang="zh-CN" altLang="en-US" sz="3000">
                <a:solidFill>
                  <a:schemeClr val="tx1"/>
                </a:solidFill>
                <a:latin typeface="Arial" panose="020B0604020202020204" pitchFamily="34" charset="0"/>
                <a:ea typeface="楷体_GB2312"/>
              </a:rPr>
              <a:t>测量</a:t>
            </a:r>
            <a:r>
              <a:rPr lang="zh-CN" altLang="en-US" sz="3000">
                <a:latin typeface="Arial" panose="020B0604020202020204" pitchFamily="34" charset="0"/>
                <a:ea typeface="楷体_GB2312"/>
              </a:rPr>
              <a:t>长度，</a:t>
            </a:r>
            <a:r>
              <a:rPr lang="zh-CN" altLang="en-US" sz="30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有限长</a:t>
            </a:r>
            <a:endParaRPr lang="zh-CN" altLang="en-US" sz="300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8440" name="Text Box 13"/>
          <p:cNvSpPr txBox="1"/>
          <p:nvPr/>
        </p:nvSpPr>
        <p:spPr>
          <a:xfrm>
            <a:off x="5650706" y="2855119"/>
            <a:ext cx="594122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3000">
              <a:latin typeface="Arial" panose="020B0604020202020204" pitchFamily="34" charset="0"/>
              <a:ea typeface="楷体_GB2312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2302669" y="2638425"/>
            <a:ext cx="3996928" cy="1014413"/>
            <a:chOff x="884" y="1842"/>
            <a:chExt cx="3357" cy="852"/>
          </a:xfrm>
        </p:grpSpPr>
        <p:sp>
          <p:nvSpPr>
            <p:cNvPr id="18443" name="Text Box 12"/>
            <p:cNvSpPr txBox="1"/>
            <p:nvPr/>
          </p:nvSpPr>
          <p:spPr>
            <a:xfrm>
              <a:off x="884" y="1842"/>
              <a:ext cx="454" cy="8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000" b="1">
                  <a:latin typeface="Arial" panose="020B0604020202020204" pitchFamily="34" charset="0"/>
                  <a:ea typeface="楷体_GB2312"/>
                </a:rPr>
                <a:t>端点</a:t>
              </a:r>
              <a:endParaRPr lang="zh-CN" altLang="en-US" sz="3000" b="1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18444" name="Text Box 14"/>
            <p:cNvSpPr txBox="1"/>
            <p:nvPr/>
          </p:nvSpPr>
          <p:spPr>
            <a:xfrm>
              <a:off x="3742" y="1842"/>
              <a:ext cx="499" cy="8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000" b="1">
                  <a:latin typeface="Arial" panose="020B0604020202020204" pitchFamily="34" charset="0"/>
                  <a:ea typeface="楷体_GB2312"/>
                </a:rPr>
                <a:t>端点</a:t>
              </a:r>
              <a:endParaRPr lang="zh-CN" altLang="en-US" sz="3000" b="1">
                <a:latin typeface="Arial" panose="020B0604020202020204" pitchFamily="34" charset="0"/>
                <a:ea typeface="楷体_GB2312"/>
              </a:endParaRPr>
            </a:p>
          </p:txBody>
        </p:sp>
      </p:grpSp>
      <p:sp>
        <p:nvSpPr>
          <p:cNvPr id="18442" name="Text Box 15"/>
          <p:cNvSpPr txBox="1"/>
          <p:nvPr/>
        </p:nvSpPr>
        <p:spPr>
          <a:xfrm>
            <a:off x="2734866" y="3340894"/>
            <a:ext cx="2268140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 sz="3000">
              <a:latin typeface="Arial" panose="020B0604020202020204" pitchFamily="34" charset="0"/>
              <a:ea typeface="楷体_GB231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6" grpId="0"/>
      <p:bldP spid="37897" grpId="0"/>
      <p:bldP spid="378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22735" y="1654969"/>
            <a:ext cx="6587729" cy="11988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黑体" panose="02010609060101010101" pitchFamily="2" charset="-122"/>
                <a:cs typeface="+mn-cs"/>
              </a:rPr>
              <a:t>为了表述方便，线段可以用字母来表述。如</a:t>
            </a:r>
            <a:r>
              <a:rPr kumimoji="0" lang="zh-CN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黑体" panose="02010609060101010101" pitchFamily="2" charset="-122"/>
                <a:cs typeface="+mn-cs"/>
              </a:rPr>
              <a:t>线段</a:t>
            </a:r>
            <a:r>
              <a:rPr kumimoji="0" lang="en-US" altLang="zh-CN" sz="36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黑体" panose="02010609060101010101" pitchFamily="2" charset="-122"/>
                <a:cs typeface="+mn-cs"/>
              </a:rPr>
              <a:t>AB</a:t>
            </a:r>
            <a:r>
              <a:rPr kumimoji="0" lang="zh-CN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黑体" panose="02010609060101010101" pitchFamily="2" charset="-122"/>
                <a:cs typeface="+mn-cs"/>
              </a:rPr>
              <a:t>。</a:t>
            </a:r>
            <a:endParaRPr kumimoji="0" lang="zh-CN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4" name="Group 45"/>
          <p:cNvGrpSpPr/>
          <p:nvPr/>
        </p:nvGrpSpPr>
        <p:grpSpPr>
          <a:xfrm>
            <a:off x="2392045" y="3164205"/>
            <a:ext cx="5521325" cy="894780"/>
            <a:chOff x="576" y="960"/>
            <a:chExt cx="3768" cy="606"/>
          </a:xfrm>
        </p:grpSpPr>
        <p:sp>
          <p:nvSpPr>
            <p:cNvPr id="15406" name="Text Box 46"/>
            <p:cNvSpPr txBox="1">
              <a:spLocks noChangeArrowheads="1"/>
            </p:cNvSpPr>
            <p:nvPr/>
          </p:nvSpPr>
          <p:spPr bwMode="auto">
            <a:xfrm>
              <a:off x="1029" y="1296"/>
              <a:ext cx="2201" cy="27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1" lang="zh-CN" altLang="en-US" sz="2000" b="1" kern="1200" cap="none" spc="0" normalizeH="0" baseline="0" noProof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2" charset="0"/>
                  <a:ea typeface="宋体" panose="02010600030101010101" pitchFamily="2" charset="-122"/>
                  <a:cs typeface="+mn-cs"/>
                </a:rPr>
                <a:t>线段</a:t>
              </a:r>
              <a:r>
                <a:rPr kumimoji="1" lang="en-US" altLang="zh-CN" sz="2000" b="1" kern="1200" cap="none" spc="0" normalizeH="0" baseline="0" noProof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2" charset="0"/>
                  <a:ea typeface="宋体" panose="02010600030101010101" pitchFamily="2" charset="-122"/>
                  <a:cs typeface="+mn-cs"/>
                </a:rPr>
                <a:t>AB(</a:t>
              </a:r>
              <a:r>
                <a:rPr kumimoji="1" lang="zh-CN" altLang="en-US" sz="2000" b="1" kern="1200" cap="none" spc="0" normalizeH="0" baseline="0" noProof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2" charset="0"/>
                  <a:ea typeface="宋体" panose="02010600030101010101" pitchFamily="2" charset="-122"/>
                  <a:cs typeface="+mn-cs"/>
                </a:rPr>
                <a:t>或</a:t>
              </a:r>
              <a:r>
                <a:rPr kumimoji="1" lang="en-US" altLang="zh-CN" sz="2000" b="1" kern="1200" cap="none" spc="0" normalizeH="0" baseline="0" noProof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2" charset="0"/>
                  <a:ea typeface="宋体" panose="02010600030101010101" pitchFamily="2" charset="-122"/>
                  <a:cs typeface="+mn-cs"/>
                </a:rPr>
                <a:t>BA)</a:t>
              </a:r>
              <a:endParaRPr kumimoji="1" lang="en-US" altLang="zh-CN" sz="2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407" name="Text Box 47"/>
            <p:cNvSpPr txBox="1">
              <a:spLocks noChangeArrowheads="1"/>
            </p:cNvSpPr>
            <p:nvPr/>
          </p:nvSpPr>
          <p:spPr bwMode="auto">
            <a:xfrm>
              <a:off x="3144" y="1176"/>
              <a:ext cx="1200" cy="24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1" lang="en-US" altLang="zh-CN" sz="1800" b="1" kern="1200" cap="none" spc="0" normalizeH="0" baseline="0" noProof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2" charset="0"/>
                  <a:ea typeface="宋体" panose="02010600030101010101" pitchFamily="2" charset="-122"/>
                  <a:cs typeface="+mn-cs"/>
                </a:rPr>
                <a:t>          </a:t>
              </a:r>
              <a:endParaRPr kumimoji="1" lang="en-US" altLang="zh-CN" sz="2100" b="1" i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462" name="Line 48"/>
            <p:cNvSpPr/>
            <p:nvPr/>
          </p:nvSpPr>
          <p:spPr>
            <a:xfrm>
              <a:off x="864" y="1056"/>
              <a:ext cx="1488" cy="0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5410" name="Text Box 50"/>
            <p:cNvSpPr txBox="1">
              <a:spLocks noChangeArrowheads="1"/>
            </p:cNvSpPr>
            <p:nvPr/>
          </p:nvSpPr>
          <p:spPr bwMode="auto">
            <a:xfrm>
              <a:off x="576" y="960"/>
              <a:ext cx="672" cy="24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800" b="1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2" charset="0"/>
                </a:rPr>
                <a:t>A</a:t>
              </a:r>
              <a:endParaRPr lang="en-US" altLang="zh-CN" sz="18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2" charset="0"/>
              </a:endParaRPr>
            </a:p>
          </p:txBody>
        </p:sp>
        <p:sp>
          <p:nvSpPr>
            <p:cNvPr id="15411" name="Text Box 51"/>
            <p:cNvSpPr txBox="1">
              <a:spLocks noChangeArrowheads="1"/>
            </p:cNvSpPr>
            <p:nvPr/>
          </p:nvSpPr>
          <p:spPr bwMode="auto">
            <a:xfrm>
              <a:off x="2352" y="960"/>
              <a:ext cx="434" cy="24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800" b="1">
                  <a:solidFill>
                    <a:srgbClr val="FF33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2" charset="0"/>
                </a:rPr>
                <a:t>B</a:t>
              </a:r>
              <a:endParaRPr lang="en-US" altLang="zh-CN" sz="18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2" charset="0"/>
              </a:endParaRPr>
            </a:p>
          </p:txBody>
        </p:sp>
        <p:sp>
          <p:nvSpPr>
            <p:cNvPr id="19467" name="Oval 53"/>
            <p:cNvSpPr>
              <a:spLocks noChangeAspect="1"/>
            </p:cNvSpPr>
            <p:nvPr/>
          </p:nvSpPr>
          <p:spPr>
            <a:xfrm>
              <a:off x="2304" y="1032"/>
              <a:ext cx="45" cy="45"/>
            </a:xfrm>
            <a:prstGeom prst="ellipse">
              <a:avLst/>
            </a:pr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100">
                <a:latin typeface="Arial" panose="020B0604020202020204" pitchFamily="34" charset="0"/>
                <a:ea typeface="楷体_GB2312"/>
              </a:endParaRPr>
            </a:p>
          </p:txBody>
        </p:sp>
        <p:sp>
          <p:nvSpPr>
            <p:cNvPr id="19468" name="Oval 54"/>
            <p:cNvSpPr>
              <a:spLocks noChangeAspect="1"/>
            </p:cNvSpPr>
            <p:nvPr/>
          </p:nvSpPr>
          <p:spPr>
            <a:xfrm>
              <a:off x="840" y="1032"/>
              <a:ext cx="45" cy="45"/>
            </a:xfrm>
            <a:prstGeom prst="ellipse">
              <a:avLst/>
            </a:pr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 sz="100">
                <a:latin typeface="Arial" panose="020B0604020202020204" pitchFamily="34" charset="0"/>
                <a:ea typeface="楷体_GB2312"/>
              </a:endParaRPr>
            </a:p>
          </p:txBody>
        </p:sp>
      </p:grp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/>
          <p:nvPr/>
        </p:nvSpPr>
        <p:spPr>
          <a:xfrm>
            <a:off x="4500563" y="1628775"/>
            <a:ext cx="144462" cy="144463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sz="2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4" name="Line 3"/>
          <p:cNvSpPr/>
          <p:nvPr/>
        </p:nvSpPr>
        <p:spPr>
          <a:xfrm>
            <a:off x="1331913" y="1700213"/>
            <a:ext cx="316865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4" name="Line 4"/>
          <p:cNvSpPr/>
          <p:nvPr/>
        </p:nvSpPr>
        <p:spPr>
          <a:xfrm>
            <a:off x="3623945" y="1700213"/>
            <a:ext cx="295275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Oval 6"/>
          <p:cNvSpPr/>
          <p:nvPr/>
        </p:nvSpPr>
        <p:spPr>
          <a:xfrm>
            <a:off x="1260475" y="1628775"/>
            <a:ext cx="144463" cy="144463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sz="2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6" name="Text Box 13"/>
          <p:cNvSpPr txBox="1"/>
          <p:nvPr/>
        </p:nvSpPr>
        <p:spPr>
          <a:xfrm>
            <a:off x="3924300" y="2349500"/>
            <a:ext cx="136842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射   线</a:t>
            </a:r>
            <a:endParaRPr lang="zh-CN" altLang="en-US" sz="32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8" name="Line 15"/>
          <p:cNvSpPr/>
          <p:nvPr/>
        </p:nvSpPr>
        <p:spPr>
          <a:xfrm>
            <a:off x="6576695" y="1700848"/>
            <a:ext cx="295275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0" name="Rectangle 5"/>
          <p:cNvSpPr/>
          <p:nvPr/>
        </p:nvSpPr>
        <p:spPr>
          <a:xfrm>
            <a:off x="0" y="1484313"/>
            <a:ext cx="1258888" cy="360362"/>
          </a:xfrm>
          <a:prstGeom prst="rect">
            <a:avLst/>
          </a:prstGeom>
          <a:solidFill>
            <a:srgbClr val="E3E9E8"/>
          </a:solidFill>
          <a:ln w="9525">
            <a:noFill/>
          </a:ln>
        </p:spPr>
        <p:txBody>
          <a:bodyPr wrap="none" anchor="ctr"/>
          <a:lstStyle/>
          <a:p>
            <a:endParaRPr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1" name="文本框 10250"/>
          <p:cNvSpPr txBox="1"/>
          <p:nvPr/>
        </p:nvSpPr>
        <p:spPr>
          <a:xfrm>
            <a:off x="250825" y="3789363"/>
            <a:ext cx="85328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Arial" panose="020B0604020202020204" pitchFamily="34" charset="0"/>
                <a:ea typeface="楷体" panose="02010609060101010101" pitchFamily="49" charset="-122"/>
              </a:rPr>
              <a:t>   </a:t>
            </a:r>
            <a:endParaRPr lang="zh-CN" altLang="en-US" sz="36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8" name="五边形 17"/>
          <p:cNvSpPr/>
          <p:nvPr/>
        </p:nvSpPr>
        <p:spPr>
          <a:xfrm>
            <a:off x="285115" y="611505"/>
            <a:ext cx="2435225" cy="873125"/>
          </a:xfrm>
          <a:prstGeom prst="homePlate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认识射线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7665" y="3522345"/>
            <a:ext cx="841629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sym typeface="+mn-ea"/>
              </a:rPr>
              <a:t>把线段向一端无限延伸，所得到的图形就叫作</a:t>
            </a:r>
            <a:r>
              <a:rPr lang="zh-CN" altLang="en-US" sz="3200" b="1">
                <a:solidFill>
                  <a:srgbClr val="FF0000"/>
                </a:solidFill>
                <a:sym typeface="+mn-ea"/>
              </a:rPr>
              <a:t>射线</a:t>
            </a:r>
            <a:endParaRPr lang="zh-CN" altLang="en-US" sz="3200" b="1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6" grpId="0"/>
      <p:bldP spid="102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3" descr="outdoorspec1"/>
          <p:cNvPicPr>
            <a:picLocks noChangeAspect="1"/>
          </p:cNvPicPr>
          <p:nvPr/>
        </p:nvPicPr>
        <p:blipFill>
          <a:blip r:embed="rId1"/>
          <a:srcRect b="10722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4" name="椭圆 22533"/>
          <p:cNvSpPr/>
          <p:nvPr/>
        </p:nvSpPr>
        <p:spPr>
          <a:xfrm>
            <a:off x="3838893" y="5645150"/>
            <a:ext cx="215900" cy="215900"/>
          </a:xfrm>
          <a:prstGeom prst="ellipse">
            <a:avLst/>
          </a:prstGeom>
          <a:solidFill>
            <a:srgbClr val="FFFF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直接连接符 8"/>
          <p:cNvSpPr/>
          <p:nvPr/>
        </p:nvSpPr>
        <p:spPr>
          <a:xfrm rot="2880000">
            <a:off x="2601595" y="741680"/>
            <a:ext cx="3537585" cy="430022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射线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5260" y="-409575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4" name="椭圆 22533"/>
          <p:cNvSpPr/>
          <p:nvPr/>
        </p:nvSpPr>
        <p:spPr>
          <a:xfrm>
            <a:off x="6833235" y="1960880"/>
            <a:ext cx="215900" cy="239395"/>
          </a:xfrm>
          <a:prstGeom prst="ellipse">
            <a:avLst/>
          </a:prstGeom>
          <a:solidFill>
            <a:srgbClr val="FFFF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直接连接符 8"/>
          <p:cNvSpPr/>
          <p:nvPr/>
        </p:nvSpPr>
        <p:spPr>
          <a:xfrm rot="16200000">
            <a:off x="1846580" y="1101725"/>
            <a:ext cx="3957955" cy="601472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vert="horz" anchor="ctr">
            <a:normAutofit/>
          </a:bodyPr>
          <a:lstStyle/>
          <a:p>
            <a:endParaRPr sz="4400" kern="1200">
              <a:latin typeface="Calibri" panose="020F0502020204030204"/>
              <a:ea typeface="宋体" panose="02010600030101010101" pitchFamily="2" charset="-122"/>
              <a:sym typeface="Calibri" panose="020F0502020204030204"/>
            </a:endParaRPr>
          </a:p>
        </p:txBody>
      </p:sp>
      <p:pic>
        <p:nvPicPr>
          <p:cNvPr id="22531" name="内容占位符 3" descr="a4279220ce8ed00aac34def1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7643813"/>
          </a:xfrm>
        </p:spPr>
      </p:pic>
      <p:pic>
        <p:nvPicPr>
          <p:cNvPr id="22532" name="图片 4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29750" cy="742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直接连接符 8"/>
          <p:cNvSpPr/>
          <p:nvPr/>
        </p:nvSpPr>
        <p:spPr>
          <a:xfrm>
            <a:off x="1908175" y="-96837"/>
            <a:ext cx="3817938" cy="6119812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2534" name="椭圆 22533"/>
          <p:cNvSpPr/>
          <p:nvPr/>
        </p:nvSpPr>
        <p:spPr>
          <a:xfrm>
            <a:off x="5653088" y="5949950"/>
            <a:ext cx="215900" cy="215900"/>
          </a:xfrm>
          <a:prstGeom prst="ellipse">
            <a:avLst/>
          </a:prstGeom>
          <a:solidFill>
            <a:srgbClr val="FFFF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57835" y="3244850"/>
            <a:ext cx="363093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ea typeface="楷体" panose="02010609060101010101" pitchFamily="49" charset="-122"/>
                <a:sym typeface="+mn-ea"/>
              </a:rPr>
              <a:t>射线只有。（不可以量出长度。）</a:t>
            </a:r>
            <a:endParaRPr lang="zh-CN" altLang="en-US"/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2C1D3"/>
      </a:accent6>
      <a:hlink>
        <a:srgbClr val="6767FF"/>
      </a:hlink>
      <a:folHlink>
        <a:srgbClr val="9933FF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2C1D3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6D79F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1"/>
        </a:accent5>
        <a:accent6>
          <a:srgbClr val="BBC9B8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36600"/>
        </a:lt1>
        <a:dk2>
          <a:srgbClr val="FFFFCC"/>
        </a:dk2>
        <a:lt2>
          <a:srgbClr val="333300"/>
        </a:lt2>
        <a:accent1>
          <a:srgbClr val="99CC00"/>
        </a:accent1>
        <a:accent2>
          <a:srgbClr val="669900"/>
        </a:accent2>
        <a:accent3>
          <a:srgbClr val="ADB9AA"/>
        </a:accent3>
        <a:accent4>
          <a:srgbClr val="DCDCAF"/>
        </a:accent4>
        <a:accent5>
          <a:srgbClr val="CAE2AA"/>
        </a:accent5>
        <a:accent6>
          <a:srgbClr val="5B8900"/>
        </a:accent6>
        <a:hlink>
          <a:srgbClr val="CC99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4A48"/>
        </a:lt1>
        <a:dk2>
          <a:srgbClr val="FFFFFF"/>
        </a:dk2>
        <a:lt2>
          <a:srgbClr val="424458"/>
        </a:lt2>
        <a:accent1>
          <a:srgbClr val="83B200"/>
        </a:accent1>
        <a:accent2>
          <a:srgbClr val="006260"/>
        </a:accent2>
        <a:accent3>
          <a:srgbClr val="AAB2B1"/>
        </a:accent3>
        <a:accent4>
          <a:srgbClr val="DCDCDC"/>
        </a:accent4>
        <a:accent5>
          <a:srgbClr val="C2D5AA"/>
        </a:accent5>
        <a:accent6>
          <a:srgbClr val="005755"/>
        </a:accent6>
        <a:hlink>
          <a:srgbClr val="66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1C2046"/>
        </a:lt1>
        <a:dk2>
          <a:srgbClr val="FFFFFF"/>
        </a:dk2>
        <a:lt2>
          <a:srgbClr val="000000"/>
        </a:lt2>
        <a:accent1>
          <a:srgbClr val="00CCFF"/>
        </a:accent1>
        <a:accent2>
          <a:srgbClr val="2D226E"/>
        </a:accent2>
        <a:accent3>
          <a:srgbClr val="AAABB1"/>
        </a:accent3>
        <a:accent4>
          <a:srgbClr val="DCDCDC"/>
        </a:accent4>
        <a:accent5>
          <a:srgbClr val="AAE2FF"/>
        </a:accent5>
        <a:accent6>
          <a:srgbClr val="281E62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424458"/>
        </a:lt2>
        <a:accent1>
          <a:srgbClr val="6666FF"/>
        </a:accent1>
        <a:accent2>
          <a:srgbClr val="333399"/>
        </a:accent2>
        <a:accent3>
          <a:srgbClr val="AAAAB9"/>
        </a:accent3>
        <a:accent4>
          <a:srgbClr val="DCDCDC"/>
        </a:accent4>
        <a:accent5>
          <a:srgbClr val="B9B9FF"/>
        </a:accent5>
        <a:accent6>
          <a:srgbClr val="2D2D89"/>
        </a:accent6>
        <a:hlink>
          <a:srgbClr val="FF99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90B20"/>
        </a:lt1>
        <a:dk2>
          <a:srgbClr val="FFFFCC"/>
        </a:dk2>
        <a:lt2>
          <a:srgbClr val="1C1C1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CDCAF"/>
        </a:accent4>
        <a:accent5>
          <a:srgbClr val="FFC7BB"/>
        </a:accent5>
        <a:accent6>
          <a:srgbClr val="4C1147"/>
        </a:accent6>
        <a:hlink>
          <a:srgbClr val="637D95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722104"/>
        </a:lt1>
        <a:dk2>
          <a:srgbClr val="FFFFFF"/>
        </a:dk2>
        <a:lt2>
          <a:srgbClr val="4C0000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CDCDC"/>
        </a:accent4>
        <a:accent5>
          <a:srgbClr val="E2B9AA"/>
        </a:accent5>
        <a:accent6>
          <a:srgbClr val="7B2800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古瓶荷花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1275</Words>
  <Application>WPS 演示</Application>
  <PresentationFormat>On-screen Show (4:3)</PresentationFormat>
  <Paragraphs>285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28</vt:i4>
      </vt:variant>
    </vt:vector>
  </HeadingPairs>
  <TitlesOfParts>
    <vt:vector size="48" baseType="lpstr">
      <vt:lpstr>Arial</vt:lpstr>
      <vt:lpstr>宋体</vt:lpstr>
      <vt:lpstr>Wingdings</vt:lpstr>
      <vt:lpstr>Times New Roman</vt:lpstr>
      <vt:lpstr>楷体_GB2312</vt:lpstr>
      <vt:lpstr>新宋体</vt:lpstr>
      <vt:lpstr>隶书</vt:lpstr>
      <vt:lpstr>黑体</vt:lpstr>
      <vt:lpstr>等线</vt:lpstr>
      <vt:lpstr>华文新魏</vt:lpstr>
      <vt:lpstr>楷体_GB2312</vt:lpstr>
      <vt:lpstr>楷体</vt:lpstr>
      <vt:lpstr>Calibri</vt:lpstr>
      <vt:lpstr>微软雅黑</vt:lpstr>
      <vt:lpstr>Arial Unicode MS</vt:lpstr>
      <vt:lpstr>华文彩云</vt:lpstr>
      <vt:lpstr>1</vt:lpstr>
      <vt:lpstr>3_默认设计模板</vt:lpstr>
      <vt:lpstr>古瓶荷花</vt:lpstr>
      <vt:lpstr>2_默认设计模板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线段、直线，射线之间有什么相同点和不同点呢？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2021-04-16T14:06:00Z</cp:lastPrinted>
  <dcterms:created xsi:type="dcterms:W3CDTF">2021-04-16T14:06:00Z</dcterms:created>
  <dcterms:modified xsi:type="dcterms:W3CDTF">2021-11-10T11:59:33Z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A88A08BBD70143488746531F811F46CE</vt:lpwstr>
  </property>
  <property fmtid="{D5CDD505-2E9C-101B-9397-08002B2CF9AE}" pid="7" name="KSOProductBuildVer">
    <vt:lpwstr>2052-11.1.0.11045</vt:lpwstr>
  </property>
</Properties>
</file>