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316" r:id="rId5"/>
    <p:sldId id="337" r:id="rId6"/>
    <p:sldId id="330" r:id="rId7"/>
    <p:sldId id="372" r:id="rId8"/>
    <p:sldId id="318" r:id="rId9"/>
    <p:sldId id="323" r:id="rId10"/>
    <p:sldId id="327" r:id="rId11"/>
    <p:sldId id="329" r:id="rId12"/>
    <p:sldId id="368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b="0" i="0" u="none" kern="1200" baseline="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 varScale="1">
        <p:scale>
          <a:sx n="70" d="100"/>
          <a:sy n="70" d="100"/>
        </p:scale>
        <p:origin x="48" y="186"/>
      </p:cViewPr>
      <p:guideLst>
        <p:guide orient="horz" pos="2322"/>
        <p:guide pos="379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7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EF52F8D-31F3-40C3-A8DD-41614F22AB7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solidFill>
                  <a:srgbClr val="89898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solidFill>
                <a:srgbClr val="8989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FBFDB7-BF75-4801-830E-39C4C93978F5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12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5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150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150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8338" y="431800"/>
            <a:ext cx="10855325" cy="6477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38100" rIns="76200" bIns="38100"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3"/>
            </p:custDataLst>
          </p:nvPr>
        </p:nvSpPr>
        <p:spPr>
          <a:xfrm>
            <a:off x="668338" y="1295400"/>
            <a:ext cx="10855325" cy="504031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01600" tIns="0" rIns="82550" bIns="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881063" y="6350000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F1F1640-6E86-4FB0-86D8-20962D77F024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1524000" y="4156075"/>
            <a:ext cx="9144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defRPr/>
            </a:pPr>
            <a:r>
              <a:rPr kumimoji="0" sz="4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第3单元</a:t>
            </a:r>
            <a:r>
              <a:rPr kumimoji="0" lang="en-US" sz="4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  </a:t>
            </a:r>
            <a:r>
              <a:rPr kumimoji="0" sz="48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汉仪中圆简" charset="-122"/>
                <a:ea typeface="汉仪中圆简" charset="-122"/>
                <a:cs typeface="汉仪中圆简" charset="-122"/>
              </a:rPr>
              <a:t>角 的 度 量</a:t>
            </a:r>
            <a:endParaRPr kumimoji="0" sz="48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汉仪中圆简" charset="-122"/>
              <a:ea typeface="汉仪中圆简" charset="-122"/>
              <a:cs typeface="汉仪中圆简" charset="-122"/>
            </a:endParaRPr>
          </a:p>
        </p:txBody>
      </p:sp>
      <p:grpSp>
        <p:nvGrpSpPr>
          <p:cNvPr id="14339" name="组合 4"/>
          <p:cNvGrpSpPr/>
          <p:nvPr/>
        </p:nvGrpSpPr>
        <p:grpSpPr>
          <a:xfrm>
            <a:off x="4403408" y="5000625"/>
            <a:ext cx="8621712" cy="1014996"/>
            <a:chOff x="5567" y="7853"/>
            <a:chExt cx="11233" cy="1599"/>
          </a:xfrm>
        </p:grpSpPr>
        <p:sp>
          <p:nvSpPr>
            <p:cNvPr id="14340" name="Text Box 46"/>
            <p:cNvSpPr txBox="1"/>
            <p:nvPr/>
          </p:nvSpPr>
          <p:spPr>
            <a:xfrm>
              <a:off x="7009" y="7853"/>
              <a:ext cx="9791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sz="4000" b="1">
                  <a:solidFill>
                    <a:srgbClr val="92D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画　　角</a:t>
              </a:r>
              <a:endParaRPr sz="4000" b="1">
                <a:solidFill>
                  <a:srgbClr val="92D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2293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5048" y="8161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+mn-ea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319" y="8265"/>
                <a:ext cx="544" cy="8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R="0" defTabSz="914400" fontAlgn="base">
                  <a:buClrTx/>
                  <a:buSzTx/>
                  <a:buFontTx/>
                  <a:defRPr/>
                </a:pPr>
                <a:r>
                  <a:rPr kumimoji="0" lang="en-US" altLang="zh-CN" b="1" strike="noStrike" kern="1200" cap="none" spc="0" normalizeH="0" baseline="0" noProof="1" smtClean="0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49" charset="-122"/>
                    <a:sym typeface="+mn-ea"/>
                  </a:rPr>
                  <a:t>4</a:t>
                </a:r>
                <a:endParaRPr kumimoji="0" lang="en-US" altLang="zh-CN" b="1" strike="noStrike" kern="1200" cap="none" spc="0" normalizeH="0" baseline="0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49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520700" y="1825625"/>
            <a:ext cx="10821035" cy="415353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794" name="文本框 4"/>
          <p:cNvSpPr txBox="1"/>
          <p:nvPr/>
        </p:nvSpPr>
        <p:spPr>
          <a:xfrm>
            <a:off x="1414145" y="2263775"/>
            <a:ext cx="9927590" cy="3276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总结：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1. 学会了用三角尺画角，还学会了用量角器画角。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2. 画角的步骤：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8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　（1）定线；（2）定点；（3）连线。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9888" y="70294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全课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总结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，提升能力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33795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293600" y="10452100"/>
            <a:ext cx="355600" cy="2667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8"/>
          <p:cNvSpPr txBox="1"/>
          <p:nvPr/>
        </p:nvSpPr>
        <p:spPr>
          <a:xfrm>
            <a:off x="1264285" y="2406015"/>
            <a:ext cx="10138410" cy="38766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91°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	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65°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89°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210°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180°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90°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5°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99°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100°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155°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360°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35°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锐角（　　　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        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）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	  </a:t>
            </a:r>
            <a:endParaRPr lang="en-US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钝角（　　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  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直角（　　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平角（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）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　　周角（　　</a:t>
            </a:r>
            <a:r>
              <a:rPr lang="en-US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38138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</a:t>
            </a: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复习旧知，引入新课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3748405" y="3953510"/>
            <a:ext cx="433768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65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°，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89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°，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5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°，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35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°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000125" y="1367790"/>
            <a:ext cx="468058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ym typeface="+mn-ea"/>
              </a:rPr>
              <a:t>  </a:t>
            </a:r>
            <a:r>
              <a:rPr b="1">
                <a:sym typeface="+mn-ea"/>
              </a:rPr>
              <a:t>1. 对号入座。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18"/>
          <p:cNvSpPr txBox="1"/>
          <p:nvPr/>
        </p:nvSpPr>
        <p:spPr>
          <a:xfrm>
            <a:off x="3778250" y="4625975"/>
            <a:ext cx="447802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91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°，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99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°，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100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°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3887470" y="5072380"/>
            <a:ext cx="111823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TextBox 18"/>
          <p:cNvSpPr txBox="1"/>
          <p:nvPr/>
        </p:nvSpPr>
        <p:spPr>
          <a:xfrm>
            <a:off x="8498840" y="5072380"/>
            <a:ext cx="13677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180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TextBox 18"/>
          <p:cNvSpPr txBox="1"/>
          <p:nvPr/>
        </p:nvSpPr>
        <p:spPr>
          <a:xfrm>
            <a:off x="3763010" y="5729605"/>
            <a:ext cx="136779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360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°</a:t>
            </a:r>
            <a:endParaRPr lang="en-US" altLang="zh-CN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10" grpId="0"/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783761" y="2221865"/>
            <a:ext cx="6431965" cy="2701594"/>
            <a:chOff x="5176" y="3600"/>
            <a:chExt cx="10131" cy="4254"/>
          </a:xfrm>
        </p:grpSpPr>
        <p:sp>
          <p:nvSpPr>
            <p:cNvPr id="18435" name="AutoShape 27"/>
            <p:cNvSpPr/>
            <p:nvPr/>
          </p:nvSpPr>
          <p:spPr>
            <a:xfrm flipH="1">
              <a:off x="5176" y="3600"/>
              <a:ext cx="6973" cy="4254"/>
            </a:xfrm>
            <a:prstGeom prst="wedgeRoundRectCallout">
              <a:avLst>
                <a:gd name="adj1" fmla="val -71134"/>
                <a:gd name="adj2" fmla="val -905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>
                <a:lnSpc>
                  <a:spcPct val="130000"/>
                </a:lnSpc>
              </a:pPr>
              <a:r>
                <a:rPr>
                  <a:latin typeface="Arial" panose="020B0604020202020204" pitchFamily="34" charset="0"/>
                  <a:ea typeface="宋体" panose="02010600030101010101" pitchFamily="2" charset="-122"/>
                </a:rPr>
                <a:t>我们已经认识角，会用量角器量角，还会进行角的分类，今天我们就一起来探究怎么画角。</a:t>
              </a:r>
              <a:endParaRPr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36" name="Picture 13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697" y="4422"/>
              <a:ext cx="2610" cy="261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4"/>
          <p:cNvSpPr txBox="1"/>
          <p:nvPr/>
        </p:nvSpPr>
        <p:spPr>
          <a:xfrm>
            <a:off x="544830" y="1085215"/>
            <a:ext cx="468058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教学P43例题3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76580" y="1673860"/>
            <a:ext cx="362140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>
                <a:latin typeface="宋体" panose="02010600030101010101" pitchFamily="2" charset="-122"/>
                <a:ea typeface="宋体" panose="02010600030101010101" pitchFamily="2" charset="-122"/>
              </a:rPr>
              <a:t>画一个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°的角。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8"/>
          <p:cNvSpPr txBox="1"/>
          <p:nvPr/>
        </p:nvSpPr>
        <p:spPr>
          <a:xfrm>
            <a:off x="607060" y="2230120"/>
            <a:ext cx="362140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画角的步骤：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76580" y="2771140"/>
            <a:ext cx="615442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（1）画一条射线，使量角器的中心和射线的端点重合，0°刻度线和射线重合。也就是：定线。　　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lum bright="30000" contrast="12000"/>
          </a:blip>
          <a:stretch>
            <a:fillRect/>
          </a:stretch>
        </p:blipFill>
        <p:spPr>
          <a:xfrm>
            <a:off x="8854440" y="2438400"/>
            <a:ext cx="3228975" cy="22669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lum bright="24000" contrast="18000"/>
          </a:blip>
          <a:srcRect r="10382"/>
          <a:stretch>
            <a:fillRect/>
          </a:stretch>
        </p:blipFill>
        <p:spPr>
          <a:xfrm>
            <a:off x="7018655" y="603250"/>
            <a:ext cx="2834005" cy="15049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770360" y="3845560"/>
            <a:ext cx="421640" cy="443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54440" y="2970530"/>
            <a:ext cx="593090" cy="4432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018655" y="4892675"/>
            <a:ext cx="1943100" cy="1847850"/>
            <a:chOff x="11053" y="7705"/>
            <a:chExt cx="3060" cy="291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lum bright="24000" contrast="30000"/>
            </a:blip>
            <a:stretch>
              <a:fillRect/>
            </a:stretch>
          </p:blipFill>
          <p:spPr>
            <a:xfrm>
              <a:off x="11053" y="7705"/>
              <a:ext cx="3060" cy="291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11335" y="7705"/>
              <a:ext cx="934" cy="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>
                <a:buClrTx/>
                <a:buSzTx/>
                <a:buFontTx/>
              </a:pPr>
              <a:endParaRPr lang="zh-CN" altLang="en-US">
                <a:sym typeface="+mn-ea"/>
              </a:endParaRPr>
            </a:p>
          </p:txBody>
        </p:sp>
      </p:grpSp>
      <p:sp>
        <p:nvSpPr>
          <p:cNvPr id="17" name="右箭头 16"/>
          <p:cNvSpPr/>
          <p:nvPr/>
        </p:nvSpPr>
        <p:spPr>
          <a:xfrm rot="2340000">
            <a:off x="9862185" y="1869440"/>
            <a:ext cx="932180" cy="359410"/>
          </a:xfrm>
          <a:prstGeom prst="rightArrow">
            <a:avLst/>
          </a:prstGeom>
          <a:gradFill>
            <a:gsLst>
              <a:gs pos="10000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8400000">
            <a:off x="9114790" y="4964430"/>
            <a:ext cx="911225" cy="359410"/>
          </a:xfrm>
          <a:prstGeom prst="rightArrow">
            <a:avLst/>
          </a:prstGeom>
          <a:gradFill>
            <a:gsLst>
              <a:gs pos="100000">
                <a:srgbClr val="FE4444"/>
              </a:gs>
              <a:gs pos="100000">
                <a:srgbClr val="832B2B"/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76580" y="4326890"/>
            <a:ext cx="644207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>
                <a:sym typeface="+mn-ea"/>
              </a:rPr>
              <a:t>（2）在量角器60°刻度线的地方点一个点，也就是：定点。　　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76580" y="5420995"/>
            <a:ext cx="59874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>
                <a:sym typeface="+mn-ea"/>
              </a:rPr>
              <a:t>（3）以画出的射线的端点为端点，通过刚画的点再画一条射线，也就是：连线。</a:t>
            </a:r>
            <a:endParaRPr lang="zh-CN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0675"/>
            <a:ext cx="652335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二、动手操作，探究新知</a:t>
            </a:r>
            <a:endParaRPr kumimoji="0" 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4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横卷形 1"/>
          <p:cNvSpPr/>
          <p:nvPr/>
        </p:nvSpPr>
        <p:spPr>
          <a:xfrm>
            <a:off x="850900" y="1490345"/>
            <a:ext cx="10490200" cy="318008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13535" y="2341880"/>
            <a:ext cx="9574213" cy="1476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归纳小结：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10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画角的步骤：（1）定线；（2）定点；（3）连线。</a:t>
            </a:r>
            <a:endParaRPr kumimoji="0" lang="zh-CN" altLang="en-US" sz="3000" b="1" i="0" u="none" strike="noStrike" kern="1200" cap="none" spc="10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64210" y="775335"/>
            <a:ext cx="944118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 lang="en-US" b="1">
                <a:sym typeface="+mn-ea"/>
              </a:rPr>
              <a:t>  </a:t>
            </a:r>
            <a:r>
              <a:rPr b="1">
                <a:sym typeface="+mn-ea"/>
              </a:rPr>
              <a:t>6. 用三角尺画出指定的特殊角。</a:t>
            </a:r>
            <a:endParaRPr>
              <a:sym typeface="+mn-ea"/>
            </a:endParaRPr>
          </a:p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>
                <a:sym typeface="+mn-ea"/>
              </a:rPr>
              <a:t>　　（1）用三角尺画简单的特殊角。</a:t>
            </a:r>
            <a:endParaRPr>
              <a:sym typeface="+mn-ea"/>
            </a:endParaRPr>
          </a:p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>
                <a:sym typeface="+mn-ea"/>
              </a:rPr>
              <a:t>　　</a:t>
            </a:r>
            <a:r>
              <a:rPr lang="en-US">
                <a:sym typeface="+mn-ea"/>
              </a:rPr>
              <a:t> </a:t>
            </a:r>
            <a:r>
              <a:rPr>
                <a:sym typeface="+mn-ea"/>
              </a:rPr>
              <a:t>画30°的角，画60°的角。</a:t>
            </a:r>
            <a:endParaRPr>
              <a:sym typeface="+mn-ea"/>
            </a:endParaRPr>
          </a:p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>
                <a:sym typeface="+mn-ea"/>
              </a:rPr>
              <a:t>　　</a:t>
            </a:r>
            <a:endParaRPr>
              <a:sym typeface="+mn-ea"/>
            </a:endParaRPr>
          </a:p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>
                <a:sym typeface="+mn-ea"/>
              </a:rPr>
              <a:t> </a:t>
            </a:r>
            <a:r>
              <a:rPr lang="en-US">
                <a:sym typeface="+mn-ea"/>
              </a:rPr>
              <a:t>  </a:t>
            </a:r>
            <a:r>
              <a:rPr>
                <a:sym typeface="+mn-ea"/>
              </a:rPr>
              <a:t>（2）用三角尺画较复杂的特殊角。</a:t>
            </a:r>
            <a:endParaRPr>
              <a:sym typeface="+mn-ea"/>
            </a:endParaRPr>
          </a:p>
          <a:p>
            <a:pPr lvl="0" algn="l">
              <a:lnSpc>
                <a:spcPct val="180000"/>
              </a:lnSpc>
              <a:buClrTx/>
              <a:buSzTx/>
              <a:buFontTx/>
            </a:pPr>
            <a:r>
              <a:rPr>
                <a:sym typeface="+mn-ea"/>
              </a:rPr>
              <a:t>　　</a:t>
            </a:r>
            <a:r>
              <a:rPr lang="en-US">
                <a:sym typeface="+mn-ea"/>
              </a:rPr>
              <a:t> </a:t>
            </a:r>
            <a:r>
              <a:rPr>
                <a:sym typeface="+mn-ea"/>
              </a:rPr>
              <a:t>画120°的角，画45°的角。</a:t>
            </a:r>
            <a:endParaRPr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5903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76450" y="5209540"/>
            <a:ext cx="130619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钝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69" name="文本框 4"/>
          <p:cNvSpPr txBox="1"/>
          <p:nvPr/>
        </p:nvSpPr>
        <p:spPr>
          <a:xfrm>
            <a:off x="1109980" y="1437005"/>
            <a:ext cx="99726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（一）基础练习：课本P43做一做第1，2题。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1" name="TextBox 6"/>
          <p:cNvSpPr txBox="1"/>
          <p:nvPr/>
        </p:nvSpPr>
        <p:spPr>
          <a:xfrm>
            <a:off x="1383983" y="2346325"/>
            <a:ext cx="9898062" cy="783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下面的角格式哪一种角？写出角的名称。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02505" y="5224780"/>
            <a:ext cx="56388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直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538085" y="5209540"/>
            <a:ext cx="563880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平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092690" y="5163820"/>
            <a:ext cx="563880" cy="598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>
                <a:solidFill>
                  <a:srgbClr val="FF0000"/>
                </a:solidFill>
              </a:rPr>
              <a:t>锐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1628140" y="5009515"/>
            <a:ext cx="198882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）角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6"/>
          <p:cNvSpPr txBox="1"/>
          <p:nvPr/>
        </p:nvSpPr>
        <p:spPr>
          <a:xfrm>
            <a:off x="4331970" y="5009515"/>
            <a:ext cx="198882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）角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6"/>
          <p:cNvSpPr txBox="1"/>
          <p:nvPr/>
        </p:nvSpPr>
        <p:spPr>
          <a:xfrm>
            <a:off x="7035800" y="5009515"/>
            <a:ext cx="198882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）角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9611995" y="5009515"/>
            <a:ext cx="198882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）角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lum bright="30000" contrast="36000"/>
          </a:blip>
          <a:stretch>
            <a:fillRect/>
          </a:stretch>
        </p:blipFill>
        <p:spPr>
          <a:xfrm>
            <a:off x="890905" y="3422650"/>
            <a:ext cx="10884535" cy="143002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16"/>
          <p:cNvSpPr txBox="1"/>
          <p:nvPr/>
        </p:nvSpPr>
        <p:spPr>
          <a:xfrm>
            <a:off x="500063" y="640398"/>
            <a:ext cx="11212512" cy="78359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）分别画出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75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°、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105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°的角。 </a:t>
            </a:r>
            <a:endParaRPr lang="en-US" altLang="zh-CN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8860" y="3152775"/>
            <a:ext cx="588010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提示：用三角尺画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50010" y="3823970"/>
            <a:ext cx="10088880" cy="1153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2</a:t>
            </a:r>
            <a:r>
              <a:rPr lang="zh-CN" altLang="en-US">
                <a:sym typeface="+mn-ea"/>
              </a:rPr>
              <a:t>）画出下面的角。</a:t>
            </a:r>
            <a:endParaRPr lang="zh-CN" altLang="en-US"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>
                <a:sym typeface="+mn-ea"/>
              </a:rPr>
              <a:t> </a:t>
            </a:r>
            <a:r>
              <a:rPr lang="en-US" altLang="zh-CN">
                <a:sym typeface="+mn-ea"/>
              </a:rPr>
              <a:t>    20</a:t>
            </a:r>
            <a:r>
              <a:rPr lang="zh-CN" altLang="en-US">
                <a:sym typeface="+mn-ea"/>
              </a:rPr>
              <a:t>°</a:t>
            </a:r>
            <a:r>
              <a:rPr lang="en-US" altLang="zh-CN">
                <a:sym typeface="+mn-ea"/>
              </a:rPr>
              <a:t>    30</a:t>
            </a:r>
            <a:r>
              <a:rPr lang="zh-CN" altLang="en-US">
                <a:sym typeface="+mn-ea"/>
              </a:rPr>
              <a:t>°</a:t>
            </a:r>
            <a:r>
              <a:rPr lang="en-US" altLang="zh-CN">
                <a:sym typeface="+mn-ea"/>
              </a:rPr>
              <a:t>    85</a:t>
            </a:r>
            <a:r>
              <a:rPr lang="zh-CN" altLang="en-US">
                <a:sym typeface="+mn-ea"/>
              </a:rPr>
              <a:t>°</a:t>
            </a:r>
            <a:r>
              <a:rPr lang="en-US" altLang="zh-CN">
                <a:sym typeface="+mn-ea"/>
              </a:rPr>
              <a:t>    90</a:t>
            </a:r>
            <a:r>
              <a:rPr lang="zh-CN" altLang="en-US">
                <a:sym typeface="+mn-ea"/>
              </a:rPr>
              <a:t>°</a:t>
            </a:r>
            <a:r>
              <a:rPr lang="en-US" altLang="zh-CN">
                <a:sym typeface="+mn-ea"/>
              </a:rPr>
              <a:t>    120</a:t>
            </a:r>
            <a:r>
              <a:rPr lang="zh-CN" altLang="en-US">
                <a:sym typeface="+mn-ea"/>
              </a:rPr>
              <a:t>°</a:t>
            </a:r>
            <a:r>
              <a:rPr lang="en-US" altLang="zh-CN">
                <a:sym typeface="+mn-ea"/>
              </a:rPr>
              <a:t>    135</a:t>
            </a:r>
            <a:r>
              <a:rPr lang="zh-CN" altLang="en-US">
                <a:sym typeface="+mn-ea"/>
              </a:rPr>
              <a:t>° </a:t>
            </a:r>
            <a:endParaRPr lang="zh-CN" altLang="en-US"/>
          </a:p>
        </p:txBody>
      </p:sp>
      <p:sp>
        <p:nvSpPr>
          <p:cNvPr id="3" name="TextBox 14"/>
          <p:cNvSpPr txBox="1"/>
          <p:nvPr/>
        </p:nvSpPr>
        <p:spPr>
          <a:xfrm>
            <a:off x="2308860" y="5262880"/>
            <a:ext cx="588010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/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提示：用量角器或三角尺画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57095" y="2376170"/>
            <a:ext cx="3058795" cy="552450"/>
            <a:chOff x="5553" y="7708"/>
            <a:chExt cx="4817" cy="870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5792" y="8171"/>
              <a:ext cx="4578" cy="0"/>
            </a:xfrm>
            <a:prstGeom prst="line">
              <a:avLst/>
            </a:prstGeom>
            <a:ln w="3810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5553" y="7708"/>
              <a:ext cx="552" cy="871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 rot="10800000">
            <a:off x="7194550" y="2345690"/>
            <a:ext cx="3058795" cy="552450"/>
            <a:chOff x="5553" y="7708"/>
            <a:chExt cx="4817" cy="870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5792" y="8171"/>
              <a:ext cx="4578" cy="0"/>
            </a:xfrm>
            <a:prstGeom prst="line">
              <a:avLst/>
            </a:prstGeom>
            <a:ln w="38100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5553" y="7708"/>
              <a:ext cx="552" cy="871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rPr>
                <a:t>•</a:t>
              </a: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3"/>
          <p:cNvSpPr txBox="1"/>
          <p:nvPr/>
        </p:nvSpPr>
        <p:spPr>
          <a:xfrm>
            <a:off x="928688" y="1013460"/>
            <a:ext cx="3032125" cy="784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（二）拓展应用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818" name="文本框 6"/>
          <p:cNvSpPr txBox="1"/>
          <p:nvPr/>
        </p:nvSpPr>
        <p:spPr>
          <a:xfrm>
            <a:off x="1113473" y="2355533"/>
            <a:ext cx="18973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配套P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25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842</Words>
  <Application>WPS 演示</Application>
  <PresentationFormat/>
  <Paragraphs>99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汉仪中圆简</vt:lpstr>
      <vt:lpstr>黑体</vt:lpstr>
      <vt:lpstr>楷体_GB2312</vt:lpstr>
      <vt:lpstr>新宋体</vt:lpstr>
      <vt:lpstr>Arial Unicode MS</vt:lpstr>
      <vt:lpstr>Office 主题​​</vt:lpstr>
      <vt:lpstr>PowerPoint 演示文稿</vt:lpstr>
      <vt:lpstr>一、复习旧知，引入新课</vt:lpstr>
      <vt:lpstr>PowerPoint 演示文稿</vt:lpstr>
      <vt:lpstr>二、动手操作，探究新知</vt:lpstr>
      <vt:lpstr>PowerPoint 演示文稿</vt:lpstr>
      <vt:lpstr>PowerPoint 演示文稿</vt:lpstr>
      <vt:lpstr>三、巩固练习，学以致用</vt:lpstr>
      <vt:lpstr>PowerPoint 演示文稿</vt:lpstr>
      <vt:lpstr>PowerPoint 演示文稿</vt:lpstr>
      <vt:lpstr>四、全课总结，提升能力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2021-08-15T23:46:00Z</cp:lastPrinted>
  <dcterms:created xsi:type="dcterms:W3CDTF">2021-08-15T23:46:00Z</dcterms:created>
  <dcterms:modified xsi:type="dcterms:W3CDTF">2021-11-10T12:08:24Z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D270D7BC7E8E4E54A9726B69045B7583</vt:lpwstr>
  </property>
  <property fmtid="{D5CDD505-2E9C-101B-9397-08002B2CF9AE}" pid="7" name="KSOProductBuildVer">
    <vt:lpwstr>2052-11.1.0.11045</vt:lpwstr>
  </property>
</Properties>
</file>