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JPG" ContentType="image/.jpg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315" r:id="rId3"/>
    <p:sldId id="302" r:id="rId4"/>
    <p:sldId id="350" r:id="rId5"/>
    <p:sldId id="256" r:id="rId6"/>
    <p:sldId id="348" r:id="rId7"/>
    <p:sldId id="331" r:id="rId8"/>
    <p:sldId id="282" r:id="rId9"/>
    <p:sldId id="294" r:id="rId10"/>
    <p:sldId id="353" r:id="rId11"/>
    <p:sldId id="277" r:id="rId12"/>
    <p:sldId id="288" r:id="rId13"/>
    <p:sldId id="290" r:id="rId14"/>
    <p:sldId id="293" r:id="rId15"/>
    <p:sldId id="319" r:id="rId16"/>
    <p:sldId id="280" r:id="rId17"/>
    <p:sldId id="27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FontTx/>
            </a:pPr>
            <a:endParaRPr lang="zh-CN" altLang="en-US" sz="1200"/>
          </a:p>
        </p:txBody>
      </p:sp>
      <p:sp>
        <p:nvSpPr>
          <p:cNvPr id="18435" name="日期占位符 2"/>
          <p:cNvSpPr>
            <a:spLocks noGrp="1"/>
          </p:cNvSpPr>
          <p:nvPr>
            <p:ph type="dt" idx="2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6" name="幻灯片图像占位符 3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8437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8438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1843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1.xml"/><Relationship Id="rId3" Type="http://schemas.openxmlformats.org/officeDocument/2006/relationships/audio" Target="../media/audio1.wav"/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2.xml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hemeOverride" Target="../theme/themeOverride3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ctrTitle" idx="4294967295"/>
          </p:nvPr>
        </p:nvSpPr>
        <p:spPr>
          <a:xfrm>
            <a:off x="714375" y="1928813"/>
            <a:ext cx="7772400" cy="1470025"/>
          </a:xfrm>
          <a:ln/>
        </p:spPr>
        <p:txBody>
          <a:bodyPr wrap="square" lIns="91440" tIns="45720" rIns="91440" bIns="45720" anchor="ctr" anchorCtr="0"/>
          <a:lstStyle>
            <a:lvl1pPr marL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 sz="4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9600" b="1"/>
              <a:t>梯  形</a:t>
            </a:r>
            <a:endParaRPr lang="zh-CN" altLang="en-US" sz="9600" b="1"/>
          </a:p>
        </p:txBody>
      </p:sp>
      <p:sp>
        <p:nvSpPr>
          <p:cNvPr id="2051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ln/>
        </p:spPr>
        <p:txBody>
          <a:bodyPr wrap="square" lIns="91440" tIns="45720" rIns="91440" bIns="45720" anchor="t" anchorCtr="0"/>
          <a:lstStyle>
            <a:lvl1pPr marL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3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Oval 2"/>
          <p:cNvSpPr/>
          <p:nvPr/>
        </p:nvSpPr>
        <p:spPr>
          <a:xfrm>
            <a:off x="2143125" y="2071688"/>
            <a:ext cx="4038600" cy="2514600"/>
          </a:xfrm>
          <a:prstGeom prst="ellipse">
            <a:avLst/>
          </a:prstGeom>
          <a:solidFill>
            <a:srgbClr val="3366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1267" name="Text Box 4"/>
          <p:cNvSpPr/>
          <p:nvPr/>
        </p:nvSpPr>
        <p:spPr>
          <a:xfrm>
            <a:off x="1000125" y="857250"/>
            <a:ext cx="71342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FF0066"/>
                </a:solidFill>
              </a:rPr>
              <a:t>梯形、等腰梯形和直角梯形的关系</a:t>
            </a:r>
            <a:endParaRPr lang="zh-CN" altLang="en-US" sz="3600" b="1">
              <a:solidFill>
                <a:srgbClr val="FF0066"/>
              </a:solidFill>
            </a:endParaRPr>
          </a:p>
        </p:txBody>
      </p:sp>
      <p:grpSp>
        <p:nvGrpSpPr>
          <p:cNvPr id="11268" name="组合 11"/>
          <p:cNvGrpSpPr/>
          <p:nvPr/>
        </p:nvGrpSpPr>
        <p:grpSpPr>
          <a:xfrm>
            <a:off x="2214563" y="2786063"/>
            <a:ext cx="1905000" cy="914400"/>
            <a:chOff x="0" y="0"/>
            <a:chExt cx="1905000" cy="914400"/>
          </a:xfrm>
        </p:grpSpPr>
        <p:sp>
          <p:nvSpPr>
            <p:cNvPr id="11269" name="Oval 5"/>
            <p:cNvSpPr/>
            <p:nvPr/>
          </p:nvSpPr>
          <p:spPr>
            <a:xfrm>
              <a:off x="0" y="0"/>
              <a:ext cx="1905000" cy="914400"/>
            </a:xfrm>
            <a:prstGeom prst="ellipse">
              <a:avLst/>
            </a:prstGeom>
            <a:solidFill>
              <a:srgbClr val="FFFF99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11270" name="Text Box 7"/>
            <p:cNvSpPr/>
            <p:nvPr/>
          </p:nvSpPr>
          <p:spPr>
            <a:xfrm>
              <a:off x="71438" y="214314"/>
              <a:ext cx="183255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b="1">
                  <a:ea typeface="楷体_GB2312" pitchFamily="1" charset="-122"/>
                </a:rPr>
                <a:t>等腰梯形</a:t>
              </a:r>
              <a:endParaRPr lang="zh-CN" altLang="en-US" b="1">
                <a:ea typeface="楷体_GB2312" pitchFamily="1" charset="-122"/>
              </a:endParaRPr>
            </a:p>
          </p:txBody>
        </p:sp>
      </p:grpSp>
      <p:sp>
        <p:nvSpPr>
          <p:cNvPr id="11271" name="Text Box 8"/>
          <p:cNvSpPr/>
          <p:nvPr/>
        </p:nvSpPr>
        <p:spPr>
          <a:xfrm>
            <a:off x="4000500" y="2286000"/>
            <a:ext cx="9064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ea typeface="楷体_GB2312" pitchFamily="1" charset="-122"/>
              </a:rPr>
              <a:t>梯形</a:t>
            </a:r>
            <a:endParaRPr lang="zh-CN" altLang="en-US" sz="2800" b="1">
              <a:ea typeface="楷体_GB2312" pitchFamily="1" charset="-122"/>
            </a:endParaRPr>
          </a:p>
        </p:txBody>
      </p:sp>
      <p:grpSp>
        <p:nvGrpSpPr>
          <p:cNvPr id="11272" name="组合 12"/>
          <p:cNvGrpSpPr/>
          <p:nvPr/>
        </p:nvGrpSpPr>
        <p:grpSpPr>
          <a:xfrm>
            <a:off x="4286250" y="2857500"/>
            <a:ext cx="1905000" cy="914400"/>
            <a:chOff x="0" y="0"/>
            <a:chExt cx="1905000" cy="914400"/>
          </a:xfrm>
        </p:grpSpPr>
        <p:sp>
          <p:nvSpPr>
            <p:cNvPr id="11273" name="Oval 5"/>
            <p:cNvSpPr/>
            <p:nvPr/>
          </p:nvSpPr>
          <p:spPr>
            <a:xfrm>
              <a:off x="0" y="0"/>
              <a:ext cx="1905000" cy="914400"/>
            </a:xfrm>
            <a:prstGeom prst="ellipse">
              <a:avLst/>
            </a:prstGeom>
            <a:solidFill>
              <a:srgbClr val="2DB9B9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11274" name="Text Box 7"/>
            <p:cNvSpPr/>
            <p:nvPr/>
          </p:nvSpPr>
          <p:spPr>
            <a:xfrm>
              <a:off x="0" y="142876"/>
              <a:ext cx="183255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b="1">
                  <a:ea typeface="楷体_GB2312" pitchFamily="1" charset="-122"/>
                </a:rPr>
                <a:t>直角梯形</a:t>
              </a:r>
              <a:endParaRPr lang="zh-CN" altLang="en-US" b="1">
                <a:ea typeface="楷体_GB2312" pitchFamily="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2852738"/>
            <a:ext cx="7343775" cy="1292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2"/>
          <p:cNvSpPr/>
          <p:nvPr/>
        </p:nvSpPr>
        <p:spPr>
          <a:xfrm>
            <a:off x="381000" y="381000"/>
            <a:ext cx="8763000" cy="10429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292" name="直接连接符 26"/>
          <p:cNvCxnSpPr/>
          <p:nvPr/>
        </p:nvCxnSpPr>
        <p:spPr>
          <a:xfrm>
            <a:off x="6877050" y="3213100"/>
            <a:ext cx="1588" cy="820738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12293" name="直接连接符 29"/>
          <p:cNvCxnSpPr/>
          <p:nvPr/>
        </p:nvCxnSpPr>
        <p:spPr>
          <a:xfrm rot="18240000">
            <a:off x="3525838" y="3441700"/>
            <a:ext cx="192087" cy="619125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12294" name="Group 22"/>
          <p:cNvGrpSpPr/>
          <p:nvPr/>
        </p:nvGrpSpPr>
        <p:grpSpPr>
          <a:xfrm>
            <a:off x="3332163" y="3557588"/>
            <a:ext cx="92075" cy="123825"/>
            <a:chOff x="0" y="0"/>
            <a:chExt cx="90" cy="121"/>
          </a:xfrm>
        </p:grpSpPr>
        <p:cxnSp>
          <p:nvCxnSpPr>
            <p:cNvPr id="12295" name="Line 20"/>
            <p:cNvCxnSpPr/>
            <p:nvPr/>
          </p:nvCxnSpPr>
          <p:spPr>
            <a:xfrm>
              <a:off x="0" y="0"/>
              <a:ext cx="90" cy="3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296" name="Line 21"/>
            <p:cNvCxnSpPr/>
            <p:nvPr/>
          </p:nvCxnSpPr>
          <p:spPr>
            <a:xfrm flipH="1">
              <a:off x="66" y="30"/>
              <a:ext cx="24" cy="91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2297" name="Group 25"/>
          <p:cNvGrpSpPr/>
          <p:nvPr/>
        </p:nvGrpSpPr>
        <p:grpSpPr>
          <a:xfrm>
            <a:off x="6877050" y="3932238"/>
            <a:ext cx="95250" cy="96837"/>
            <a:chOff x="0" y="0"/>
            <a:chExt cx="136" cy="136"/>
          </a:xfrm>
        </p:grpSpPr>
        <p:cxnSp>
          <p:nvCxnSpPr>
            <p:cNvPr id="12298" name="Line 23"/>
            <p:cNvCxnSpPr/>
            <p:nvPr/>
          </p:nvCxnSpPr>
          <p:spPr>
            <a:xfrm>
              <a:off x="0" y="0"/>
              <a:ext cx="136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299" name="Line 24"/>
            <p:cNvCxnSpPr/>
            <p:nvPr/>
          </p:nvCxnSpPr>
          <p:spPr>
            <a:xfrm>
              <a:off x="136" y="0"/>
              <a:ext cx="0" cy="136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2300" name="Group 28"/>
          <p:cNvGrpSpPr/>
          <p:nvPr/>
        </p:nvGrpSpPr>
        <p:grpSpPr>
          <a:xfrm>
            <a:off x="2425700" y="3910013"/>
            <a:ext cx="117475" cy="114300"/>
            <a:chOff x="0" y="0"/>
            <a:chExt cx="136" cy="136"/>
          </a:xfrm>
        </p:grpSpPr>
        <p:cxnSp>
          <p:nvCxnSpPr>
            <p:cNvPr id="12301" name="Line 26"/>
            <p:cNvCxnSpPr/>
            <p:nvPr/>
          </p:nvCxnSpPr>
          <p:spPr>
            <a:xfrm>
              <a:off x="0" y="0"/>
              <a:ext cx="136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302" name="Line 27"/>
            <p:cNvCxnSpPr/>
            <p:nvPr/>
          </p:nvCxnSpPr>
          <p:spPr>
            <a:xfrm>
              <a:off x="0" y="0"/>
              <a:ext cx="0" cy="136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2303" name="Rectangle 2"/>
          <p:cNvSpPr/>
          <p:nvPr/>
        </p:nvSpPr>
        <p:spPr>
          <a:xfrm>
            <a:off x="26988" y="5486400"/>
            <a:ext cx="8964612" cy="6270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4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304" name="矩形 20"/>
          <p:cNvPicPr/>
          <p:nvPr/>
        </p:nvPicPr>
        <p:blipFill>
          <a:blip r:embed="rId3"/>
          <a:stretch>
            <a:fillRect/>
          </a:stretch>
        </p:blipFill>
        <p:spPr>
          <a:xfrm>
            <a:off x="2700338" y="517525"/>
            <a:ext cx="4406900" cy="1566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5" name="Text Box 17"/>
          <p:cNvSpPr/>
          <p:nvPr/>
        </p:nvSpPr>
        <p:spPr>
          <a:xfrm>
            <a:off x="625475" y="423863"/>
            <a:ext cx="22193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ea typeface="华文行楷" panose="02010800040101010101" pitchFamily="2" charset="-122"/>
              </a:rPr>
              <a:t>第三关：</a:t>
            </a:r>
            <a:endParaRPr lang="zh-CN" altLang="en-US" sz="4800" b="1"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med">
    <p:wipe dir="d"/>
    <p:sndAc>
      <p:stSnd>
        <p:snd r:embed="rId4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 fill="hold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3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边框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8737"/>
            <a:ext cx="9144000" cy="6916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3"/>
          <p:cNvSpPr/>
          <p:nvPr/>
        </p:nvSpPr>
        <p:spPr>
          <a:xfrm>
            <a:off x="2428875" y="500063"/>
            <a:ext cx="500062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梯形高的画法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6" name="Picture 40" descr="5"/>
          <p:cNvPicPr>
            <a:picLocks noChangeAspect="1"/>
          </p:cNvPicPr>
          <p:nvPr/>
        </p:nvPicPr>
        <p:blipFill>
          <a:blip r:embed="rId2">
            <a:lum bright="-12003" contrast="18000"/>
          </a:blip>
          <a:srcRect l="11328" t="32321" r="71173" b="27025"/>
          <a:stretch>
            <a:fillRect/>
          </a:stretch>
        </p:blipFill>
        <p:spPr>
          <a:xfrm>
            <a:off x="1000125" y="0"/>
            <a:ext cx="1439863" cy="1655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AutoShape 41"/>
          <p:cNvSpPr/>
          <p:nvPr/>
        </p:nvSpPr>
        <p:spPr>
          <a:xfrm rot="10800000">
            <a:off x="2357438" y="2643188"/>
            <a:ext cx="4225925" cy="2797175"/>
          </a:xfr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3318" name="Group 2"/>
          <p:cNvGrpSpPr/>
          <p:nvPr/>
        </p:nvGrpSpPr>
        <p:grpSpPr>
          <a:xfrm rot="-5400000">
            <a:off x="223838" y="2276475"/>
            <a:ext cx="3929062" cy="2376488"/>
            <a:chOff x="0" y="0"/>
            <a:chExt cx="3311" cy="1497"/>
          </a:xfrm>
        </p:grpSpPr>
        <p:sp>
          <p:nvSpPr>
            <p:cNvPr id="13319" name="AutoShape 3"/>
            <p:cNvSpPr/>
            <p:nvPr/>
          </p:nvSpPr>
          <p:spPr>
            <a:xfrm>
              <a:off x="0" y="0"/>
              <a:ext cx="3311" cy="1497"/>
            </a:xfrm>
            <a:prstGeom prst="rtTriangle">
              <a:avLst/>
            </a:pr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13320" name="AutoShape 4"/>
            <p:cNvSpPr/>
            <p:nvPr/>
          </p:nvSpPr>
          <p:spPr>
            <a:xfrm>
              <a:off x="317" y="499"/>
              <a:ext cx="1724" cy="681"/>
            </a:xfrm>
            <a:prstGeom prst="rtTriangl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</p:grpSp>
      <p:sp>
        <p:nvSpPr>
          <p:cNvPr id="13321" name="椭圆 18"/>
          <p:cNvSpPr/>
          <p:nvPr/>
        </p:nvSpPr>
        <p:spPr>
          <a:xfrm>
            <a:off x="5357813" y="2571750"/>
            <a:ext cx="214312" cy="214313"/>
          </a:xfrm>
          <a:prstGeom prst="ellipse">
            <a:avLst/>
          </a:prstGeom>
          <a:solidFill>
            <a:srgbClr val="00B050"/>
          </a:solidFill>
          <a:ln w="25400" cap="flat" cmpd="sng">
            <a:solidFill>
              <a:srgbClr val="BCBCB6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solidFill>
                <a:srgbClr val="FFFFD9"/>
              </a:solidFill>
            </a:endParaRPr>
          </a:p>
        </p:txBody>
      </p:sp>
      <p:cxnSp>
        <p:nvCxnSpPr>
          <p:cNvPr id="13322" name="Line 15"/>
          <p:cNvCxnSpPr/>
          <p:nvPr/>
        </p:nvCxnSpPr>
        <p:spPr>
          <a:xfrm>
            <a:off x="5500688" y="2643188"/>
            <a:ext cx="46037" cy="2786062"/>
          </a:xfrm>
          <a:prstGeom prst="line">
            <a:avLst/>
          </a:prstGeom>
          <a:ln w="57150" cap="flat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4.6531E-06 L 0.22934 0.00531">
                                      <p:cBhvr>
                                        <p:cTn id="20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边框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8737"/>
            <a:ext cx="9144000" cy="6916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/>
          <p:nvPr/>
        </p:nvSpPr>
        <p:spPr>
          <a:xfrm>
            <a:off x="2357438" y="571500"/>
            <a:ext cx="5000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梯形高的画法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0" name="Picture 40" descr="5"/>
          <p:cNvPicPr>
            <a:picLocks noChangeAspect="1"/>
          </p:cNvPicPr>
          <p:nvPr/>
        </p:nvPicPr>
        <p:blipFill>
          <a:blip r:embed="rId2">
            <a:lum bright="-12003" contrast="18000"/>
          </a:blip>
          <a:srcRect l="11328" t="32321" r="71173" b="27025"/>
          <a:stretch>
            <a:fillRect/>
          </a:stretch>
        </p:blipFill>
        <p:spPr>
          <a:xfrm>
            <a:off x="1000125" y="0"/>
            <a:ext cx="1439863" cy="1655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AutoShape 41"/>
          <p:cNvSpPr/>
          <p:nvPr/>
        </p:nvSpPr>
        <p:spPr>
          <a:xfrm rot="10800000">
            <a:off x="2357438" y="2643188"/>
            <a:ext cx="4225925" cy="2797175"/>
          </a:xfr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2" name="椭圆 18"/>
          <p:cNvSpPr/>
          <p:nvPr/>
        </p:nvSpPr>
        <p:spPr>
          <a:xfrm>
            <a:off x="5357813" y="2571750"/>
            <a:ext cx="214312" cy="214313"/>
          </a:xfrm>
          <a:prstGeom prst="ellipse">
            <a:avLst/>
          </a:prstGeom>
          <a:solidFill>
            <a:srgbClr val="00B050"/>
          </a:solidFill>
          <a:ln w="25400" cap="flat" cmpd="sng">
            <a:solidFill>
              <a:srgbClr val="BCBCB6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solidFill>
                <a:srgbClr val="FFFFD9"/>
              </a:solidFill>
            </a:endParaRPr>
          </a:p>
        </p:txBody>
      </p:sp>
      <p:cxnSp>
        <p:nvCxnSpPr>
          <p:cNvPr id="14343" name="Line 15"/>
          <p:cNvCxnSpPr/>
          <p:nvPr/>
        </p:nvCxnSpPr>
        <p:spPr>
          <a:xfrm>
            <a:off x="5500688" y="2643188"/>
            <a:ext cx="46037" cy="2786062"/>
          </a:xfrm>
          <a:prstGeom prst="line">
            <a:avLst/>
          </a:prstGeom>
          <a:ln w="57150" cap="flat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cxnSp>
      <p:grpSp>
        <p:nvGrpSpPr>
          <p:cNvPr id="14344" name="Group 11"/>
          <p:cNvGrpSpPr/>
          <p:nvPr/>
        </p:nvGrpSpPr>
        <p:grpSpPr>
          <a:xfrm>
            <a:off x="5572125" y="5143500"/>
            <a:ext cx="214313" cy="285750"/>
            <a:chOff x="0" y="0"/>
            <a:chExt cx="144" cy="144"/>
          </a:xfrm>
        </p:grpSpPr>
        <p:cxnSp>
          <p:nvCxnSpPr>
            <p:cNvPr id="14345" name="Line 12"/>
            <p:cNvCxnSpPr/>
            <p:nvPr/>
          </p:nvCxnSpPr>
          <p:spPr>
            <a:xfrm>
              <a:off x="0" y="0"/>
              <a:ext cx="144" cy="0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6" name="Line 13"/>
            <p:cNvCxnSpPr/>
            <p:nvPr/>
          </p:nvCxnSpPr>
          <p:spPr>
            <a:xfrm>
              <a:off x="144" y="0"/>
              <a:ext cx="0" cy="144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</p:grpSp>
      <p:pic>
        <p:nvPicPr>
          <p:cNvPr id="14347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8300" y="124333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边框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2412" y="-98425"/>
            <a:ext cx="9142412" cy="6916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/>
          <p:nvPr/>
        </p:nvSpPr>
        <p:spPr>
          <a:xfrm>
            <a:off x="2357438" y="571500"/>
            <a:ext cx="50006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梯形高的画法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4" name="Picture 40" descr="5"/>
          <p:cNvPicPr>
            <a:picLocks noChangeAspect="1"/>
          </p:cNvPicPr>
          <p:nvPr/>
        </p:nvPicPr>
        <p:blipFill>
          <a:blip r:embed="rId2">
            <a:lum bright="-12003" contrast="18000"/>
          </a:blip>
          <a:srcRect l="11328" t="32321" r="71173" b="27025"/>
          <a:stretch>
            <a:fillRect/>
          </a:stretch>
        </p:blipFill>
        <p:spPr>
          <a:xfrm>
            <a:off x="1000125" y="0"/>
            <a:ext cx="1439863" cy="1655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AutoShape 41"/>
          <p:cNvSpPr/>
          <p:nvPr/>
        </p:nvSpPr>
        <p:spPr>
          <a:xfrm rot="10800000">
            <a:off x="2357438" y="2643188"/>
            <a:ext cx="4225925" cy="2797175"/>
          </a:xfr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6" name="椭圆 18"/>
          <p:cNvSpPr/>
          <p:nvPr/>
        </p:nvSpPr>
        <p:spPr>
          <a:xfrm>
            <a:off x="5357813" y="2571750"/>
            <a:ext cx="214312" cy="214313"/>
          </a:xfrm>
          <a:prstGeom prst="ellipse">
            <a:avLst/>
          </a:prstGeom>
          <a:solidFill>
            <a:srgbClr val="00B050"/>
          </a:solidFill>
          <a:ln w="25400" cap="flat" cmpd="sng">
            <a:solidFill>
              <a:srgbClr val="BCBCB6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solidFill>
                <a:srgbClr val="FFFFD9"/>
              </a:solidFill>
            </a:endParaRPr>
          </a:p>
        </p:txBody>
      </p:sp>
      <p:cxnSp>
        <p:nvCxnSpPr>
          <p:cNvPr id="15367" name="Line 15"/>
          <p:cNvCxnSpPr/>
          <p:nvPr/>
        </p:nvCxnSpPr>
        <p:spPr>
          <a:xfrm>
            <a:off x="5500688" y="2643188"/>
            <a:ext cx="46037" cy="2786062"/>
          </a:xfrm>
          <a:prstGeom prst="line">
            <a:avLst/>
          </a:prstGeom>
          <a:ln w="57150" cap="flat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cxnSp>
      <p:grpSp>
        <p:nvGrpSpPr>
          <p:cNvPr id="15368" name="Group 11"/>
          <p:cNvGrpSpPr/>
          <p:nvPr/>
        </p:nvGrpSpPr>
        <p:grpSpPr>
          <a:xfrm>
            <a:off x="5572125" y="5143500"/>
            <a:ext cx="214313" cy="285750"/>
            <a:chOff x="0" y="0"/>
            <a:chExt cx="144" cy="144"/>
          </a:xfrm>
        </p:grpSpPr>
        <p:cxnSp>
          <p:nvCxnSpPr>
            <p:cNvPr id="15369" name="Line 12"/>
            <p:cNvCxnSpPr/>
            <p:nvPr/>
          </p:nvCxnSpPr>
          <p:spPr>
            <a:xfrm>
              <a:off x="0" y="0"/>
              <a:ext cx="144" cy="0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0" name="Line 13"/>
            <p:cNvCxnSpPr/>
            <p:nvPr/>
          </p:nvCxnSpPr>
          <p:spPr>
            <a:xfrm>
              <a:off x="144" y="0"/>
              <a:ext cx="0" cy="144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15371" name="Line 15"/>
          <p:cNvCxnSpPr/>
          <p:nvPr/>
        </p:nvCxnSpPr>
        <p:spPr>
          <a:xfrm>
            <a:off x="3995738" y="2638425"/>
            <a:ext cx="1587" cy="2879725"/>
          </a:xfrm>
          <a:prstGeom prst="line">
            <a:avLst/>
          </a:prstGeom>
          <a:ln w="57150" cap="flat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cxnSp>
      <p:sp>
        <p:nvSpPr>
          <p:cNvPr id="15372" name="椭圆 18"/>
          <p:cNvSpPr/>
          <p:nvPr/>
        </p:nvSpPr>
        <p:spPr>
          <a:xfrm>
            <a:off x="3851275" y="5373688"/>
            <a:ext cx="214313" cy="214312"/>
          </a:xfrm>
          <a:prstGeom prst="ellipse">
            <a:avLst/>
          </a:prstGeom>
          <a:solidFill>
            <a:srgbClr val="00B050"/>
          </a:solidFill>
          <a:ln w="25400" cap="flat" cmpd="sng">
            <a:solidFill>
              <a:srgbClr val="BCBCB6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solidFill>
                <a:srgbClr val="FFFFD9"/>
              </a:solidFill>
            </a:endParaRPr>
          </a:p>
        </p:txBody>
      </p:sp>
      <p:grpSp>
        <p:nvGrpSpPr>
          <p:cNvPr id="15373" name="Group 11"/>
          <p:cNvGrpSpPr/>
          <p:nvPr/>
        </p:nvGrpSpPr>
        <p:grpSpPr>
          <a:xfrm rot="-10680000">
            <a:off x="3770313" y="2638425"/>
            <a:ext cx="223837" cy="279400"/>
            <a:chOff x="0" y="0"/>
            <a:chExt cx="144" cy="144"/>
          </a:xfrm>
        </p:grpSpPr>
        <p:cxnSp>
          <p:nvCxnSpPr>
            <p:cNvPr id="15374" name="Line 12"/>
            <p:cNvCxnSpPr/>
            <p:nvPr/>
          </p:nvCxnSpPr>
          <p:spPr>
            <a:xfrm>
              <a:off x="0" y="0"/>
              <a:ext cx="144" cy="0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5" name="Line 13"/>
            <p:cNvCxnSpPr/>
            <p:nvPr/>
          </p:nvCxnSpPr>
          <p:spPr>
            <a:xfrm>
              <a:off x="144" y="0"/>
              <a:ext cx="0" cy="144"/>
            </a:xfrm>
            <a:prstGeom prst="line">
              <a:avLst/>
            </a:prstGeom>
            <a:ln w="57150" cap="flat" cmpd="sng">
              <a:solidFill>
                <a:srgbClr val="009900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/>
          <p:nvPr/>
        </p:nvSpPr>
        <p:spPr>
          <a:xfrm>
            <a:off x="1116013" y="260350"/>
            <a:ext cx="6888162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Tahoma" panose="020B0604030504040204" pitchFamily="34" charset="0"/>
                <a:ea typeface="华文行楷" panose="02010800040101010101" pitchFamily="2" charset="-122"/>
              </a:rPr>
              <a:t>第四关：我是公正小裁判。</a:t>
            </a:r>
            <a:endParaRPr lang="zh-CN" altLang="en-US" sz="4400" b="1">
              <a:latin typeface="Tahoma" panose="020B0604030504040204" pitchFamily="34" charset="0"/>
              <a:ea typeface="华文行楷" panose="02010800040101010101" pitchFamily="2" charset="-122"/>
            </a:endParaRPr>
          </a:p>
        </p:txBody>
      </p:sp>
      <p:sp>
        <p:nvSpPr>
          <p:cNvPr id="16387" name="Text Box 4"/>
          <p:cNvSpPr/>
          <p:nvPr/>
        </p:nvSpPr>
        <p:spPr>
          <a:xfrm>
            <a:off x="0" y="1196975"/>
            <a:ext cx="8748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latin typeface="Tahoma" panose="020B0604030504040204" pitchFamily="34" charset="0"/>
              </a:rPr>
              <a:t>1.</a:t>
            </a:r>
            <a:r>
              <a:rPr lang="zh-CN" altLang="en-US" b="1">
                <a:latin typeface="Tahoma" panose="020B0604030504040204" pitchFamily="34" charset="0"/>
              </a:rPr>
              <a:t>有一组对边平行的四边形叫做梯形。（   ）</a:t>
            </a:r>
            <a:endParaRPr lang="zh-CN" altLang="en-US" b="1">
              <a:latin typeface="Tahoma" panose="020B0604030504040204" pitchFamily="34" charset="0"/>
            </a:endParaRPr>
          </a:p>
        </p:txBody>
      </p:sp>
      <p:sp>
        <p:nvSpPr>
          <p:cNvPr id="16388" name="Text Box 7"/>
          <p:cNvSpPr/>
          <p:nvPr/>
        </p:nvSpPr>
        <p:spPr>
          <a:xfrm>
            <a:off x="6064250" y="11445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Tahoma" panose="020B0604030504040204" pitchFamily="34" charset="0"/>
            </a:endParaRPr>
          </a:p>
        </p:txBody>
      </p:sp>
      <p:sp>
        <p:nvSpPr>
          <p:cNvPr id="16389" name="Text Box 10"/>
          <p:cNvSpPr/>
          <p:nvPr/>
        </p:nvSpPr>
        <p:spPr>
          <a:xfrm>
            <a:off x="7308850" y="1196975"/>
            <a:ext cx="5905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FF3300"/>
                </a:solidFill>
                <a:latin typeface="Tahoma" panose="020B0604030504040204" pitchFamily="34" charset="0"/>
              </a:rPr>
              <a:t>×</a:t>
            </a:r>
            <a:endParaRPr lang="en-US" altLang="zh-CN" b="1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16390" name="Text Box 12"/>
          <p:cNvSpPr/>
          <p:nvPr/>
        </p:nvSpPr>
        <p:spPr>
          <a:xfrm>
            <a:off x="0" y="2071688"/>
            <a:ext cx="88931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/>
              <a:t>2.</a:t>
            </a:r>
            <a:r>
              <a:rPr lang="zh-CN" altLang="en-US" b="1"/>
              <a:t>一个梯形中只有一组对边平行。（      ）</a:t>
            </a:r>
            <a:endParaRPr lang="zh-CN" altLang="en-US" b="1"/>
          </a:p>
        </p:txBody>
      </p:sp>
      <p:sp>
        <p:nvSpPr>
          <p:cNvPr id="16391" name="Text Box 13"/>
          <p:cNvSpPr/>
          <p:nvPr/>
        </p:nvSpPr>
        <p:spPr>
          <a:xfrm>
            <a:off x="0" y="3429000"/>
            <a:ext cx="896461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/>
          </a:p>
        </p:txBody>
      </p:sp>
      <p:sp>
        <p:nvSpPr>
          <p:cNvPr id="16392" name="Text Box 15"/>
          <p:cNvSpPr/>
          <p:nvPr/>
        </p:nvSpPr>
        <p:spPr>
          <a:xfrm>
            <a:off x="0" y="2852738"/>
            <a:ext cx="88566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/>
              <a:t>3</a:t>
            </a:r>
            <a:r>
              <a:rPr lang="en-US" altLang="zh-CN" b="1"/>
              <a:t>.</a:t>
            </a:r>
            <a:r>
              <a:rPr lang="zh-CN" altLang="en-US" b="1"/>
              <a:t>梯形的高一定比腰短。（      ）</a:t>
            </a:r>
            <a:endParaRPr lang="zh-CN" altLang="en-US" b="1"/>
          </a:p>
        </p:txBody>
      </p:sp>
      <p:sp>
        <p:nvSpPr>
          <p:cNvPr id="16393" name="Text Box 16"/>
          <p:cNvSpPr/>
          <p:nvPr/>
        </p:nvSpPr>
        <p:spPr>
          <a:xfrm>
            <a:off x="-36512" y="3717925"/>
            <a:ext cx="88201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/>
              <a:t>4</a:t>
            </a:r>
            <a:r>
              <a:rPr lang="en-US" altLang="zh-CN" b="1"/>
              <a:t>.</a:t>
            </a:r>
            <a:r>
              <a:rPr lang="zh-CN" altLang="en-US" b="1"/>
              <a:t>一个梯形的上底和下底之间的所有垂直线段的长度不一定相等。（      ）</a:t>
            </a:r>
            <a:endParaRPr lang="zh-CN" altLang="en-US" b="1"/>
          </a:p>
        </p:txBody>
      </p:sp>
      <p:sp>
        <p:nvSpPr>
          <p:cNvPr id="16394" name="Text Box 18"/>
          <p:cNvSpPr/>
          <p:nvPr/>
        </p:nvSpPr>
        <p:spPr>
          <a:xfrm>
            <a:off x="6516688" y="2060575"/>
            <a:ext cx="4651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FF3300"/>
                </a:solidFill>
                <a:latin typeface="Tahoma" panose="020B0604030504040204" pitchFamily="34" charset="0"/>
              </a:rPr>
              <a:t>√</a:t>
            </a:r>
            <a:endParaRPr lang="en-US" altLang="zh-CN" b="1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16395" name="Text Box 10"/>
          <p:cNvSpPr/>
          <p:nvPr/>
        </p:nvSpPr>
        <p:spPr>
          <a:xfrm>
            <a:off x="3779838" y="4221163"/>
            <a:ext cx="5905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FF3300"/>
                </a:solidFill>
                <a:latin typeface="Tahoma" panose="020B0604030504040204" pitchFamily="34" charset="0"/>
              </a:rPr>
              <a:t>×</a:t>
            </a:r>
            <a:endParaRPr lang="en-US" altLang="zh-CN" b="1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16396" name="Text Box 10"/>
          <p:cNvSpPr/>
          <p:nvPr/>
        </p:nvSpPr>
        <p:spPr>
          <a:xfrm>
            <a:off x="4932363" y="2852738"/>
            <a:ext cx="5905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FF3300"/>
                </a:solidFill>
                <a:latin typeface="Tahoma" panose="020B0604030504040204" pitchFamily="34" charset="0"/>
              </a:rPr>
              <a:t>×</a:t>
            </a:r>
            <a:endParaRPr lang="en-US" altLang="zh-CN" b="1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4" grpId="0" animBg="1"/>
      <p:bldP spid="16395" grpId="0" animBg="1"/>
      <p:bldP spid="163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WordArt 22"/>
          <p:cNvPicPr/>
          <p:nvPr/>
        </p:nvPicPr>
        <p:blipFill>
          <a:blip r:embed="rId1"/>
          <a:stretch>
            <a:fillRect/>
          </a:stretch>
        </p:blipFill>
        <p:spPr>
          <a:xfrm>
            <a:off x="1262063" y="762000"/>
            <a:ext cx="5327650" cy="144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23" descr="N_02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3284538"/>
            <a:ext cx="2143125" cy="32004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7412" name="AutoShape 24"/>
          <p:cNvCxnSpPr/>
          <p:nvPr/>
        </p:nvCxnSpPr>
        <p:spPr>
          <a:xfrm>
            <a:off x="4140200" y="2708275"/>
            <a:ext cx="2592388" cy="2160588"/>
          </a:xfrm>
          <a:prstGeom prst="curvedConnector3">
            <a:avLst>
              <a:gd name="adj1" fmla="val 49968"/>
            </a:avLst>
          </a:prstGeom>
          <a:ln w="57150" cap="flat" cmpd="sng">
            <a:solidFill>
              <a:srgbClr val="0000FF"/>
            </a:solidFill>
            <a:prstDash val="solid"/>
            <a:headEnd type="triangle" w="med" len="med"/>
            <a:tailEnd type="triangle" w="med" len="med"/>
          </a:ln>
        </p:spPr>
      </p:cxnSp>
      <p:pic>
        <p:nvPicPr>
          <p:cNvPr id="17413" name="Picture 26" descr="5"/>
          <p:cNvPicPr>
            <a:picLocks noChangeAspect="1"/>
          </p:cNvPicPr>
          <p:nvPr/>
        </p:nvPicPr>
        <p:blipFill>
          <a:blip r:embed="rId3">
            <a:lum bright="-12003" contrast="18000"/>
          </a:blip>
          <a:srcRect l="11328" t="32321" r="71173" b="27025"/>
          <a:stretch>
            <a:fillRect/>
          </a:stretch>
        </p:blipFill>
        <p:spPr>
          <a:xfrm>
            <a:off x="0" y="4076700"/>
            <a:ext cx="2070100" cy="237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AutoShape 27"/>
          <p:cNvSpPr/>
          <p:nvPr/>
        </p:nvSpPr>
        <p:spPr>
          <a:xfrm>
            <a:off x="2124075" y="4148138"/>
            <a:ext cx="3024188" cy="1225550"/>
          </a:xfrm>
          <a:prstGeom prst="cloudCallout">
            <a:avLst>
              <a:gd name="adj1" fmla="val -64907"/>
              <a:gd name="adj2" fmla="val 61398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7415" name="Text Box 28"/>
          <p:cNvSpPr/>
          <p:nvPr/>
        </p:nvSpPr>
        <p:spPr>
          <a:xfrm>
            <a:off x="2411413" y="4433888"/>
            <a:ext cx="2808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A5002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你有收获吗？</a:t>
            </a:r>
            <a:endParaRPr lang="zh-CN" altLang="en-US" sz="3200" b="1">
              <a:solidFill>
                <a:srgbClr val="A5002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72 0.05136 C -0.25885 0.04604 -0.25833 0.04211 -0.25538 0.03748 C -0.25434 0.03239 -0.2533 0.031 -0.24896 0.02823 C -0.24791 0.02614 -0.24757 0.02406 -0.24635 0.02244 C -0.2434 0.01874 -0.23889 0.01435 -0.23507 0.01134 C -0.2309 0.00764 -0.22986 0.00371 -0.22413 0.00186 C -0.21632 0.00347 -0.21718 0.00278 -0.21215 0.01018 C -0.21076 0.01203 -0.2085 0.01573 -0.2085 0.01597 C -0.20711 0.02175 -0.20642 0.0236 -0.20277 0.02892 C -0.20225 0.02985 -0.20104 0.03193 -0.20104 0.03216 C -0.19965 0.03632 -0.19687 0.03979 -0.19357 0.04303 C -0.19201 0.04766 -0.18871 0.05043 -0.18524 0.05344 C -0.1835 0.05506 -0.17986 0.05899 -0.17986 0.05922 C -0.17552 0.05853 -0.17118 0.05899 -0.16701 0.05807 C -0.16527 0.0576 -0.16163 0.05367 -0.16059 0.05251 C -0.15625 0.04905 -0.15225 0.04581 -0.14843 0.04211 C -0.14635 0.03794 -0.14357 0.0354 -0.14097 0.03193 C -0.13628 0.02545 -0.14236 0.03077 -0.13628 0.02406 C -0.13472 0.02221 -0.13073 0.01874 -0.13073 0.01897 C -0.12934 0.01296 -0.13159 0.01805 -0.12708 0.01412 C -0.12448 0.01134 -0.12274 0.00718 -0.11979 0.00463 C -0.11753 0.00255 -0.11093 -0.00092 -0.10798 -0.00185 C -0.1 0.00047 -0.09271 0.00278 -0.08576 0.00764 C -0.08073 0.01504 -0.07534 0.02244 -0.06996 0.02985 C -0.06701 0.03401 -0.06684 0.03979 -0.06441 0.04419 C -0.06059 0.05136 -0.05451 0.06038 -0.04618 0.06292 C -0.03889 0.062 -0.03819 0.06107 -0.03229 0.05807 C -0.03038 0.0546 -0.02708 0.05275 -0.02482 0.04951 C -0.02309 0.0465 -0.01927 0.04025 -0.01927 0.04049 C -0.01805 0.03632 -0.01666 0.03332 -0.01493 0.02985 C -0.01354 0.02707 -0.01354 0.02337 -0.0118 0.02059 C -0.00902 0.01458 -0.00468 0.00833 -3.05556E-06 0.00347 C 0.00348 -0.0037 0.00834 -0.0074 0.01563 -0.0104 C 0.01927 -0.01017 0.02275 -0.0104 0.02587 -0.00948 C 0.03386 -0.00647 0.03698 0.00186 0.04254 0.00764 C 0.04462 0.01458 0.0415 0.00602 0.04601 0.01203 C 0.04792 0.01435 0.04827 0.02059 0.05087 0.02406 C 0.05174 0.02753 0.05243 0.02985 0.05452 0.03285 C 0.05608 0.0384 0.0566 0.04234 0.06094 0.04673 C 0.06337 0.05413 0.07587 0.04974 0.08108 0.04951 C 0.08785 0.04465 0.09341 0.03979 0.09653 0.03193 C 0.09827 0.02823 0.09844 0.02383 0.10035 0.02059 C 0.10747 0.00787 0.11302 0.00278 0.12639 -0.00185 C 0.13473 -0.00046 0.1342 0.00116 0.14011 0.00648 C 0.14289 0.00903 0.14358 0.00787 0.14653 0.01134 C 0.1507 0.0162 0.14983 0.01805 0.15209 0.02337 C 0.15469 0.02938 0.15313 0.02291 0.15469 0.02892 C 0.15608 0.03308 0.15625 0.03933 0.15764 0.04303 C 0.15834 0.04442 0.15955 0.04488 0.16042 0.04581 C 0.16615 0.05298 0.16962 0.05413 0.17865 0.05622 C 0.18351 0.05598 0.18837 0.05622 0.19254 0.05529 C 0.19618 0.05437 0.20087 0.04812 0.20382 0.04581 C 0.20539 0.04118 0.20868 0.03794 0.21111 0.03355 C 0.21198 0.03239 0.21233 0.031 0.21285 0.02985 C 0.21337 0.02892 0.21354 0.02799 0.21372 0.02707 C 0.21927 0.01735 0.21632 0.02499 0.21858 0.01874 C 0.21667 0.01342 0.21285 0.00856 0.20834 0.00556 C 0.20782 0.00486 0.20382 -0.00185 0.20278 -0.00092 C 0.19636 0.00556 0.19184 0.01365 0.18716 0.02152 C 0.18646 0.02221 0.18907 0.02082 0.19011 0.02059 C 0.19115 0.02013 0.19236 0.0199 0.19375 0.01967 C 0.19896 0.01597 0.20035 0.01573 0.2066 0.01412 C 0.21216 -0.00231 0.22622 -0.00647 0.2415 -0.00948 C 0.24532 -0.00902 0.24983 -0.00948 0.25348 -0.00855 C 0.26181 -0.00624 0.26476 0.00324 0.26632 0.01018 C 0.26667 0.01458 0.26632 0.0192 0.26736 0.02337 C 0.26962 0.03355 0.28282 0.04905 0.29219 0.05136 C 0.29914 0.0509 0.30104 0.05159 0.30625 0.04881 C 0.30903 0.04673 0.31441 0.04303 0.31441 0.04326 C 0.31841 0.03679 0.32188 0.03077 0.32743 0.02522 C 0.33039 0.01597 0.3316 0.00671 0.34115 0.00186 C 0.34341 0.0007 0.34532 -0.00115 0.34757 -0.00185 C 0.35 -0.00277 0.35486 -0.0037 0.35486 -0.00346 C 0.36372 -0.00138 0.3717 0.01088 0.37622 0.01874 C 0.37761 0.02383 0.38056 0.02799 0.38264 0.03285 C 0.38594 0.04025 0.38802 0.04951 0.39653 0.05251 C 0.40174 0.05136 0.40608 0.04905 0.41111 0.04766 C 0.41841 0.04257 0.42275 0.03586 0.42778 0.02892 C 0.42865 0.02799 0.42969 0.02707 0.43056 0.02614 C 0.43195 0.02429 0.43438 0.02059 0.43438 0.02082 C 0.43525 0.0162 0.43559 0.01388 0.43802 0.01018 C 0.44115 0.00093 0.43976 0.00648 0.43976 -0.00647">
                                      <p:cBhvr>
                                        <p:cTn id="6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/>
          <p:nvPr/>
        </p:nvSpPr>
        <p:spPr>
          <a:xfrm>
            <a:off x="179388" y="117475"/>
            <a:ext cx="3024187" cy="2881313"/>
          </a:xfrm>
          <a:prstGeom prst="rect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3075" name="AutoShape 3"/>
          <p:cNvSpPr/>
          <p:nvPr/>
        </p:nvSpPr>
        <p:spPr>
          <a:xfrm>
            <a:off x="4932363" y="404813"/>
            <a:ext cx="4105275" cy="2376487"/>
          </a:xfrm>
          <a:prstGeom prst="parallelogram">
            <a:avLst>
              <a:gd name="adj" fmla="val 43186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3076" name="长方形 173"/>
          <p:cNvSpPr/>
          <p:nvPr/>
        </p:nvSpPr>
        <p:spPr>
          <a:xfrm>
            <a:off x="2413000" y="3284538"/>
            <a:ext cx="3889375" cy="208915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3077" name="Text Box 5"/>
          <p:cNvSpPr/>
          <p:nvPr/>
        </p:nvSpPr>
        <p:spPr>
          <a:xfrm>
            <a:off x="725488" y="5822950"/>
            <a:ext cx="80962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 b="1">
                <a:ea typeface="华文行楷" panose="02010800040101010101" pitchFamily="2" charset="-122"/>
              </a:rPr>
              <a:t>第一关：</a:t>
            </a:r>
            <a:r>
              <a:rPr lang="zh-CN" altLang="en-US" sz="4400">
                <a:ea typeface="华文行楷" panose="02010800040101010101" pitchFamily="2" charset="-122"/>
              </a:rPr>
              <a:t>说说这些图形的特征。</a:t>
            </a:r>
            <a:endParaRPr lang="zh-CN" altLang="en-US" sz="4400"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/>
        </p:txBody>
      </p:sp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/>
        </p:txBody>
      </p:sp>
      <p:graphicFrame>
        <p:nvGraphicFramePr>
          <p:cNvPr id="4100" name="Object 4"/>
          <p:cNvGraphicFramePr/>
          <p:nvPr/>
        </p:nvGraphicFramePr>
        <p:xfrm>
          <a:off x="4645025" y="549275"/>
          <a:ext cx="4156075" cy="532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152900" imgH="3838575" progId="Paint.Picture">
                  <p:embed/>
                </p:oleObj>
              </mc:Choice>
              <mc:Fallback>
                <p:oleObj name="" r:id="rId1" imgW="4152900" imgH="38385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45025" y="549275"/>
                        <a:ext cx="4156075" cy="5327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/>
          <p:nvPr/>
        </p:nvGraphicFramePr>
        <p:xfrm>
          <a:off x="107950" y="404813"/>
          <a:ext cx="2201863" cy="590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2200275" imgH="3876675" progId="Paint.Picture">
                  <p:embed/>
                </p:oleObj>
              </mc:Choice>
              <mc:Fallback>
                <p:oleObj name="" r:id="rId3" imgW="2200275" imgH="3876675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950" y="404813"/>
                        <a:ext cx="2201863" cy="59039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Text Box 5"/>
          <p:cNvSpPr/>
          <p:nvPr/>
        </p:nvSpPr>
        <p:spPr>
          <a:xfrm>
            <a:off x="1403350" y="692150"/>
            <a:ext cx="6143625" cy="1784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shelf Symbol 7" panose="05010101010101010101" pitchFamily="2" charset="2"/>
                <a:ea typeface="黑体" panose="02010609060101010101" pitchFamily="49" charset="-122"/>
              </a:rPr>
              <a:t>梯形的定义</a:t>
            </a:r>
            <a:endParaRPr lang="zh-CN" altLang="en-US" sz="4400" b="1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Bookshelf Symbol 7" panose="05010101010101010101" pitchFamily="2" charset="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endParaRPr lang="zh-CN" altLang="en-US" sz="4400" b="1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Bookshelf Symbol 7" panose="05010101010101010101" pitchFamily="2" charset="2"/>
              <a:ea typeface="黑体" panose="02010609060101010101" pitchFamily="49" charset="-122"/>
            </a:endParaRPr>
          </a:p>
        </p:txBody>
      </p:sp>
      <p:sp>
        <p:nvSpPr>
          <p:cNvPr id="5123" name="AutoShape 7"/>
          <p:cNvSpPr/>
          <p:nvPr/>
        </p:nvSpPr>
        <p:spPr>
          <a:xfrm rot="10800000">
            <a:off x="2143125" y="1928813"/>
            <a:ext cx="4500563" cy="2571750"/>
          </a:xfr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124" name="Group 48"/>
          <p:cNvGrpSpPr/>
          <p:nvPr/>
        </p:nvGrpSpPr>
        <p:grpSpPr>
          <a:xfrm>
            <a:off x="2124075" y="1917700"/>
            <a:ext cx="4500563" cy="2571750"/>
            <a:chOff x="0" y="0"/>
            <a:chExt cx="1678" cy="862"/>
          </a:xfrm>
        </p:grpSpPr>
        <p:cxnSp>
          <p:nvCxnSpPr>
            <p:cNvPr id="5125" name="Line 49"/>
            <p:cNvCxnSpPr/>
            <p:nvPr/>
          </p:nvCxnSpPr>
          <p:spPr>
            <a:xfrm>
              <a:off x="408" y="0"/>
              <a:ext cx="862" cy="0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26" name="Line 50"/>
            <p:cNvCxnSpPr/>
            <p:nvPr/>
          </p:nvCxnSpPr>
          <p:spPr>
            <a:xfrm>
              <a:off x="0" y="862"/>
              <a:ext cx="1678" cy="0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5127" name="WordArt 8"/>
          <p:cNvSpPr/>
          <p:nvPr/>
        </p:nvSpPr>
        <p:spPr>
          <a:xfrm>
            <a:off x="466725" y="5013325"/>
            <a:ext cx="7772400" cy="1192213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华文彩云" panose="02010800040101010101" charset="-122"/>
                <a:ea typeface="华文彩云" panose="02010800040101010101" charset="-122"/>
              </a:rPr>
              <a:t>只有一组对边平行的四边形叫做梯形。只有一组对边平行的四边形叫做梯形。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pic>
        <p:nvPicPr>
          <p:cNvPr id="5128" name="Ink 9"/>
          <p:cNvPicPr>
            <a:picLocks noGrp="1" noRot="1" noChangeAspect="1" noEditPoint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8" y="4987925"/>
            <a:ext cx="2154237" cy="1647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Text Box 5"/>
          <p:cNvSpPr/>
          <p:nvPr/>
        </p:nvSpPr>
        <p:spPr>
          <a:xfrm>
            <a:off x="1403350" y="692150"/>
            <a:ext cx="6143625" cy="1784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Bookshelf Symbol 7" panose="05010101010101010101" pitchFamily="2" charset="2"/>
                <a:ea typeface="黑体" panose="02010609060101010101" pitchFamily="49" charset="-122"/>
              </a:rPr>
              <a:t>梯形的定义</a:t>
            </a:r>
            <a:endParaRPr lang="zh-CN" altLang="en-US" sz="4400" b="1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Bookshelf Symbol 7" panose="05010101010101010101" pitchFamily="2" charset="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endParaRPr lang="zh-CN" altLang="en-US" sz="4400" b="1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Bookshelf Symbol 7" panose="05010101010101010101" pitchFamily="2" charset="2"/>
              <a:ea typeface="黑体" panose="02010609060101010101" pitchFamily="49" charset="-122"/>
            </a:endParaRPr>
          </a:p>
        </p:txBody>
      </p:sp>
      <p:sp>
        <p:nvSpPr>
          <p:cNvPr id="6147" name="AutoShape 7"/>
          <p:cNvSpPr/>
          <p:nvPr/>
        </p:nvSpPr>
        <p:spPr>
          <a:xfrm rot="10800000">
            <a:off x="2124075" y="1917700"/>
            <a:ext cx="4500563" cy="2571750"/>
          </a:xfr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6148" name="Group 48"/>
          <p:cNvGrpSpPr/>
          <p:nvPr/>
        </p:nvGrpSpPr>
        <p:grpSpPr>
          <a:xfrm>
            <a:off x="2124075" y="1917700"/>
            <a:ext cx="4500563" cy="2571750"/>
            <a:chOff x="0" y="0"/>
            <a:chExt cx="1678" cy="862"/>
          </a:xfrm>
        </p:grpSpPr>
        <p:cxnSp>
          <p:nvCxnSpPr>
            <p:cNvPr id="6149" name="Line 49"/>
            <p:cNvCxnSpPr/>
            <p:nvPr/>
          </p:nvCxnSpPr>
          <p:spPr>
            <a:xfrm>
              <a:off x="408" y="0"/>
              <a:ext cx="862" cy="0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6150" name="Line 50"/>
            <p:cNvCxnSpPr/>
            <p:nvPr/>
          </p:nvCxnSpPr>
          <p:spPr>
            <a:xfrm>
              <a:off x="0" y="862"/>
              <a:ext cx="1678" cy="0"/>
            </a:xfrm>
            <a:prstGeom prst="line">
              <a:avLst/>
            </a:prstGeom>
            <a:ln w="5715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6151" name="WordArt 8"/>
          <p:cNvSpPr/>
          <p:nvPr/>
        </p:nvSpPr>
        <p:spPr>
          <a:xfrm>
            <a:off x="466725" y="5013325"/>
            <a:ext cx="7772400" cy="1192213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华文彩云" panose="02010800040101010101" charset="-122"/>
                <a:ea typeface="华文彩云" panose="02010800040101010101" charset="-122"/>
              </a:rPr>
              <a:t>只有一组对边平行的四边形叫做梯形。只有一组对边平行的四边形叫做梯形。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pic>
        <p:nvPicPr>
          <p:cNvPr id="6152" name="Ink 9"/>
          <p:cNvPicPr>
            <a:picLocks noGrp="1" noRot="1" noChangeAspect="1" noEditPoint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8" y="4987925"/>
            <a:ext cx="2154237" cy="164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Ink 3"/>
          <p:cNvPicPr>
            <a:picLocks noGrp="1" noRot="1" noChangeAspect="1" noEditPoint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" y="6069013"/>
            <a:ext cx="1801813" cy="146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AutoShape 5"/>
          <p:cNvSpPr/>
          <p:nvPr/>
        </p:nvSpPr>
        <p:spPr>
          <a:xfrm>
            <a:off x="3851275" y="1268413"/>
            <a:ext cx="1223963" cy="792162"/>
          </a:xfrm>
          <a:noFill/>
          <a:ln w="1905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1" name="Rectangle 6"/>
          <p:cNvSpPr/>
          <p:nvPr/>
        </p:nvSpPr>
        <p:spPr>
          <a:xfrm>
            <a:off x="2122488" y="1341438"/>
            <a:ext cx="1296987" cy="792162"/>
          </a:xfrm>
          <a:prstGeom prst="rect">
            <a:avLst/>
          </a:prstGeom>
          <a:noFill/>
          <a:ln w="28575" cap="flat" cmpd="sng">
            <a:solidFill>
              <a:srgbClr val="0033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7172" name="Rectangle 7"/>
          <p:cNvSpPr/>
          <p:nvPr/>
        </p:nvSpPr>
        <p:spPr>
          <a:xfrm>
            <a:off x="5797550" y="1127125"/>
            <a:ext cx="1006475" cy="936625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7173" name="AutoShape 8"/>
          <p:cNvSpPr/>
          <p:nvPr/>
        </p:nvSpPr>
        <p:spPr>
          <a:xfrm>
            <a:off x="1835150" y="3213100"/>
            <a:ext cx="1763713" cy="792163"/>
          </a:xfrm>
          <a:prstGeom prst="parallelogram">
            <a:avLst>
              <a:gd name="adj" fmla="val 55661"/>
            </a:avLst>
          </a:prstGeom>
          <a:noFill/>
          <a:ln w="1905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grpSp>
        <p:nvGrpSpPr>
          <p:cNvPr id="7174" name="Group 13"/>
          <p:cNvGrpSpPr/>
          <p:nvPr/>
        </p:nvGrpSpPr>
        <p:grpSpPr>
          <a:xfrm>
            <a:off x="250825" y="1125538"/>
            <a:ext cx="1295400" cy="936625"/>
            <a:chOff x="0" y="0"/>
            <a:chExt cx="816" cy="590"/>
          </a:xfrm>
        </p:grpSpPr>
        <p:cxnSp>
          <p:nvCxnSpPr>
            <p:cNvPr id="7175" name="Line 9"/>
            <p:cNvCxnSpPr/>
            <p:nvPr/>
          </p:nvCxnSpPr>
          <p:spPr>
            <a:xfrm flipH="1">
              <a:off x="0" y="0"/>
              <a:ext cx="499" cy="545"/>
            </a:xfrm>
            <a:prstGeom prst="line">
              <a:avLst/>
            </a:prstGeom>
            <a:ln w="1905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7176" name="Line 10"/>
            <p:cNvCxnSpPr/>
            <p:nvPr/>
          </p:nvCxnSpPr>
          <p:spPr>
            <a:xfrm>
              <a:off x="499" y="0"/>
              <a:ext cx="317" cy="136"/>
            </a:xfrm>
            <a:prstGeom prst="line">
              <a:avLst/>
            </a:prstGeom>
            <a:ln w="1905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7177" name="Line 11"/>
            <p:cNvCxnSpPr/>
            <p:nvPr/>
          </p:nvCxnSpPr>
          <p:spPr>
            <a:xfrm flipH="1">
              <a:off x="725" y="136"/>
              <a:ext cx="91" cy="454"/>
            </a:xfrm>
            <a:prstGeom prst="line">
              <a:avLst/>
            </a:prstGeom>
            <a:ln w="1905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7178" name="Line 12"/>
            <p:cNvCxnSpPr/>
            <p:nvPr/>
          </p:nvCxnSpPr>
          <p:spPr>
            <a:xfrm>
              <a:off x="0" y="545"/>
              <a:ext cx="725" cy="45"/>
            </a:xfrm>
            <a:prstGeom prst="line">
              <a:avLst/>
            </a:prstGeom>
            <a:ln w="1905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7179" name="Text Box 15"/>
          <p:cNvSpPr/>
          <p:nvPr/>
        </p:nvSpPr>
        <p:spPr>
          <a:xfrm>
            <a:off x="468313" y="2276475"/>
            <a:ext cx="14398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0" name="Text Box 16"/>
          <p:cNvSpPr/>
          <p:nvPr/>
        </p:nvSpPr>
        <p:spPr>
          <a:xfrm>
            <a:off x="2195513" y="2276475"/>
            <a:ext cx="13684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1" name="Text Box 17"/>
          <p:cNvSpPr/>
          <p:nvPr/>
        </p:nvSpPr>
        <p:spPr>
          <a:xfrm>
            <a:off x="3995738" y="2205038"/>
            <a:ext cx="16557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3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2" name="Text Box 18"/>
          <p:cNvSpPr/>
          <p:nvPr/>
        </p:nvSpPr>
        <p:spPr>
          <a:xfrm>
            <a:off x="5580063" y="2189163"/>
            <a:ext cx="12969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4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3" name="Text Box 19"/>
          <p:cNvSpPr/>
          <p:nvPr/>
        </p:nvSpPr>
        <p:spPr>
          <a:xfrm>
            <a:off x="468313" y="4221163"/>
            <a:ext cx="14398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5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4" name="Text Box 20"/>
          <p:cNvSpPr/>
          <p:nvPr/>
        </p:nvSpPr>
        <p:spPr>
          <a:xfrm>
            <a:off x="2052638" y="4221163"/>
            <a:ext cx="13684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（6）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7185" name="Text Box 21"/>
          <p:cNvSpPr/>
          <p:nvPr/>
        </p:nvSpPr>
        <p:spPr>
          <a:xfrm>
            <a:off x="3852863" y="4149725"/>
            <a:ext cx="1296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（7）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cxnSp>
        <p:nvCxnSpPr>
          <p:cNvPr id="7186" name="Line 25"/>
          <p:cNvCxnSpPr/>
          <p:nvPr/>
        </p:nvCxnSpPr>
        <p:spPr>
          <a:xfrm flipH="1">
            <a:off x="1597025" y="8988425"/>
            <a:ext cx="431800" cy="792163"/>
          </a:xfrm>
          <a:prstGeom prst="line">
            <a:avLst/>
          </a:prstGeom>
          <a:ln w="28575" cap="flat" cmpd="sng">
            <a:solidFill>
              <a:srgbClr val="003366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7187" name="AutoShape 19"/>
          <p:cNvSpPr/>
          <p:nvPr/>
        </p:nvSpPr>
        <p:spPr>
          <a:xfrm flipV="1">
            <a:off x="3708400" y="3068638"/>
            <a:ext cx="1439863" cy="935037"/>
          </a:xfrm>
          <a:solidFill>
            <a:schemeClr val="bg1"/>
          </a:solidFill>
          <a:ln w="1905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88" name="Rectangle 17"/>
          <p:cNvSpPr/>
          <p:nvPr/>
        </p:nvSpPr>
        <p:spPr>
          <a:xfrm>
            <a:off x="4935538" y="2894013"/>
            <a:ext cx="30956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7189" name="Rectangle 18"/>
          <p:cNvSpPr/>
          <p:nvPr/>
        </p:nvSpPr>
        <p:spPr>
          <a:xfrm>
            <a:off x="7165975" y="2820988"/>
            <a:ext cx="3079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7190" name="Rectangle 19"/>
          <p:cNvSpPr/>
          <p:nvPr/>
        </p:nvSpPr>
        <p:spPr>
          <a:xfrm>
            <a:off x="7164388" y="5203825"/>
            <a:ext cx="309562" cy="577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7191" name="Rectangle 20"/>
          <p:cNvSpPr/>
          <p:nvPr/>
        </p:nvSpPr>
        <p:spPr>
          <a:xfrm>
            <a:off x="3638550" y="5324475"/>
            <a:ext cx="3095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7192" name="Freeform 16"/>
          <p:cNvSpPr/>
          <p:nvPr/>
        </p:nvSpPr>
        <p:spPr>
          <a:xfrm>
            <a:off x="5435600" y="2852738"/>
            <a:ext cx="1511300" cy="1152525"/>
          </a:xfrm>
          <a:solidFill>
            <a:schemeClr val="bg1"/>
          </a:solidFill>
          <a:ln w="1905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93" name="Text Box 7"/>
          <p:cNvSpPr/>
          <p:nvPr/>
        </p:nvSpPr>
        <p:spPr>
          <a:xfrm>
            <a:off x="7524750" y="333375"/>
            <a:ext cx="1524000" cy="53276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ea typeface="华文行楷" panose="02010800040101010101" pitchFamily="2" charset="-122"/>
              </a:rPr>
              <a:t>第二关：</a:t>
            </a:r>
            <a:endParaRPr lang="zh-CN" altLang="en-US" sz="4400" b="1"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>
                <a:ea typeface="华文行楷" panose="02010800040101010101" pitchFamily="2" charset="-122"/>
              </a:rPr>
              <a:t>        火眼金睛</a:t>
            </a:r>
            <a:r>
              <a:rPr lang="zh-CN" altLang="en-US" sz="4400">
                <a:solidFill>
                  <a:srgbClr val="003399"/>
                </a:solidFill>
                <a:ea typeface="华文行楷" panose="02010800040101010101" pitchFamily="2" charset="-122"/>
              </a:rPr>
              <a:t>找梯形</a:t>
            </a:r>
            <a:endParaRPr lang="zh-CN" altLang="en-US" sz="4400">
              <a:solidFill>
                <a:srgbClr val="003399"/>
              </a:solidFill>
              <a:ea typeface="华文行楷" panose="02010800040101010101" pitchFamily="2" charset="-122"/>
            </a:endParaRPr>
          </a:p>
        </p:txBody>
      </p:sp>
      <p:sp>
        <p:nvSpPr>
          <p:cNvPr id="7194" name="AutoShape 26"/>
          <p:cNvSpPr/>
          <p:nvPr/>
        </p:nvSpPr>
        <p:spPr>
          <a:xfrm rot="16260000">
            <a:off x="358775" y="3175000"/>
            <a:ext cx="1368425" cy="865188"/>
          </a:xfrm>
          <a:solidFill>
            <a:schemeClr val="bg1"/>
          </a:solidFill>
          <a:ln w="28575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95" name="Text Box 21"/>
          <p:cNvSpPr/>
          <p:nvPr/>
        </p:nvSpPr>
        <p:spPr>
          <a:xfrm>
            <a:off x="5653088" y="4149725"/>
            <a:ext cx="12969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（8）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内容占位符 3" descr="11.jpg"/>
          <p:cNvPicPr>
            <a:picLocks noGrp="1" noChangeAspect="1"/>
          </p:cNvPicPr>
          <p:nvPr>
            <p:ph idx="1"/>
          </p:nvPr>
        </p:nvPicPr>
        <p:blipFill>
          <a:blip r:embed="rId1"/>
          <a:srcRect l="3333" t="22421" r="5000" b="22182"/>
          <a:stretch>
            <a:fillRect/>
          </a:stretch>
        </p:blipFill>
        <p:spPr>
          <a:xfrm>
            <a:off x="179388" y="3860800"/>
            <a:ext cx="3929062" cy="3000375"/>
          </a:xfrm>
          <a:solidFill>
            <a:srgbClr val="0000FF">
              <a:alpha val="98822"/>
            </a:srgbClr>
          </a:solidFill>
          <a:ln/>
        </p:spPr>
      </p:pic>
      <p:pic>
        <p:nvPicPr>
          <p:cNvPr id="8195" name="图片 4" descr="20120330123348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00000">
            <a:off x="4284663" y="1557338"/>
            <a:ext cx="2857500" cy="3725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5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3" y="500063"/>
            <a:ext cx="3681412" cy="276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 Box 5"/>
          <p:cNvSpPr/>
          <p:nvPr/>
        </p:nvSpPr>
        <p:spPr>
          <a:xfrm>
            <a:off x="7286625" y="142875"/>
            <a:ext cx="1524000" cy="65341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400" b="1"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>
                <a:ea typeface="华文行楷" panose="02010800040101010101" pitchFamily="2" charset="-122"/>
              </a:rPr>
              <a:t>     生活中的梯形</a:t>
            </a:r>
            <a:endParaRPr lang="zh-CN" altLang="en-US" sz="4400"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med">
    <p:comb dir="vert"/>
    <p:sndAc>
      <p:stSnd loop="1">
        <p:snd r:embed="rId4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wrap="square" lIns="91440" tIns="45720" rIns="91440" bIns="45720" anchor="ctr" anchorCtr="0"/>
          <a:p>
            <a:r>
              <a:rPr lang="zh-CN" altLang="zh-CN" sz="4800" b="1">
                <a:latin typeface="华文楷体" panose="02010600040101010101" pitchFamily="2" charset="-122"/>
                <a:ea typeface="华文楷体" panose="02010600040101010101" pitchFamily="2" charset="-122"/>
              </a:rPr>
              <a:t>认识特殊的梯形</a:t>
            </a:r>
            <a:endParaRPr lang="zh-CN" altLang="zh-CN" sz="4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219" name="AutoShape 9"/>
          <p:cNvSpPr/>
          <p:nvPr/>
        </p:nvSpPr>
        <p:spPr>
          <a:xfrm flipV="1">
            <a:off x="214313" y="2346325"/>
            <a:ext cx="3287712" cy="2609850"/>
          </a:xfrm>
          <a:prstGeom prst="flowChartManualOperation">
            <a:avLst/>
          </a:prstGeom>
          <a:solidFill>
            <a:schemeClr val="bg1"/>
          </a:solidFill>
          <a:ln w="28575" cap="flat" cmpd="sng">
            <a:solidFill>
              <a:srgbClr val="0033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9220" name="Text Box 10"/>
          <p:cNvSpPr/>
          <p:nvPr/>
        </p:nvSpPr>
        <p:spPr>
          <a:xfrm>
            <a:off x="574675" y="1844675"/>
            <a:ext cx="1230313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A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1" name="Text Box 11"/>
          <p:cNvSpPr/>
          <p:nvPr/>
        </p:nvSpPr>
        <p:spPr>
          <a:xfrm>
            <a:off x="0" y="4843463"/>
            <a:ext cx="1230313" cy="11033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B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2" name="Text Box 12"/>
          <p:cNvSpPr/>
          <p:nvPr/>
        </p:nvSpPr>
        <p:spPr>
          <a:xfrm>
            <a:off x="3430588" y="4702175"/>
            <a:ext cx="1230312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C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3" name="Text Box 13"/>
          <p:cNvSpPr/>
          <p:nvPr/>
        </p:nvSpPr>
        <p:spPr>
          <a:xfrm>
            <a:off x="2859088" y="1917700"/>
            <a:ext cx="1290637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D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4" name="Freeform 16"/>
          <p:cNvSpPr/>
          <p:nvPr/>
        </p:nvSpPr>
        <p:spPr>
          <a:xfrm>
            <a:off x="4932363" y="2681288"/>
            <a:ext cx="3106737" cy="2066925"/>
          </a:xfrm>
          <a:solidFill>
            <a:schemeClr val="bg1"/>
          </a:solidFill>
          <a:ln w="28575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5" name="Rectangle 17"/>
          <p:cNvSpPr/>
          <p:nvPr/>
        </p:nvSpPr>
        <p:spPr>
          <a:xfrm>
            <a:off x="5726113" y="2073275"/>
            <a:ext cx="601662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A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6" name="Rectangle 18"/>
          <p:cNvSpPr/>
          <p:nvPr/>
        </p:nvSpPr>
        <p:spPr>
          <a:xfrm>
            <a:off x="7940675" y="2000250"/>
            <a:ext cx="631825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D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7" name="Rectangle 19"/>
          <p:cNvSpPr/>
          <p:nvPr/>
        </p:nvSpPr>
        <p:spPr>
          <a:xfrm>
            <a:off x="7954963" y="4383088"/>
            <a:ext cx="601662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C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9228" name="Rectangle 20"/>
          <p:cNvSpPr/>
          <p:nvPr/>
        </p:nvSpPr>
        <p:spPr>
          <a:xfrm>
            <a:off x="4429125" y="4505325"/>
            <a:ext cx="601663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B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cxnSp>
        <p:nvCxnSpPr>
          <p:cNvPr id="9229" name="Line 21"/>
          <p:cNvCxnSpPr/>
          <p:nvPr/>
        </p:nvCxnSpPr>
        <p:spPr>
          <a:xfrm flipH="1">
            <a:off x="7753350" y="4383088"/>
            <a:ext cx="301625" cy="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0" name="Line 22"/>
          <p:cNvCxnSpPr/>
          <p:nvPr/>
        </p:nvCxnSpPr>
        <p:spPr>
          <a:xfrm>
            <a:off x="7753350" y="4383088"/>
            <a:ext cx="0" cy="365125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31" name="TextBox 16"/>
          <p:cNvSpPr/>
          <p:nvPr/>
        </p:nvSpPr>
        <p:spPr>
          <a:xfrm>
            <a:off x="642938" y="5357813"/>
            <a:ext cx="28575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华文楷体" panose="02010600040101010101" pitchFamily="2" charset="-122"/>
                <a:ea typeface="华文楷体" panose="02010600040101010101" pitchFamily="2" charset="-122"/>
              </a:rPr>
              <a:t>等腰梯形</a:t>
            </a:r>
            <a:endParaRPr lang="zh-CN" altLang="en-US" sz="4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232" name="TextBox 17"/>
          <p:cNvSpPr/>
          <p:nvPr/>
        </p:nvSpPr>
        <p:spPr>
          <a:xfrm>
            <a:off x="5500688" y="5286375"/>
            <a:ext cx="32861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华文楷体" panose="02010600040101010101" pitchFamily="2" charset="-122"/>
                <a:ea typeface="华文楷体" panose="02010600040101010101" pitchFamily="2" charset="-122"/>
              </a:rPr>
              <a:t>直角梯形</a:t>
            </a:r>
            <a:endParaRPr lang="zh-CN" altLang="en-US" sz="4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0" animBg="1"/>
      <p:bldP spid="92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AutoShape 9"/>
          <p:cNvSpPr/>
          <p:nvPr/>
        </p:nvSpPr>
        <p:spPr>
          <a:xfrm flipV="1">
            <a:off x="179388" y="2349500"/>
            <a:ext cx="3289300" cy="2609850"/>
          </a:xfrm>
          <a:prstGeom prst="flowChartManualOperation">
            <a:avLst/>
          </a:prstGeom>
          <a:solidFill>
            <a:schemeClr val="bg1"/>
          </a:solidFill>
          <a:ln w="28575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0243" name="Text Box 10"/>
          <p:cNvSpPr/>
          <p:nvPr/>
        </p:nvSpPr>
        <p:spPr>
          <a:xfrm>
            <a:off x="538163" y="1844675"/>
            <a:ext cx="1230312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A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44" name="Text Box 11"/>
          <p:cNvSpPr/>
          <p:nvPr/>
        </p:nvSpPr>
        <p:spPr>
          <a:xfrm>
            <a:off x="-36512" y="4843463"/>
            <a:ext cx="1230312" cy="11033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B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45" name="Text Box 12"/>
          <p:cNvSpPr/>
          <p:nvPr/>
        </p:nvSpPr>
        <p:spPr>
          <a:xfrm>
            <a:off x="3394075" y="4702175"/>
            <a:ext cx="1230313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C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46" name="Text Box 13"/>
          <p:cNvSpPr/>
          <p:nvPr/>
        </p:nvSpPr>
        <p:spPr>
          <a:xfrm>
            <a:off x="2822575" y="1917700"/>
            <a:ext cx="1292225" cy="1101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D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47" name="Freeform 16"/>
          <p:cNvSpPr/>
          <p:nvPr/>
        </p:nvSpPr>
        <p:spPr>
          <a:xfrm>
            <a:off x="5003800" y="2781300"/>
            <a:ext cx="3106738" cy="2066925"/>
          </a:xfrm>
          <a:solidFill>
            <a:schemeClr val="bg1"/>
          </a:solidFill>
          <a:ln w="28575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8" name="Rectangle 17"/>
          <p:cNvSpPr/>
          <p:nvPr/>
        </p:nvSpPr>
        <p:spPr>
          <a:xfrm>
            <a:off x="5868988" y="2276475"/>
            <a:ext cx="455612" cy="60960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A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49" name="Rectangle 18"/>
          <p:cNvSpPr/>
          <p:nvPr/>
        </p:nvSpPr>
        <p:spPr>
          <a:xfrm>
            <a:off x="8245475" y="2276475"/>
            <a:ext cx="500063" cy="60960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D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50" name="Rectangle 19"/>
          <p:cNvSpPr/>
          <p:nvPr/>
        </p:nvSpPr>
        <p:spPr>
          <a:xfrm>
            <a:off x="8245475" y="4508500"/>
            <a:ext cx="479425" cy="60960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C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10251" name="Rectangle 20"/>
          <p:cNvSpPr/>
          <p:nvPr/>
        </p:nvSpPr>
        <p:spPr>
          <a:xfrm>
            <a:off x="4429125" y="4508500"/>
            <a:ext cx="455613" cy="60960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i="1">
                <a:latin typeface="Times New Roman" panose="02020603050405020304" pitchFamily="18" charset="0"/>
              </a:rPr>
              <a:t>B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cxnSp>
        <p:nvCxnSpPr>
          <p:cNvPr id="10252" name="Line 21"/>
          <p:cNvCxnSpPr/>
          <p:nvPr/>
        </p:nvCxnSpPr>
        <p:spPr>
          <a:xfrm flipH="1">
            <a:off x="7740650" y="4365625"/>
            <a:ext cx="373063" cy="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53" name="Line 22"/>
          <p:cNvCxnSpPr/>
          <p:nvPr/>
        </p:nvCxnSpPr>
        <p:spPr>
          <a:xfrm flipH="1">
            <a:off x="7740650" y="4384675"/>
            <a:ext cx="12700" cy="485775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0254" name="矩形 6"/>
          <p:cNvPicPr/>
          <p:nvPr/>
        </p:nvPicPr>
        <p:blipFill>
          <a:blip r:embed="rId2"/>
          <a:stretch>
            <a:fillRect/>
          </a:stretch>
        </p:blipFill>
        <p:spPr>
          <a:xfrm>
            <a:off x="539750" y="4724400"/>
            <a:ext cx="2290763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5" name="矩形 5"/>
          <p:cNvPicPr/>
          <p:nvPr/>
        </p:nvPicPr>
        <p:blipFill>
          <a:blip r:embed="rId3"/>
          <a:stretch>
            <a:fillRect/>
          </a:stretch>
        </p:blipFill>
        <p:spPr>
          <a:xfrm>
            <a:off x="755650" y="1268413"/>
            <a:ext cx="2292350" cy="132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6" name="矩形 8"/>
          <p:cNvPicPr/>
          <p:nvPr/>
        </p:nvPicPr>
        <p:blipFill>
          <a:blip r:embed="rId4"/>
          <a:stretch>
            <a:fillRect/>
          </a:stretch>
        </p:blipFill>
        <p:spPr>
          <a:xfrm>
            <a:off x="2844800" y="2925763"/>
            <a:ext cx="1598613" cy="1368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57" name="组合 15"/>
          <p:cNvGrpSpPr/>
          <p:nvPr/>
        </p:nvGrpSpPr>
        <p:grpSpPr>
          <a:xfrm>
            <a:off x="1333500" y="2349500"/>
            <a:ext cx="428625" cy="2590800"/>
            <a:chOff x="0" y="0"/>
            <a:chExt cx="428625" cy="2786062"/>
          </a:xfrm>
        </p:grpSpPr>
        <p:cxnSp>
          <p:nvCxnSpPr>
            <p:cNvPr id="10258" name="Line 7"/>
            <p:cNvCxnSpPr/>
            <p:nvPr/>
          </p:nvCxnSpPr>
          <p:spPr>
            <a:xfrm flipH="1">
              <a:off x="0" y="0"/>
              <a:ext cx="46037" cy="2786062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bevel/>
              <a:headEnd type="none" w="med" len="med"/>
              <a:tailEnd type="none" w="med" len="med"/>
            </a:ln>
          </p:spPr>
        </p:cxnSp>
        <p:grpSp>
          <p:nvGrpSpPr>
            <p:cNvPr id="10259" name="Group 16"/>
            <p:cNvGrpSpPr/>
            <p:nvPr/>
          </p:nvGrpSpPr>
          <p:grpSpPr>
            <a:xfrm>
              <a:off x="71437" y="2428875"/>
              <a:ext cx="357188" cy="357187"/>
              <a:chOff x="0" y="0"/>
              <a:chExt cx="144" cy="144"/>
            </a:xfrm>
          </p:grpSpPr>
          <p:cxnSp>
            <p:nvCxnSpPr>
              <p:cNvPr id="10260" name="Line 17"/>
              <p:cNvCxnSpPr/>
              <p:nvPr/>
            </p:nvCxnSpPr>
            <p:spPr>
              <a:xfrm>
                <a:off x="0" y="0"/>
                <a:ext cx="144" cy="0"/>
              </a:xfrm>
              <a:prstGeom prst="line">
                <a:avLst/>
              </a:prstGeom>
              <a:ln w="38100" cap="flat" cmpd="sng">
                <a:solidFill>
                  <a:schemeClr val="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cxnSp>
            <p:nvCxnSpPr>
              <p:cNvPr id="10261" name="Line 18"/>
              <p:cNvCxnSpPr/>
              <p:nvPr/>
            </p:nvCxnSpPr>
            <p:spPr>
              <a:xfrm>
                <a:off x="144" y="0"/>
                <a:ext cx="0" cy="144"/>
              </a:xfrm>
              <a:prstGeom prst="line">
                <a:avLst/>
              </a:prstGeom>
              <a:ln w="57150" cap="flat" cmpd="sng">
                <a:solidFill>
                  <a:schemeClr val="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0262" name="Group 20"/>
          <p:cNvGrpSpPr/>
          <p:nvPr/>
        </p:nvGrpSpPr>
        <p:grpSpPr>
          <a:xfrm>
            <a:off x="2052638" y="476250"/>
            <a:ext cx="6049962" cy="936625"/>
            <a:chOff x="0" y="0"/>
            <a:chExt cx="3811" cy="590"/>
          </a:xfrm>
        </p:grpSpPr>
        <p:sp>
          <p:nvSpPr>
            <p:cNvPr id="10263" name="AutoShape 12"/>
            <p:cNvSpPr/>
            <p:nvPr/>
          </p:nvSpPr>
          <p:spPr>
            <a:xfrm>
              <a:off x="0" y="0"/>
              <a:ext cx="3811" cy="590"/>
            </a:xfrm>
            <a:prstGeom prst="cloudCallout">
              <a:avLst>
                <a:gd name="adj1" fmla="val 48611"/>
                <a:gd name="adj2" fmla="val 59829"/>
              </a:avLst>
            </a:prstGeom>
            <a:solidFill>
              <a:srgbClr val="FFFFCC"/>
            </a:solidFill>
            <a:ln w="3175" cap="flat" cmpd="sng">
              <a:solidFill>
                <a:srgbClr val="0000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0000" tIns="46800" rIns="90000" bIns="46800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000" b="1"/>
            </a:p>
          </p:txBody>
        </p:sp>
        <p:sp>
          <p:nvSpPr>
            <p:cNvPr id="10264" name="Text Box 4"/>
            <p:cNvSpPr/>
            <p:nvPr/>
          </p:nvSpPr>
          <p:spPr>
            <a:xfrm>
              <a:off x="273" y="90"/>
              <a:ext cx="3220" cy="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800" b="1">
                  <a:ea typeface="楷体_GB2312" pitchFamily="1" charset="-122"/>
                </a:rPr>
                <a:t>梯形的各部分的名称</a:t>
              </a:r>
              <a:endParaRPr lang="zh-CN" altLang="en-US" sz="2800" b="1">
                <a:ea typeface="楷体_GB2312" pitchFamily="1" charset="-122"/>
              </a:endParaRPr>
            </a:p>
          </p:txBody>
        </p:sp>
      </p:grpSp>
      <p:sp>
        <p:nvSpPr>
          <p:cNvPr id="10265" name="Text Box 25"/>
          <p:cNvSpPr/>
          <p:nvPr/>
        </p:nvSpPr>
        <p:spPr>
          <a:xfrm>
            <a:off x="1403350" y="3140075"/>
            <a:ext cx="10128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0066FF"/>
                </a:solidFill>
                <a:ea typeface="华文楷体" panose="02010600040101010101" pitchFamily="2" charset="-122"/>
              </a:rPr>
              <a:t>高</a:t>
            </a:r>
            <a:endParaRPr lang="zh-CN" altLang="en-US" sz="4400" b="1">
              <a:solidFill>
                <a:srgbClr val="0066FF"/>
              </a:solidFill>
              <a:ea typeface="华文楷体" panose="02010600040101010101" pitchFamily="2" charset="-122"/>
            </a:endParaRPr>
          </a:p>
        </p:txBody>
      </p:sp>
      <p:sp>
        <p:nvSpPr>
          <p:cNvPr id="10266" name="Text Box 26"/>
          <p:cNvSpPr/>
          <p:nvPr/>
        </p:nvSpPr>
        <p:spPr>
          <a:xfrm>
            <a:off x="8101013" y="3357563"/>
            <a:ext cx="101123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0066FF"/>
                </a:solidFill>
                <a:ea typeface="华文楷体" panose="02010600040101010101" pitchFamily="2" charset="-122"/>
              </a:rPr>
              <a:t>高</a:t>
            </a:r>
            <a:endParaRPr lang="zh-CN" altLang="en-US" sz="4400" b="1">
              <a:solidFill>
                <a:srgbClr val="0066FF"/>
              </a:solidFill>
              <a:ea typeface="华文楷体" panose="0201060004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nimBg="1"/>
      <p:bldP spid="10266" grpId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777777"/>
    </a:lt2>
    <a:accent1>
      <a:srgbClr val="FFFFF7"/>
    </a:accent1>
    <a:accent2>
      <a:srgbClr val="33CCCC"/>
    </a:accent2>
    <a:accent3>
      <a:srgbClr val="FFFFFF"/>
    </a:accent3>
    <a:accent4>
      <a:srgbClr val="000000"/>
    </a:accent4>
    <a:accent5>
      <a:srgbClr val="FFFFFA"/>
    </a:accent5>
    <a:accent6>
      <a:srgbClr val="2DB9B9"/>
    </a:accent6>
    <a:hlink>
      <a:srgbClr val="FF5050"/>
    </a:hlink>
    <a:folHlink>
      <a:srgbClr val="FF99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777777"/>
    </a:lt2>
    <a:accent1>
      <a:srgbClr val="FFFFF7"/>
    </a:accent1>
    <a:accent2>
      <a:srgbClr val="33CCCC"/>
    </a:accent2>
    <a:accent3>
      <a:srgbClr val="FFFFFF"/>
    </a:accent3>
    <a:accent4>
      <a:srgbClr val="000000"/>
    </a:accent4>
    <a:accent5>
      <a:srgbClr val="FFFFFA"/>
    </a:accent5>
    <a:accent6>
      <a:srgbClr val="2DB9B9"/>
    </a:accent6>
    <a:hlink>
      <a:srgbClr val="FF5050"/>
    </a:hlink>
    <a:folHlink>
      <a:srgbClr val="FF99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777777"/>
    </a:lt2>
    <a:accent1>
      <a:srgbClr val="FFFFF7"/>
    </a:accent1>
    <a:accent2>
      <a:srgbClr val="33CCCC"/>
    </a:accent2>
    <a:accent3>
      <a:srgbClr val="FFFFFF"/>
    </a:accent3>
    <a:accent4>
      <a:srgbClr val="000000"/>
    </a:accent4>
    <a:accent5>
      <a:srgbClr val="FFFFFA"/>
    </a:accent5>
    <a:accent6>
      <a:srgbClr val="2DB9B9"/>
    </a:accent6>
    <a:hlink>
      <a:srgbClr val="FF5050"/>
    </a:hlink>
    <a:folHlink>
      <a:srgbClr val="FF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WPS 演示</Application>
  <PresentationFormat/>
  <Paragraphs>115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华文行楷</vt:lpstr>
      <vt:lpstr>Bookshelf Symbol 7</vt:lpstr>
      <vt:lpstr>黑体</vt:lpstr>
      <vt:lpstr>华文彩云</vt:lpstr>
      <vt:lpstr>Times New Roman</vt:lpstr>
      <vt:lpstr>华文楷体</vt:lpstr>
      <vt:lpstr>楷体_GB2312</vt:lpstr>
      <vt:lpstr>新宋体</vt:lpstr>
      <vt:lpstr>Tahoma</vt:lpstr>
      <vt:lpstr>Calibri</vt:lpstr>
      <vt:lpstr>微软雅黑</vt:lpstr>
      <vt:lpstr>Arial Unicode MS</vt:lpstr>
      <vt:lpstr>1_默认设计模板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2021-06-17T08:53:00Z</cp:lastPrinted>
  <dcterms:created xsi:type="dcterms:W3CDTF">2021-06-17T08:53:00Z</dcterms:created>
  <dcterms:modified xsi:type="dcterms:W3CDTF">2021-11-10T12:20:25Z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67725E044AEC42459D824E9CDE786789</vt:lpwstr>
  </property>
  <property fmtid="{D5CDD505-2E9C-101B-9397-08002B2CF9AE}" pid="7" name="KSOProductBuildVer">
    <vt:lpwstr>2052-11.1.0.11045</vt:lpwstr>
  </property>
</Properties>
</file>