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2" r:id="rId3"/>
    <p:sldId id="275" r:id="rId4"/>
    <p:sldId id="277" r:id="rId5"/>
    <p:sldId id="309" r:id="rId7"/>
    <p:sldId id="310" r:id="rId8"/>
    <p:sldId id="281" r:id="rId9"/>
    <p:sldId id="304" r:id="rId10"/>
    <p:sldId id="311" r:id="rId11"/>
    <p:sldId id="303" r:id="rId12"/>
    <p:sldId id="285" r:id="rId13"/>
    <p:sldId id="297" r:id="rId14"/>
    <p:sldId id="308" r:id="rId15"/>
    <p:sldId id="314" r:id="rId16"/>
    <p:sldId id="315" r:id="rId17"/>
    <p:sldId id="317" r:id="rId18"/>
    <p:sldId id="318" r:id="rId19"/>
    <p:sldId id="276" r:id="rId20"/>
    <p:sldId id="312" r:id="rId21"/>
    <p:sldId id="316" r:id="rId22"/>
    <p:sldId id="319" r:id="rId23"/>
    <p:sldId id="320" r:id="rId24"/>
    <p:sldId id="321" r:id="rId25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4"/>
    <p:restoredTop sz="96357"/>
  </p:normalViewPr>
  <p:slideViewPr>
    <p:cSldViewPr showGuides="1">
      <p:cViewPr varScale="1">
        <p:scale>
          <a:sx n="145" d="100"/>
          <a:sy n="145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734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marL="0" lvl="0" indent="0" defTabSz="685800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7347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 algn="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fld id="{BB962C8B-B14F-4D97-AF65-F5344CB8AC3E}" type="datetime1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7348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/>
          </a:p>
        </p:txBody>
      </p:sp>
      <p:sp>
        <p:nvSpPr>
          <p:cNvPr id="57349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7350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735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 eaLnBrk="1" hangingPunct="1">
              <a:buClrTx/>
              <a:buFontTx/>
            </a:pPr>
            <a:fld id="{9A0DB2DC-4C9A-4742-B13C-FB6460FD3503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pPr fontAlgn="auto"/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单击此处编辑标题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单击此处编辑副标题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05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05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 fontAlgn="auto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  <a:p>
            <a:pPr lvl="1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</a:endParaRPr>
          </a:p>
          <a:p>
            <a:pPr lvl="4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0242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24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24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 fontAlgn="auto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单击此处编辑标题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 fontAlgn="auto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1266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126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127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229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29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29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331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331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331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4338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434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434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5362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536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536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6386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638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639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741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741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741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843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843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843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9458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946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946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kumimoji="0" lang="zh-CN" altLang="en-US" sz="135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07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07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0482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048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048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1506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150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151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253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253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253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355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355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355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4578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458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458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5602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560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560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6626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662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663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765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765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765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867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867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867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29698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970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970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pPr fontAlgn="auto"/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单击此处编辑标题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单击此处编辑文本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10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10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0722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072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072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1746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174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175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277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277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277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1_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379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379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379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kumimoji="0" lang="zh-CN" altLang="en-US" sz="135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/>
          <a:p>
            <a:pPr lvl="0" fontAlgn="auto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  <a:p>
            <a:pPr lvl="1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</a:endParaRPr>
          </a:p>
          <a:p>
            <a:pPr lvl="4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12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12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单击此处编辑文本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kumimoji="0" lang="zh-CN" altLang="en-US" sz="135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单击此处编辑文本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kumimoji="0" lang="zh-CN" altLang="en-US" sz="135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 fontAlgn="auto"/>
            <a:r>
              <a:rPr kumimoji="0" lang="zh-CN" altLang="en-US" sz="105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5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14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15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17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17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17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19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19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 fontAlgn="auto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单击此处编辑标题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 fontAlgn="auto"/>
            <a:r>
              <a:rPr kumimoji="0" lang="zh-CN" altLang="en-US" sz="135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300" normalizeH="0" baseline="0" noProof="1">
              <a:uLnTx/>
              <a:uFillTx/>
            </a:endParaRPr>
          </a:p>
          <a:p>
            <a:pPr lvl="1" fontAlgn="auto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 fontAlgn="auto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 fontAlgn="auto"/>
            <a:r>
              <a:rPr kumimoji="0" lang="zh-CN" altLang="en-US" sz="105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50" b="0" i="0" u="none" strike="noStrike" kern="1200" cap="none" spc="300" normalizeH="0" baseline="0" noProof="1">
              <a:uLnTx/>
              <a:uFillTx/>
            </a:endParaRPr>
          </a:p>
          <a:p>
            <a:pPr lvl="4" fontAlgn="auto"/>
            <a:r>
              <a:rPr kumimoji="0" lang="zh-CN" altLang="en-US" sz="105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5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9218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22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eaLnBrk="0" hangingPunct="0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22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>
                <a:latin typeface="Arial" panose="020B0604020202020204" pitchFamily="34" charset="0"/>
                <a:ea typeface="微软雅黑" panose="020B050302020402020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9" Type="http://schemas.openxmlformats.org/officeDocument/2006/relationships/theme" Target="../theme/theme1.xml"/><Relationship Id="rId38" Type="http://schemas.openxmlformats.org/officeDocument/2006/relationships/tags" Target="../tags/tag101.xml"/><Relationship Id="rId37" Type="http://schemas.openxmlformats.org/officeDocument/2006/relationships/tags" Target="../tags/tag100.xml"/><Relationship Id="rId36" Type="http://schemas.openxmlformats.org/officeDocument/2006/relationships/tags" Target="../tags/tag99.xml"/><Relationship Id="rId35" Type="http://schemas.openxmlformats.org/officeDocument/2006/relationships/tags" Target="../tags/tag98.xml"/><Relationship Id="rId34" Type="http://schemas.openxmlformats.org/officeDocument/2006/relationships/tags" Target="../tags/tag97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34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35"/>
            </p:custDataLst>
          </p:nvPr>
        </p:nvSpPr>
        <p:spPr>
          <a:xfrm>
            <a:off x="455613" y="1117600"/>
            <a:ext cx="8226425" cy="356870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36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37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algn="ct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eaLnBrk="0" hangingPunct="0"/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38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algn="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hf sldNum="0" hdr="0" ftr="0" dt="0"/>
  <p:txStyles>
    <p:titleStyle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700" b="1" u="none" strike="noStrike" kern="1200" cap="none" spc="300" normalizeH="0" baseline="0">
          <a:solidFill>
            <a:srgbClr val="262626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charset="0"/>
        <a:buChar char=""/>
        <a:tabLst>
          <a:tab pos="1206500" algn=""/>
        </a:tabLst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8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5638" y="2271713"/>
            <a:ext cx="877887" cy="877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9" name="矩形 1"/>
          <p:cNvSpPr/>
          <p:nvPr/>
        </p:nvSpPr>
        <p:spPr>
          <a:xfrm>
            <a:off x="4211638" y="2271713"/>
            <a:ext cx="3341687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5400" b="1">
                <a:latin typeface="黑体" panose="02010609060101010101" pitchFamily="49" charset="-122"/>
              </a:rPr>
              <a:t>口算除法</a:t>
            </a:r>
            <a:endParaRPr lang="zh-CN" altLang="en-US" sz="5400" b="1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Rectangle 26"/>
          <p:cNvSpPr/>
          <p:nvPr/>
        </p:nvSpPr>
        <p:spPr>
          <a:xfrm>
            <a:off x="58738" y="230188"/>
            <a:ext cx="20875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3200" b="1">
                <a:solidFill>
                  <a:srgbClr val="E75A4F"/>
                </a:solidFill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rPr>
              <a:t>巩固练习</a:t>
            </a:r>
            <a:endParaRPr lang="zh-CN" altLang="en-US" sz="3200" b="1">
              <a:solidFill>
                <a:srgbClr val="E75A4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4035" name="TextBox 3"/>
          <p:cNvSpPr/>
          <p:nvPr/>
        </p:nvSpPr>
        <p:spPr>
          <a:xfrm>
            <a:off x="468313" y="915988"/>
            <a:ext cx="67691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1.竖着一组一组的完成，看看你有什么发现。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4036" name="文本框 57"/>
          <p:cNvSpPr/>
          <p:nvPr/>
        </p:nvSpPr>
        <p:spPr>
          <a:xfrm>
            <a:off x="6346825" y="1047750"/>
            <a:ext cx="2493963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【课本P72页 “练习十二” 第1题】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  <p:grpSp>
        <p:nvGrpSpPr>
          <p:cNvPr id="44037" name="组合 15"/>
          <p:cNvGrpSpPr/>
          <p:nvPr/>
        </p:nvGrpSpPr>
        <p:grpSpPr>
          <a:xfrm>
            <a:off x="869950" y="1328738"/>
            <a:ext cx="2074863" cy="1568450"/>
            <a:chOff x="1000237" y="894892"/>
            <a:chExt cx="2074267" cy="1566985"/>
          </a:xfrm>
        </p:grpSpPr>
        <p:sp>
          <p:nvSpPr>
            <p:cNvPr id="44038" name="矩形 29"/>
            <p:cNvSpPr/>
            <p:nvPr/>
          </p:nvSpPr>
          <p:spPr>
            <a:xfrm>
              <a:off x="1076415" y="894892"/>
              <a:ext cx="1998089" cy="15530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30×2＝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60÷30＝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4039" name="左大括号 30"/>
            <p:cNvSpPr/>
            <p:nvPr/>
          </p:nvSpPr>
          <p:spPr>
            <a:xfrm>
              <a:off x="1000237" y="1365939"/>
              <a:ext cx="144422" cy="791423"/>
            </a:xfrm>
            <a:prstGeom prst="leftBrace">
              <a:avLst>
                <a:gd name="adj1" fmla="val 62968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4040" name="组合 19"/>
          <p:cNvGrpSpPr/>
          <p:nvPr/>
        </p:nvGrpSpPr>
        <p:grpSpPr>
          <a:xfrm>
            <a:off x="4043363" y="1328738"/>
            <a:ext cx="2074862" cy="1568450"/>
            <a:chOff x="1000237" y="894892"/>
            <a:chExt cx="2074267" cy="1566985"/>
          </a:xfrm>
        </p:grpSpPr>
        <p:sp>
          <p:nvSpPr>
            <p:cNvPr id="44041" name="矩形 32"/>
            <p:cNvSpPr/>
            <p:nvPr/>
          </p:nvSpPr>
          <p:spPr>
            <a:xfrm>
              <a:off x="1076415" y="894892"/>
              <a:ext cx="1998089" cy="15530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40×3＝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120÷40＝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4042" name="左大括号 33"/>
            <p:cNvSpPr/>
            <p:nvPr/>
          </p:nvSpPr>
          <p:spPr>
            <a:xfrm>
              <a:off x="1000237" y="1365939"/>
              <a:ext cx="144421" cy="791423"/>
            </a:xfrm>
            <a:prstGeom prst="leftBrace">
              <a:avLst>
                <a:gd name="adj1" fmla="val 62968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4043" name="组合 23"/>
          <p:cNvGrpSpPr/>
          <p:nvPr/>
        </p:nvGrpSpPr>
        <p:grpSpPr>
          <a:xfrm>
            <a:off x="869950" y="2767013"/>
            <a:ext cx="2074863" cy="1568450"/>
            <a:chOff x="1000237" y="894892"/>
            <a:chExt cx="2074267" cy="1568716"/>
          </a:xfrm>
        </p:grpSpPr>
        <p:sp>
          <p:nvSpPr>
            <p:cNvPr id="44044" name="矩形 35"/>
            <p:cNvSpPr/>
            <p:nvPr/>
          </p:nvSpPr>
          <p:spPr>
            <a:xfrm>
              <a:off x="1076415" y="894892"/>
              <a:ext cx="1998089" cy="15547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80×3＝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240÷80＝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4045" name="左大括号 36"/>
            <p:cNvSpPr/>
            <p:nvPr/>
          </p:nvSpPr>
          <p:spPr>
            <a:xfrm>
              <a:off x="1000237" y="1364872"/>
              <a:ext cx="144422" cy="792296"/>
            </a:xfrm>
            <a:prstGeom prst="leftBrace">
              <a:avLst>
                <a:gd name="adj1" fmla="val 62961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4046" name="组合 26"/>
          <p:cNvGrpSpPr/>
          <p:nvPr/>
        </p:nvGrpSpPr>
        <p:grpSpPr>
          <a:xfrm>
            <a:off x="4043363" y="2767013"/>
            <a:ext cx="2074862" cy="1568450"/>
            <a:chOff x="1000237" y="894892"/>
            <a:chExt cx="2074267" cy="1568716"/>
          </a:xfrm>
        </p:grpSpPr>
        <p:sp>
          <p:nvSpPr>
            <p:cNvPr id="44047" name="矩形 38"/>
            <p:cNvSpPr/>
            <p:nvPr/>
          </p:nvSpPr>
          <p:spPr>
            <a:xfrm>
              <a:off x="1076415" y="894892"/>
              <a:ext cx="1998089" cy="15547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90×5＝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450÷90＝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4048" name="左大括号 39"/>
            <p:cNvSpPr/>
            <p:nvPr/>
          </p:nvSpPr>
          <p:spPr>
            <a:xfrm>
              <a:off x="1000237" y="1364872"/>
              <a:ext cx="144421" cy="792296"/>
            </a:xfrm>
            <a:prstGeom prst="leftBrace">
              <a:avLst>
                <a:gd name="adj1" fmla="val 62962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44049" name="文本框 76"/>
          <p:cNvSpPr/>
          <p:nvPr/>
        </p:nvSpPr>
        <p:spPr>
          <a:xfrm>
            <a:off x="2041525" y="1585913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60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4050" name="文本框 76"/>
          <p:cNvSpPr/>
          <p:nvPr/>
        </p:nvSpPr>
        <p:spPr>
          <a:xfrm>
            <a:off x="2189163" y="2305050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2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4051" name="文本框 76"/>
          <p:cNvSpPr/>
          <p:nvPr/>
        </p:nvSpPr>
        <p:spPr>
          <a:xfrm>
            <a:off x="5210175" y="1585913"/>
            <a:ext cx="825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120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4052" name="文本框 76"/>
          <p:cNvSpPr/>
          <p:nvPr/>
        </p:nvSpPr>
        <p:spPr>
          <a:xfrm>
            <a:off x="5530850" y="2305050"/>
            <a:ext cx="827088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4053" name="文本框 76"/>
          <p:cNvSpPr/>
          <p:nvPr/>
        </p:nvSpPr>
        <p:spPr>
          <a:xfrm>
            <a:off x="2041525" y="3006725"/>
            <a:ext cx="825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240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4054" name="文本框 76"/>
          <p:cNvSpPr/>
          <p:nvPr/>
        </p:nvSpPr>
        <p:spPr>
          <a:xfrm>
            <a:off x="2344738" y="3744913"/>
            <a:ext cx="827087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4055" name="文本框 76"/>
          <p:cNvSpPr/>
          <p:nvPr/>
        </p:nvSpPr>
        <p:spPr>
          <a:xfrm>
            <a:off x="5222875" y="3000375"/>
            <a:ext cx="825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450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4056" name="文本框 76"/>
          <p:cNvSpPr/>
          <p:nvPr/>
        </p:nvSpPr>
        <p:spPr>
          <a:xfrm>
            <a:off x="5526088" y="3741738"/>
            <a:ext cx="825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5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pic>
        <p:nvPicPr>
          <p:cNvPr id="44057" name="图片 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8475" y="2905125"/>
            <a:ext cx="1536700" cy="1389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58" name="AutoShape 27"/>
          <p:cNvSpPr/>
          <p:nvPr/>
        </p:nvSpPr>
        <p:spPr>
          <a:xfrm>
            <a:off x="6121400" y="1679575"/>
            <a:ext cx="1536700" cy="977900"/>
          </a:xfrm>
          <a:prstGeom prst="wedgeRoundRectCallout">
            <a:avLst>
              <a:gd name="adj1" fmla="val 33690"/>
              <a:gd name="adj2" fmla="val 74403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D87C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算除法，想乘法。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 fill="hold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 fill="hold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9" grpId="0" animBg="1"/>
      <p:bldP spid="44050" grpId="0" animBg="1"/>
      <p:bldP spid="44051" grpId="0" animBg="1"/>
      <p:bldP spid="44052" grpId="0" animBg="1"/>
      <p:bldP spid="44053" grpId="0" animBg="1"/>
      <p:bldP spid="44054" grpId="0" animBg="1"/>
      <p:bldP spid="44055" grpId="0" animBg="1"/>
      <p:bldP spid="44056" grpId="0" animBg="1"/>
      <p:bldP spid="440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TextBox 3"/>
          <p:cNvSpPr/>
          <p:nvPr/>
        </p:nvSpPr>
        <p:spPr>
          <a:xfrm>
            <a:off x="468313" y="915988"/>
            <a:ext cx="67691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2.算一算，说一说你的想法。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5059" name="文本框 57"/>
          <p:cNvSpPr/>
          <p:nvPr/>
        </p:nvSpPr>
        <p:spPr>
          <a:xfrm>
            <a:off x="4251325" y="1047750"/>
            <a:ext cx="2493963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【课本P72页 “练习十二” 第2题】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  <p:grpSp>
        <p:nvGrpSpPr>
          <p:cNvPr id="45060" name="组合 3"/>
          <p:cNvGrpSpPr/>
          <p:nvPr/>
        </p:nvGrpSpPr>
        <p:grpSpPr>
          <a:xfrm>
            <a:off x="755650" y="1712913"/>
            <a:ext cx="3221038" cy="1860550"/>
            <a:chOff x="1104900" y="1806516"/>
            <a:chExt cx="3221038" cy="1860609"/>
          </a:xfrm>
        </p:grpSpPr>
        <p:sp>
          <p:nvSpPr>
            <p:cNvPr id="45061" name="圆角矩形 20"/>
            <p:cNvSpPr/>
            <p:nvPr/>
          </p:nvSpPr>
          <p:spPr>
            <a:xfrm>
              <a:off x="1104900" y="1911294"/>
              <a:ext cx="1038225" cy="1755831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pPr eaLnBrk="0" hangingPunct="0">
                <a:buClrTx/>
                <a:buFontTx/>
              </a:pP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062" name="文本框 40"/>
            <p:cNvSpPr/>
            <p:nvPr/>
          </p:nvSpPr>
          <p:spPr>
            <a:xfrm>
              <a:off x="1296988" y="2033536"/>
              <a:ext cx="652462" cy="4572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30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063" name="文本框 44"/>
            <p:cNvSpPr/>
            <p:nvPr/>
          </p:nvSpPr>
          <p:spPr>
            <a:xfrm>
              <a:off x="1230313" y="2528852"/>
              <a:ext cx="787400" cy="4572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180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064" name="文本框 45"/>
            <p:cNvSpPr/>
            <p:nvPr/>
          </p:nvSpPr>
          <p:spPr>
            <a:xfrm>
              <a:off x="1177925" y="3025755"/>
              <a:ext cx="892175" cy="4572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270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065" name="圆角矩形 46"/>
            <p:cNvSpPr/>
            <p:nvPr/>
          </p:nvSpPr>
          <p:spPr>
            <a:xfrm>
              <a:off x="3054350" y="1911294"/>
              <a:ext cx="1271588" cy="1755831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pPr eaLnBrk="0" hangingPunct="0">
                <a:buClrTx/>
                <a:buFontTx/>
              </a:pP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066" name="文本框 47"/>
            <p:cNvSpPr/>
            <p:nvPr/>
          </p:nvSpPr>
          <p:spPr>
            <a:xfrm>
              <a:off x="3254375" y="2033535"/>
              <a:ext cx="890588" cy="45721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tx1"/>
              </a:solidFill>
              <a:prstDash val="sysDot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067" name="文本框 48"/>
            <p:cNvSpPr/>
            <p:nvPr/>
          </p:nvSpPr>
          <p:spPr>
            <a:xfrm>
              <a:off x="3260725" y="2532026"/>
              <a:ext cx="890588" cy="45721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tx1"/>
              </a:solidFill>
              <a:prstDash val="sysDot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068" name="文本框 49"/>
            <p:cNvSpPr/>
            <p:nvPr/>
          </p:nvSpPr>
          <p:spPr>
            <a:xfrm>
              <a:off x="3254375" y="3027342"/>
              <a:ext cx="890588" cy="45721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tx1"/>
              </a:solidFill>
              <a:prstDash val="sysDot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45069" name="直接箭头连接符 50"/>
            <p:cNvCxnSpPr/>
            <p:nvPr/>
          </p:nvCxnSpPr>
          <p:spPr>
            <a:xfrm>
              <a:off x="1933104" y="2266887"/>
              <a:ext cx="1247520" cy="0"/>
            </a:xfrm>
            <a:prstGeom prst="line">
              <a:avLst/>
            </a:prstGeom>
            <a:ln w="19050" cap="flat" cmpd="sng">
              <a:solidFill>
                <a:srgbClr val="7030A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5070" name="直接箭头连接符 53"/>
            <p:cNvCxnSpPr/>
            <p:nvPr/>
          </p:nvCxnSpPr>
          <p:spPr>
            <a:xfrm>
              <a:off x="1933104" y="2773009"/>
              <a:ext cx="1247520" cy="0"/>
            </a:xfrm>
            <a:prstGeom prst="line">
              <a:avLst/>
            </a:prstGeom>
            <a:ln w="19050" cap="flat" cmpd="sng">
              <a:solidFill>
                <a:srgbClr val="7030A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5071" name="直接箭头连接符 54"/>
            <p:cNvCxnSpPr/>
            <p:nvPr/>
          </p:nvCxnSpPr>
          <p:spPr>
            <a:xfrm>
              <a:off x="1933104" y="3279130"/>
              <a:ext cx="1247520" cy="0"/>
            </a:xfrm>
            <a:prstGeom prst="line">
              <a:avLst/>
            </a:prstGeom>
            <a:ln w="19050" cap="flat" cmpd="sng">
              <a:solidFill>
                <a:srgbClr val="7030A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45072" name="文本框 52"/>
            <p:cNvSpPr/>
            <p:nvPr/>
          </p:nvSpPr>
          <p:spPr>
            <a:xfrm>
              <a:off x="2176463" y="1806516"/>
              <a:ext cx="936625" cy="4572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  <a:sym typeface="Wingdings" panose="05000000000000000000" charset="0"/>
                </a:rPr>
                <a:t>÷30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endParaRPr>
            </a:p>
          </p:txBody>
        </p:sp>
      </p:grpSp>
      <p:grpSp>
        <p:nvGrpSpPr>
          <p:cNvPr id="45073" name="组合 5"/>
          <p:cNvGrpSpPr/>
          <p:nvPr/>
        </p:nvGrpSpPr>
        <p:grpSpPr>
          <a:xfrm>
            <a:off x="4727575" y="1712913"/>
            <a:ext cx="3221038" cy="1860550"/>
            <a:chOff x="5076056" y="1806516"/>
            <a:chExt cx="3221038" cy="1860609"/>
          </a:xfrm>
        </p:grpSpPr>
        <p:sp>
          <p:nvSpPr>
            <p:cNvPr id="45074" name="圆角矩形 20"/>
            <p:cNvSpPr/>
            <p:nvPr/>
          </p:nvSpPr>
          <p:spPr>
            <a:xfrm>
              <a:off x="5076056" y="1911294"/>
              <a:ext cx="1038225" cy="1755831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pPr eaLnBrk="0" hangingPunct="0">
                <a:buClrTx/>
                <a:buFontTx/>
              </a:pP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075" name="文本框 40"/>
            <p:cNvSpPr/>
            <p:nvPr/>
          </p:nvSpPr>
          <p:spPr>
            <a:xfrm>
              <a:off x="5268143" y="2033536"/>
              <a:ext cx="652462" cy="4572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80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076" name="文本框 44"/>
            <p:cNvSpPr/>
            <p:nvPr/>
          </p:nvSpPr>
          <p:spPr>
            <a:xfrm>
              <a:off x="5201469" y="2528852"/>
              <a:ext cx="787400" cy="4572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200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077" name="文本框 45"/>
            <p:cNvSpPr/>
            <p:nvPr/>
          </p:nvSpPr>
          <p:spPr>
            <a:xfrm>
              <a:off x="5149081" y="3025755"/>
              <a:ext cx="892175" cy="4572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280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078" name="圆角矩形 46"/>
            <p:cNvSpPr/>
            <p:nvPr/>
          </p:nvSpPr>
          <p:spPr>
            <a:xfrm>
              <a:off x="7025506" y="1911294"/>
              <a:ext cx="1271588" cy="1755831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pPr eaLnBrk="0" hangingPunct="0">
                <a:buClrTx/>
                <a:buFontTx/>
              </a:pP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079" name="文本框 47"/>
            <p:cNvSpPr/>
            <p:nvPr/>
          </p:nvSpPr>
          <p:spPr>
            <a:xfrm>
              <a:off x="7225530" y="2033535"/>
              <a:ext cx="890588" cy="45721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tx1"/>
              </a:solidFill>
              <a:prstDash val="sysDot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080" name="文本框 48"/>
            <p:cNvSpPr/>
            <p:nvPr/>
          </p:nvSpPr>
          <p:spPr>
            <a:xfrm>
              <a:off x="7231880" y="2532026"/>
              <a:ext cx="890588" cy="45721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tx1"/>
              </a:solidFill>
              <a:prstDash val="sysDot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081" name="文本框 49"/>
            <p:cNvSpPr/>
            <p:nvPr/>
          </p:nvSpPr>
          <p:spPr>
            <a:xfrm>
              <a:off x="7225530" y="3027342"/>
              <a:ext cx="890588" cy="45721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tx1"/>
              </a:solidFill>
              <a:prstDash val="sysDot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45082" name="直接箭头连接符 50"/>
            <p:cNvCxnSpPr/>
            <p:nvPr/>
          </p:nvCxnSpPr>
          <p:spPr>
            <a:xfrm>
              <a:off x="5904260" y="2266887"/>
              <a:ext cx="1247520" cy="0"/>
            </a:xfrm>
            <a:prstGeom prst="line">
              <a:avLst/>
            </a:prstGeom>
            <a:ln w="19050" cap="flat" cmpd="sng">
              <a:solidFill>
                <a:srgbClr val="7030A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5083" name="直接箭头连接符 53"/>
            <p:cNvCxnSpPr/>
            <p:nvPr/>
          </p:nvCxnSpPr>
          <p:spPr>
            <a:xfrm>
              <a:off x="5904260" y="2773009"/>
              <a:ext cx="1247520" cy="0"/>
            </a:xfrm>
            <a:prstGeom prst="line">
              <a:avLst/>
            </a:prstGeom>
            <a:ln w="19050" cap="flat" cmpd="sng">
              <a:solidFill>
                <a:srgbClr val="7030A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5084" name="直接箭头连接符 54"/>
            <p:cNvCxnSpPr/>
            <p:nvPr/>
          </p:nvCxnSpPr>
          <p:spPr>
            <a:xfrm>
              <a:off x="5904260" y="3279130"/>
              <a:ext cx="1247520" cy="0"/>
            </a:xfrm>
            <a:prstGeom prst="line">
              <a:avLst/>
            </a:prstGeom>
            <a:ln w="19050" cap="flat" cmpd="sng">
              <a:solidFill>
                <a:srgbClr val="7030A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45085" name="文本框 52"/>
            <p:cNvSpPr/>
            <p:nvPr/>
          </p:nvSpPr>
          <p:spPr>
            <a:xfrm>
              <a:off x="6147619" y="1806516"/>
              <a:ext cx="936625" cy="4572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  <a:sym typeface="Wingdings" panose="05000000000000000000" charset="0"/>
                </a:rPr>
                <a:t>÷40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endParaRPr>
            </a:p>
          </p:txBody>
        </p:sp>
      </p:grpSp>
      <p:sp>
        <p:nvSpPr>
          <p:cNvPr id="45086" name="文本框 76"/>
          <p:cNvSpPr/>
          <p:nvPr/>
        </p:nvSpPr>
        <p:spPr>
          <a:xfrm>
            <a:off x="3184525" y="1924050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1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5087" name="文本框 76"/>
          <p:cNvSpPr/>
          <p:nvPr/>
        </p:nvSpPr>
        <p:spPr>
          <a:xfrm>
            <a:off x="3184525" y="2427288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5088" name="文本框 76"/>
          <p:cNvSpPr/>
          <p:nvPr/>
        </p:nvSpPr>
        <p:spPr>
          <a:xfrm>
            <a:off x="3184525" y="2932113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9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5089" name="文本框 76"/>
          <p:cNvSpPr/>
          <p:nvPr/>
        </p:nvSpPr>
        <p:spPr>
          <a:xfrm>
            <a:off x="7159625" y="1939925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2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5090" name="文本框 76"/>
          <p:cNvSpPr/>
          <p:nvPr/>
        </p:nvSpPr>
        <p:spPr>
          <a:xfrm>
            <a:off x="7159625" y="2438400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5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5091" name="文本框 76"/>
          <p:cNvSpPr/>
          <p:nvPr/>
        </p:nvSpPr>
        <p:spPr>
          <a:xfrm>
            <a:off x="7159625" y="2936875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6" grpId="0" animBg="1"/>
      <p:bldP spid="45087" grpId="0" animBg="1"/>
      <p:bldP spid="45088" grpId="0" animBg="1"/>
      <p:bldP spid="45089" grpId="0" animBg="1"/>
      <p:bldP spid="45090" grpId="0" animBg="1"/>
      <p:bldP spid="4509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TextBox 3"/>
          <p:cNvSpPr/>
          <p:nvPr/>
        </p:nvSpPr>
        <p:spPr>
          <a:xfrm>
            <a:off x="468313" y="928688"/>
            <a:ext cx="30861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3.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6083" name="矩形 4"/>
          <p:cNvSpPr/>
          <p:nvPr/>
        </p:nvSpPr>
        <p:spPr>
          <a:xfrm>
            <a:off x="684213" y="1574800"/>
            <a:ext cx="169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70÷10＝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84" name="矩形 5"/>
          <p:cNvSpPr/>
          <p:nvPr/>
        </p:nvSpPr>
        <p:spPr>
          <a:xfrm>
            <a:off x="684213" y="2439988"/>
            <a:ext cx="169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400÷50＝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85" name="矩形 6"/>
          <p:cNvSpPr/>
          <p:nvPr/>
        </p:nvSpPr>
        <p:spPr>
          <a:xfrm>
            <a:off x="679450" y="3305175"/>
            <a:ext cx="1690688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160÷80＝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86" name="矩形 7"/>
          <p:cNvSpPr/>
          <p:nvPr/>
        </p:nvSpPr>
        <p:spPr>
          <a:xfrm>
            <a:off x="4613275" y="1574800"/>
            <a:ext cx="1690688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270÷90＝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87" name="矩形 8"/>
          <p:cNvSpPr/>
          <p:nvPr/>
        </p:nvSpPr>
        <p:spPr>
          <a:xfrm>
            <a:off x="2649538" y="1574800"/>
            <a:ext cx="1690687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100÷20＝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88" name="矩形 9"/>
          <p:cNvSpPr/>
          <p:nvPr/>
        </p:nvSpPr>
        <p:spPr>
          <a:xfrm>
            <a:off x="6577013" y="1574800"/>
            <a:ext cx="169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320÷80＝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89" name="矩形 10"/>
          <p:cNvSpPr/>
          <p:nvPr/>
        </p:nvSpPr>
        <p:spPr>
          <a:xfrm>
            <a:off x="2649538" y="2439988"/>
            <a:ext cx="1690687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60÷30＝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90" name="矩形 11"/>
          <p:cNvSpPr/>
          <p:nvPr/>
        </p:nvSpPr>
        <p:spPr>
          <a:xfrm>
            <a:off x="4613275" y="2439988"/>
            <a:ext cx="1690688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90÷30＝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91" name="矩形 12"/>
          <p:cNvSpPr/>
          <p:nvPr/>
        </p:nvSpPr>
        <p:spPr>
          <a:xfrm>
            <a:off x="6577013" y="2439988"/>
            <a:ext cx="169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120÷60＝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92" name="矩形 13"/>
          <p:cNvSpPr/>
          <p:nvPr/>
        </p:nvSpPr>
        <p:spPr>
          <a:xfrm>
            <a:off x="2649538" y="3300413"/>
            <a:ext cx="1690687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300÷60＝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93" name="矩形 14"/>
          <p:cNvSpPr/>
          <p:nvPr/>
        </p:nvSpPr>
        <p:spPr>
          <a:xfrm>
            <a:off x="4613275" y="3300413"/>
            <a:ext cx="169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490÷70＝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94" name="矩形 15"/>
          <p:cNvSpPr/>
          <p:nvPr/>
        </p:nvSpPr>
        <p:spPr>
          <a:xfrm>
            <a:off x="6577013" y="3300413"/>
            <a:ext cx="169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630÷90＝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6095" name="文本框 76"/>
          <p:cNvSpPr/>
          <p:nvPr/>
        </p:nvSpPr>
        <p:spPr>
          <a:xfrm>
            <a:off x="2205038" y="1577975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096" name="文本框 76"/>
          <p:cNvSpPr/>
          <p:nvPr/>
        </p:nvSpPr>
        <p:spPr>
          <a:xfrm>
            <a:off x="4170363" y="1573213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5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097" name="文本框 76"/>
          <p:cNvSpPr/>
          <p:nvPr/>
        </p:nvSpPr>
        <p:spPr>
          <a:xfrm>
            <a:off x="6137275" y="1573213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098" name="文本框 76"/>
          <p:cNvSpPr/>
          <p:nvPr/>
        </p:nvSpPr>
        <p:spPr>
          <a:xfrm>
            <a:off x="8102600" y="1573213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4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099" name="文本框 76"/>
          <p:cNvSpPr/>
          <p:nvPr/>
        </p:nvSpPr>
        <p:spPr>
          <a:xfrm>
            <a:off x="2205038" y="2441575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8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100" name="文本框 76"/>
          <p:cNvSpPr/>
          <p:nvPr/>
        </p:nvSpPr>
        <p:spPr>
          <a:xfrm>
            <a:off x="4170363" y="2439988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2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101" name="文本框 76"/>
          <p:cNvSpPr/>
          <p:nvPr/>
        </p:nvSpPr>
        <p:spPr>
          <a:xfrm>
            <a:off x="6135688" y="2441575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102" name="文本框 76"/>
          <p:cNvSpPr/>
          <p:nvPr/>
        </p:nvSpPr>
        <p:spPr>
          <a:xfrm>
            <a:off x="8102600" y="2439988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2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103" name="文本框 76"/>
          <p:cNvSpPr/>
          <p:nvPr/>
        </p:nvSpPr>
        <p:spPr>
          <a:xfrm>
            <a:off x="2201863" y="3300413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2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104" name="文本框 76"/>
          <p:cNvSpPr/>
          <p:nvPr/>
        </p:nvSpPr>
        <p:spPr>
          <a:xfrm>
            <a:off x="4170363" y="3300413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5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105" name="文本框 76"/>
          <p:cNvSpPr/>
          <p:nvPr/>
        </p:nvSpPr>
        <p:spPr>
          <a:xfrm>
            <a:off x="6135688" y="3311525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106" name="文本框 76"/>
          <p:cNvSpPr/>
          <p:nvPr/>
        </p:nvSpPr>
        <p:spPr>
          <a:xfrm>
            <a:off x="8101013" y="3305175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6107" name="文本框 57"/>
          <p:cNvSpPr/>
          <p:nvPr/>
        </p:nvSpPr>
        <p:spPr>
          <a:xfrm>
            <a:off x="763588" y="1060450"/>
            <a:ext cx="2493962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【课本P72页 “练习十二” 第4题】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 animBg="1"/>
      <p:bldP spid="46096" grpId="0" animBg="1"/>
      <p:bldP spid="46097" grpId="0" animBg="1"/>
      <p:bldP spid="46098" grpId="0" animBg="1"/>
      <p:bldP spid="46099" grpId="0" animBg="1"/>
      <p:bldP spid="46100" grpId="0" animBg="1"/>
      <p:bldP spid="46101" grpId="0" animBg="1"/>
      <p:bldP spid="46102" grpId="0" animBg="1"/>
      <p:bldP spid="46103" grpId="0" animBg="1"/>
      <p:bldP spid="46104" grpId="0" animBg="1"/>
      <p:bldP spid="46105" grpId="0" animBg="1"/>
      <p:bldP spid="4610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6" name="Picture 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9275" y="1120775"/>
            <a:ext cx="8281988" cy="193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7" name="TextBox 3"/>
          <p:cNvSpPr/>
          <p:nvPr/>
        </p:nvSpPr>
        <p:spPr>
          <a:xfrm>
            <a:off x="468313" y="641350"/>
            <a:ext cx="12954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4.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7108" name="文本框 57"/>
          <p:cNvSpPr/>
          <p:nvPr/>
        </p:nvSpPr>
        <p:spPr>
          <a:xfrm>
            <a:off x="763588" y="763588"/>
            <a:ext cx="2493962" cy="274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【课本P72页 “练习十二” 第3题】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  <p:sp>
        <p:nvSpPr>
          <p:cNvPr id="47109" name="文本框 24"/>
          <p:cNvSpPr/>
          <p:nvPr/>
        </p:nvSpPr>
        <p:spPr>
          <a:xfrm>
            <a:off x="3157538" y="3117850"/>
            <a:ext cx="18002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240÷30＝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7110" name="文本框 72"/>
          <p:cNvSpPr/>
          <p:nvPr/>
        </p:nvSpPr>
        <p:spPr>
          <a:xfrm>
            <a:off x="5292725" y="3894138"/>
            <a:ext cx="2230438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答：要捆8包。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7111" name="矩形 66"/>
          <p:cNvSpPr/>
          <p:nvPr/>
        </p:nvSpPr>
        <p:spPr>
          <a:xfrm>
            <a:off x="4572000" y="3117850"/>
            <a:ext cx="12493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8（包）</a:t>
            </a:r>
            <a:endParaRPr lang="en-US" altLang="zh-CN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7112" name="文本框 24"/>
          <p:cNvSpPr/>
          <p:nvPr/>
        </p:nvSpPr>
        <p:spPr>
          <a:xfrm>
            <a:off x="2874963" y="3541713"/>
            <a:ext cx="22320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想：24÷3＝8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animBg="1"/>
      <p:bldP spid="47110" grpId="0" animBg="1"/>
      <p:bldP spid="47111" grpId="0" animBg="1"/>
      <p:bldP spid="471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TextBox 3"/>
          <p:cNvSpPr/>
          <p:nvPr/>
        </p:nvSpPr>
        <p:spPr>
          <a:xfrm>
            <a:off x="468313" y="712788"/>
            <a:ext cx="12954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5.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8131" name="文本框 57"/>
          <p:cNvSpPr/>
          <p:nvPr/>
        </p:nvSpPr>
        <p:spPr>
          <a:xfrm>
            <a:off x="763588" y="836613"/>
            <a:ext cx="2493962" cy="274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【课本P72页 “练习十二” 第3题】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  <p:pic>
        <p:nvPicPr>
          <p:cNvPr id="48132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50" y="1247775"/>
            <a:ext cx="7556500" cy="182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3" name="文本框 24"/>
          <p:cNvSpPr/>
          <p:nvPr/>
        </p:nvSpPr>
        <p:spPr>
          <a:xfrm>
            <a:off x="2333625" y="3078163"/>
            <a:ext cx="18002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160÷40＝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8134" name="矩形 54"/>
          <p:cNvSpPr/>
          <p:nvPr/>
        </p:nvSpPr>
        <p:spPr>
          <a:xfrm>
            <a:off x="3748088" y="3078163"/>
            <a:ext cx="1249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4（次）</a:t>
            </a:r>
            <a:endParaRPr lang="en-US" altLang="zh-CN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8135" name="文本框 24"/>
          <p:cNvSpPr/>
          <p:nvPr/>
        </p:nvSpPr>
        <p:spPr>
          <a:xfrm>
            <a:off x="2051050" y="3502025"/>
            <a:ext cx="22320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想：16÷4＝4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8136" name="文本框 72"/>
          <p:cNvSpPr/>
          <p:nvPr/>
        </p:nvSpPr>
        <p:spPr>
          <a:xfrm>
            <a:off x="4133850" y="3963988"/>
            <a:ext cx="33115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答：运4次才能运完。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animBg="1"/>
      <p:bldP spid="48134" grpId="0" animBg="1"/>
      <p:bldP spid="48135" grpId="0" animBg="1"/>
      <p:bldP spid="481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TextBox 3"/>
          <p:cNvSpPr/>
          <p:nvPr/>
        </p:nvSpPr>
        <p:spPr>
          <a:xfrm>
            <a:off x="468313" y="712788"/>
            <a:ext cx="12954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6.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9155" name="文本框 57"/>
          <p:cNvSpPr/>
          <p:nvPr/>
        </p:nvSpPr>
        <p:spPr>
          <a:xfrm>
            <a:off x="763588" y="836613"/>
            <a:ext cx="2493962" cy="274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【课本P72页 “练习十二” 第6题】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  <p:grpSp>
        <p:nvGrpSpPr>
          <p:cNvPr id="49156" name="组合 4"/>
          <p:cNvGrpSpPr/>
          <p:nvPr/>
        </p:nvGrpSpPr>
        <p:grpSpPr>
          <a:xfrm>
            <a:off x="900113" y="1112838"/>
            <a:ext cx="2055812" cy="1436687"/>
            <a:chOff x="1019287" y="894892"/>
            <a:chExt cx="2055217" cy="1436932"/>
          </a:xfrm>
        </p:grpSpPr>
        <p:sp>
          <p:nvSpPr>
            <p:cNvPr id="49157" name="矩形 4"/>
            <p:cNvSpPr/>
            <p:nvPr/>
          </p:nvSpPr>
          <p:spPr>
            <a:xfrm>
              <a:off x="1076420" y="894892"/>
              <a:ext cx="1998084" cy="15547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140÷20＝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143÷20≈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9158" name="左大括号 5"/>
            <p:cNvSpPr/>
            <p:nvPr/>
          </p:nvSpPr>
          <p:spPr>
            <a:xfrm>
              <a:off x="1019287" y="1364872"/>
              <a:ext cx="144420" cy="792297"/>
            </a:xfrm>
            <a:prstGeom prst="leftBrace">
              <a:avLst>
                <a:gd name="adj1" fmla="val 62962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49159" name="文本框 4"/>
          <p:cNvSpPr/>
          <p:nvPr/>
        </p:nvSpPr>
        <p:spPr>
          <a:xfrm>
            <a:off x="958850" y="1676400"/>
            <a:ext cx="99695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14÷2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9160" name="文本框 76"/>
          <p:cNvSpPr/>
          <p:nvPr/>
        </p:nvSpPr>
        <p:spPr>
          <a:xfrm>
            <a:off x="2365375" y="1352550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cxnSp>
        <p:nvCxnSpPr>
          <p:cNvPr id="49161" name="直接连接符 8"/>
          <p:cNvCxnSpPr/>
          <p:nvPr/>
        </p:nvCxnSpPr>
        <p:spPr>
          <a:xfrm>
            <a:off x="1025525" y="2498725"/>
            <a:ext cx="528638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9162" name="文本框 5137"/>
          <p:cNvSpPr/>
          <p:nvPr/>
        </p:nvSpPr>
        <p:spPr>
          <a:xfrm>
            <a:off x="928688" y="2439988"/>
            <a:ext cx="6731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140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9163" name="文本框 76"/>
          <p:cNvSpPr/>
          <p:nvPr/>
        </p:nvSpPr>
        <p:spPr>
          <a:xfrm>
            <a:off x="2363788" y="2084388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grpSp>
        <p:nvGrpSpPr>
          <p:cNvPr id="49164" name="组合 13"/>
          <p:cNvGrpSpPr/>
          <p:nvPr/>
        </p:nvGrpSpPr>
        <p:grpSpPr>
          <a:xfrm>
            <a:off x="3422650" y="1112838"/>
            <a:ext cx="2055813" cy="1436687"/>
            <a:chOff x="1019287" y="894892"/>
            <a:chExt cx="2055217" cy="1436932"/>
          </a:xfrm>
        </p:grpSpPr>
        <p:sp>
          <p:nvSpPr>
            <p:cNvPr id="49165" name="矩形 12"/>
            <p:cNvSpPr/>
            <p:nvPr/>
          </p:nvSpPr>
          <p:spPr>
            <a:xfrm>
              <a:off x="1076420" y="894892"/>
              <a:ext cx="1998084" cy="15547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630÷70＝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632÷70≈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9166" name="左大括号 13"/>
            <p:cNvSpPr/>
            <p:nvPr/>
          </p:nvSpPr>
          <p:spPr>
            <a:xfrm>
              <a:off x="1019287" y="1364872"/>
              <a:ext cx="144421" cy="792297"/>
            </a:xfrm>
            <a:prstGeom prst="leftBrace">
              <a:avLst>
                <a:gd name="adj1" fmla="val 62962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9167" name="组合 16"/>
          <p:cNvGrpSpPr/>
          <p:nvPr/>
        </p:nvGrpSpPr>
        <p:grpSpPr>
          <a:xfrm>
            <a:off x="5946775" y="1112838"/>
            <a:ext cx="2054225" cy="1436687"/>
            <a:chOff x="1019287" y="894892"/>
            <a:chExt cx="2055217" cy="1436932"/>
          </a:xfrm>
        </p:grpSpPr>
        <p:sp>
          <p:nvSpPr>
            <p:cNvPr id="49168" name="矩形 15"/>
            <p:cNvSpPr/>
            <p:nvPr/>
          </p:nvSpPr>
          <p:spPr>
            <a:xfrm>
              <a:off x="1076465" y="894892"/>
              <a:ext cx="1998039" cy="15547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360÷40＝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363÷40≈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9169" name="左大括号 16"/>
            <p:cNvSpPr/>
            <p:nvPr/>
          </p:nvSpPr>
          <p:spPr>
            <a:xfrm>
              <a:off x="1019287" y="1364872"/>
              <a:ext cx="144533" cy="792297"/>
            </a:xfrm>
            <a:prstGeom prst="leftBrace">
              <a:avLst>
                <a:gd name="adj1" fmla="val 62964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49170" name="文本框 76"/>
          <p:cNvSpPr/>
          <p:nvPr/>
        </p:nvSpPr>
        <p:spPr>
          <a:xfrm>
            <a:off x="4894263" y="1352550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9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9171" name="文本框 76"/>
          <p:cNvSpPr/>
          <p:nvPr/>
        </p:nvSpPr>
        <p:spPr>
          <a:xfrm>
            <a:off x="4895850" y="2087563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9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9172" name="文本框 76"/>
          <p:cNvSpPr/>
          <p:nvPr/>
        </p:nvSpPr>
        <p:spPr>
          <a:xfrm>
            <a:off x="7408863" y="1352550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9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9173" name="文本框 76"/>
          <p:cNvSpPr/>
          <p:nvPr/>
        </p:nvSpPr>
        <p:spPr>
          <a:xfrm>
            <a:off x="7412038" y="2082800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9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 fill="hold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 animBg="1"/>
      <p:bldP spid="49160" grpId="0" animBg="1"/>
      <p:bldP spid="49162" grpId="0" animBg="1"/>
      <p:bldP spid="49163" grpId="0" animBg="1"/>
      <p:bldP spid="49170" grpId="0" animBg="1"/>
      <p:bldP spid="49171" grpId="0" animBg="1"/>
      <p:bldP spid="49172" grpId="0" animBg="1"/>
      <p:bldP spid="4917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TextBox 3"/>
          <p:cNvSpPr/>
          <p:nvPr/>
        </p:nvSpPr>
        <p:spPr>
          <a:xfrm>
            <a:off x="468313" y="568325"/>
            <a:ext cx="12954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7.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0179" name="文本框 57"/>
          <p:cNvSpPr/>
          <p:nvPr/>
        </p:nvSpPr>
        <p:spPr>
          <a:xfrm>
            <a:off x="763588" y="692150"/>
            <a:ext cx="2493962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【课本P72页 “练习十二” 第7题】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  <p:pic>
        <p:nvPicPr>
          <p:cNvPr id="50180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1009650"/>
            <a:ext cx="4249738" cy="2168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1" name="矩形 5"/>
          <p:cNvSpPr/>
          <p:nvPr/>
        </p:nvSpPr>
        <p:spPr>
          <a:xfrm>
            <a:off x="5219700" y="1096963"/>
            <a:ext cx="3384550" cy="822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b="1">
                <a:ea typeface="楷体" panose="02010609060101010101" pitchFamily="49" charset="-122"/>
              </a:rPr>
              <a:t>        看完这本书大约需要几个月？</a:t>
            </a:r>
            <a:endParaRPr lang="zh-CN" altLang="en-US" sz="2400" b="1">
              <a:ea typeface="楷体" panose="02010609060101010101" pitchFamily="49" charset="-122"/>
            </a:endParaRPr>
          </a:p>
        </p:txBody>
      </p:sp>
      <p:sp>
        <p:nvSpPr>
          <p:cNvPr id="50182" name="文本框 24"/>
          <p:cNvSpPr/>
          <p:nvPr/>
        </p:nvSpPr>
        <p:spPr>
          <a:xfrm>
            <a:off x="2900363" y="2316163"/>
            <a:ext cx="5276850" cy="11890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 defTabSz="914400" eaLnBrk="0" hangingPunct="0">
              <a:buClrTx/>
              <a:buSzPct val="100000"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隐含信息：一个月有30天，一共要看30个故事。求最后的问题，就是求120里面有几个30。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0183" name="文本框 24"/>
          <p:cNvSpPr/>
          <p:nvPr/>
        </p:nvSpPr>
        <p:spPr>
          <a:xfrm>
            <a:off x="3052763" y="3565525"/>
            <a:ext cx="30384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120÷30＝4（个）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0184" name="文本框 72"/>
          <p:cNvSpPr/>
          <p:nvPr/>
        </p:nvSpPr>
        <p:spPr>
          <a:xfrm>
            <a:off x="3635375" y="4081463"/>
            <a:ext cx="48244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答：看完这本书大约需要4个月。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 animBg="1"/>
      <p:bldP spid="50183" grpId="0" animBg="1"/>
      <p:bldP spid="5018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02" name="图形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088" y="3206750"/>
            <a:ext cx="1574800" cy="157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3" name="图形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4613" y="1684338"/>
            <a:ext cx="1905000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4" name="图形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325" y="2081213"/>
            <a:ext cx="1905000" cy="1905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05" name="组合 12"/>
          <p:cNvGrpSpPr/>
          <p:nvPr/>
        </p:nvGrpSpPr>
        <p:grpSpPr>
          <a:xfrm>
            <a:off x="1060450" y="1347788"/>
            <a:ext cx="7269163" cy="2052637"/>
            <a:chOff x="833121" y="1494444"/>
            <a:chExt cx="7267786" cy="2052320"/>
          </a:xfrm>
        </p:grpSpPr>
        <p:sp>
          <p:nvSpPr>
            <p:cNvPr id="51206" name="思想气泡: 云 5"/>
            <p:cNvSpPr/>
            <p:nvPr/>
          </p:nvSpPr>
          <p:spPr>
            <a:xfrm>
              <a:off x="833121" y="1494444"/>
              <a:ext cx="7267786" cy="2052320"/>
            </a:xfrm>
            <a:prstGeom prst="cloudCallout">
              <a:avLst>
                <a:gd name="adj1" fmla="val -40218"/>
                <a:gd name="adj2" fmla="val 63819"/>
              </a:avLst>
            </a:prstGeom>
            <a:solidFill>
              <a:srgbClr val="FFFEF2"/>
            </a:solidFill>
            <a:ln w="12700" cap="flat" cmpd="sng">
              <a:solidFill>
                <a:srgbClr val="00B0F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>
                <a:buClrTx/>
                <a:buSzPct val="100000"/>
                <a:buFontTx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51207" name="矩形 2"/>
            <p:cNvSpPr/>
            <p:nvPr/>
          </p:nvSpPr>
          <p:spPr>
            <a:xfrm>
              <a:off x="1251798" y="2228217"/>
              <a:ext cx="6684014" cy="5790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通过本节课的学习，你有什么收获？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1208" name="Rectangle 26"/>
          <p:cNvSpPr/>
          <p:nvPr/>
        </p:nvSpPr>
        <p:spPr>
          <a:xfrm>
            <a:off x="58738" y="230188"/>
            <a:ext cx="20875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3200" b="1">
                <a:solidFill>
                  <a:srgbClr val="E75A4F"/>
                </a:solidFill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rPr>
              <a:t>课堂小结</a:t>
            </a:r>
            <a:endParaRPr lang="zh-CN" altLang="en-US" sz="3200" b="1">
              <a:solidFill>
                <a:srgbClr val="E75A4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Rectangle 26"/>
          <p:cNvSpPr/>
          <p:nvPr/>
        </p:nvSpPr>
        <p:spPr>
          <a:xfrm>
            <a:off x="58738" y="230188"/>
            <a:ext cx="20875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3200" b="1">
                <a:solidFill>
                  <a:srgbClr val="E75A4F"/>
                </a:solidFill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rPr>
              <a:t>作业设计</a:t>
            </a:r>
            <a:endParaRPr lang="zh-CN" altLang="en-US" sz="3200" b="1">
              <a:solidFill>
                <a:srgbClr val="E75A4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2227" name="TextBox 4"/>
          <p:cNvSpPr/>
          <p:nvPr/>
        </p:nvSpPr>
        <p:spPr>
          <a:xfrm>
            <a:off x="539750" y="922338"/>
            <a:ext cx="8064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>
              <a:buClrTx/>
              <a:buFontTx/>
            </a:pPr>
            <a:r>
              <a:rPr lang="en-US" altLang="zh-CN" sz="2400" b="1">
                <a:latin typeface="Arial" panose="020B0604020202020204" pitchFamily="34" charset="0"/>
                <a:ea typeface="楷体" panose="02010609060101010101" pitchFamily="49" charset="-122"/>
              </a:rPr>
              <a:t>2.口算。</a:t>
            </a:r>
            <a:endParaRPr lang="en-US" altLang="zh-CN" sz="24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28" name="矩形 12"/>
          <p:cNvSpPr/>
          <p:nvPr/>
        </p:nvSpPr>
        <p:spPr>
          <a:xfrm>
            <a:off x="769938" y="1320800"/>
            <a:ext cx="1998662" cy="15541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60÷10＝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240÷40＝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2229" name="矩形 13"/>
          <p:cNvSpPr/>
          <p:nvPr/>
        </p:nvSpPr>
        <p:spPr>
          <a:xfrm>
            <a:off x="2728913" y="1320800"/>
            <a:ext cx="1998662" cy="15541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90÷30＝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300÷50＝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2230" name="矩形 14"/>
          <p:cNvSpPr/>
          <p:nvPr/>
        </p:nvSpPr>
        <p:spPr>
          <a:xfrm>
            <a:off x="4687888" y="1320800"/>
            <a:ext cx="1998662" cy="15541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120÷20＝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320÷40＝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2231" name="矩形 18"/>
          <p:cNvSpPr/>
          <p:nvPr/>
        </p:nvSpPr>
        <p:spPr>
          <a:xfrm>
            <a:off x="6646863" y="1320800"/>
            <a:ext cx="1998662" cy="15541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540÷60＝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630÷70＝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2232" name="矩形 6"/>
          <p:cNvSpPr/>
          <p:nvPr/>
        </p:nvSpPr>
        <p:spPr>
          <a:xfrm>
            <a:off x="2038350" y="1557338"/>
            <a:ext cx="3349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2233" name="矩形 6"/>
          <p:cNvSpPr/>
          <p:nvPr/>
        </p:nvSpPr>
        <p:spPr>
          <a:xfrm>
            <a:off x="3967163" y="1557338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2234" name="矩形 6"/>
          <p:cNvSpPr/>
          <p:nvPr/>
        </p:nvSpPr>
        <p:spPr>
          <a:xfrm>
            <a:off x="6116638" y="1557338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2235" name="矩形 6"/>
          <p:cNvSpPr/>
          <p:nvPr/>
        </p:nvSpPr>
        <p:spPr>
          <a:xfrm>
            <a:off x="8075613" y="1552575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9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2236" name="矩形 6"/>
          <p:cNvSpPr/>
          <p:nvPr/>
        </p:nvSpPr>
        <p:spPr>
          <a:xfrm>
            <a:off x="2173288" y="2305050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2237" name="矩形 6"/>
          <p:cNvSpPr/>
          <p:nvPr/>
        </p:nvSpPr>
        <p:spPr>
          <a:xfrm>
            <a:off x="4137025" y="2305050"/>
            <a:ext cx="3349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2238" name="矩形 6"/>
          <p:cNvSpPr/>
          <p:nvPr/>
        </p:nvSpPr>
        <p:spPr>
          <a:xfrm>
            <a:off x="6113463" y="2303463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8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2239" name="矩形 6"/>
          <p:cNvSpPr/>
          <p:nvPr/>
        </p:nvSpPr>
        <p:spPr>
          <a:xfrm>
            <a:off x="8072438" y="2301875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9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 fill="hold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 animBg="1"/>
      <p:bldP spid="52233" grpId="0" animBg="1"/>
      <p:bldP spid="52234" grpId="0" animBg="1"/>
      <p:bldP spid="52235" grpId="0" animBg="1"/>
      <p:bldP spid="52236" grpId="0" animBg="1"/>
      <p:bldP spid="52237" grpId="0" animBg="1"/>
      <p:bldP spid="52238" grpId="0" animBg="1"/>
      <p:bldP spid="522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TextBox 4"/>
          <p:cNvSpPr/>
          <p:nvPr/>
        </p:nvSpPr>
        <p:spPr>
          <a:xfrm>
            <a:off x="539750" y="784225"/>
            <a:ext cx="8064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>
              <a:buClrTx/>
              <a:buFontTx/>
            </a:pPr>
            <a:r>
              <a:rPr lang="en-US" altLang="zh-CN" sz="2400" b="1">
                <a:latin typeface="Arial" panose="020B0604020202020204" pitchFamily="34" charset="0"/>
                <a:ea typeface="楷体" panose="02010609060101010101" pitchFamily="49" charset="-122"/>
              </a:rPr>
              <a:t>3.比一比，算一算。</a:t>
            </a:r>
            <a:endParaRPr lang="en-US" altLang="zh-CN" sz="24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grpSp>
        <p:nvGrpSpPr>
          <p:cNvPr id="53251" name="组合 6"/>
          <p:cNvGrpSpPr/>
          <p:nvPr/>
        </p:nvGrpSpPr>
        <p:grpSpPr>
          <a:xfrm>
            <a:off x="1273175" y="1214438"/>
            <a:ext cx="2055813" cy="1436687"/>
            <a:chOff x="1019287" y="894892"/>
            <a:chExt cx="2055217" cy="1436932"/>
          </a:xfrm>
        </p:grpSpPr>
        <p:sp>
          <p:nvSpPr>
            <p:cNvPr id="53252" name="矩形 13"/>
            <p:cNvSpPr/>
            <p:nvPr/>
          </p:nvSpPr>
          <p:spPr>
            <a:xfrm>
              <a:off x="1076420" y="894892"/>
              <a:ext cx="1998084" cy="15547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360÷90＝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361÷90≈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53253" name="左大括号 14"/>
            <p:cNvSpPr/>
            <p:nvPr/>
          </p:nvSpPr>
          <p:spPr>
            <a:xfrm>
              <a:off x="1019287" y="1364872"/>
              <a:ext cx="144421" cy="792297"/>
            </a:xfrm>
            <a:prstGeom prst="leftBrace">
              <a:avLst>
                <a:gd name="adj1" fmla="val 62962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53254" name="组合 5"/>
          <p:cNvGrpSpPr/>
          <p:nvPr/>
        </p:nvGrpSpPr>
        <p:grpSpPr>
          <a:xfrm>
            <a:off x="4681538" y="1214438"/>
            <a:ext cx="2070100" cy="1436687"/>
            <a:chOff x="2871688" y="894892"/>
            <a:chExt cx="2069877" cy="1436932"/>
          </a:xfrm>
        </p:grpSpPr>
        <p:sp>
          <p:nvSpPr>
            <p:cNvPr id="53255" name="矩形 16"/>
            <p:cNvSpPr/>
            <p:nvPr/>
          </p:nvSpPr>
          <p:spPr>
            <a:xfrm>
              <a:off x="2943117" y="894892"/>
              <a:ext cx="1998448" cy="15547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420÷60＝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422÷60≈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53256" name="左大括号 17"/>
            <p:cNvSpPr/>
            <p:nvPr/>
          </p:nvSpPr>
          <p:spPr>
            <a:xfrm>
              <a:off x="2871688" y="1364872"/>
              <a:ext cx="144446" cy="792297"/>
            </a:xfrm>
            <a:prstGeom prst="leftBrace">
              <a:avLst>
                <a:gd name="adj1" fmla="val 62951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53257" name="组合 4"/>
          <p:cNvGrpSpPr/>
          <p:nvPr/>
        </p:nvGrpSpPr>
        <p:grpSpPr>
          <a:xfrm>
            <a:off x="1258888" y="2790825"/>
            <a:ext cx="2070100" cy="1436688"/>
            <a:chOff x="4738749" y="894892"/>
            <a:chExt cx="2069877" cy="1436932"/>
          </a:xfrm>
        </p:grpSpPr>
        <p:sp>
          <p:nvSpPr>
            <p:cNvPr id="53258" name="矩形 19"/>
            <p:cNvSpPr/>
            <p:nvPr/>
          </p:nvSpPr>
          <p:spPr>
            <a:xfrm>
              <a:off x="4810178" y="894892"/>
              <a:ext cx="1998448" cy="15547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210÷70＝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210÷72≈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53259" name="左大括号 20"/>
            <p:cNvSpPr/>
            <p:nvPr/>
          </p:nvSpPr>
          <p:spPr>
            <a:xfrm>
              <a:off x="4738749" y="1364872"/>
              <a:ext cx="144446" cy="792298"/>
            </a:xfrm>
            <a:prstGeom prst="leftBrace">
              <a:avLst>
                <a:gd name="adj1" fmla="val 62951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53260" name="组合 3"/>
          <p:cNvGrpSpPr/>
          <p:nvPr/>
        </p:nvGrpSpPr>
        <p:grpSpPr>
          <a:xfrm>
            <a:off x="4681538" y="2790825"/>
            <a:ext cx="2070100" cy="1436688"/>
            <a:chOff x="6605810" y="894892"/>
            <a:chExt cx="2069877" cy="1436932"/>
          </a:xfrm>
        </p:grpSpPr>
        <p:sp>
          <p:nvSpPr>
            <p:cNvPr id="53261" name="矩形 22"/>
            <p:cNvSpPr/>
            <p:nvPr/>
          </p:nvSpPr>
          <p:spPr>
            <a:xfrm>
              <a:off x="6677239" y="894892"/>
              <a:ext cx="1998448" cy="15547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240÷40＝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240÷38≈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53262" name="左大括号 23"/>
            <p:cNvSpPr/>
            <p:nvPr/>
          </p:nvSpPr>
          <p:spPr>
            <a:xfrm>
              <a:off x="6605810" y="1364872"/>
              <a:ext cx="144446" cy="792298"/>
            </a:xfrm>
            <a:prstGeom prst="leftBrace">
              <a:avLst>
                <a:gd name="adj1" fmla="val 62951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53263" name="矩形 6"/>
          <p:cNvSpPr/>
          <p:nvPr/>
        </p:nvSpPr>
        <p:spPr>
          <a:xfrm>
            <a:off x="2736850" y="1465263"/>
            <a:ext cx="3349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4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3264" name="矩形 6"/>
          <p:cNvSpPr/>
          <p:nvPr/>
        </p:nvSpPr>
        <p:spPr>
          <a:xfrm>
            <a:off x="2732088" y="2209800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4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3265" name="矩形 6"/>
          <p:cNvSpPr/>
          <p:nvPr/>
        </p:nvSpPr>
        <p:spPr>
          <a:xfrm>
            <a:off x="6173788" y="1465263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3266" name="矩形 6"/>
          <p:cNvSpPr/>
          <p:nvPr/>
        </p:nvSpPr>
        <p:spPr>
          <a:xfrm>
            <a:off x="6173788" y="2209800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3267" name="矩形 6"/>
          <p:cNvSpPr/>
          <p:nvPr/>
        </p:nvSpPr>
        <p:spPr>
          <a:xfrm>
            <a:off x="2732088" y="3036888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3268" name="矩形 6"/>
          <p:cNvSpPr/>
          <p:nvPr/>
        </p:nvSpPr>
        <p:spPr>
          <a:xfrm>
            <a:off x="2727325" y="3773488"/>
            <a:ext cx="3349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3269" name="矩形 6"/>
          <p:cNvSpPr/>
          <p:nvPr/>
        </p:nvSpPr>
        <p:spPr>
          <a:xfrm>
            <a:off x="6165850" y="3036888"/>
            <a:ext cx="3349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8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3270" name="矩形 6"/>
          <p:cNvSpPr/>
          <p:nvPr/>
        </p:nvSpPr>
        <p:spPr>
          <a:xfrm>
            <a:off x="6161088" y="3773488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8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 fill="hold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3" grpId="0" animBg="1"/>
      <p:bldP spid="53264" grpId="0" animBg="1"/>
      <p:bldP spid="53265" grpId="0" animBg="1"/>
      <p:bldP spid="53266" grpId="0" animBg="1"/>
      <p:bldP spid="53267" grpId="0" animBg="1"/>
      <p:bldP spid="53268" grpId="0" animBg="1"/>
      <p:bldP spid="53269" grpId="0" animBg="1"/>
      <p:bldP spid="532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6"/>
          <p:cNvSpPr/>
          <p:nvPr/>
        </p:nvSpPr>
        <p:spPr>
          <a:xfrm>
            <a:off x="58738" y="230188"/>
            <a:ext cx="20875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3200" b="1">
                <a:solidFill>
                  <a:srgbClr val="E75A4F"/>
                </a:solidFill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rPr>
              <a:t>复习导入</a:t>
            </a:r>
            <a:endParaRPr lang="zh-CN" altLang="en-US" sz="3200" b="1">
              <a:solidFill>
                <a:srgbClr val="E75A4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grpSp>
        <p:nvGrpSpPr>
          <p:cNvPr id="35843" name="Group 73"/>
          <p:cNvGrpSpPr/>
          <p:nvPr/>
        </p:nvGrpSpPr>
        <p:grpSpPr>
          <a:xfrm>
            <a:off x="793750" y="1211263"/>
            <a:ext cx="7704138" cy="3465512"/>
            <a:chOff x="156" y="1389"/>
            <a:chExt cx="5399" cy="2626"/>
          </a:xfrm>
        </p:grpSpPr>
        <p:grpSp>
          <p:nvGrpSpPr>
            <p:cNvPr id="35844" name="Group 65"/>
            <p:cNvGrpSpPr/>
            <p:nvPr/>
          </p:nvGrpSpPr>
          <p:grpSpPr>
            <a:xfrm>
              <a:off x="186" y="1389"/>
              <a:ext cx="5369" cy="2361"/>
              <a:chOff x="186" y="1389"/>
              <a:chExt cx="5369" cy="2361"/>
            </a:xfrm>
          </p:grpSpPr>
          <p:pic>
            <p:nvPicPr>
              <p:cNvPr id="35845" name="Picture 43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975" y="2954"/>
                <a:ext cx="677" cy="7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35846" name="Group 64"/>
              <p:cNvGrpSpPr/>
              <p:nvPr/>
            </p:nvGrpSpPr>
            <p:grpSpPr>
              <a:xfrm>
                <a:off x="186" y="1389"/>
                <a:ext cx="5369" cy="2361"/>
                <a:chOff x="186" y="1389"/>
                <a:chExt cx="5369" cy="2361"/>
              </a:xfrm>
            </p:grpSpPr>
            <p:pic>
              <p:nvPicPr>
                <p:cNvPr id="35847" name="Picture 39" descr="u6jx01_2f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660" y="2939"/>
                  <a:ext cx="919" cy="69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5848" name="Picture 40" descr="u6jx01_2a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521" y="2974"/>
                  <a:ext cx="1034" cy="77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5849" name="Picture 41" descr="u6jx01_2b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9" y="2934"/>
                  <a:ext cx="943" cy="70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5850" name="Picture 42" descr="u6jx01_2c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751" y="2997"/>
                  <a:ext cx="866" cy="65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5851" name="Picture 44" descr="u6jx01_2e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86" y="3027"/>
                  <a:ext cx="774" cy="58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5852" name="Picture 47" descr="u6jx01_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75" y="1389"/>
                  <a:ext cx="1270" cy="95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grpSp>
              <p:nvGrpSpPr>
                <p:cNvPr id="35853" name="Group 60"/>
                <p:cNvGrpSpPr/>
                <p:nvPr/>
              </p:nvGrpSpPr>
              <p:grpSpPr>
                <a:xfrm>
                  <a:off x="386" y="1389"/>
                  <a:ext cx="4943" cy="953"/>
                  <a:chOff x="386" y="1383"/>
                  <a:chExt cx="4943" cy="953"/>
                </a:xfrm>
              </p:grpSpPr>
              <p:pic>
                <p:nvPicPr>
                  <p:cNvPr id="35854" name="Picture 46" descr="u6jx01_2"/>
                  <p:cNvPicPr>
                    <a:picLocks noChangeAspect="1"/>
                  </p:cNvPicPr>
                  <p:nvPr/>
                </p:nvPicPr>
                <p:blipFill>
                  <a:blip r:embed="rId8"/>
                  <a:srcRect l="16956" r="15123"/>
                  <a:stretch>
                    <a:fillRect/>
                  </a:stretch>
                </p:blipFill>
                <p:spPr>
                  <a:xfrm>
                    <a:off x="386" y="1409"/>
                    <a:ext cx="816" cy="90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35855" name="Picture 48" descr="u6jx01_2"/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1791" y="1383"/>
                    <a:ext cx="1270" cy="953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35856" name="Picture 50" descr="u6jx01_2"/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2608" y="1383"/>
                    <a:ext cx="1270" cy="953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35857" name="Picture 51" descr="u6jx01_2"/>
                  <p:cNvPicPr>
                    <a:picLocks noChangeAspect="1"/>
                  </p:cNvPicPr>
                  <p:nvPr/>
                </p:nvPicPr>
                <p:blipFill>
                  <a:blip r:embed="rId7"/>
                  <a:srcRect l="14774" r="13791"/>
                  <a:stretch>
                    <a:fillRect/>
                  </a:stretch>
                </p:blipFill>
                <p:spPr>
                  <a:xfrm>
                    <a:off x="4422" y="1383"/>
                    <a:ext cx="907" cy="953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35858" name="Picture 52" descr="u6jx01_2"/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3424" y="1383"/>
                    <a:ext cx="1270" cy="953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</p:grpSp>
          </p:grpSp>
        </p:grpSp>
        <p:grpSp>
          <p:nvGrpSpPr>
            <p:cNvPr id="35859" name="Group 62"/>
            <p:cNvGrpSpPr/>
            <p:nvPr/>
          </p:nvGrpSpPr>
          <p:grpSpPr>
            <a:xfrm>
              <a:off x="156" y="3663"/>
              <a:ext cx="5296" cy="352"/>
              <a:chOff x="156" y="3692"/>
              <a:chExt cx="5296" cy="352"/>
            </a:xfrm>
          </p:grpSpPr>
          <p:sp>
            <p:nvSpPr>
              <p:cNvPr id="35860" name="Rectangle 54"/>
              <p:cNvSpPr/>
              <p:nvPr/>
            </p:nvSpPr>
            <p:spPr>
              <a:xfrm>
                <a:off x="156" y="3693"/>
                <a:ext cx="819" cy="346"/>
              </a:xfrm>
              <a:prstGeom prst="rect">
                <a:avLst/>
              </a:prstGeom>
              <a:solidFill>
                <a:schemeClr val="bg1"/>
              </a:solidFill>
              <a:ln w="19050" cap="flat" cmpd="sng">
                <a:solidFill>
                  <a:srgbClr val="66CC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>
                <a:spAutoFit/>
              </a:bodyPr>
              <a:p>
                <a:pPr algn="ctr" defTabSz="914400" eaLnBrk="0" hangingPunct="0">
                  <a:buClrTx/>
                  <a:buSzPct val="100000"/>
                  <a:buFontTx/>
                  <a:buNone/>
                </a:pPr>
                <a:r>
                  <a:rPr lang="en-US" altLang="zh-CN" sz="2400" b="1">
                    <a:ea typeface="宋体" panose="02010600030101010101" pitchFamily="2" charset="-122"/>
                    <a:sym typeface="Wingdings" panose="05000000000000000000" charset="0"/>
                  </a:rPr>
                  <a:t>400÷5</a:t>
                </a:r>
                <a:endParaRPr lang="en-US" altLang="zh-CN" sz="2400" b="1">
                  <a:ea typeface="宋体" panose="02010600030101010101" pitchFamily="2" charset="-122"/>
                  <a:sym typeface="Wingdings" panose="05000000000000000000" charset="0"/>
                </a:endParaRPr>
              </a:p>
            </p:txBody>
          </p:sp>
          <p:sp>
            <p:nvSpPr>
              <p:cNvPr id="35861" name="Rectangle 55"/>
              <p:cNvSpPr/>
              <p:nvPr/>
            </p:nvSpPr>
            <p:spPr>
              <a:xfrm>
                <a:off x="1022" y="3693"/>
                <a:ext cx="778" cy="346"/>
              </a:xfrm>
              <a:prstGeom prst="rect">
                <a:avLst/>
              </a:prstGeom>
              <a:solidFill>
                <a:schemeClr val="bg1"/>
              </a:solidFill>
              <a:ln w="19050" cap="flat" cmpd="sng">
                <a:solidFill>
                  <a:srgbClr val="66CC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>
                <a:spAutoFit/>
              </a:bodyPr>
              <a:p>
                <a:pPr algn="ctr" defTabSz="914400" eaLnBrk="0" hangingPunct="0">
                  <a:buClrTx/>
                  <a:buSzPct val="100000"/>
                  <a:buFontTx/>
                  <a:buNone/>
                </a:pPr>
                <a:r>
                  <a:rPr lang="en-US" altLang="zh-CN" sz="2400" b="1">
                    <a:ea typeface="宋体" panose="02010600030101010101" pitchFamily="2" charset="-122"/>
                    <a:sym typeface="Wingdings" panose="05000000000000000000" charset="0"/>
                  </a:rPr>
                  <a:t>360÷9</a:t>
                </a:r>
                <a:endParaRPr lang="en-US" altLang="zh-CN" sz="2400" b="1">
                  <a:ea typeface="宋体" panose="02010600030101010101" pitchFamily="2" charset="-122"/>
                  <a:sym typeface="Wingdings" panose="05000000000000000000" charset="0"/>
                </a:endParaRPr>
              </a:p>
            </p:txBody>
          </p:sp>
          <p:sp>
            <p:nvSpPr>
              <p:cNvPr id="35862" name="Rectangle 56"/>
              <p:cNvSpPr/>
              <p:nvPr/>
            </p:nvSpPr>
            <p:spPr>
              <a:xfrm>
                <a:off x="1848" y="3693"/>
                <a:ext cx="900" cy="346"/>
              </a:xfrm>
              <a:prstGeom prst="rect">
                <a:avLst/>
              </a:prstGeom>
              <a:solidFill>
                <a:schemeClr val="bg1"/>
              </a:solidFill>
              <a:ln w="19050" cap="flat" cmpd="sng">
                <a:solidFill>
                  <a:srgbClr val="66CC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>
                <a:spAutoFit/>
              </a:bodyPr>
              <a:p>
                <a:pPr algn="ctr" defTabSz="914400" eaLnBrk="0" hangingPunct="0">
                  <a:buClrTx/>
                  <a:buSzPct val="100000"/>
                  <a:buFontTx/>
                  <a:buNone/>
                </a:pPr>
                <a:r>
                  <a:rPr lang="en-US" altLang="zh-CN" sz="2400" b="1">
                    <a:ea typeface="宋体" panose="02010600030101010101" pitchFamily="2" charset="-122"/>
                    <a:sym typeface="Wingdings" panose="05000000000000000000" charset="0"/>
                  </a:rPr>
                  <a:t>1800÷6</a:t>
                </a:r>
                <a:endParaRPr lang="en-US" altLang="zh-CN" sz="2400" b="1">
                  <a:ea typeface="宋体" panose="02010600030101010101" pitchFamily="2" charset="-122"/>
                  <a:sym typeface="Wingdings" panose="05000000000000000000" charset="0"/>
                </a:endParaRPr>
              </a:p>
            </p:txBody>
          </p:sp>
          <p:sp>
            <p:nvSpPr>
              <p:cNvPr id="35863" name="Rectangle 57"/>
              <p:cNvSpPr/>
              <p:nvPr/>
            </p:nvSpPr>
            <p:spPr>
              <a:xfrm>
                <a:off x="2795" y="3692"/>
                <a:ext cx="817" cy="346"/>
              </a:xfrm>
              <a:prstGeom prst="rect">
                <a:avLst/>
              </a:prstGeom>
              <a:solidFill>
                <a:schemeClr val="bg1"/>
              </a:solidFill>
              <a:ln w="19050" cap="flat" cmpd="sng">
                <a:solidFill>
                  <a:srgbClr val="66CC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>
                <a:spAutoFit/>
              </a:bodyPr>
              <a:p>
                <a:pPr algn="ctr" defTabSz="914400" eaLnBrk="0" hangingPunct="0">
                  <a:buClrTx/>
                  <a:buSzPct val="100000"/>
                  <a:buFontTx/>
                  <a:buNone/>
                </a:pPr>
                <a:r>
                  <a:rPr lang="en-US" altLang="zh-CN" sz="2400" b="1">
                    <a:ea typeface="宋体" panose="02010600030101010101" pitchFamily="2" charset="-122"/>
                    <a:sym typeface="Wingdings" panose="05000000000000000000" charset="0"/>
                  </a:rPr>
                  <a:t>280÷4</a:t>
                </a:r>
                <a:endParaRPr lang="en-US" altLang="zh-CN" sz="2400" b="1">
                  <a:ea typeface="宋体" panose="02010600030101010101" pitchFamily="2" charset="-122"/>
                  <a:sym typeface="Wingdings" panose="05000000000000000000" charset="0"/>
                </a:endParaRPr>
              </a:p>
            </p:txBody>
          </p:sp>
          <p:sp>
            <p:nvSpPr>
              <p:cNvPr id="35864" name="Rectangle 58"/>
              <p:cNvSpPr/>
              <p:nvPr/>
            </p:nvSpPr>
            <p:spPr>
              <a:xfrm>
                <a:off x="3660" y="3693"/>
                <a:ext cx="919" cy="346"/>
              </a:xfrm>
              <a:prstGeom prst="rect">
                <a:avLst/>
              </a:prstGeom>
              <a:solidFill>
                <a:schemeClr val="bg1"/>
              </a:solidFill>
              <a:ln w="19050" cap="flat" cmpd="sng">
                <a:solidFill>
                  <a:srgbClr val="66CC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>
                <a:spAutoFit/>
              </a:bodyPr>
              <a:p>
                <a:pPr algn="ctr" defTabSz="914400" eaLnBrk="0" hangingPunct="0">
                  <a:buClrTx/>
                  <a:buSzPct val="100000"/>
                  <a:buFontTx/>
                  <a:buNone/>
                </a:pPr>
                <a:r>
                  <a:rPr lang="en-US" altLang="zh-CN" sz="2400" b="1">
                    <a:ea typeface="宋体" panose="02010600030101010101" pitchFamily="2" charset="-122"/>
                    <a:sym typeface="Wingdings" panose="05000000000000000000" charset="0"/>
                  </a:rPr>
                  <a:t>2400÷4</a:t>
                </a:r>
                <a:endParaRPr lang="en-US" altLang="zh-CN" sz="2400" b="1">
                  <a:ea typeface="宋体" panose="02010600030101010101" pitchFamily="2" charset="-122"/>
                  <a:sym typeface="Wingdings" panose="05000000000000000000" charset="0"/>
                </a:endParaRPr>
              </a:p>
            </p:txBody>
          </p:sp>
          <p:sp>
            <p:nvSpPr>
              <p:cNvPr id="35865" name="Rectangle 59"/>
              <p:cNvSpPr/>
              <p:nvPr/>
            </p:nvSpPr>
            <p:spPr>
              <a:xfrm>
                <a:off x="4626" y="3693"/>
                <a:ext cx="826" cy="346"/>
              </a:xfrm>
              <a:prstGeom prst="rect">
                <a:avLst/>
              </a:prstGeom>
              <a:solidFill>
                <a:schemeClr val="bg1"/>
              </a:solidFill>
              <a:ln w="19050" cap="flat" cmpd="sng">
                <a:solidFill>
                  <a:srgbClr val="66CC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>
                <a:spAutoFit/>
              </a:bodyPr>
              <a:p>
                <a:pPr algn="ctr" defTabSz="914400" eaLnBrk="0" hangingPunct="0">
                  <a:buClrTx/>
                  <a:buSzPct val="100000"/>
                  <a:buFontTx/>
                  <a:buNone/>
                </a:pPr>
                <a:r>
                  <a:rPr lang="en-US" altLang="zh-CN" sz="2400" b="1">
                    <a:ea typeface="宋体" panose="02010600030101010101" pitchFamily="2" charset="-122"/>
                    <a:sym typeface="Wingdings" panose="05000000000000000000" charset="0"/>
                  </a:rPr>
                  <a:t>800÷4</a:t>
                </a:r>
                <a:endParaRPr lang="en-US" altLang="zh-CN" sz="2400" b="1">
                  <a:ea typeface="宋体" panose="02010600030101010101" pitchFamily="2" charset="-122"/>
                  <a:sym typeface="Wingdings" panose="05000000000000000000" charset="0"/>
                </a:endParaRPr>
              </a:p>
            </p:txBody>
          </p:sp>
        </p:grpSp>
      </p:grpSp>
      <p:sp>
        <p:nvSpPr>
          <p:cNvPr id="35866" name="Rectangle 53"/>
          <p:cNvSpPr/>
          <p:nvPr/>
        </p:nvSpPr>
        <p:spPr>
          <a:xfrm>
            <a:off x="674688" y="831850"/>
            <a:ext cx="3554412" cy="517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 typeface="Arial" panose="020B0604020202020204" pitchFamily="34" charset="0"/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给小动物们找家。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5867" name="直接连接符 32"/>
          <p:cNvCxnSpPr>
            <a:stCxn id="35873" idx="2"/>
            <a:endCxn id="35862" idx="0"/>
          </p:cNvCxnSpPr>
          <p:nvPr/>
        </p:nvCxnSpPr>
        <p:spPr>
          <a:xfrm>
            <a:off x="1703388" y="2851150"/>
            <a:ext cx="2146300" cy="1362075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68" name="直接连接符 33"/>
          <p:cNvCxnSpPr>
            <a:stCxn id="35875" idx="2"/>
            <a:endCxn id="35863" idx="0"/>
          </p:cNvCxnSpPr>
          <p:nvPr/>
        </p:nvCxnSpPr>
        <p:spPr>
          <a:xfrm>
            <a:off x="4102100" y="2851150"/>
            <a:ext cx="1039813" cy="1360488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69" name="直接连接符 34"/>
          <p:cNvCxnSpPr>
            <a:stCxn id="35876" idx="2"/>
            <a:endCxn id="35860" idx="0"/>
          </p:cNvCxnSpPr>
          <p:nvPr/>
        </p:nvCxnSpPr>
        <p:spPr>
          <a:xfrm flipH="1">
            <a:off x="1377950" y="2851150"/>
            <a:ext cx="3832225" cy="1362075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70" name="直接连接符 35"/>
          <p:cNvCxnSpPr>
            <a:stCxn id="35878" idx="2"/>
            <a:endCxn id="35849" idx="2"/>
          </p:cNvCxnSpPr>
          <p:nvPr/>
        </p:nvCxnSpPr>
        <p:spPr>
          <a:xfrm flipH="1">
            <a:off x="2584450" y="2851150"/>
            <a:ext cx="4926013" cy="1333500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71" name="直接连接符 36"/>
          <p:cNvCxnSpPr>
            <a:stCxn id="35874" idx="2"/>
            <a:endCxn id="35849" idx="2"/>
          </p:cNvCxnSpPr>
          <p:nvPr/>
        </p:nvCxnSpPr>
        <p:spPr>
          <a:xfrm flipH="1">
            <a:off x="2584450" y="2851150"/>
            <a:ext cx="339725" cy="1333500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72" name="直接连接符 37"/>
          <p:cNvCxnSpPr>
            <a:stCxn id="35877" idx="2"/>
            <a:endCxn id="35864" idx="0"/>
          </p:cNvCxnSpPr>
          <p:nvPr/>
        </p:nvCxnSpPr>
        <p:spPr>
          <a:xfrm>
            <a:off x="6345238" y="2851150"/>
            <a:ext cx="104775" cy="1362075"/>
          </a:xfrm>
          <a:prstGeom prst="line">
            <a:avLst/>
          </a:prstGeom>
          <a:ln w="1905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873" name="Rectangle 54"/>
          <p:cNvSpPr/>
          <p:nvPr/>
        </p:nvSpPr>
        <p:spPr>
          <a:xfrm>
            <a:off x="1282700" y="2333625"/>
            <a:ext cx="841375" cy="517525"/>
          </a:xfrm>
          <a:prstGeom prst="rect">
            <a:avLst/>
          </a:prstGeom>
          <a:solidFill>
            <a:srgbClr val="000000"/>
          </a:solidFill>
          <a:ln w="19050" cap="flat" cmpd="sng">
            <a:solidFill>
              <a:srgbClr val="66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 eaLnBrk="0" hangingPunct="0">
              <a:buClrTx/>
              <a:buFontTx/>
            </a:pPr>
            <a:r>
              <a:rPr lang="en-US" altLang="zh-CN" sz="2800" b="1">
                <a:ea typeface="宋体" panose="02010600030101010101" pitchFamily="2" charset="-122"/>
              </a:rPr>
              <a:t>300</a:t>
            </a:r>
            <a:endParaRPr lang="en-US" altLang="zh-CN" sz="2800" b="1">
              <a:ea typeface="宋体" panose="02010600030101010101" pitchFamily="2" charset="-122"/>
            </a:endParaRPr>
          </a:p>
        </p:txBody>
      </p:sp>
      <p:sp>
        <p:nvSpPr>
          <p:cNvPr id="35874" name="Rectangle 54"/>
          <p:cNvSpPr/>
          <p:nvPr/>
        </p:nvSpPr>
        <p:spPr>
          <a:xfrm>
            <a:off x="2505075" y="2333625"/>
            <a:ext cx="836613" cy="517525"/>
          </a:xfrm>
          <a:prstGeom prst="rect">
            <a:avLst/>
          </a:prstGeom>
          <a:solidFill>
            <a:srgbClr val="000000"/>
          </a:solidFill>
          <a:ln w="19050" cap="flat" cmpd="sng">
            <a:solidFill>
              <a:srgbClr val="66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 eaLnBrk="0" hangingPunct="0">
              <a:buClrTx/>
              <a:buFontTx/>
            </a:pPr>
            <a:r>
              <a:rPr lang="en-US" altLang="zh-CN" sz="2800" b="1">
                <a:ea typeface="宋体" panose="02010600030101010101" pitchFamily="2" charset="-122"/>
              </a:rPr>
              <a:t>200</a:t>
            </a:r>
            <a:endParaRPr lang="en-US" altLang="zh-CN" sz="2800" b="1">
              <a:ea typeface="宋体" panose="02010600030101010101" pitchFamily="2" charset="-122"/>
            </a:endParaRPr>
          </a:p>
        </p:txBody>
      </p:sp>
      <p:sp>
        <p:nvSpPr>
          <p:cNvPr id="35875" name="Rectangle 54"/>
          <p:cNvSpPr/>
          <p:nvPr/>
        </p:nvSpPr>
        <p:spPr>
          <a:xfrm>
            <a:off x="3721100" y="2333625"/>
            <a:ext cx="762000" cy="517525"/>
          </a:xfrm>
          <a:prstGeom prst="rect">
            <a:avLst/>
          </a:prstGeom>
          <a:solidFill>
            <a:srgbClr val="000000"/>
          </a:solidFill>
          <a:ln w="19050" cap="flat" cmpd="sng">
            <a:solidFill>
              <a:srgbClr val="66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 eaLnBrk="0" hangingPunct="0">
              <a:buClrTx/>
              <a:buFontTx/>
            </a:pPr>
            <a:r>
              <a:rPr lang="en-US" altLang="zh-CN" sz="2800" b="1">
                <a:ea typeface="宋体" panose="02010600030101010101" pitchFamily="2" charset="-122"/>
              </a:rPr>
              <a:t>70</a:t>
            </a:r>
            <a:endParaRPr lang="en-US" altLang="zh-CN" sz="2800" b="1">
              <a:ea typeface="宋体" panose="02010600030101010101" pitchFamily="2" charset="-122"/>
            </a:endParaRPr>
          </a:p>
        </p:txBody>
      </p:sp>
      <p:sp>
        <p:nvSpPr>
          <p:cNvPr id="35876" name="Rectangle 54"/>
          <p:cNvSpPr/>
          <p:nvPr/>
        </p:nvSpPr>
        <p:spPr>
          <a:xfrm>
            <a:off x="4864100" y="2333625"/>
            <a:ext cx="692150" cy="517525"/>
          </a:xfrm>
          <a:prstGeom prst="rect">
            <a:avLst/>
          </a:prstGeom>
          <a:solidFill>
            <a:srgbClr val="000000"/>
          </a:solidFill>
          <a:ln w="19050" cap="flat" cmpd="sng">
            <a:solidFill>
              <a:srgbClr val="66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 eaLnBrk="0" hangingPunct="0">
              <a:buClrTx/>
              <a:buFontTx/>
            </a:pPr>
            <a:r>
              <a:rPr lang="en-US" altLang="zh-CN" sz="2800" b="1">
                <a:ea typeface="宋体" panose="02010600030101010101" pitchFamily="2" charset="-122"/>
              </a:rPr>
              <a:t>80</a:t>
            </a:r>
            <a:endParaRPr lang="en-US" altLang="zh-CN" sz="2800" b="1">
              <a:ea typeface="宋体" panose="02010600030101010101" pitchFamily="2" charset="-122"/>
            </a:endParaRPr>
          </a:p>
        </p:txBody>
      </p:sp>
      <p:sp>
        <p:nvSpPr>
          <p:cNvPr id="35877" name="Rectangle 54"/>
          <p:cNvSpPr/>
          <p:nvPr/>
        </p:nvSpPr>
        <p:spPr>
          <a:xfrm>
            <a:off x="5935663" y="2333625"/>
            <a:ext cx="819150" cy="517525"/>
          </a:xfrm>
          <a:prstGeom prst="rect">
            <a:avLst/>
          </a:prstGeom>
          <a:solidFill>
            <a:srgbClr val="000000"/>
          </a:solidFill>
          <a:ln w="19050" cap="flat" cmpd="sng">
            <a:solidFill>
              <a:srgbClr val="66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 eaLnBrk="0" hangingPunct="0">
              <a:buClrTx/>
              <a:buFontTx/>
            </a:pPr>
            <a:r>
              <a:rPr lang="en-US" altLang="zh-CN" sz="2800" b="1">
                <a:ea typeface="宋体" panose="02010600030101010101" pitchFamily="2" charset="-122"/>
              </a:rPr>
              <a:t>600</a:t>
            </a:r>
            <a:endParaRPr lang="en-US" altLang="zh-CN" sz="2800" b="1">
              <a:ea typeface="宋体" panose="02010600030101010101" pitchFamily="2" charset="-122"/>
            </a:endParaRPr>
          </a:p>
        </p:txBody>
      </p:sp>
      <p:sp>
        <p:nvSpPr>
          <p:cNvPr id="35878" name="Rectangle 54"/>
          <p:cNvSpPr/>
          <p:nvPr/>
        </p:nvSpPr>
        <p:spPr>
          <a:xfrm>
            <a:off x="7135813" y="2333625"/>
            <a:ext cx="749300" cy="517525"/>
          </a:xfrm>
          <a:prstGeom prst="rect">
            <a:avLst/>
          </a:prstGeom>
          <a:solidFill>
            <a:srgbClr val="000000"/>
          </a:solidFill>
          <a:ln w="19050" cap="flat" cmpd="sng">
            <a:solidFill>
              <a:srgbClr val="66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 eaLnBrk="0" hangingPunct="0">
              <a:buClrTx/>
              <a:buFontTx/>
            </a:pPr>
            <a:r>
              <a:rPr lang="en-US" altLang="zh-CN" sz="2800" b="1">
                <a:ea typeface="宋体" panose="02010600030101010101" pitchFamily="2" charset="-122"/>
              </a:rPr>
              <a:t>40</a:t>
            </a:r>
            <a:endParaRPr lang="en-US" altLang="zh-CN" sz="28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35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 fill="hold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 fill="hold"/>
                                        <p:tgtEl>
                                          <p:spTgt spid="35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 fill="hold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TextBox 4"/>
          <p:cNvSpPr/>
          <p:nvPr/>
        </p:nvSpPr>
        <p:spPr>
          <a:xfrm>
            <a:off x="539750" y="784225"/>
            <a:ext cx="8064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>
              <a:buClrTx/>
              <a:buFontTx/>
            </a:pPr>
            <a:r>
              <a:rPr lang="en-US" altLang="zh-CN" sz="2400" b="1">
                <a:latin typeface="Arial" panose="020B0604020202020204" pitchFamily="34" charset="0"/>
                <a:ea typeface="楷体" panose="02010609060101010101" pitchFamily="49" charset="-122"/>
              </a:rPr>
              <a:t>4.在(　　)里填上合适的数。</a:t>
            </a:r>
            <a:endParaRPr lang="en-US" altLang="zh-CN" sz="24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4275" name="矩形 3"/>
          <p:cNvSpPr/>
          <p:nvPr/>
        </p:nvSpPr>
        <p:spPr>
          <a:xfrm>
            <a:off x="755650" y="1319213"/>
            <a:ext cx="2578100" cy="1554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720÷(　　)＝9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(　　)÷60＝5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4276" name="矩形 5"/>
          <p:cNvSpPr/>
          <p:nvPr/>
        </p:nvSpPr>
        <p:spPr>
          <a:xfrm>
            <a:off x="3276600" y="1319213"/>
            <a:ext cx="2735263" cy="1554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360÷60＝ (　　)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(　　)÷40＝4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4277" name="矩形 7"/>
          <p:cNvSpPr/>
          <p:nvPr/>
        </p:nvSpPr>
        <p:spPr>
          <a:xfrm>
            <a:off x="6057900" y="1319213"/>
            <a:ext cx="2576513" cy="1554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450÷(　　)＝5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280÷(　　)＝7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54278" name="矩形 6"/>
          <p:cNvSpPr/>
          <p:nvPr/>
        </p:nvSpPr>
        <p:spPr>
          <a:xfrm>
            <a:off x="1836738" y="1566863"/>
            <a:ext cx="487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80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4279" name="矩形 6"/>
          <p:cNvSpPr/>
          <p:nvPr/>
        </p:nvSpPr>
        <p:spPr>
          <a:xfrm>
            <a:off x="5187950" y="1566863"/>
            <a:ext cx="3349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4280" name="矩形 6"/>
          <p:cNvSpPr/>
          <p:nvPr/>
        </p:nvSpPr>
        <p:spPr>
          <a:xfrm>
            <a:off x="7134225" y="1566863"/>
            <a:ext cx="4873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90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4281" name="矩形 6"/>
          <p:cNvSpPr/>
          <p:nvPr/>
        </p:nvSpPr>
        <p:spPr>
          <a:xfrm>
            <a:off x="977900" y="2300288"/>
            <a:ext cx="6397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300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4282" name="矩形 6"/>
          <p:cNvSpPr/>
          <p:nvPr/>
        </p:nvSpPr>
        <p:spPr>
          <a:xfrm>
            <a:off x="3517900" y="2300288"/>
            <a:ext cx="6397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160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4283" name="矩形 6"/>
          <p:cNvSpPr/>
          <p:nvPr/>
        </p:nvSpPr>
        <p:spPr>
          <a:xfrm>
            <a:off x="7134225" y="2300288"/>
            <a:ext cx="4873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40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 animBg="1"/>
      <p:bldP spid="54279" grpId="0" animBg="1"/>
      <p:bldP spid="54280" grpId="0" animBg="1"/>
      <p:bldP spid="54281" grpId="0" animBg="1"/>
      <p:bldP spid="54282" grpId="0" animBg="1"/>
      <p:bldP spid="5428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TextBox 4"/>
          <p:cNvSpPr/>
          <p:nvPr/>
        </p:nvSpPr>
        <p:spPr>
          <a:xfrm>
            <a:off x="539750" y="784225"/>
            <a:ext cx="8064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>
              <a:buClrTx/>
              <a:buFontTx/>
            </a:pPr>
            <a:r>
              <a:rPr lang="en-US" altLang="zh-CN" sz="2400" b="1">
                <a:latin typeface="Arial" panose="020B0604020202020204" pitchFamily="34" charset="0"/>
                <a:ea typeface="楷体" panose="02010609060101010101" pitchFamily="49" charset="-122"/>
              </a:rPr>
              <a:t>5.照样子，写算式。</a:t>
            </a:r>
            <a:endParaRPr lang="en-US" altLang="zh-CN" sz="24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grpSp>
        <p:nvGrpSpPr>
          <p:cNvPr id="55299" name="组合 8"/>
          <p:cNvGrpSpPr/>
          <p:nvPr/>
        </p:nvGrpSpPr>
        <p:grpSpPr>
          <a:xfrm>
            <a:off x="1042988" y="1419225"/>
            <a:ext cx="1584325" cy="1223963"/>
            <a:chOff x="1043608" y="1419622"/>
            <a:chExt cx="1584176" cy="1224136"/>
          </a:xfrm>
        </p:grpSpPr>
        <p:sp>
          <p:nvSpPr>
            <p:cNvPr id="55300" name="矩形: 圆角 4"/>
            <p:cNvSpPr/>
            <p:nvPr/>
          </p:nvSpPr>
          <p:spPr>
            <a:xfrm>
              <a:off x="1043608" y="1419622"/>
              <a:ext cx="1584176" cy="1224136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46DA9"/>
              </a:solidFill>
              <a:prstDash val="sysDash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 eaLnBrk="0" hangingPunct="0">
                <a:buClrTx/>
                <a:buSzPct val="100000"/>
                <a:buFontTx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55301" name="矩形 5"/>
            <p:cNvSpPr/>
            <p:nvPr/>
          </p:nvSpPr>
          <p:spPr>
            <a:xfrm>
              <a:off x="1199168" y="1595860"/>
              <a:ext cx="487634" cy="457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>
                <a:buClrTx/>
                <a:buFontTx/>
              </a:pP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90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302" name="矩形 6"/>
            <p:cNvSpPr/>
            <p:nvPr/>
          </p:nvSpPr>
          <p:spPr>
            <a:xfrm>
              <a:off x="1980145" y="1595860"/>
              <a:ext cx="557478" cy="457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>
                <a:buClrTx/>
                <a:buFontTx/>
              </a:pPr>
              <a:r>
                <a:rPr lang="en-US" altLang="zh-CN" sz="2400" b="1">
                  <a:latin typeface="微软雅黑" panose="020B0503020204020204" charset="-122"/>
                </a:rPr>
                <a:t>92</a:t>
              </a:r>
              <a:endParaRPr lang="en-US" altLang="zh-CN" sz="2400" b="1">
                <a:latin typeface="微软雅黑" panose="020B0503020204020204" charset="-122"/>
              </a:endParaRPr>
            </a:p>
          </p:txBody>
        </p:sp>
        <p:sp>
          <p:nvSpPr>
            <p:cNvPr id="55303" name="矩形 7"/>
            <p:cNvSpPr/>
            <p:nvPr/>
          </p:nvSpPr>
          <p:spPr>
            <a:xfrm>
              <a:off x="1588069" y="2065826"/>
              <a:ext cx="557478" cy="457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>
                <a:buClrTx/>
                <a:buFontTx/>
              </a:pPr>
              <a:r>
                <a:rPr lang="en-US" altLang="zh-CN" sz="2400" b="1">
                  <a:latin typeface="微软雅黑" panose="020B0503020204020204" charset="-122"/>
                </a:rPr>
                <a:t>30</a:t>
              </a:r>
              <a:endParaRPr lang="en-US" altLang="zh-CN" sz="2400" b="1">
                <a:latin typeface="微软雅黑" panose="020B0503020204020204" charset="-122"/>
              </a:endParaRPr>
            </a:p>
          </p:txBody>
        </p:sp>
      </p:grpSp>
      <p:grpSp>
        <p:nvGrpSpPr>
          <p:cNvPr id="55304" name="组合 9"/>
          <p:cNvGrpSpPr/>
          <p:nvPr/>
        </p:nvGrpSpPr>
        <p:grpSpPr>
          <a:xfrm>
            <a:off x="3635375" y="1419225"/>
            <a:ext cx="1584325" cy="1223963"/>
            <a:chOff x="1043608" y="1419622"/>
            <a:chExt cx="1584176" cy="1224136"/>
          </a:xfrm>
        </p:grpSpPr>
        <p:sp>
          <p:nvSpPr>
            <p:cNvPr id="55305" name="矩形: 圆角 10"/>
            <p:cNvSpPr/>
            <p:nvPr/>
          </p:nvSpPr>
          <p:spPr>
            <a:xfrm>
              <a:off x="1043608" y="1419622"/>
              <a:ext cx="1584176" cy="1224136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46DA9"/>
              </a:solidFill>
              <a:prstDash val="sysDash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 eaLnBrk="0" hangingPunct="0">
                <a:buClrTx/>
                <a:buSzPct val="100000"/>
                <a:buFontTx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55306" name="矩形 11"/>
            <p:cNvSpPr/>
            <p:nvPr/>
          </p:nvSpPr>
          <p:spPr>
            <a:xfrm>
              <a:off x="1135674" y="1595860"/>
              <a:ext cx="640020" cy="457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>
                <a:buClrTx/>
                <a:buFontTx/>
              </a:pP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150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307" name="矩形 12"/>
            <p:cNvSpPr/>
            <p:nvPr/>
          </p:nvSpPr>
          <p:spPr>
            <a:xfrm>
              <a:off x="1905540" y="1595860"/>
              <a:ext cx="744785" cy="457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>
                <a:buClrTx/>
                <a:buFontTx/>
              </a:pPr>
              <a:r>
                <a:rPr lang="en-US" altLang="zh-CN" sz="2400" b="1">
                  <a:latin typeface="微软雅黑" panose="020B0503020204020204" charset="-122"/>
                </a:rPr>
                <a:t>148</a:t>
              </a:r>
              <a:endParaRPr lang="en-US" altLang="zh-CN" sz="2400" b="1">
                <a:latin typeface="微软雅黑" panose="020B0503020204020204" charset="-122"/>
              </a:endParaRPr>
            </a:p>
          </p:txBody>
        </p:sp>
        <p:sp>
          <p:nvSpPr>
            <p:cNvPr id="55308" name="矩形 13"/>
            <p:cNvSpPr/>
            <p:nvPr/>
          </p:nvSpPr>
          <p:spPr>
            <a:xfrm>
              <a:off x="1588070" y="2065826"/>
              <a:ext cx="557478" cy="457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>
                <a:buClrTx/>
                <a:buFontTx/>
              </a:pPr>
              <a:r>
                <a:rPr lang="en-US" altLang="zh-CN" sz="2400" b="1">
                  <a:latin typeface="微软雅黑" panose="020B0503020204020204" charset="-122"/>
                </a:rPr>
                <a:t>50</a:t>
              </a:r>
              <a:endParaRPr lang="en-US" altLang="zh-CN" sz="2400" b="1">
                <a:latin typeface="微软雅黑" panose="020B0503020204020204" charset="-122"/>
              </a:endParaRPr>
            </a:p>
          </p:txBody>
        </p:sp>
      </p:grpSp>
      <p:grpSp>
        <p:nvGrpSpPr>
          <p:cNvPr id="55309" name="组合 14"/>
          <p:cNvGrpSpPr/>
          <p:nvPr/>
        </p:nvGrpSpPr>
        <p:grpSpPr>
          <a:xfrm>
            <a:off x="6230938" y="1419225"/>
            <a:ext cx="1584325" cy="1223963"/>
            <a:chOff x="1043608" y="1419622"/>
            <a:chExt cx="1584176" cy="1224136"/>
          </a:xfrm>
        </p:grpSpPr>
        <p:sp>
          <p:nvSpPr>
            <p:cNvPr id="55310" name="矩形: 圆角 15"/>
            <p:cNvSpPr/>
            <p:nvPr/>
          </p:nvSpPr>
          <p:spPr>
            <a:xfrm>
              <a:off x="1043608" y="1419622"/>
              <a:ext cx="1584176" cy="1224136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46DA9"/>
              </a:solidFill>
              <a:prstDash val="sysDash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 eaLnBrk="0" hangingPunct="0">
                <a:buClrTx/>
                <a:buSzPct val="100000"/>
                <a:buFontTx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55311" name="矩形 16"/>
            <p:cNvSpPr/>
            <p:nvPr/>
          </p:nvSpPr>
          <p:spPr>
            <a:xfrm>
              <a:off x="1135674" y="1595860"/>
              <a:ext cx="640020" cy="457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>
                <a:buClrTx/>
                <a:buFontTx/>
              </a:pP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480</a:t>
              </a:r>
              <a:endParaRPr lang="en-US" altLang="zh-CN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312" name="矩形 17"/>
            <p:cNvSpPr/>
            <p:nvPr/>
          </p:nvSpPr>
          <p:spPr>
            <a:xfrm>
              <a:off x="1905539" y="1595860"/>
              <a:ext cx="744785" cy="457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>
                <a:buClrTx/>
                <a:buFontTx/>
              </a:pPr>
              <a:r>
                <a:rPr lang="en-US" altLang="zh-CN" sz="2400" b="1">
                  <a:latin typeface="微软雅黑" panose="020B0503020204020204" charset="-122"/>
                </a:rPr>
                <a:t>483</a:t>
              </a:r>
              <a:endParaRPr lang="en-US" altLang="zh-CN" sz="2400" b="1">
                <a:latin typeface="微软雅黑" panose="020B0503020204020204" charset="-122"/>
              </a:endParaRPr>
            </a:p>
          </p:txBody>
        </p:sp>
        <p:sp>
          <p:nvSpPr>
            <p:cNvPr id="55313" name="矩形 18"/>
            <p:cNvSpPr/>
            <p:nvPr/>
          </p:nvSpPr>
          <p:spPr>
            <a:xfrm>
              <a:off x="1588068" y="2065826"/>
              <a:ext cx="557478" cy="457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>
                <a:buClrTx/>
                <a:buFontTx/>
              </a:pPr>
              <a:r>
                <a:rPr lang="en-US" altLang="zh-CN" sz="2400" b="1">
                  <a:latin typeface="微软雅黑" panose="020B0503020204020204" charset="-122"/>
                </a:rPr>
                <a:t>80</a:t>
              </a:r>
              <a:endParaRPr lang="en-US" altLang="zh-CN" sz="2400" b="1">
                <a:latin typeface="微软雅黑" panose="020B0503020204020204" charset="-122"/>
              </a:endParaRPr>
            </a:p>
          </p:txBody>
        </p:sp>
      </p:grpSp>
      <p:sp>
        <p:nvSpPr>
          <p:cNvPr id="55314" name="矩形 19"/>
          <p:cNvSpPr/>
          <p:nvPr/>
        </p:nvSpPr>
        <p:spPr>
          <a:xfrm>
            <a:off x="812800" y="2994025"/>
            <a:ext cx="20113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>
                <a:latin typeface="楷体" panose="02010609060101010101" pitchFamily="49" charset="-122"/>
              </a:rPr>
              <a:t>(　　      )</a:t>
            </a:r>
            <a:endParaRPr lang="en-US" altLang="zh-CN" sz="2400" b="1">
              <a:latin typeface="楷体" panose="02010609060101010101" pitchFamily="49" charset="-122"/>
            </a:endParaRPr>
          </a:p>
        </p:txBody>
      </p:sp>
      <p:sp>
        <p:nvSpPr>
          <p:cNvPr id="55315" name="矩形 20"/>
          <p:cNvSpPr/>
          <p:nvPr/>
        </p:nvSpPr>
        <p:spPr>
          <a:xfrm>
            <a:off x="812800" y="3575050"/>
            <a:ext cx="20113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>
                <a:latin typeface="楷体" panose="02010609060101010101" pitchFamily="49" charset="-122"/>
              </a:rPr>
              <a:t>(　　      )</a:t>
            </a:r>
            <a:endParaRPr lang="en-US" altLang="zh-CN" sz="2400" b="1">
              <a:latin typeface="楷体" panose="02010609060101010101" pitchFamily="49" charset="-122"/>
            </a:endParaRPr>
          </a:p>
        </p:txBody>
      </p:sp>
      <p:sp>
        <p:nvSpPr>
          <p:cNvPr id="55316" name="矩形 21"/>
          <p:cNvSpPr/>
          <p:nvPr/>
        </p:nvSpPr>
        <p:spPr>
          <a:xfrm>
            <a:off x="3475038" y="2994025"/>
            <a:ext cx="2011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>
                <a:latin typeface="楷体" panose="02010609060101010101" pitchFamily="49" charset="-122"/>
              </a:rPr>
              <a:t>(　　      )</a:t>
            </a:r>
            <a:endParaRPr lang="en-US" altLang="zh-CN" sz="2400" b="1">
              <a:latin typeface="楷体" panose="02010609060101010101" pitchFamily="49" charset="-122"/>
            </a:endParaRPr>
          </a:p>
        </p:txBody>
      </p:sp>
      <p:sp>
        <p:nvSpPr>
          <p:cNvPr id="55317" name="矩形 22"/>
          <p:cNvSpPr/>
          <p:nvPr/>
        </p:nvSpPr>
        <p:spPr>
          <a:xfrm>
            <a:off x="3475038" y="3575050"/>
            <a:ext cx="2011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>
                <a:latin typeface="楷体" panose="02010609060101010101" pitchFamily="49" charset="-122"/>
              </a:rPr>
              <a:t>(　　      )</a:t>
            </a:r>
            <a:endParaRPr lang="en-US" altLang="zh-CN" sz="2400" b="1">
              <a:latin typeface="楷体" panose="02010609060101010101" pitchFamily="49" charset="-122"/>
            </a:endParaRPr>
          </a:p>
        </p:txBody>
      </p:sp>
      <p:sp>
        <p:nvSpPr>
          <p:cNvPr id="55318" name="矩形 23"/>
          <p:cNvSpPr/>
          <p:nvPr/>
        </p:nvSpPr>
        <p:spPr>
          <a:xfrm>
            <a:off x="5999163" y="2994025"/>
            <a:ext cx="2011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>
                <a:latin typeface="楷体" panose="02010609060101010101" pitchFamily="49" charset="-122"/>
              </a:rPr>
              <a:t>(　　      )</a:t>
            </a:r>
            <a:endParaRPr lang="en-US" altLang="zh-CN" sz="2400" b="1">
              <a:latin typeface="楷体" panose="02010609060101010101" pitchFamily="49" charset="-122"/>
            </a:endParaRPr>
          </a:p>
        </p:txBody>
      </p:sp>
      <p:sp>
        <p:nvSpPr>
          <p:cNvPr id="55319" name="矩形 24"/>
          <p:cNvSpPr/>
          <p:nvPr/>
        </p:nvSpPr>
        <p:spPr>
          <a:xfrm>
            <a:off x="5999163" y="3575050"/>
            <a:ext cx="2011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>
                <a:latin typeface="楷体" panose="02010609060101010101" pitchFamily="49" charset="-122"/>
              </a:rPr>
              <a:t>(　　      )</a:t>
            </a:r>
            <a:endParaRPr lang="en-US" altLang="zh-CN" sz="2400" b="1">
              <a:latin typeface="楷体" panose="02010609060101010101" pitchFamily="49" charset="-122"/>
            </a:endParaRPr>
          </a:p>
        </p:txBody>
      </p:sp>
      <p:sp>
        <p:nvSpPr>
          <p:cNvPr id="55320" name="矩形 25"/>
          <p:cNvSpPr/>
          <p:nvPr/>
        </p:nvSpPr>
        <p:spPr>
          <a:xfrm>
            <a:off x="1046163" y="2990850"/>
            <a:ext cx="15541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sym typeface="Wingdings" panose="05000000000000000000" charset="0"/>
              </a:rPr>
              <a:t>90÷30＝3</a:t>
            </a:r>
            <a:endParaRPr lang="en-US" altLang="zh-CN" sz="2400" b="1">
              <a:latin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5321" name="矩形 26"/>
          <p:cNvSpPr/>
          <p:nvPr/>
        </p:nvSpPr>
        <p:spPr>
          <a:xfrm>
            <a:off x="1042988" y="3571875"/>
            <a:ext cx="15541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sym typeface="Wingdings" panose="05000000000000000000" charset="0"/>
              </a:rPr>
              <a:t>92÷30≈3</a:t>
            </a:r>
            <a:endParaRPr lang="en-US" altLang="zh-CN" sz="2400" b="1">
              <a:latin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5322" name="矩形 27"/>
          <p:cNvSpPr/>
          <p:nvPr/>
        </p:nvSpPr>
        <p:spPr>
          <a:xfrm>
            <a:off x="3609975" y="2990850"/>
            <a:ext cx="17065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sym typeface="Wingdings" panose="05000000000000000000" charset="0"/>
              </a:rPr>
              <a:t>150÷50＝3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5323" name="矩形 28"/>
          <p:cNvSpPr/>
          <p:nvPr/>
        </p:nvSpPr>
        <p:spPr>
          <a:xfrm>
            <a:off x="3609975" y="3575050"/>
            <a:ext cx="17065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sym typeface="Wingdings" panose="05000000000000000000" charset="0"/>
              </a:rPr>
              <a:t>148÷50≈3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5324" name="矩形 29"/>
          <p:cNvSpPr/>
          <p:nvPr/>
        </p:nvSpPr>
        <p:spPr>
          <a:xfrm>
            <a:off x="6146800" y="2990850"/>
            <a:ext cx="17065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sym typeface="Wingdings" panose="05000000000000000000" charset="0"/>
              </a:rPr>
              <a:t>480÷80＝6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5325" name="矩形 30"/>
          <p:cNvSpPr/>
          <p:nvPr/>
        </p:nvSpPr>
        <p:spPr>
          <a:xfrm>
            <a:off x="6146800" y="3567113"/>
            <a:ext cx="17065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sym typeface="Wingdings" panose="05000000000000000000" charset="0"/>
              </a:rPr>
              <a:t>483÷80≈6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55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22" grpId="0" animBg="1"/>
      <p:bldP spid="55323" grpId="0" animBg="1"/>
      <p:bldP spid="55324" grpId="0" animBg="1"/>
      <p:bldP spid="553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TextBox 4"/>
          <p:cNvSpPr/>
          <p:nvPr/>
        </p:nvSpPr>
        <p:spPr>
          <a:xfrm>
            <a:off x="539750" y="784225"/>
            <a:ext cx="8064500" cy="822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>
              <a:buClrTx/>
              <a:buFontTx/>
            </a:pPr>
            <a:r>
              <a:rPr lang="en-US" altLang="zh-CN" sz="2400" b="1">
                <a:latin typeface="Arial" panose="020B0604020202020204" pitchFamily="34" charset="0"/>
                <a:ea typeface="楷体" panose="02010609060101010101" pitchFamily="49" charset="-122"/>
              </a:rPr>
              <a:t>6.四年级共有师生320人，周日他们去郊游。算一算，一共要租几辆车？</a:t>
            </a:r>
            <a:endParaRPr lang="en-US" altLang="zh-CN" sz="24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5632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40425" y="1492250"/>
            <a:ext cx="2413000" cy="1638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4" name="矩形 4"/>
          <p:cNvSpPr/>
          <p:nvPr/>
        </p:nvSpPr>
        <p:spPr>
          <a:xfrm>
            <a:off x="1187450" y="2341563"/>
            <a:ext cx="26209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sym typeface="Wingdings" panose="05000000000000000000" charset="0"/>
              </a:rPr>
              <a:t>320÷40＝8（辆）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56325" name="矩形 5"/>
          <p:cNvSpPr/>
          <p:nvPr/>
        </p:nvSpPr>
        <p:spPr>
          <a:xfrm>
            <a:off x="1187450" y="2900363"/>
            <a:ext cx="30781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sym typeface="Wingdings" panose="05000000000000000000" charset="0"/>
              </a:rPr>
              <a:t>答：一共要租8辆车。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sym typeface="Wingdings" panose="05000000000000000000" charset="0"/>
            </a:endParaRPr>
          </a:p>
        </p:txBody>
      </p:sp>
      <p:pic>
        <p:nvPicPr>
          <p:cNvPr id="56326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8900" y="124333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nimBg="1"/>
      <p:bldP spid="563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6"/>
          <p:cNvSpPr/>
          <p:nvPr/>
        </p:nvSpPr>
        <p:spPr>
          <a:xfrm>
            <a:off x="58738" y="230188"/>
            <a:ext cx="20875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3200" b="1">
                <a:solidFill>
                  <a:srgbClr val="E75A4F"/>
                </a:solidFill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rPr>
              <a:t>探索新知</a:t>
            </a:r>
            <a:endParaRPr lang="zh-CN" altLang="en-US" sz="3200" b="1">
              <a:solidFill>
                <a:srgbClr val="E75A4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pic>
        <p:nvPicPr>
          <p:cNvPr id="3686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016000"/>
            <a:ext cx="650875" cy="493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8" name="文本框 23"/>
          <p:cNvSpPr/>
          <p:nvPr/>
        </p:nvSpPr>
        <p:spPr>
          <a:xfrm>
            <a:off x="1085850" y="1027113"/>
            <a:ext cx="69119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20000"/>
              </a:spcBef>
              <a:buClrTx/>
              <a:buFontTx/>
              <a:buChar char="•"/>
            </a:pPr>
            <a:r>
              <a: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rPr>
              <a:t>有80面彩旗，每班分20面，可以分给几个班？</a:t>
            </a:r>
            <a:endParaRPr lang="zh-CN" altLang="en-US" sz="2400" b="1">
              <a:solidFill>
                <a:srgbClr val="1C1C1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6869" name="Picture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463" y="1708150"/>
            <a:ext cx="1336675" cy="1336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70" name="AutoShape 27"/>
          <p:cNvSpPr/>
          <p:nvPr/>
        </p:nvSpPr>
        <p:spPr>
          <a:xfrm>
            <a:off x="3924300" y="1625600"/>
            <a:ext cx="2735263" cy="946150"/>
          </a:xfrm>
          <a:prstGeom prst="wedgeRoundRectCallout">
            <a:avLst>
              <a:gd name="adj1" fmla="val 59347"/>
              <a:gd name="adj2" fmla="val 32685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题目中已知什么？要求什么？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1" name="AutoShape 27"/>
          <p:cNvSpPr/>
          <p:nvPr/>
        </p:nvSpPr>
        <p:spPr>
          <a:xfrm>
            <a:off x="5219700" y="1846263"/>
            <a:ext cx="1851025" cy="504825"/>
          </a:xfrm>
          <a:prstGeom prst="wedgeRoundRectCallout">
            <a:avLst>
              <a:gd name="adj1" fmla="val 60176"/>
              <a:gd name="adj2" fmla="val 31870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怎样列式？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2" name="文本框 4"/>
          <p:cNvSpPr/>
          <p:nvPr/>
        </p:nvSpPr>
        <p:spPr>
          <a:xfrm>
            <a:off x="3060700" y="2709863"/>
            <a:ext cx="296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ea typeface="楷体" panose="02010609060101010101" pitchFamily="49" charset="-122"/>
                <a:sym typeface="Wingdings" panose="05000000000000000000" charset="0"/>
              </a:rPr>
              <a:t>80÷20＝_______</a:t>
            </a:r>
            <a:endParaRPr lang="en-US" altLang="zh-CN" sz="2400" b="1"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36873" name="思想气泡: 云 28"/>
          <p:cNvSpPr/>
          <p:nvPr/>
        </p:nvSpPr>
        <p:spPr>
          <a:xfrm>
            <a:off x="4067175" y="3303588"/>
            <a:ext cx="3702050" cy="1227137"/>
          </a:xfrm>
          <a:prstGeom prst="cloudCallout">
            <a:avLst>
              <a:gd name="adj1" fmla="val -39259"/>
              <a:gd name="adj2" fmla="val -54231"/>
            </a:avLst>
          </a:prstGeom>
          <a:solidFill>
            <a:srgbClr val="6096E6"/>
          </a:solidFill>
          <a:ln w="12700" cap="flat" cmpd="sng">
            <a:solidFill>
              <a:srgbClr val="446DA9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80÷20等于几？你是怎么想的？</a:t>
            </a:r>
            <a:endParaRPr lang="en-US" altLang="zh-CN" sz="24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6874" name="文本框 57"/>
          <p:cNvSpPr/>
          <p:nvPr/>
        </p:nvSpPr>
        <p:spPr>
          <a:xfrm>
            <a:off x="7156450" y="1176338"/>
            <a:ext cx="1655763" cy="274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【课本P71页 例1】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 fill="hold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 fill="hold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nimBg="1"/>
      <p:bldP spid="36870" grpId="1" animBg="1"/>
      <p:bldP spid="36871" grpId="0" animBg="1"/>
      <p:bldP spid="36872" grpId="0" animBg="1"/>
      <p:bldP spid="368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90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016000"/>
            <a:ext cx="650875" cy="493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文本框 11"/>
          <p:cNvSpPr/>
          <p:nvPr/>
        </p:nvSpPr>
        <p:spPr>
          <a:xfrm>
            <a:off x="1085850" y="1027113"/>
            <a:ext cx="69119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20000"/>
              </a:spcBef>
              <a:buClrTx/>
              <a:buFontTx/>
              <a:buChar char="•"/>
            </a:pPr>
            <a:r>
              <a: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rPr>
              <a:t>有80面彩旗，每班分20面，可以分给几个班？</a:t>
            </a:r>
            <a:endParaRPr lang="zh-CN" altLang="en-US" sz="2400" b="1">
              <a:solidFill>
                <a:srgbClr val="1C1C1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892" name="文本框 4"/>
          <p:cNvSpPr/>
          <p:nvPr/>
        </p:nvSpPr>
        <p:spPr>
          <a:xfrm>
            <a:off x="3060700" y="2709863"/>
            <a:ext cx="296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ea typeface="楷体" panose="02010609060101010101" pitchFamily="49" charset="-122"/>
                <a:sym typeface="Wingdings" panose="05000000000000000000" charset="0"/>
              </a:rPr>
              <a:t>80÷20＝_______</a:t>
            </a:r>
            <a:endParaRPr lang="en-US" altLang="zh-CN" sz="2400" b="1">
              <a:ea typeface="楷体" panose="02010609060101010101" pitchFamily="49" charset="-122"/>
              <a:sym typeface="Wingdings" panose="05000000000000000000" charset="0"/>
            </a:endParaRPr>
          </a:p>
        </p:txBody>
      </p:sp>
      <p:grpSp>
        <p:nvGrpSpPr>
          <p:cNvPr id="37893" name="组合 13"/>
          <p:cNvGrpSpPr/>
          <p:nvPr/>
        </p:nvGrpSpPr>
        <p:grpSpPr>
          <a:xfrm>
            <a:off x="1227138" y="2597150"/>
            <a:ext cx="6669087" cy="688975"/>
            <a:chOff x="888718" y="2426458"/>
            <a:chExt cx="6670524" cy="689584"/>
          </a:xfrm>
        </p:grpSpPr>
        <p:pic>
          <p:nvPicPr>
            <p:cNvPr id="37894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8718" y="2426680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895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2101" y="2426680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896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55484" y="2426680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897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38867" y="2426679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898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2250" y="2426678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899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05633" y="2432943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900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89016" y="2426458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901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2398" y="2432943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7902" name="椭圆 22"/>
          <p:cNvSpPr/>
          <p:nvPr/>
        </p:nvSpPr>
        <p:spPr>
          <a:xfrm>
            <a:off x="1084263" y="2362200"/>
            <a:ext cx="1654175" cy="1152525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7903" name="椭圆 23"/>
          <p:cNvSpPr/>
          <p:nvPr/>
        </p:nvSpPr>
        <p:spPr>
          <a:xfrm>
            <a:off x="2851150" y="2362200"/>
            <a:ext cx="1652588" cy="1152525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7904" name="椭圆 24"/>
          <p:cNvSpPr/>
          <p:nvPr/>
        </p:nvSpPr>
        <p:spPr>
          <a:xfrm>
            <a:off x="4611688" y="2362200"/>
            <a:ext cx="1652587" cy="1152525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7905" name="椭圆 25"/>
          <p:cNvSpPr/>
          <p:nvPr/>
        </p:nvSpPr>
        <p:spPr>
          <a:xfrm>
            <a:off x="6372225" y="2362200"/>
            <a:ext cx="1652588" cy="1152525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pic>
        <p:nvPicPr>
          <p:cNvPr id="37906" name="Picture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713" y="3578225"/>
            <a:ext cx="909637" cy="1098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907" name="AutoShape 27"/>
          <p:cNvSpPr/>
          <p:nvPr/>
        </p:nvSpPr>
        <p:spPr>
          <a:xfrm>
            <a:off x="2195513" y="3749675"/>
            <a:ext cx="3617912" cy="500063"/>
          </a:xfrm>
          <a:prstGeom prst="wedgeRoundRectCallout">
            <a:avLst>
              <a:gd name="adj1" fmla="val -57125"/>
              <a:gd name="adj2" fmla="val -18755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4个20是80，80÷20＝4。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908" name="矩形 36"/>
          <p:cNvSpPr/>
          <p:nvPr/>
        </p:nvSpPr>
        <p:spPr>
          <a:xfrm>
            <a:off x="4392613" y="1573213"/>
            <a:ext cx="1249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4（个）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-4.93827E-06 L -1.38889E-06 -0.21172">
                                      <p:cBhvr>
                                        <p:cTn id="6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 fill="hold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 fill="hold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 fill="hold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 fill="hold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 fill="hold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 fill="hold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 fill="hold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902" grpId="0" animBg="1"/>
      <p:bldP spid="37903" grpId="0" animBg="1"/>
      <p:bldP spid="37904" grpId="0" animBg="1"/>
      <p:bldP spid="37905" grpId="0" animBg="1"/>
      <p:bldP spid="37907" grpId="0" animBg="1"/>
      <p:bldP spid="3790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016000"/>
            <a:ext cx="650875" cy="493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文本框 65"/>
          <p:cNvSpPr/>
          <p:nvPr/>
        </p:nvSpPr>
        <p:spPr>
          <a:xfrm>
            <a:off x="1085850" y="1027113"/>
            <a:ext cx="69119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20000"/>
              </a:spcBef>
              <a:buClrTx/>
              <a:buFontTx/>
              <a:buChar char="•"/>
            </a:pPr>
            <a:r>
              <a: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rPr>
              <a:t>有80面彩旗，每班分20面，可以分给几个班？</a:t>
            </a:r>
            <a:endParaRPr lang="zh-CN" altLang="en-US" sz="2400" b="1">
              <a:solidFill>
                <a:srgbClr val="1C1C1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916" name="文本框 4"/>
          <p:cNvSpPr/>
          <p:nvPr/>
        </p:nvSpPr>
        <p:spPr>
          <a:xfrm>
            <a:off x="3060700" y="1619250"/>
            <a:ext cx="296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ea typeface="楷体" panose="02010609060101010101" pitchFamily="49" charset="-122"/>
                <a:sym typeface="Wingdings" panose="05000000000000000000" charset="0"/>
              </a:rPr>
              <a:t>80÷20＝_______</a:t>
            </a:r>
            <a:endParaRPr lang="en-US" altLang="zh-CN" sz="2400" b="1">
              <a:ea typeface="楷体" panose="02010609060101010101" pitchFamily="49" charset="-122"/>
              <a:sym typeface="Wingdings" panose="05000000000000000000" charset="0"/>
            </a:endParaRPr>
          </a:p>
        </p:txBody>
      </p:sp>
      <p:grpSp>
        <p:nvGrpSpPr>
          <p:cNvPr id="38917" name="组合 13"/>
          <p:cNvGrpSpPr/>
          <p:nvPr/>
        </p:nvGrpSpPr>
        <p:grpSpPr>
          <a:xfrm>
            <a:off x="1227138" y="2597150"/>
            <a:ext cx="6669087" cy="688975"/>
            <a:chOff x="888718" y="2426458"/>
            <a:chExt cx="6670524" cy="689584"/>
          </a:xfrm>
        </p:grpSpPr>
        <p:pic>
          <p:nvPicPr>
            <p:cNvPr id="38918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8718" y="2426680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19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2101" y="2426680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20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55484" y="2426680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21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38867" y="2426679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22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2250" y="2426678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23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05633" y="2432943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24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89016" y="2426458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25" name="Picture 72" descr="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2398" y="2432943"/>
              <a:ext cx="486844" cy="68309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8926" name="文本框 76"/>
          <p:cNvSpPr/>
          <p:nvPr/>
        </p:nvSpPr>
        <p:spPr>
          <a:xfrm>
            <a:off x="2633663" y="1976438"/>
            <a:ext cx="9445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ym typeface="Wingdings" panose="05000000000000000000" charset="0"/>
              </a:rPr>
              <a:t>8个十</a:t>
            </a:r>
            <a:endParaRPr lang="en-US" altLang="zh-CN" sz="2400" b="1">
              <a:sym typeface="Wingdings" panose="05000000000000000000" charset="0"/>
            </a:endParaRPr>
          </a:p>
        </p:txBody>
      </p:sp>
      <p:pic>
        <p:nvPicPr>
          <p:cNvPr id="38927" name="Picture 1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1925" y="3527425"/>
            <a:ext cx="862013" cy="1228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28" name="AutoShape 27"/>
          <p:cNvSpPr/>
          <p:nvPr/>
        </p:nvSpPr>
        <p:spPr>
          <a:xfrm>
            <a:off x="4351338" y="3651250"/>
            <a:ext cx="2954337" cy="893763"/>
          </a:xfrm>
          <a:prstGeom prst="wedgeRoundRectCallout">
            <a:avLst>
              <a:gd name="adj1" fmla="val 60662"/>
              <a:gd name="adj2" fmla="val 2553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80可以看作8个十，20可以看作2个十。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29" name="文本框 79"/>
          <p:cNvSpPr/>
          <p:nvPr/>
        </p:nvSpPr>
        <p:spPr>
          <a:xfrm>
            <a:off x="3784600" y="1976438"/>
            <a:ext cx="9445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ym typeface="Wingdings" panose="05000000000000000000" charset="0"/>
              </a:rPr>
              <a:t>2个十</a:t>
            </a:r>
            <a:endParaRPr lang="en-US" altLang="zh-CN" sz="2400" b="1">
              <a:sym typeface="Wingdings" panose="05000000000000000000" charset="0"/>
            </a:endParaRPr>
          </a:p>
        </p:txBody>
      </p:sp>
      <p:sp>
        <p:nvSpPr>
          <p:cNvPr id="38930" name="AutoShape 27"/>
          <p:cNvSpPr/>
          <p:nvPr/>
        </p:nvSpPr>
        <p:spPr>
          <a:xfrm>
            <a:off x="4278313" y="3652838"/>
            <a:ext cx="3100387" cy="892175"/>
          </a:xfrm>
          <a:prstGeom prst="wedgeRoundRectCallout">
            <a:avLst>
              <a:gd name="adj1" fmla="val 57750"/>
              <a:gd name="adj2" fmla="val 25528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80÷20，也就是8个十除以2个十。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31" name="文本框 4"/>
          <p:cNvSpPr/>
          <p:nvPr/>
        </p:nvSpPr>
        <p:spPr>
          <a:xfrm>
            <a:off x="3060700" y="1974850"/>
            <a:ext cx="14716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ea typeface="楷体" panose="02010609060101010101" pitchFamily="49" charset="-122"/>
                <a:sym typeface="Wingdings" panose="05000000000000000000" charset="0"/>
              </a:rPr>
              <a:t>8÷2</a:t>
            </a:r>
            <a:endParaRPr lang="en-US" altLang="zh-CN" sz="2400" b="1"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38932" name="AutoShape 27"/>
          <p:cNvSpPr/>
          <p:nvPr/>
        </p:nvSpPr>
        <p:spPr>
          <a:xfrm>
            <a:off x="5184775" y="3625850"/>
            <a:ext cx="2224088" cy="944563"/>
          </a:xfrm>
          <a:prstGeom prst="wedgeRoundRectCallout">
            <a:avLst>
              <a:gd name="adj1" fmla="val 61528"/>
              <a:gd name="adj2" fmla="val 25819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8÷2＝4，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80÷20＝4。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33" name="矩形 83"/>
          <p:cNvSpPr/>
          <p:nvPr/>
        </p:nvSpPr>
        <p:spPr>
          <a:xfrm>
            <a:off x="4392613" y="1573213"/>
            <a:ext cx="1249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4（个）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38934" name="椭圆 84"/>
          <p:cNvSpPr/>
          <p:nvPr/>
        </p:nvSpPr>
        <p:spPr>
          <a:xfrm>
            <a:off x="1084263" y="2362200"/>
            <a:ext cx="1654175" cy="1152525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8935" name="椭圆 85"/>
          <p:cNvSpPr/>
          <p:nvPr/>
        </p:nvSpPr>
        <p:spPr>
          <a:xfrm>
            <a:off x="2851150" y="2362200"/>
            <a:ext cx="1652588" cy="1152525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8936" name="椭圆 86"/>
          <p:cNvSpPr/>
          <p:nvPr/>
        </p:nvSpPr>
        <p:spPr>
          <a:xfrm>
            <a:off x="4611688" y="2362200"/>
            <a:ext cx="1652587" cy="1152525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8937" name="椭圆 87"/>
          <p:cNvSpPr/>
          <p:nvPr/>
        </p:nvSpPr>
        <p:spPr>
          <a:xfrm>
            <a:off x="6372225" y="2362200"/>
            <a:ext cx="1652588" cy="1152525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 fill="hold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 fill="hold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 fill="hold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 fill="hold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 fill="hold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 fill="hold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 fill="hold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 fill="hold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 fill="hold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6" grpId="0" animBg="1"/>
      <p:bldP spid="38926" grpId="1" animBg="1"/>
      <p:bldP spid="38928" grpId="0" animBg="1"/>
      <p:bldP spid="38928" grpId="1" animBg="1"/>
      <p:bldP spid="38929" grpId="0" animBg="1"/>
      <p:bldP spid="38929" grpId="1" animBg="1"/>
      <p:bldP spid="38930" grpId="0" animBg="1"/>
      <p:bldP spid="38930" grpId="1" animBg="1"/>
      <p:bldP spid="38931" grpId="0" animBg="1"/>
      <p:bldP spid="38932" grpId="0" animBg="1"/>
      <p:bldP spid="38933" grpId="0" animBg="1"/>
      <p:bldP spid="38934" grpId="0" animBg="1"/>
      <p:bldP spid="38935" grpId="0" animBg="1"/>
      <p:bldP spid="38936" grpId="0" animBg="1"/>
      <p:bldP spid="389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016000"/>
            <a:ext cx="650875" cy="493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39" name="文本框 33"/>
          <p:cNvSpPr/>
          <p:nvPr/>
        </p:nvSpPr>
        <p:spPr>
          <a:xfrm>
            <a:off x="1085850" y="1027113"/>
            <a:ext cx="69119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20000"/>
              </a:spcBef>
              <a:buClrTx/>
              <a:buFontTx/>
              <a:buChar char="•"/>
            </a:pPr>
            <a:r>
              <a:rPr lang="zh-CN" altLang="en-US" sz="2400" b="1">
                <a:solidFill>
                  <a:srgbClr val="1C1C1C"/>
                </a:solidFill>
                <a:latin typeface="微软雅黑" panose="020B0503020204020204" charset="-122"/>
                <a:ea typeface="微软雅黑" panose="020B0503020204020204" charset="-122"/>
              </a:rPr>
              <a:t>有80面彩旗，每班分20面，可以分给几个班？</a:t>
            </a:r>
            <a:endParaRPr lang="zh-CN" altLang="en-US" sz="2400" b="1">
              <a:solidFill>
                <a:srgbClr val="1C1C1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940" name="文本框 4"/>
          <p:cNvSpPr/>
          <p:nvPr/>
        </p:nvSpPr>
        <p:spPr>
          <a:xfrm>
            <a:off x="3060700" y="1619250"/>
            <a:ext cx="296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ea typeface="楷体" panose="02010609060101010101" pitchFamily="49" charset="-122"/>
                <a:sym typeface="Wingdings" panose="05000000000000000000" charset="0"/>
              </a:rPr>
              <a:t>80÷20＝_______</a:t>
            </a:r>
            <a:endParaRPr lang="en-US" altLang="zh-CN" sz="2400" b="1"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39941" name="矩形 6"/>
          <p:cNvSpPr/>
          <p:nvPr/>
        </p:nvSpPr>
        <p:spPr>
          <a:xfrm>
            <a:off x="4392613" y="1573213"/>
            <a:ext cx="1249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4（个）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2" name="矩形 36"/>
          <p:cNvSpPr/>
          <p:nvPr/>
        </p:nvSpPr>
        <p:spPr>
          <a:xfrm>
            <a:off x="468313" y="2211388"/>
            <a:ext cx="1303338" cy="498475"/>
          </a:xfrm>
          <a:prstGeom prst="rect">
            <a:avLst/>
          </a:prstGeom>
          <a:solidFill>
            <a:srgbClr val="AFFFFF"/>
          </a:solidFill>
          <a:ln w="12700" cap="flat" cmpd="sng" algn="ctr">
            <a:solidFill>
              <a:srgbClr val="00CDC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rPr>
              <a:t>想一想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39943" name="直角三角形 37"/>
          <p:cNvSpPr/>
          <p:nvPr/>
        </p:nvSpPr>
        <p:spPr>
          <a:xfrm rot="10800000">
            <a:off x="1423988" y="2211388"/>
            <a:ext cx="347662" cy="161925"/>
          </a:xfrm>
          <a:prstGeom prst="rtTriangle">
            <a:avLst/>
          </a:prstGeom>
          <a:solidFill>
            <a:srgbClr val="FFFFAF"/>
          </a:solidFill>
          <a:ln w="12700" cap="flat" cmpd="sng">
            <a:solidFill>
              <a:srgbClr val="00CDC8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 eaLnBrk="0" hangingPunct="0">
              <a:buClrTx/>
              <a:buFontTx/>
            </a:pPr>
            <a:endParaRPr lang="zh-CN" altLang="en-US" sz="2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9944" name="直角三角形 38"/>
          <p:cNvSpPr/>
          <p:nvPr/>
        </p:nvSpPr>
        <p:spPr>
          <a:xfrm rot="5400000">
            <a:off x="560388" y="2117725"/>
            <a:ext cx="161925" cy="347663"/>
          </a:xfrm>
          <a:prstGeom prst="rtTriangle">
            <a:avLst/>
          </a:prstGeom>
          <a:solidFill>
            <a:srgbClr val="FFFFAF"/>
          </a:solidFill>
          <a:ln w="12700" cap="flat" cmpd="sng">
            <a:solidFill>
              <a:srgbClr val="00CDC8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 eaLnBrk="0" hangingPunct="0">
              <a:buClrTx/>
              <a:buFontTx/>
            </a:pPr>
            <a:endParaRPr lang="zh-CN" altLang="en-US" sz="2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9945" name="直角三角形 39"/>
          <p:cNvSpPr/>
          <p:nvPr/>
        </p:nvSpPr>
        <p:spPr>
          <a:xfrm>
            <a:off x="468313" y="2374900"/>
            <a:ext cx="215900" cy="334963"/>
          </a:xfrm>
          <a:prstGeom prst="rtTriangle">
            <a:avLst/>
          </a:prstGeom>
          <a:solidFill>
            <a:srgbClr val="FFFFAF"/>
          </a:solidFill>
          <a:ln w="12700" cap="flat" cmpd="sng">
            <a:solidFill>
              <a:srgbClr val="00CDC8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 eaLnBrk="0" hangingPunct="0">
              <a:buClrTx/>
              <a:buFontTx/>
            </a:pPr>
            <a:endParaRPr lang="zh-CN" altLang="en-US" sz="2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9946" name="直角三角形 40"/>
          <p:cNvSpPr/>
          <p:nvPr/>
        </p:nvSpPr>
        <p:spPr>
          <a:xfrm flipH="1">
            <a:off x="1555750" y="2373313"/>
            <a:ext cx="215900" cy="336550"/>
          </a:xfrm>
          <a:prstGeom prst="rtTriangle">
            <a:avLst/>
          </a:prstGeom>
          <a:solidFill>
            <a:srgbClr val="FFFFAF"/>
          </a:solidFill>
          <a:ln w="12700" cap="flat" cmpd="sng">
            <a:solidFill>
              <a:srgbClr val="00CDC8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 eaLnBrk="0" hangingPunct="0">
              <a:buClrTx/>
              <a:buFontTx/>
            </a:pPr>
            <a:endParaRPr lang="zh-CN" altLang="en-US" sz="2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9947" name="矩形 41"/>
          <p:cNvSpPr/>
          <p:nvPr/>
        </p:nvSpPr>
        <p:spPr>
          <a:xfrm>
            <a:off x="1119188" y="2971800"/>
            <a:ext cx="21637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83÷20≈_____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39948" name="矩形 42"/>
          <p:cNvSpPr/>
          <p:nvPr/>
        </p:nvSpPr>
        <p:spPr>
          <a:xfrm>
            <a:off x="4067175" y="2971800"/>
            <a:ext cx="21637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80÷19≈_____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cxnSp>
        <p:nvCxnSpPr>
          <p:cNvPr id="39949" name="直接连接符 43"/>
          <p:cNvCxnSpPr/>
          <p:nvPr/>
        </p:nvCxnSpPr>
        <p:spPr>
          <a:xfrm>
            <a:off x="1138238" y="3427413"/>
            <a:ext cx="436562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9950" name="文本框 5137"/>
          <p:cNvSpPr/>
          <p:nvPr/>
        </p:nvSpPr>
        <p:spPr>
          <a:xfrm>
            <a:off x="1055688" y="3411538"/>
            <a:ext cx="60166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80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39951" name="文本框 76"/>
          <p:cNvSpPr/>
          <p:nvPr/>
        </p:nvSpPr>
        <p:spPr>
          <a:xfrm>
            <a:off x="2627313" y="2965450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4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cxnSp>
        <p:nvCxnSpPr>
          <p:cNvPr id="39952" name="直接连接符 46"/>
          <p:cNvCxnSpPr/>
          <p:nvPr/>
        </p:nvCxnSpPr>
        <p:spPr>
          <a:xfrm>
            <a:off x="4725988" y="3427413"/>
            <a:ext cx="436562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9953" name="文本框 5137"/>
          <p:cNvSpPr/>
          <p:nvPr/>
        </p:nvSpPr>
        <p:spPr>
          <a:xfrm>
            <a:off x="4643438" y="3411538"/>
            <a:ext cx="60166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20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39954" name="文本框 76"/>
          <p:cNvSpPr/>
          <p:nvPr/>
        </p:nvSpPr>
        <p:spPr>
          <a:xfrm>
            <a:off x="5591175" y="2965450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4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 fill="hold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 fill="hold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0" grpId="0" animBg="1"/>
      <p:bldP spid="39951" grpId="0" animBg="1"/>
      <p:bldP spid="39953" grpId="0" animBg="1"/>
      <p:bldP spid="399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2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088" y="500063"/>
            <a:ext cx="1419225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矩形 33"/>
          <p:cNvSpPr/>
          <p:nvPr/>
        </p:nvSpPr>
        <p:spPr>
          <a:xfrm>
            <a:off x="1076325" y="941388"/>
            <a:ext cx="1998663" cy="1554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60÷20＝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 eaLnBrk="0" hangingPunct="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62÷20≈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0964" name="TextBox 3"/>
          <p:cNvSpPr/>
          <p:nvPr/>
        </p:nvSpPr>
        <p:spPr>
          <a:xfrm>
            <a:off x="539750" y="1096963"/>
            <a:ext cx="1079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1.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0965" name="矩形 35"/>
          <p:cNvSpPr/>
          <p:nvPr/>
        </p:nvSpPr>
        <p:spPr>
          <a:xfrm>
            <a:off x="4449763" y="941388"/>
            <a:ext cx="1997075" cy="1554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90÷30＝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 eaLnBrk="0" hangingPunct="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93÷30≈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0966" name="矩形 36"/>
          <p:cNvSpPr/>
          <p:nvPr/>
        </p:nvSpPr>
        <p:spPr>
          <a:xfrm>
            <a:off x="1028700" y="2674938"/>
            <a:ext cx="1997075" cy="1554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40÷20＝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 eaLnBrk="0" hangingPunct="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42÷20≈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0967" name="矩形 37"/>
          <p:cNvSpPr/>
          <p:nvPr/>
        </p:nvSpPr>
        <p:spPr>
          <a:xfrm>
            <a:off x="4416425" y="2655888"/>
            <a:ext cx="1998663" cy="1554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100÷20＝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  <a:p>
            <a:pPr defTabSz="914400" eaLnBrk="0" hangingPunct="0">
              <a:lnSpc>
                <a:spcPct val="200000"/>
              </a:lnSpc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103÷20≈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0968" name="文本框 4"/>
          <p:cNvSpPr/>
          <p:nvPr/>
        </p:nvSpPr>
        <p:spPr>
          <a:xfrm>
            <a:off x="1077913" y="1504950"/>
            <a:ext cx="99695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6÷2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0969" name="左大括号 39"/>
          <p:cNvSpPr/>
          <p:nvPr/>
        </p:nvSpPr>
        <p:spPr>
          <a:xfrm>
            <a:off x="947738" y="1411288"/>
            <a:ext cx="142875" cy="792162"/>
          </a:xfrm>
          <a:prstGeom prst="leftBrace">
            <a:avLst>
              <a:gd name="adj1" fmla="val 62965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 eaLnBrk="0" hangingPunct="0">
              <a:buClrTx/>
              <a:buFontTx/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0970" name="左大括号 40"/>
          <p:cNvSpPr/>
          <p:nvPr/>
        </p:nvSpPr>
        <p:spPr>
          <a:xfrm>
            <a:off x="4333875" y="1411288"/>
            <a:ext cx="142875" cy="792162"/>
          </a:xfrm>
          <a:prstGeom prst="leftBrace">
            <a:avLst>
              <a:gd name="adj1" fmla="val 62965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 eaLnBrk="0" hangingPunct="0">
              <a:buClrTx/>
              <a:buFontTx/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0971" name="左大括号 41"/>
          <p:cNvSpPr/>
          <p:nvPr/>
        </p:nvSpPr>
        <p:spPr>
          <a:xfrm>
            <a:off x="912813" y="3144838"/>
            <a:ext cx="142875" cy="792162"/>
          </a:xfrm>
          <a:prstGeom prst="leftBrace">
            <a:avLst>
              <a:gd name="adj1" fmla="val 62965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 eaLnBrk="0" hangingPunct="0">
              <a:buClrTx/>
              <a:buFontTx/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0972" name="左大括号 42"/>
          <p:cNvSpPr/>
          <p:nvPr/>
        </p:nvSpPr>
        <p:spPr>
          <a:xfrm>
            <a:off x="4313238" y="3127375"/>
            <a:ext cx="144462" cy="792163"/>
          </a:xfrm>
          <a:prstGeom prst="leftBrace">
            <a:avLst>
              <a:gd name="adj1" fmla="val 62959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 eaLnBrk="0" hangingPunct="0">
              <a:buClrTx/>
              <a:buFontTx/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0973" name="文本框 76"/>
          <p:cNvSpPr/>
          <p:nvPr/>
        </p:nvSpPr>
        <p:spPr>
          <a:xfrm>
            <a:off x="2335213" y="1181100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74" name="文本框 76"/>
          <p:cNvSpPr/>
          <p:nvPr/>
        </p:nvSpPr>
        <p:spPr>
          <a:xfrm>
            <a:off x="2335213" y="1916113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75" name="文本框 76"/>
          <p:cNvSpPr/>
          <p:nvPr/>
        </p:nvSpPr>
        <p:spPr>
          <a:xfrm>
            <a:off x="5708650" y="1181100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76" name="文本框 76"/>
          <p:cNvSpPr/>
          <p:nvPr/>
        </p:nvSpPr>
        <p:spPr>
          <a:xfrm>
            <a:off x="5707063" y="1912938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77" name="文本框 76"/>
          <p:cNvSpPr/>
          <p:nvPr/>
        </p:nvSpPr>
        <p:spPr>
          <a:xfrm>
            <a:off x="2262188" y="2914650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2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78" name="文本框 76"/>
          <p:cNvSpPr/>
          <p:nvPr/>
        </p:nvSpPr>
        <p:spPr>
          <a:xfrm>
            <a:off x="2262188" y="3644900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2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79" name="文本框 76"/>
          <p:cNvSpPr/>
          <p:nvPr/>
        </p:nvSpPr>
        <p:spPr>
          <a:xfrm>
            <a:off x="5822950" y="2895600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5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80" name="文本框 76"/>
          <p:cNvSpPr/>
          <p:nvPr/>
        </p:nvSpPr>
        <p:spPr>
          <a:xfrm>
            <a:off x="5822950" y="3627438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5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cxnSp>
        <p:nvCxnSpPr>
          <p:cNvPr id="40981" name="直接连接符 51"/>
          <p:cNvCxnSpPr/>
          <p:nvPr/>
        </p:nvCxnSpPr>
        <p:spPr>
          <a:xfrm>
            <a:off x="1100138" y="2327275"/>
            <a:ext cx="436562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0982" name="文本框 5137"/>
          <p:cNvSpPr/>
          <p:nvPr/>
        </p:nvSpPr>
        <p:spPr>
          <a:xfrm>
            <a:off x="1017588" y="2311400"/>
            <a:ext cx="60166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60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83" name="文本框 4"/>
          <p:cNvSpPr/>
          <p:nvPr/>
        </p:nvSpPr>
        <p:spPr>
          <a:xfrm>
            <a:off x="4457700" y="1504950"/>
            <a:ext cx="99695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9÷3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cxnSp>
        <p:nvCxnSpPr>
          <p:cNvPr id="40984" name="直接连接符 54"/>
          <p:cNvCxnSpPr/>
          <p:nvPr/>
        </p:nvCxnSpPr>
        <p:spPr>
          <a:xfrm>
            <a:off x="4467225" y="2320925"/>
            <a:ext cx="436563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0985" name="文本框 5137"/>
          <p:cNvSpPr/>
          <p:nvPr/>
        </p:nvSpPr>
        <p:spPr>
          <a:xfrm>
            <a:off x="4384675" y="2306638"/>
            <a:ext cx="60166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90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86" name="文本框 4"/>
          <p:cNvSpPr/>
          <p:nvPr/>
        </p:nvSpPr>
        <p:spPr>
          <a:xfrm>
            <a:off x="1033463" y="3238500"/>
            <a:ext cx="99695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4÷2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cxnSp>
        <p:nvCxnSpPr>
          <p:cNvPr id="40987" name="直接连接符 57"/>
          <p:cNvCxnSpPr/>
          <p:nvPr/>
        </p:nvCxnSpPr>
        <p:spPr>
          <a:xfrm>
            <a:off x="1077913" y="4048125"/>
            <a:ext cx="43815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0988" name="文本框 5137"/>
          <p:cNvSpPr/>
          <p:nvPr/>
        </p:nvSpPr>
        <p:spPr>
          <a:xfrm>
            <a:off x="995363" y="4033838"/>
            <a:ext cx="60166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40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89" name="文本框 4"/>
          <p:cNvSpPr/>
          <p:nvPr/>
        </p:nvSpPr>
        <p:spPr>
          <a:xfrm>
            <a:off x="4416425" y="3221038"/>
            <a:ext cx="998538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10÷2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cxnSp>
        <p:nvCxnSpPr>
          <p:cNvPr id="40990" name="直接连接符 65"/>
          <p:cNvCxnSpPr/>
          <p:nvPr/>
        </p:nvCxnSpPr>
        <p:spPr>
          <a:xfrm>
            <a:off x="4495800" y="4048125"/>
            <a:ext cx="51435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0991" name="文本框 5137"/>
          <p:cNvSpPr/>
          <p:nvPr/>
        </p:nvSpPr>
        <p:spPr>
          <a:xfrm>
            <a:off x="4376738" y="4029075"/>
            <a:ext cx="750887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100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0992" name="文本框 57"/>
          <p:cNvSpPr/>
          <p:nvPr/>
        </p:nvSpPr>
        <p:spPr>
          <a:xfrm>
            <a:off x="1619250" y="793750"/>
            <a:ext cx="2493963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【课本P71页 “做一做” 第1题】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 fill="hold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 fill="hold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 fill="hold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 fill="hold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 fill="hold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 fill="hold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 fill="hold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 fill="hold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 fill="hold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 fill="hold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 animBg="1"/>
      <p:bldP spid="40973" grpId="0" animBg="1"/>
      <p:bldP spid="40974" grpId="0" animBg="1"/>
      <p:bldP spid="40975" grpId="0" animBg="1"/>
      <p:bldP spid="40976" grpId="0" animBg="1"/>
      <p:bldP spid="40977" grpId="0" animBg="1"/>
      <p:bldP spid="40978" grpId="0" animBg="1"/>
      <p:bldP spid="40979" grpId="0" animBg="1"/>
      <p:bldP spid="40980" grpId="0" animBg="1"/>
      <p:bldP spid="40982" grpId="0" animBg="1"/>
      <p:bldP spid="40983" grpId="0" animBg="1"/>
      <p:bldP spid="40985" grpId="0" animBg="1"/>
      <p:bldP spid="40986" grpId="0" animBg="1"/>
      <p:bldP spid="40988" grpId="0" animBg="1"/>
      <p:bldP spid="40989" grpId="0" animBg="1"/>
      <p:bldP spid="4099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6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113" y="889000"/>
            <a:ext cx="550862" cy="493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7" name="文本框 4"/>
          <p:cNvSpPr/>
          <p:nvPr/>
        </p:nvSpPr>
        <p:spPr>
          <a:xfrm>
            <a:off x="1085850" y="890588"/>
            <a:ext cx="29622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150÷50＝_______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pic>
        <p:nvPicPr>
          <p:cNvPr id="41988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63" y="1497013"/>
            <a:ext cx="925512" cy="1179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9" name="AutoShape 27"/>
          <p:cNvSpPr/>
          <p:nvPr/>
        </p:nvSpPr>
        <p:spPr>
          <a:xfrm>
            <a:off x="2146300" y="1443038"/>
            <a:ext cx="2254250" cy="946150"/>
          </a:xfrm>
          <a:prstGeom prst="wedgeRoundRectCallout">
            <a:avLst>
              <a:gd name="adj1" fmla="val -60194"/>
              <a:gd name="adj2" fmla="val 27806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3个50是150，150÷50＝3。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990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875" y="1570038"/>
            <a:ext cx="782638" cy="1163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91" name="AutoShape 27"/>
          <p:cNvSpPr/>
          <p:nvPr/>
        </p:nvSpPr>
        <p:spPr>
          <a:xfrm>
            <a:off x="4916488" y="1443038"/>
            <a:ext cx="2168525" cy="946150"/>
          </a:xfrm>
          <a:prstGeom prst="wedgeRoundRectCallout">
            <a:avLst>
              <a:gd name="adj1" fmla="val 66806"/>
              <a:gd name="adj2" fmla="val 27315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15÷5＝3，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150÷50＝3。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2" name="矩形 15"/>
          <p:cNvSpPr/>
          <p:nvPr/>
        </p:nvSpPr>
        <p:spPr>
          <a:xfrm>
            <a:off x="2843213" y="890588"/>
            <a:ext cx="44926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grpSp>
        <p:nvGrpSpPr>
          <p:cNvPr id="41993" name="组合 16"/>
          <p:cNvGrpSpPr/>
          <p:nvPr/>
        </p:nvGrpSpPr>
        <p:grpSpPr>
          <a:xfrm>
            <a:off x="468313" y="2851150"/>
            <a:ext cx="1303337" cy="498475"/>
            <a:chOff x="468312" y="2988806"/>
            <a:chExt cx="1303338" cy="498476"/>
          </a:xfrm>
        </p:grpSpPr>
        <p:sp>
          <p:nvSpPr>
            <p:cNvPr id="41994" name="矩形 17"/>
            <p:cNvSpPr/>
            <p:nvPr/>
          </p:nvSpPr>
          <p:spPr>
            <a:xfrm>
              <a:off x="468312" y="2988806"/>
              <a:ext cx="1303338" cy="498476"/>
            </a:xfrm>
            <a:prstGeom prst="rect">
              <a:avLst/>
            </a:prstGeom>
            <a:solidFill>
              <a:srgbClr val="AFFFFF"/>
            </a:solidFill>
            <a:ln w="12700" cap="flat" cmpd="sng" algn="ctr">
              <a:solidFill>
                <a:srgbClr val="00CDC8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p>
              <a:pPr algn="ctr" defTabSz="914400" eaLnBrk="0" hangingPunct="0">
                <a:buClrTx/>
                <a:buSzPct val="100000"/>
                <a:buFontTx/>
                <a:buNone/>
              </a:pPr>
              <a:r>
                <a:rPr lang="zh-CN" altLang="en-US" sz="2400" b="1">
                  <a:latin typeface="Arial" panose="020B0604020202020204" pitchFamily="34" charset="0"/>
                  <a:ea typeface="微软雅黑" panose="020B0503020204020204" charset="-122"/>
                  <a:sym typeface="Wingdings" panose="05000000000000000000" charset="0"/>
                </a:rPr>
                <a:t>想一想</a:t>
              </a:r>
              <a:endParaRPr lang="zh-CN" altLang="en-US" sz="2400" b="1">
                <a:latin typeface="Arial" panose="020B0604020202020204" pitchFamily="34" charset="0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1995" name="直角三角形 18"/>
            <p:cNvSpPr/>
            <p:nvPr/>
          </p:nvSpPr>
          <p:spPr>
            <a:xfrm rot="10800000">
              <a:off x="1423988" y="2988806"/>
              <a:ext cx="347662" cy="161925"/>
            </a:xfrm>
            <a:prstGeom prst="rtTriangle">
              <a:avLst/>
            </a:prstGeom>
            <a:solidFill>
              <a:srgbClr val="FFFFAF"/>
            </a:solidFill>
            <a:ln w="12700" cap="flat" cmpd="sng">
              <a:solidFill>
                <a:srgbClr val="00CDC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41996" name="直角三角形 19"/>
            <p:cNvSpPr/>
            <p:nvPr/>
          </p:nvSpPr>
          <p:spPr>
            <a:xfrm rot="5400000">
              <a:off x="561177" y="2895937"/>
              <a:ext cx="161925" cy="347662"/>
            </a:xfrm>
            <a:prstGeom prst="rtTriangle">
              <a:avLst/>
            </a:prstGeom>
            <a:solidFill>
              <a:srgbClr val="FFFFAF"/>
            </a:solidFill>
            <a:ln w="12700" cap="flat" cmpd="sng">
              <a:solidFill>
                <a:srgbClr val="00CDC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41997" name="直角三角形 20"/>
            <p:cNvSpPr/>
            <p:nvPr/>
          </p:nvSpPr>
          <p:spPr>
            <a:xfrm>
              <a:off x="468312" y="3152319"/>
              <a:ext cx="215900" cy="334963"/>
            </a:xfrm>
            <a:prstGeom prst="rtTriangle">
              <a:avLst/>
            </a:prstGeom>
            <a:solidFill>
              <a:srgbClr val="FFFFAF"/>
            </a:solidFill>
            <a:ln w="12700" cap="flat" cmpd="sng">
              <a:solidFill>
                <a:srgbClr val="00CDC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41998" name="直角三角形 21"/>
            <p:cNvSpPr/>
            <p:nvPr/>
          </p:nvSpPr>
          <p:spPr>
            <a:xfrm flipH="1">
              <a:off x="1555750" y="3150731"/>
              <a:ext cx="215900" cy="336551"/>
            </a:xfrm>
            <a:prstGeom prst="rtTriangle">
              <a:avLst/>
            </a:prstGeom>
            <a:solidFill>
              <a:srgbClr val="FFFFAF"/>
            </a:solidFill>
            <a:ln w="12700" cap="flat" cmpd="sng">
              <a:solidFill>
                <a:srgbClr val="00CDC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41999" name="矩形 22"/>
          <p:cNvSpPr/>
          <p:nvPr/>
        </p:nvSpPr>
        <p:spPr>
          <a:xfrm>
            <a:off x="1119188" y="3532188"/>
            <a:ext cx="23161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122÷30≈_____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42000" name="矩形 23"/>
          <p:cNvSpPr/>
          <p:nvPr/>
        </p:nvSpPr>
        <p:spPr>
          <a:xfrm>
            <a:off x="4067175" y="3532188"/>
            <a:ext cx="23161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120÷28≈_____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cxnSp>
        <p:nvCxnSpPr>
          <p:cNvPr id="42001" name="直接连接符 24"/>
          <p:cNvCxnSpPr/>
          <p:nvPr/>
        </p:nvCxnSpPr>
        <p:spPr>
          <a:xfrm>
            <a:off x="1173163" y="3967163"/>
            <a:ext cx="538162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2002" name="文本框 5137"/>
          <p:cNvSpPr/>
          <p:nvPr/>
        </p:nvSpPr>
        <p:spPr>
          <a:xfrm>
            <a:off x="1012825" y="3938588"/>
            <a:ext cx="858838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120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2003" name="文本框 76"/>
          <p:cNvSpPr/>
          <p:nvPr/>
        </p:nvSpPr>
        <p:spPr>
          <a:xfrm>
            <a:off x="2763838" y="3532188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4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cxnSp>
        <p:nvCxnSpPr>
          <p:cNvPr id="42004" name="直接连接符 27"/>
          <p:cNvCxnSpPr/>
          <p:nvPr/>
        </p:nvCxnSpPr>
        <p:spPr>
          <a:xfrm>
            <a:off x="4805363" y="3967163"/>
            <a:ext cx="536575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2005" name="文本框 5137"/>
          <p:cNvSpPr/>
          <p:nvPr/>
        </p:nvSpPr>
        <p:spPr>
          <a:xfrm>
            <a:off x="4643438" y="3938588"/>
            <a:ext cx="858837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2006" name="文本框 76"/>
          <p:cNvSpPr/>
          <p:nvPr/>
        </p:nvSpPr>
        <p:spPr>
          <a:xfrm>
            <a:off x="5695950" y="3532188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4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2007" name="文本框 57"/>
          <p:cNvSpPr/>
          <p:nvPr/>
        </p:nvSpPr>
        <p:spPr>
          <a:xfrm>
            <a:off x="3571875" y="1068388"/>
            <a:ext cx="1655763" cy="274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【课本P71页 例2】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 fill="hold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 fill="hold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 fill="hold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 fill="hold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 fill="hold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 fill="hold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 fill="hold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 fill="hold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nimBg="1"/>
      <p:bldP spid="41991" grpId="0" animBg="1"/>
      <p:bldP spid="41992" grpId="0" animBg="1"/>
      <p:bldP spid="41999" grpId="0" animBg="1"/>
      <p:bldP spid="42000" grpId="0" animBg="1"/>
      <p:bldP spid="42002" grpId="0" animBg="1"/>
      <p:bldP spid="42003" grpId="0" animBg="1"/>
      <p:bldP spid="42005" grpId="0" animBg="1"/>
      <p:bldP spid="4200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10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088" y="500063"/>
            <a:ext cx="1419225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1" name="文本框 57"/>
          <p:cNvSpPr/>
          <p:nvPr/>
        </p:nvSpPr>
        <p:spPr>
          <a:xfrm>
            <a:off x="1619250" y="793750"/>
            <a:ext cx="2493963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1200">
                <a:solidFill>
                  <a:srgbClr val="EF7B57"/>
                </a:solidFill>
                <a:latin typeface="等线" panose="02010600030101010101" pitchFamily="2" charset="-122"/>
                <a:ea typeface="等线" panose="02010600030101010101" pitchFamily="2" charset="-122"/>
                <a:sym typeface="Wingdings" panose="05000000000000000000" charset="0"/>
              </a:rPr>
              <a:t>【课本P71页 “做一做” 第2题】</a:t>
            </a:r>
            <a:endParaRPr lang="en-US" altLang="zh-CN" sz="1200">
              <a:solidFill>
                <a:srgbClr val="EF7B57"/>
              </a:solidFill>
              <a:latin typeface="等线" panose="02010600030101010101" pitchFamily="2" charset="-122"/>
              <a:ea typeface="等线" panose="02010600030101010101" pitchFamily="2" charset="-122"/>
              <a:sym typeface="Wingdings" panose="05000000000000000000" charset="0"/>
            </a:endParaRPr>
          </a:p>
        </p:txBody>
      </p:sp>
      <p:sp>
        <p:nvSpPr>
          <p:cNvPr id="43012" name="TextBox 3"/>
          <p:cNvSpPr/>
          <p:nvPr/>
        </p:nvSpPr>
        <p:spPr>
          <a:xfrm>
            <a:off x="539750" y="1096963"/>
            <a:ext cx="1079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ClrTx/>
              <a:buFontTx/>
            </a:pPr>
            <a:r>
              <a:rPr lang="en-US" altLang="zh-CN" sz="2400" b="1">
                <a:solidFill>
                  <a:srgbClr val="1C1C1C"/>
                </a:solidFill>
                <a:latin typeface="Arial" panose="020B0604020202020204" pitchFamily="34" charset="0"/>
                <a:ea typeface="微软雅黑" panose="020B0503020204020204" charset="-122"/>
              </a:rPr>
              <a:t>2.</a:t>
            </a:r>
            <a:endParaRPr lang="en-US" altLang="zh-CN" sz="2400" b="1">
              <a:solidFill>
                <a:srgbClr val="1C1C1C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pSp>
        <p:nvGrpSpPr>
          <p:cNvPr id="43013" name="组合 6"/>
          <p:cNvGrpSpPr/>
          <p:nvPr/>
        </p:nvGrpSpPr>
        <p:grpSpPr>
          <a:xfrm>
            <a:off x="1019175" y="941388"/>
            <a:ext cx="2055813" cy="1436687"/>
            <a:chOff x="1019287" y="894892"/>
            <a:chExt cx="2055217" cy="1436932"/>
          </a:xfrm>
        </p:grpSpPr>
        <p:sp>
          <p:nvSpPr>
            <p:cNvPr id="43014" name="矩形 39"/>
            <p:cNvSpPr/>
            <p:nvPr/>
          </p:nvSpPr>
          <p:spPr>
            <a:xfrm>
              <a:off x="1076420" y="894892"/>
              <a:ext cx="1998084" cy="15547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180÷30＝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184÷30≈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3015" name="左大括号 40"/>
            <p:cNvSpPr/>
            <p:nvPr/>
          </p:nvSpPr>
          <p:spPr>
            <a:xfrm>
              <a:off x="1019287" y="1364872"/>
              <a:ext cx="144421" cy="792297"/>
            </a:xfrm>
            <a:prstGeom prst="leftBrace">
              <a:avLst>
                <a:gd name="adj1" fmla="val 62962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3016" name="组合 5"/>
          <p:cNvGrpSpPr/>
          <p:nvPr/>
        </p:nvGrpSpPr>
        <p:grpSpPr>
          <a:xfrm>
            <a:off x="4427538" y="941388"/>
            <a:ext cx="2070100" cy="1436687"/>
            <a:chOff x="2871688" y="894892"/>
            <a:chExt cx="2069877" cy="1436932"/>
          </a:xfrm>
        </p:grpSpPr>
        <p:sp>
          <p:nvSpPr>
            <p:cNvPr id="43017" name="矩形 43"/>
            <p:cNvSpPr/>
            <p:nvPr/>
          </p:nvSpPr>
          <p:spPr>
            <a:xfrm>
              <a:off x="2943117" y="894892"/>
              <a:ext cx="1998448" cy="15547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240÷40＝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240÷37≈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3018" name="左大括号 44"/>
            <p:cNvSpPr/>
            <p:nvPr/>
          </p:nvSpPr>
          <p:spPr>
            <a:xfrm>
              <a:off x="2871688" y="1364872"/>
              <a:ext cx="144446" cy="792297"/>
            </a:xfrm>
            <a:prstGeom prst="leftBrace">
              <a:avLst>
                <a:gd name="adj1" fmla="val 62951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3019" name="组合 4"/>
          <p:cNvGrpSpPr/>
          <p:nvPr/>
        </p:nvGrpSpPr>
        <p:grpSpPr>
          <a:xfrm>
            <a:off x="1004888" y="2517775"/>
            <a:ext cx="2070100" cy="1436688"/>
            <a:chOff x="4738749" y="894892"/>
            <a:chExt cx="2069877" cy="1436932"/>
          </a:xfrm>
        </p:grpSpPr>
        <p:sp>
          <p:nvSpPr>
            <p:cNvPr id="43020" name="矩形 49"/>
            <p:cNvSpPr/>
            <p:nvPr/>
          </p:nvSpPr>
          <p:spPr>
            <a:xfrm>
              <a:off x="4810178" y="894892"/>
              <a:ext cx="1998448" cy="15547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420÷60＝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420÷62≈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3021" name="左大括号 51"/>
            <p:cNvSpPr/>
            <p:nvPr/>
          </p:nvSpPr>
          <p:spPr>
            <a:xfrm>
              <a:off x="4738749" y="1364872"/>
              <a:ext cx="144446" cy="792298"/>
            </a:xfrm>
            <a:prstGeom prst="leftBrace">
              <a:avLst>
                <a:gd name="adj1" fmla="val 62951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3022" name="组合 3"/>
          <p:cNvGrpSpPr/>
          <p:nvPr/>
        </p:nvGrpSpPr>
        <p:grpSpPr>
          <a:xfrm>
            <a:off x="4427538" y="2517775"/>
            <a:ext cx="2070100" cy="1436688"/>
            <a:chOff x="6605810" y="894892"/>
            <a:chExt cx="2069877" cy="1436932"/>
          </a:xfrm>
        </p:grpSpPr>
        <p:sp>
          <p:nvSpPr>
            <p:cNvPr id="43023" name="矩形 53"/>
            <p:cNvSpPr/>
            <p:nvPr/>
          </p:nvSpPr>
          <p:spPr>
            <a:xfrm>
              <a:off x="6677239" y="894892"/>
              <a:ext cx="1998448" cy="15547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210÷30＝ 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  <a:p>
              <a:pPr defTabSz="914400" eaLnBrk="0" hangingPunct="0">
                <a:lnSpc>
                  <a:spcPct val="200000"/>
                </a:lnSpc>
                <a:buClrTx/>
                <a:buSzPct val="100000"/>
                <a:buFontTx/>
                <a:buNone/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  <a:sym typeface="Wingdings" panose="05000000000000000000" charset="0"/>
                </a:rPr>
                <a:t>210÷29≈</a:t>
              </a:r>
              <a:endParaRPr lang="en-US" altLang="zh-CN" sz="2400" b="1"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endParaRPr>
            </a:p>
          </p:txBody>
        </p:sp>
        <p:sp>
          <p:nvSpPr>
            <p:cNvPr id="43024" name="左大括号 54"/>
            <p:cNvSpPr/>
            <p:nvPr/>
          </p:nvSpPr>
          <p:spPr>
            <a:xfrm>
              <a:off x="6605810" y="1364872"/>
              <a:ext cx="144446" cy="792298"/>
            </a:xfrm>
            <a:prstGeom prst="leftBrace">
              <a:avLst>
                <a:gd name="adj1" fmla="val 62951"/>
                <a:gd name="adj2" fmla="val 50000"/>
              </a:avLst>
            </a:prstGeom>
            <a:noFill/>
            <a:ln w="127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43025" name="文本框 4"/>
          <p:cNvSpPr/>
          <p:nvPr/>
        </p:nvSpPr>
        <p:spPr>
          <a:xfrm>
            <a:off x="1077913" y="1504950"/>
            <a:ext cx="99695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charset="0"/>
              </a:rPr>
              <a:t>18÷3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Wingdings" panose="05000000000000000000" charset="0"/>
            </a:endParaRPr>
          </a:p>
        </p:txBody>
      </p:sp>
      <p:sp>
        <p:nvSpPr>
          <p:cNvPr id="43026" name="文本框 76"/>
          <p:cNvSpPr/>
          <p:nvPr/>
        </p:nvSpPr>
        <p:spPr>
          <a:xfrm>
            <a:off x="2484438" y="1181100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cxnSp>
        <p:nvCxnSpPr>
          <p:cNvPr id="43027" name="直接连接符 57"/>
          <p:cNvCxnSpPr/>
          <p:nvPr/>
        </p:nvCxnSpPr>
        <p:spPr>
          <a:xfrm>
            <a:off x="1144588" y="2327275"/>
            <a:ext cx="528637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3028" name="文本框 5137"/>
          <p:cNvSpPr/>
          <p:nvPr/>
        </p:nvSpPr>
        <p:spPr>
          <a:xfrm>
            <a:off x="1047750" y="2268538"/>
            <a:ext cx="6731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180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3029" name="文本框 76"/>
          <p:cNvSpPr/>
          <p:nvPr/>
        </p:nvSpPr>
        <p:spPr>
          <a:xfrm>
            <a:off x="2482850" y="1912938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3030" name="文本框 76"/>
          <p:cNvSpPr/>
          <p:nvPr/>
        </p:nvSpPr>
        <p:spPr>
          <a:xfrm>
            <a:off x="5916613" y="1181100"/>
            <a:ext cx="6064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3031" name="文本框 76"/>
          <p:cNvSpPr/>
          <p:nvPr/>
        </p:nvSpPr>
        <p:spPr>
          <a:xfrm>
            <a:off x="5916613" y="1912938"/>
            <a:ext cx="6064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6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3032" name="文本框 76"/>
          <p:cNvSpPr/>
          <p:nvPr/>
        </p:nvSpPr>
        <p:spPr>
          <a:xfrm>
            <a:off x="2489200" y="2757488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3033" name="文本框 76"/>
          <p:cNvSpPr/>
          <p:nvPr/>
        </p:nvSpPr>
        <p:spPr>
          <a:xfrm>
            <a:off x="2487613" y="3490913"/>
            <a:ext cx="60801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3034" name="文本框 76"/>
          <p:cNvSpPr/>
          <p:nvPr/>
        </p:nvSpPr>
        <p:spPr>
          <a:xfrm>
            <a:off x="5918200" y="2757488"/>
            <a:ext cx="60801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sp>
        <p:nvSpPr>
          <p:cNvPr id="43035" name="文本框 76"/>
          <p:cNvSpPr/>
          <p:nvPr/>
        </p:nvSpPr>
        <p:spPr>
          <a:xfrm>
            <a:off x="5916613" y="3490913"/>
            <a:ext cx="6064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7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cxnSp>
        <p:nvCxnSpPr>
          <p:cNvPr id="43036" name="直接连接符 66"/>
          <p:cNvCxnSpPr/>
          <p:nvPr/>
        </p:nvCxnSpPr>
        <p:spPr>
          <a:xfrm>
            <a:off x="5308600" y="2374900"/>
            <a:ext cx="395288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3037" name="文本框 5137"/>
          <p:cNvSpPr/>
          <p:nvPr/>
        </p:nvSpPr>
        <p:spPr>
          <a:xfrm>
            <a:off x="5162550" y="2297113"/>
            <a:ext cx="6731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40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cxnSp>
        <p:nvCxnSpPr>
          <p:cNvPr id="43038" name="直接连接符 68"/>
          <p:cNvCxnSpPr/>
          <p:nvPr/>
        </p:nvCxnSpPr>
        <p:spPr>
          <a:xfrm>
            <a:off x="1954213" y="3954463"/>
            <a:ext cx="32385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3039" name="文本框 5137"/>
          <p:cNvSpPr/>
          <p:nvPr/>
        </p:nvSpPr>
        <p:spPr>
          <a:xfrm>
            <a:off x="1792288" y="3883025"/>
            <a:ext cx="6731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60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  <p:cxnSp>
        <p:nvCxnSpPr>
          <p:cNvPr id="43040" name="直接连接符 70"/>
          <p:cNvCxnSpPr/>
          <p:nvPr/>
        </p:nvCxnSpPr>
        <p:spPr>
          <a:xfrm>
            <a:off x="5311775" y="3954463"/>
            <a:ext cx="32385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3041" name="文本框 5137"/>
          <p:cNvSpPr/>
          <p:nvPr/>
        </p:nvSpPr>
        <p:spPr>
          <a:xfrm>
            <a:off x="5170488" y="3883025"/>
            <a:ext cx="6731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ea typeface="楷体_GB2312" pitchFamily="49" charset="-122"/>
                <a:sym typeface="Wingdings" panose="05000000000000000000" charset="0"/>
              </a:rPr>
              <a:t>30</a:t>
            </a:r>
            <a:endParaRPr lang="en-US" altLang="zh-CN" sz="2400" b="1">
              <a:solidFill>
                <a:srgbClr val="FF0000"/>
              </a:solidFill>
              <a:ea typeface="楷体_GB2312" pitchFamily="49" charset="-122"/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 fill="hold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 fill="hold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 fill="hold"/>
                                        <p:tgtEl>
                                          <p:spTgt spid="43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 fill="hold"/>
                                        <p:tgtEl>
                                          <p:spTgt spid="43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 fill="hold"/>
                                        <p:tgtEl>
                                          <p:spTgt spid="43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 fill="hold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5" grpId="0" animBg="1"/>
      <p:bldP spid="43026" grpId="0" animBg="1"/>
      <p:bldP spid="43028" grpId="0" animBg="1"/>
      <p:bldP spid="43029" grpId="0" animBg="1"/>
      <p:bldP spid="43030" grpId="0" animBg="1"/>
      <p:bldP spid="43031" grpId="0" animBg="1"/>
      <p:bldP spid="43032" grpId="0" animBg="1"/>
      <p:bldP spid="43033" grpId="0" animBg="1"/>
      <p:bldP spid="43034" grpId="0" animBg="1"/>
      <p:bldP spid="43035" grpId="0" animBg="1"/>
      <p:bldP spid="43037" grpId="0" animBg="1"/>
      <p:bldP spid="43039" grpId="0" animBg="1"/>
      <p:bldP spid="43041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1709</Words>
  <Application>WPS 演示</Application>
  <PresentationFormat/>
  <Paragraphs>530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黑体</vt:lpstr>
      <vt:lpstr>微软雅黑</vt:lpstr>
      <vt:lpstr>Wingdings</vt:lpstr>
      <vt:lpstr>楷体</vt:lpstr>
      <vt:lpstr>等线</vt:lpstr>
      <vt:lpstr>楷体_GB2312</vt:lpstr>
      <vt:lpstr>新宋体</vt:lpstr>
      <vt:lpstr>等线 Light</vt:lpstr>
      <vt:lpstr>Arial Unicode MS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2021-09-02T07:26:17Z</cp:lastPrinted>
  <dcterms:created xsi:type="dcterms:W3CDTF">2021-09-02T07:26:17Z</dcterms:created>
  <dcterms:modified xsi:type="dcterms:W3CDTF">2021-11-10T12:23:00Z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3F71906805654C0586A9FD0AFC6D7C2F</vt:lpwstr>
  </property>
  <property fmtid="{D5CDD505-2E9C-101B-9397-08002B2CF9AE}" pid="7" name="KSOProductBuildVer">
    <vt:lpwstr>2052-11.1.0.11045</vt:lpwstr>
  </property>
</Properties>
</file>