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colors3.xml" ContentType="application/vnd.ms-office.chartcolorstyle+xml"/>
  <Override PartName="/ppt/charts/colors4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style3.xml" ContentType="application/vnd.ms-office.chartstyle+xml"/>
  <Override PartName="/ppt/charts/style4.xml" ContentType="application/vnd.ms-office.chartstyl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2" r:id="rId8"/>
    <p:sldId id="261" r:id="rId9"/>
    <p:sldId id="263" r:id="rId10"/>
    <p:sldId id="264" r:id="rId11"/>
    <p:sldId id="265" r:id="rId12"/>
  </p:sldIdLst>
  <p:sldSz cx="12192000" cy="6858000"/>
  <p:notesSz cx="6858000" cy="9144000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8" d="100"/>
          <a:sy n="68" d="100"/>
        </p:scale>
        <p:origin x="84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gs" Target="tags/tag9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package" Target="../embeddings/Workbook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ColorStyle" Target="colors4.xml"/><Relationship Id="rId2" Type="http://schemas.microsoft.com/office/2011/relationships/chartStyle" Target="style4.xml"/><Relationship Id="rId1" Type="http://schemas.openxmlformats.org/officeDocument/2006/relationships/package" Target="../embeddings/Workbook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0" vertOverflow="ellipsis" vert="horz" wrap="square" anchor="ctr" anchorCtr="1"/>
          <a:lstStyle/>
          <a:p>
            <a:pPr defTabSz="914400">
              <a:defRPr lang="zh-CN"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t>冕宁县</a:t>
            </a:r>
            <a:r>
              <a:rPr lang="en-US" altLang="zh-CN"/>
              <a:t>40</a:t>
            </a:r>
            <a:r>
              <a:rPr altLang="en-US"/>
              <a:t>天天气条形图</a:t>
            </a:r>
            <a:endParaRPr altLang="en-US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0550779849290848"/>
          <c:y val="0.102666668593884"/>
          <c:w val="0.920514345169067"/>
          <c:h val="0.76671999692916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阵雨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</c:f>
              <c:strCache>
                <c:ptCount val="1"/>
                <c:pt idx="0">
                  <c:v>天数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中雨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</c:f>
              <c:strCache>
                <c:ptCount val="1"/>
                <c:pt idx="0">
                  <c:v>天数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多云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</c:f>
              <c:strCache>
                <c:ptCount val="1"/>
                <c:pt idx="0">
                  <c:v>天数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8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小雨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</c:f>
              <c:strCache>
                <c:ptCount val="1"/>
                <c:pt idx="0">
                  <c:v>天数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17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小到中雨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</c:f>
              <c:strCache>
                <c:ptCount val="1"/>
                <c:pt idx="0">
                  <c:v>天数</c:v>
                </c:pt>
              </c:strCache>
            </c:strRef>
          </c:cat>
          <c:val>
            <c:numRef>
              <c:f>Sheet1!$F$2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小雪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</c:f>
              <c:strCache>
                <c:ptCount val="1"/>
                <c:pt idx="0">
                  <c:v>天数</c:v>
                </c:pt>
              </c:strCache>
            </c:strRef>
          </c:cat>
          <c:val>
            <c:numRef>
              <c:f>Sheet1!$G$2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阴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</c:f>
              <c:strCache>
                <c:ptCount val="1"/>
                <c:pt idx="0">
                  <c:v>天数</c:v>
                </c:pt>
              </c:strCache>
            </c:strRef>
          </c:cat>
          <c:val>
            <c:numRef>
              <c:f>Sheet1!$H$2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6346352"/>
        <c:axId val="106338192"/>
      </c:barChart>
      <c:catAx>
        <c:axId val="1063463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106338192"/>
        <c:crosses val="autoZero"/>
        <c:auto val="0"/>
        <c:lblAlgn val="ctr"/>
        <c:lblOffset val="100"/>
        <c:noMultiLvlLbl val="0"/>
      </c:catAx>
      <c:valAx>
        <c:axId val="1063381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accent1"/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bg2">
                  <a:lumMod val="90000"/>
                </a:schemeClr>
              </a:solidFill>
              <a:round/>
            </a:ln>
            <a:effectLst/>
          </c:spPr>
        </c:minorGridlines>
        <c:numFmt formatCode="General" sourceLinked="0"/>
        <c:majorTickMark val="none"/>
        <c:minorTickMark val="none"/>
        <c:tickLblPos val="nextTo"/>
        <c:spPr>
          <a:noFill/>
          <a:ln>
            <a:solidFill>
              <a:schemeClr val="accent1"/>
            </a:solidFill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106346352"/>
        <c:crosses val="autoZero"/>
        <c:crossBetween val="between"/>
      </c:valAx>
      <c:spPr>
        <a:noFill/>
        <a:ln w="12700" cmpd="sng">
          <a:noFill/>
          <a:prstDash val="sysDash"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</a:p>
      </c:txPr>
    </c:legend>
    <c:plotVisOnly val="1"/>
    <c:dispBlanksAs val="gap"/>
    <c:showDLblsOverMax val="0"/>
  </c:chart>
  <c:spPr>
    <a:noFill/>
    <a:ln cap="sq">
      <a:solidFill>
        <a:schemeClr val="accent1"/>
      </a:solidFill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140及以下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男生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145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男生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150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男生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8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155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男生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160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男生</c:v>
                </c:pt>
              </c:strCache>
            </c:strRef>
          </c:cat>
          <c:val>
            <c:numRef>
              <c:f>Sheet1!$F$2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160以上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男生</c:v>
                </c:pt>
              </c:strCache>
            </c:strRef>
          </c:cat>
          <c:val>
            <c:numRef>
              <c:f>Sheet1!$G$2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6339280"/>
        <c:axId val="106340368"/>
      </c:barChart>
      <c:catAx>
        <c:axId val="10633928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106340368"/>
        <c:crosses val="autoZero"/>
        <c:auto val="0"/>
        <c:lblAlgn val="ctr"/>
        <c:lblOffset val="100"/>
        <c:noMultiLvlLbl val="0"/>
      </c:catAx>
      <c:valAx>
        <c:axId val="1063403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1063392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383155085146427"/>
          <c:y val="0.0931626707315445"/>
          <c:w val="0.85593581199646"/>
          <c:h val="0.7782566547393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140及以下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</c:f>
              <c:strCache>
                <c:ptCount val="1"/>
                <c:pt idx="0">
                  <c:v>女生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145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</c:f>
              <c:strCache>
                <c:ptCount val="1"/>
                <c:pt idx="0">
                  <c:v>女生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150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</c:f>
              <c:strCache>
                <c:ptCount val="1"/>
                <c:pt idx="0">
                  <c:v>女生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7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155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</c:f>
              <c:strCache>
                <c:ptCount val="1"/>
                <c:pt idx="0">
                  <c:v>女生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160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</c:f>
              <c:strCache>
                <c:ptCount val="1"/>
                <c:pt idx="0">
                  <c:v>女生</c:v>
                </c:pt>
              </c:strCache>
            </c:strRef>
          </c:cat>
          <c:val>
            <c:numRef>
              <c:f>Sheet1!$F$2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160以上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</c:f>
              <c:strCache>
                <c:ptCount val="1"/>
                <c:pt idx="0">
                  <c:v>女生</c:v>
                </c:pt>
              </c:strCache>
            </c:strRef>
          </c:cat>
          <c:val>
            <c:numRef>
              <c:f>Sheet1!$G$2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6349072"/>
        <c:axId val="106346896"/>
      </c:barChart>
      <c:catAx>
        <c:axId val="10634907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106346896"/>
        <c:crosses val="autoZero"/>
        <c:auto val="0"/>
        <c:lblAlgn val="ctr"/>
        <c:lblOffset val="100"/>
        <c:noMultiLvlLbl val="0"/>
      </c:catAx>
      <c:valAx>
        <c:axId val="106346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1063490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</c:f>
              <c:strCache>
                <c:ptCount val="1"/>
                <c:pt idx="0">
                  <c:v>数量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200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</c:f>
              <c:strCache>
                <c:ptCount val="1"/>
                <c:pt idx="0">
                  <c:v>数量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400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</c:f>
              <c:strCache>
                <c:ptCount val="1"/>
                <c:pt idx="0">
                  <c:v>数量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600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</c:f>
              <c:strCache>
                <c:ptCount val="1"/>
                <c:pt idx="0">
                  <c:v>数量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1000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</c:f>
              <c:strCache>
                <c:ptCount val="1"/>
                <c:pt idx="0">
                  <c:v>数量</c:v>
                </c:pt>
              </c:strCache>
            </c:strRef>
          </c:cat>
          <c:val>
            <c:numRef>
              <c:f>Sheet1!$F$2</c:f>
              <c:numCache>
                <c:formatCode>General</c:formatCode>
                <c:ptCount val="1"/>
                <c:pt idx="0">
                  <c:v>800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6115296"/>
        <c:axId val="2070599824"/>
      </c:barChart>
      <c:catAx>
        <c:axId val="10611529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2070599824"/>
        <c:crosses val="autoZero"/>
        <c:auto val="0"/>
        <c:lblAlgn val="ctr"/>
        <c:lblOffset val="100"/>
        <c:noMultiLvlLbl val="0"/>
      </c:catAx>
      <c:valAx>
        <c:axId val="20705998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1061152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101" name="图片 100"/>
          <p:cNvPicPr/>
          <p:nvPr userDrawn="1"/>
        </p:nvPicPr>
        <p:blipFill>
          <a:blip r:embed="rId12"/>
          <a:stretch>
            <a:fillRect/>
          </a:stretch>
        </p:blipFill>
        <p:spPr>
          <a:xfrm>
            <a:off x="0" y="0"/>
            <a:ext cx="12192635" cy="68764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chart" Target="../charts/char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3.xml"/><Relationship Id="rId2" Type="http://schemas.openxmlformats.org/officeDocument/2006/relationships/image" Target="../media/image2.png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4.xml"/><Relationship Id="rId2" Type="http://schemas.openxmlformats.org/officeDocument/2006/relationships/chart" Target="../charts/chart3.xml"/><Relationship Id="rId1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6.xml"/><Relationship Id="rId1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图片 99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-3175"/>
            <a:ext cx="12192000" cy="6861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/>
              <a:t>条形统计图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/>
              <a:t>四川省凉山州冕宁县高阳小学</a:t>
            </a:r>
            <a:r>
              <a:rPr lang="en-US" altLang="zh-CN"/>
              <a:t>  </a:t>
            </a:r>
            <a:r>
              <a:rPr lang="zh-CN" altLang="en-US"/>
              <a:t>吴定萍</a:t>
            </a:r>
            <a:endParaRPr lang="zh-CN" altLang="en-US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7410" y="288290"/>
            <a:ext cx="615315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某农户承包的柑桔园，近5年的种植面积如下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733425" y="3820160"/>
            <a:ext cx="10052050" cy="21685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/>
              <a:t>观察统计图，回答下面的问题。</a:t>
            </a:r>
            <a:endParaRPr lang="zh-CN" altLang="en-US"/>
          </a:p>
          <a:p>
            <a:pPr fontAlgn="auto">
              <a:lnSpc>
                <a:spcPct val="150000"/>
              </a:lnSpc>
            </a:pPr>
            <a:r>
              <a:rPr lang="zh-CN" altLang="en-US"/>
              <a:t>（1）20</a:t>
            </a:r>
            <a:r>
              <a:rPr lang="en-US" altLang="zh-CN"/>
              <a:t>20</a:t>
            </a:r>
            <a:r>
              <a:rPr lang="zh-CN" altLang="en-US"/>
              <a:t>年的种植面积是20</a:t>
            </a:r>
            <a:r>
              <a:rPr lang="en-US" altLang="zh-CN"/>
              <a:t>16</a:t>
            </a:r>
            <a:r>
              <a:rPr lang="zh-CN" altLang="en-US"/>
              <a:t>年的（</a:t>
            </a:r>
            <a:r>
              <a:rPr lang="en-US" altLang="zh-CN"/>
              <a:t>                </a:t>
            </a:r>
            <a:r>
              <a:rPr lang="zh-CN" altLang="en-US"/>
              <a:t>）倍，是20</a:t>
            </a:r>
            <a:r>
              <a:rPr lang="en-US" altLang="zh-CN"/>
              <a:t>17</a:t>
            </a:r>
            <a:r>
              <a:rPr lang="zh-CN" altLang="en-US"/>
              <a:t>年的</a:t>
            </a:r>
            <a:r>
              <a:rPr lang="zh-CN" altLang="en-US">
                <a:sym typeface="+mn-ea"/>
              </a:rPr>
              <a:t>（</a:t>
            </a:r>
            <a:r>
              <a:rPr lang="en-US" altLang="zh-CN">
                <a:sym typeface="+mn-ea"/>
              </a:rPr>
              <a:t>                </a:t>
            </a:r>
            <a:r>
              <a:rPr lang="zh-CN" altLang="en-US">
                <a:sym typeface="+mn-ea"/>
              </a:rPr>
              <a:t>）</a:t>
            </a:r>
            <a:r>
              <a:rPr lang="zh-CN" altLang="en-US"/>
              <a:t>倍。</a:t>
            </a:r>
            <a:endParaRPr lang="zh-CN" altLang="en-US"/>
          </a:p>
          <a:p>
            <a:pPr fontAlgn="auto">
              <a:lnSpc>
                <a:spcPct val="150000"/>
              </a:lnSpc>
            </a:pPr>
            <a:r>
              <a:rPr lang="zh-CN" altLang="en-US"/>
              <a:t>（2）如果4㎡的产值大约是200元，20</a:t>
            </a:r>
            <a:r>
              <a:rPr lang="en-US" altLang="zh-CN"/>
              <a:t>18</a:t>
            </a:r>
            <a:r>
              <a:rPr lang="zh-CN" altLang="en-US"/>
              <a:t>年该农户承包的这个柑桔园年收益为</a:t>
            </a:r>
            <a:r>
              <a:rPr lang="zh-CN" altLang="en-US">
                <a:sym typeface="+mn-ea"/>
              </a:rPr>
              <a:t>（</a:t>
            </a:r>
            <a:r>
              <a:rPr lang="en-US" altLang="zh-CN">
                <a:sym typeface="+mn-ea"/>
              </a:rPr>
              <a:t>                </a:t>
            </a:r>
            <a:r>
              <a:rPr lang="zh-CN" altLang="en-US">
                <a:sym typeface="+mn-ea"/>
              </a:rPr>
              <a:t>）</a:t>
            </a:r>
            <a:r>
              <a:rPr lang="zh-CN" altLang="en-US"/>
              <a:t>元，20</a:t>
            </a:r>
            <a:r>
              <a:rPr lang="en-US" altLang="zh-CN"/>
              <a:t>19</a:t>
            </a:r>
            <a:r>
              <a:rPr lang="zh-CN" altLang="en-US"/>
              <a:t>年预计年收益</a:t>
            </a:r>
            <a:r>
              <a:rPr lang="zh-CN" altLang="en-US">
                <a:sym typeface="+mn-ea"/>
              </a:rPr>
              <a:t>（</a:t>
            </a:r>
            <a:r>
              <a:rPr lang="en-US" altLang="zh-CN">
                <a:sym typeface="+mn-ea"/>
              </a:rPr>
              <a:t>                </a:t>
            </a:r>
            <a:r>
              <a:rPr lang="zh-CN" altLang="en-US">
                <a:sym typeface="+mn-ea"/>
              </a:rPr>
              <a:t>）</a:t>
            </a:r>
            <a:r>
              <a:rPr lang="zh-CN" altLang="en-US"/>
              <a:t>元。</a:t>
            </a:r>
            <a:endParaRPr lang="zh-CN" altLang="en-US"/>
          </a:p>
          <a:p>
            <a:pPr fontAlgn="auto">
              <a:lnSpc>
                <a:spcPct val="150000"/>
              </a:lnSpc>
            </a:pPr>
            <a:r>
              <a:rPr lang="zh-CN" altLang="en-US"/>
              <a:t>（3）还能从上面统计图中获得哪些信息？</a:t>
            </a:r>
            <a:endParaRPr lang="zh-CN" altLang="en-US"/>
          </a:p>
        </p:txBody>
      </p:sp>
      <p:graphicFrame>
        <p:nvGraphicFramePr>
          <p:cNvPr id="4" name="图表 3"/>
          <p:cNvGraphicFramePr/>
          <p:nvPr/>
        </p:nvGraphicFramePr>
        <p:xfrm>
          <a:off x="3888740" y="826770"/>
          <a:ext cx="3254375" cy="33439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pic>
        <p:nvPicPr>
          <p:cNvPr id="5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2217400" y="12141200"/>
            <a:ext cx="330200" cy="2413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584200" y="1146810"/>
            <a:ext cx="4651375" cy="515366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854710" y="470535"/>
            <a:ext cx="1052766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/>
              <a:t>这是冕宁县</a:t>
            </a:r>
            <a:r>
              <a:rPr lang="en-US" altLang="zh-CN" sz="2000"/>
              <a:t>2019</a:t>
            </a:r>
            <a:r>
              <a:rPr lang="zh-CN" altLang="en-US" sz="2000"/>
              <a:t>年</a:t>
            </a:r>
            <a:r>
              <a:rPr lang="en-US" altLang="zh-CN" sz="2000"/>
              <a:t>9</a:t>
            </a:r>
            <a:r>
              <a:rPr lang="zh-CN" altLang="en-US" sz="2000"/>
              <a:t>月道</a:t>
            </a:r>
            <a:r>
              <a:rPr lang="en-US" altLang="zh-CN" sz="2000"/>
              <a:t>10</a:t>
            </a:r>
            <a:r>
              <a:rPr lang="zh-CN" altLang="en-US" sz="2000"/>
              <a:t>月的</a:t>
            </a:r>
            <a:r>
              <a:rPr lang="en-US" altLang="zh-CN" sz="2000"/>
              <a:t>40</a:t>
            </a:r>
            <a:r>
              <a:rPr lang="zh-CN" altLang="en-US" sz="2000"/>
              <a:t>天的天气</a:t>
            </a:r>
            <a:endParaRPr lang="zh-CN" altLang="en-US" sz="2000"/>
          </a:p>
        </p:txBody>
      </p:sp>
      <p:sp>
        <p:nvSpPr>
          <p:cNvPr id="4" name="文本框 3"/>
          <p:cNvSpPr txBox="1"/>
          <p:nvPr/>
        </p:nvSpPr>
        <p:spPr>
          <a:xfrm>
            <a:off x="5619115" y="1906270"/>
            <a:ext cx="6054725" cy="30460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200000"/>
              </a:lnSpc>
            </a:pPr>
            <a:r>
              <a:rPr lang="zh-CN" altLang="en-US" sz="3200">
                <a:sym typeface="+mn-ea"/>
              </a:rPr>
              <a:t>他们各种天气各有多少？你能表示出来吗？</a:t>
            </a:r>
            <a:endParaRPr lang="zh-CN" altLang="en-US" sz="3200">
              <a:sym typeface="+mn-ea"/>
            </a:endParaRPr>
          </a:p>
          <a:p>
            <a:pPr fontAlgn="auto">
              <a:lnSpc>
                <a:spcPct val="200000"/>
              </a:lnSpc>
            </a:pPr>
            <a:r>
              <a:rPr lang="zh-CN" altLang="en-US" sz="3200"/>
              <a:t>用自己的方法试一试。</a:t>
            </a:r>
            <a:endParaRPr lang="zh-CN" altLang="en-US" sz="320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88595" y="1584325"/>
            <a:ext cx="3919855" cy="4343400"/>
          </a:xfrm>
          <a:prstGeom prst="rect">
            <a:avLst/>
          </a:prstGeom>
        </p:spPr>
      </p:pic>
      <p:graphicFrame>
        <p:nvGraphicFramePr>
          <p:cNvPr id="6" name="表格 5"/>
          <p:cNvGraphicFramePr>
            <a:graphicFrameLocks noGrp="1"/>
          </p:cNvGraphicFramePr>
          <p:nvPr>
            <p:custDataLst>
              <p:tags r:id="rId3"/>
            </p:custDataLst>
          </p:nvPr>
        </p:nvGraphicFramePr>
        <p:xfrm>
          <a:off x="4204970" y="3148330"/>
          <a:ext cx="7776000" cy="12160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2000"/>
                <a:gridCol w="972000"/>
                <a:gridCol w="972000"/>
                <a:gridCol w="972000"/>
                <a:gridCol w="972000"/>
                <a:gridCol w="972000"/>
                <a:gridCol w="972000"/>
                <a:gridCol w="972000"/>
              </a:tblGrid>
              <a:tr h="575945"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zh-CN" altLang="en-US"/>
                        <a:t>天气</a:t>
                      </a:r>
                      <a:endParaRPr lang="zh-CN" altLang="en-US"/>
                    </a:p>
                  </a:txBody>
                  <a:tcPr vert="horz"/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zh-CN" altLang="en-US"/>
                        <a:t>阵雨</a:t>
                      </a:r>
                      <a:endParaRPr lang="zh-CN" altLang="en-US"/>
                    </a:p>
                  </a:txBody>
                  <a:tcPr vert="horz"/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zh-CN" altLang="en-US"/>
                        <a:t>中雨</a:t>
                      </a:r>
                      <a:endParaRPr lang="zh-CN" altLang="en-US"/>
                    </a:p>
                  </a:txBody>
                  <a:tcPr vert="horz"/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zh-CN" altLang="en-US"/>
                        <a:t>多云</a:t>
                      </a:r>
                      <a:endParaRPr lang="zh-CN" altLang="en-US"/>
                    </a:p>
                  </a:txBody>
                  <a:tcPr vert="horz"/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zh-CN" altLang="en-US"/>
                        <a:t>小雨</a:t>
                      </a:r>
                      <a:endParaRPr lang="zh-CN" altLang="en-US"/>
                    </a:p>
                  </a:txBody>
                  <a:tcPr vert="horz"/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zh-CN" altLang="en-US"/>
                        <a:t>小到中雨</a:t>
                      </a:r>
                      <a:endParaRPr lang="zh-CN" altLang="en-US"/>
                    </a:p>
                  </a:txBody>
                  <a:tcPr vert="horz"/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zh-CN" altLang="en-US"/>
                        <a:t>小雪</a:t>
                      </a:r>
                      <a:endParaRPr lang="zh-CN" altLang="en-US"/>
                    </a:p>
                  </a:txBody>
                  <a:tcPr vert="horz"/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zh-CN" altLang="en-US"/>
                        <a:t>阴</a:t>
                      </a:r>
                      <a:endParaRPr lang="zh-CN" altLang="en-US"/>
                    </a:p>
                  </a:txBody>
                  <a:tcPr vert="horz"/>
                </a:tc>
              </a:tr>
              <a:tr h="575945"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zh-CN" altLang="en-US"/>
                        <a:t>天数</a:t>
                      </a:r>
                      <a:endParaRPr lang="zh-CN" altLang="en-US"/>
                    </a:p>
                  </a:txBody>
                  <a:tcPr vert="horz"/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/>
                        <a:t>7</a:t>
                      </a:r>
                      <a:endParaRPr lang="en-US" altLang="zh-CN"/>
                    </a:p>
                  </a:txBody>
                  <a:tcPr vert="horz"/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/>
                        <a:t>1</a:t>
                      </a:r>
                      <a:endParaRPr lang="en-US" altLang="zh-CN"/>
                    </a:p>
                  </a:txBody>
                  <a:tcPr vert="horz"/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/>
                        <a:t>8</a:t>
                      </a:r>
                      <a:endParaRPr lang="en-US" altLang="zh-CN"/>
                    </a:p>
                  </a:txBody>
                  <a:tcPr vert="horz"/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/>
                        <a:t>17</a:t>
                      </a:r>
                      <a:endParaRPr lang="en-US" altLang="zh-CN"/>
                    </a:p>
                  </a:txBody>
                  <a:tcPr vert="horz"/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/>
                        <a:t>4</a:t>
                      </a:r>
                      <a:endParaRPr lang="en-US" altLang="zh-CN"/>
                    </a:p>
                  </a:txBody>
                  <a:tcPr vert="horz"/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/>
                        <a:t>1</a:t>
                      </a:r>
                      <a:endParaRPr lang="en-US" altLang="zh-CN"/>
                    </a:p>
                  </a:txBody>
                  <a:tcPr vert="horz"/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/>
                        <a:t>2</a:t>
                      </a:r>
                      <a:endParaRPr lang="en-US" altLang="zh-CN"/>
                    </a:p>
                  </a:txBody>
                  <a:tcPr vert="horz"/>
                </a:tc>
              </a:tr>
            </a:tbl>
          </a:graphicData>
        </a:graphic>
      </p:graphicFrame>
      <p:sp>
        <p:nvSpPr>
          <p:cNvPr id="7" name="文本框 6"/>
          <p:cNvSpPr txBox="1"/>
          <p:nvPr/>
        </p:nvSpPr>
        <p:spPr>
          <a:xfrm>
            <a:off x="5151120" y="2051050"/>
            <a:ext cx="538226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/>
              <a:t>用表格表示</a:t>
            </a:r>
            <a:endParaRPr lang="zh-CN" altLang="en-US" sz="320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/>
          <p:cNvGraphicFramePr/>
          <p:nvPr/>
        </p:nvGraphicFramePr>
        <p:xfrm>
          <a:off x="780415" y="1047750"/>
          <a:ext cx="5333365" cy="4762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7393940" y="1924050"/>
            <a:ext cx="4241800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200000"/>
              </a:lnSpc>
            </a:pPr>
            <a:r>
              <a:rPr lang="zh-CN" altLang="en-US"/>
              <a:t>条形统计图的特点：</a:t>
            </a:r>
            <a:endParaRPr lang="zh-CN" altLang="en-US"/>
          </a:p>
          <a:p>
            <a:pPr fontAlgn="auto">
              <a:lnSpc>
                <a:spcPct val="200000"/>
              </a:lnSpc>
            </a:pPr>
            <a:r>
              <a:rPr lang="zh-CN" altLang="en-US"/>
              <a:t>(1)能够使人们一眼看出各个数据的大小。(2)易于比较数据之间的差别。</a:t>
            </a:r>
            <a:endParaRPr lang="zh-CN" altLang="en-US"/>
          </a:p>
          <a:p>
            <a:pPr fontAlgn="auto">
              <a:lnSpc>
                <a:spcPct val="200000"/>
              </a:lnSpc>
            </a:pPr>
            <a:r>
              <a:rPr lang="zh-CN" altLang="en-US"/>
              <a:t>(3）能清楚的表示出数量的多少.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769620" y="270510"/>
            <a:ext cx="69157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/>
              <a:t>和其他统计相比条形图有什么特点？</a:t>
            </a:r>
            <a:endParaRPr lang="zh-CN" altLang="en-US" sz="280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170305" y="1906270"/>
            <a:ext cx="10126980" cy="30460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200000"/>
              </a:lnSpc>
            </a:pPr>
            <a:r>
              <a:rPr lang="zh-CN" altLang="en-US" sz="2400"/>
              <a:t>用一个单位长度表示一定的数量，根据数量的多少，画成长短相应成比例的直条，并按一定顺序排列起来，这样的统计图，称为条形统计图。条形统计图可以清楚地表明各种数量的多少。条形图是统计图资料分析中最常用的图形。</a:t>
            </a:r>
            <a:endParaRPr lang="zh-CN" altLang="en-US" sz="2400"/>
          </a:p>
        </p:txBody>
      </p:sp>
      <p:sp>
        <p:nvSpPr>
          <p:cNvPr id="3" name="文本框 2"/>
          <p:cNvSpPr txBox="1"/>
          <p:nvPr/>
        </p:nvSpPr>
        <p:spPr>
          <a:xfrm>
            <a:off x="814070" y="294005"/>
            <a:ext cx="464820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/>
              <a:t>条形图的画法</a:t>
            </a:r>
            <a:endParaRPr lang="zh-CN" altLang="en-US" sz="360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33120" y="303530"/>
            <a:ext cx="1040828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/>
              <a:t>现在需要做班级服装，全班的身高如下，请按照数据做一个条形统计图</a:t>
            </a:r>
            <a:endParaRPr lang="zh-CN" altLang="en-US" sz="2400"/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custDataLst>
              <p:tags r:id="rId3"/>
            </p:custDataLst>
          </p:nvPr>
        </p:nvGraphicFramePr>
        <p:xfrm>
          <a:off x="1310640" y="1083945"/>
          <a:ext cx="78120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6000"/>
                <a:gridCol w="1116000"/>
                <a:gridCol w="1116000"/>
                <a:gridCol w="1116000"/>
                <a:gridCol w="1116000"/>
                <a:gridCol w="1116000"/>
                <a:gridCol w="1116000"/>
              </a:tblGrid>
              <a:tr h="212400"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zh-CN" altLang="en-US"/>
                        <a:t>身高</a:t>
                      </a:r>
                      <a:r>
                        <a:rPr lang="en-US" altLang="zh-CN"/>
                        <a:t>/cm</a:t>
                      </a:r>
                      <a:endParaRPr lang="en-US" altLang="zh-CN"/>
                    </a:p>
                  </a:txBody>
                  <a:tcPr vert="horz" anchor="ctr"/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/>
                        <a:t>140</a:t>
                      </a:r>
                      <a:r>
                        <a:rPr lang="zh-CN" altLang="en-US"/>
                        <a:t>及以下</a:t>
                      </a:r>
                      <a:endParaRPr lang="zh-CN" altLang="en-US"/>
                    </a:p>
                  </a:txBody>
                  <a:tcPr vert="horz" anchor="ctr"/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/>
                        <a:t>145</a:t>
                      </a:r>
                      <a:endParaRPr lang="en-US" altLang="zh-CN"/>
                    </a:p>
                  </a:txBody>
                  <a:tcPr vert="horz" anchor="ctr"/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/>
                        <a:t>150</a:t>
                      </a:r>
                      <a:endParaRPr lang="en-US" altLang="zh-CN"/>
                    </a:p>
                  </a:txBody>
                  <a:tcPr vert="horz" anchor="ctr"/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/>
                        <a:t>155</a:t>
                      </a:r>
                      <a:endParaRPr lang="en-US" altLang="zh-CN"/>
                    </a:p>
                  </a:txBody>
                  <a:tcPr vert="horz" anchor="ctr"/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/>
                        <a:t>160</a:t>
                      </a:r>
                      <a:endParaRPr lang="en-US" altLang="zh-CN"/>
                    </a:p>
                  </a:txBody>
                  <a:tcPr vert="horz" anchor="ctr"/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/>
                        <a:t>160</a:t>
                      </a:r>
                      <a:r>
                        <a:rPr lang="zh-CN" altLang="en-US"/>
                        <a:t>以上</a:t>
                      </a:r>
                      <a:endParaRPr lang="zh-CN" altLang="en-US"/>
                    </a:p>
                  </a:txBody>
                  <a:tcPr vert="horz" anchor="ctr"/>
                </a:tc>
              </a:tr>
              <a:tr h="212400"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zh-CN" altLang="en-US"/>
                        <a:t>男生</a:t>
                      </a:r>
                      <a:endParaRPr lang="zh-CN" altLang="en-US"/>
                    </a:p>
                  </a:txBody>
                  <a:tcPr vert="horz" anchor="ctr"/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/>
                        <a:t>0</a:t>
                      </a:r>
                      <a:endParaRPr lang="en-US" altLang="zh-CN"/>
                    </a:p>
                  </a:txBody>
                  <a:tcPr vert="horz" anchor="ctr"/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/>
                        <a:t>2</a:t>
                      </a:r>
                      <a:endParaRPr lang="en-US" altLang="zh-CN"/>
                    </a:p>
                  </a:txBody>
                  <a:tcPr vert="horz" anchor="ctr"/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/>
                        <a:t>8</a:t>
                      </a:r>
                      <a:endParaRPr lang="en-US" altLang="zh-CN"/>
                    </a:p>
                  </a:txBody>
                  <a:tcPr vert="horz" anchor="ctr"/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/>
                        <a:t>3</a:t>
                      </a:r>
                      <a:endParaRPr lang="en-US" altLang="zh-CN"/>
                    </a:p>
                  </a:txBody>
                  <a:tcPr vert="horz" anchor="ctr"/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/>
                        <a:t>3</a:t>
                      </a:r>
                      <a:endParaRPr lang="en-US" altLang="zh-CN"/>
                    </a:p>
                  </a:txBody>
                  <a:tcPr vert="horz" anchor="ctr"/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/>
                        <a:t>3</a:t>
                      </a:r>
                      <a:endParaRPr lang="en-US" altLang="zh-CN"/>
                    </a:p>
                  </a:txBody>
                  <a:tcPr vert="horz" anchor="ctr"/>
                </a:tc>
              </a:tr>
              <a:tr h="212400"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zh-CN" altLang="en-US"/>
                        <a:t>女生</a:t>
                      </a:r>
                      <a:endParaRPr lang="zh-CN" altLang="en-US"/>
                    </a:p>
                  </a:txBody>
                  <a:tcPr vert="horz" anchor="ctr"/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/>
                        <a:t>2</a:t>
                      </a:r>
                      <a:endParaRPr lang="en-US" altLang="zh-CN"/>
                    </a:p>
                  </a:txBody>
                  <a:tcPr vert="horz" anchor="ctr"/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/>
                        <a:t>6</a:t>
                      </a:r>
                      <a:endParaRPr lang="en-US" altLang="zh-CN"/>
                    </a:p>
                  </a:txBody>
                  <a:tcPr vert="horz" anchor="ctr"/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/>
                        <a:t>7</a:t>
                      </a:r>
                      <a:endParaRPr lang="en-US" altLang="zh-CN"/>
                    </a:p>
                  </a:txBody>
                  <a:tcPr vert="horz" anchor="ctr"/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/>
                        <a:t>6</a:t>
                      </a:r>
                      <a:endParaRPr lang="en-US" altLang="zh-CN"/>
                    </a:p>
                  </a:txBody>
                  <a:tcPr vert="horz" anchor="ctr"/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/>
                        <a:t>1</a:t>
                      </a:r>
                      <a:endParaRPr lang="en-US" altLang="zh-CN"/>
                    </a:p>
                  </a:txBody>
                  <a:tcPr vert="horz" anchor="ctr"/>
                </a:tc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en-US" altLang="zh-CN"/>
                        <a:t>0</a:t>
                      </a:r>
                      <a:endParaRPr lang="en-US" altLang="zh-CN"/>
                    </a:p>
                  </a:txBody>
                  <a:tcPr vert="horz" anchor="ctr"/>
                </a:tc>
              </a:tr>
            </a:tbl>
          </a:graphicData>
        </a:graphic>
      </p:graphicFrame>
      <p:graphicFrame>
        <p:nvGraphicFramePr>
          <p:cNvPr id="4" name="图表 3"/>
          <p:cNvGraphicFramePr/>
          <p:nvPr/>
        </p:nvGraphicFramePr>
        <p:xfrm>
          <a:off x="975360" y="3178810"/>
          <a:ext cx="4212590" cy="36791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aphicFrame>
        <p:nvGraphicFramePr>
          <p:cNvPr id="5" name="图表 4"/>
          <p:cNvGraphicFramePr/>
          <p:nvPr/>
        </p:nvGraphicFramePr>
        <p:xfrm>
          <a:off x="5048885" y="2938780"/>
          <a:ext cx="4749800" cy="39192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文本框 5"/>
          <p:cNvSpPr txBox="1"/>
          <p:nvPr/>
        </p:nvSpPr>
        <p:spPr>
          <a:xfrm>
            <a:off x="9641205" y="2795905"/>
            <a:ext cx="1985010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000"/>
              <a:t>还可以做出其他表格吗？试着自己做一做。</a:t>
            </a:r>
            <a:endParaRPr lang="zh-CN" altLang="en-US" sz="200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27710" y="370840"/>
            <a:ext cx="65176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统计以下全班的数据，根据数据画出条形图</a:t>
            </a:r>
            <a:endParaRPr lang="zh-CN" altLang="en-US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1723390" y="1361440"/>
          <a:ext cx="8530590" cy="108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1765"/>
                <a:gridCol w="1421765"/>
                <a:gridCol w="1421765"/>
                <a:gridCol w="1421765"/>
                <a:gridCol w="1421765"/>
                <a:gridCol w="1421765"/>
              </a:tblGrid>
              <a:tr h="540000"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zh-CN" altLang="en-US"/>
                        <a:t>早餐</a:t>
                      </a:r>
                      <a:endParaRPr lang="zh-CN" altLang="en-US"/>
                    </a:p>
                  </a:txBody>
                  <a:tcPr vert="horz"/>
                </a:tc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zh-CN" altLang="en-US"/>
                        <a:t>包子</a:t>
                      </a:r>
                      <a:endParaRPr lang="zh-CN" altLang="en-US"/>
                    </a:p>
                  </a:txBody>
                  <a:tcPr vert="horz"/>
                </a:tc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zh-CN" altLang="en-US"/>
                        <a:t>米线</a:t>
                      </a:r>
                      <a:endParaRPr lang="zh-CN" altLang="en-US"/>
                    </a:p>
                  </a:txBody>
                  <a:tcPr vert="horz"/>
                </a:tc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zh-CN" altLang="en-US"/>
                        <a:t>饭</a:t>
                      </a:r>
                      <a:endParaRPr lang="zh-CN" altLang="en-US"/>
                    </a:p>
                  </a:txBody>
                  <a:tcPr vert="horz"/>
                </a:tc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zh-CN" altLang="en-US"/>
                        <a:t>豆浆</a:t>
                      </a:r>
                      <a:endParaRPr lang="zh-CN" altLang="en-US"/>
                    </a:p>
                  </a:txBody>
                  <a:tcPr vert="horz"/>
                </a:tc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zh-CN" altLang="en-US"/>
                        <a:t>其他</a:t>
                      </a:r>
                      <a:endParaRPr lang="zh-CN" altLang="en-US"/>
                    </a:p>
                  </a:txBody>
                  <a:tcPr vert="horz"/>
                </a:tc>
              </a:tr>
              <a:tr h="540000"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zh-CN" altLang="en-US"/>
                        <a:t>人数</a:t>
                      </a:r>
                      <a:endParaRPr lang="zh-CN" altLang="en-US"/>
                    </a:p>
                  </a:txBody>
                  <a:tcPr vert="horz"/>
                </a:tc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 vert="horz"/>
                </a:tc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 vert="horz"/>
                </a:tc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 vert="horz"/>
                </a:tc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 vert="horz"/>
                </a:tc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 vert="horz"/>
                </a:tc>
              </a:tr>
            </a:tbl>
          </a:graphicData>
        </a:graphic>
      </p:graphicFrame>
      <p:graphicFrame>
        <p:nvGraphicFramePr>
          <p:cNvPr id="5" name="表格 4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1723390" y="4275455"/>
          <a:ext cx="8530590" cy="108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1765"/>
                <a:gridCol w="1421765"/>
                <a:gridCol w="1421765"/>
                <a:gridCol w="1421765"/>
                <a:gridCol w="1421765"/>
                <a:gridCol w="1421765"/>
              </a:tblGrid>
              <a:tr h="540000"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zh-CN" altLang="en-US"/>
                        <a:t>喜欢的学科</a:t>
                      </a:r>
                      <a:endParaRPr lang="zh-CN" altLang="en-US"/>
                    </a:p>
                  </a:txBody>
                  <a:tcPr vert="horz"/>
                </a:tc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zh-CN" altLang="en-US"/>
                        <a:t>数学</a:t>
                      </a:r>
                      <a:endParaRPr lang="zh-CN" altLang="en-US"/>
                    </a:p>
                  </a:txBody>
                  <a:tcPr vert="horz"/>
                </a:tc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zh-CN" altLang="en-US"/>
                        <a:t>语文</a:t>
                      </a:r>
                      <a:endParaRPr lang="zh-CN" altLang="en-US"/>
                    </a:p>
                  </a:txBody>
                  <a:tcPr vert="horz"/>
                </a:tc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zh-CN" altLang="en-US"/>
                        <a:t>自然</a:t>
                      </a:r>
                      <a:endParaRPr lang="zh-CN" altLang="en-US"/>
                    </a:p>
                  </a:txBody>
                  <a:tcPr vert="horz"/>
                </a:tc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zh-CN" altLang="en-US"/>
                        <a:t>音乐</a:t>
                      </a:r>
                      <a:endParaRPr lang="zh-CN" altLang="en-US"/>
                    </a:p>
                  </a:txBody>
                  <a:tcPr vert="horz"/>
                </a:tc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zh-CN" altLang="en-US"/>
                        <a:t>其他</a:t>
                      </a:r>
                      <a:endParaRPr lang="zh-CN" altLang="en-US"/>
                    </a:p>
                  </a:txBody>
                  <a:tcPr vert="horz"/>
                </a:tc>
              </a:tr>
              <a:tr h="540000"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zh-CN" altLang="en-US"/>
                        <a:t>人数</a:t>
                      </a:r>
                      <a:endParaRPr lang="zh-CN" altLang="en-US"/>
                    </a:p>
                  </a:txBody>
                  <a:tcPr vert="horz"/>
                </a:tc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 vert="horz"/>
                </a:tc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 vert="horz"/>
                </a:tc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 vert="horz"/>
                </a:tc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 vert="horz"/>
                </a:tc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 vert="horz"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34720" y="659130"/>
            <a:ext cx="9959340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000"/>
              <a:t>四年级同学参加兴趣小组，其中航模组18人，书法组8人，美术组6人，电脑组12人，科技组15人。根据以上数据填写下表，完成条形统计图，然后回答问题。</a:t>
            </a:r>
            <a:endParaRPr lang="zh-CN" altLang="en-US" sz="2000"/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1473835" y="1802130"/>
          <a:ext cx="7311390" cy="76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8565"/>
                <a:gridCol w="1218565"/>
                <a:gridCol w="1218565"/>
                <a:gridCol w="1218565"/>
                <a:gridCol w="1218565"/>
                <a:gridCol w="1218565"/>
              </a:tblGrid>
              <a:tr h="381000"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zh-CN" altLang="en-US"/>
                        <a:t>组名</a:t>
                      </a:r>
                      <a:endParaRPr lang="zh-CN" altLang="en-US"/>
                    </a:p>
                  </a:txBody>
                  <a:tcPr vert="horz"/>
                </a:tc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zh-CN" altLang="en-US"/>
                        <a:t>航模</a:t>
                      </a:r>
                      <a:endParaRPr lang="zh-CN" altLang="en-US"/>
                    </a:p>
                  </a:txBody>
                  <a:tcPr vert="horz"/>
                </a:tc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zh-CN" altLang="en-US"/>
                        <a:t>书法</a:t>
                      </a:r>
                      <a:endParaRPr lang="zh-CN" altLang="en-US"/>
                    </a:p>
                  </a:txBody>
                  <a:tcPr vert="horz"/>
                </a:tc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zh-CN" altLang="en-US"/>
                        <a:t>美术</a:t>
                      </a:r>
                      <a:endParaRPr lang="zh-CN" altLang="en-US"/>
                    </a:p>
                  </a:txBody>
                  <a:tcPr vert="horz"/>
                </a:tc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zh-CN" altLang="en-US"/>
                        <a:t>电脑</a:t>
                      </a:r>
                      <a:endParaRPr lang="zh-CN" altLang="en-US"/>
                    </a:p>
                  </a:txBody>
                  <a:tcPr vert="horz"/>
                </a:tc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zh-CN" altLang="en-US"/>
                        <a:t>科技</a:t>
                      </a:r>
                      <a:endParaRPr lang="zh-CN" altLang="en-US"/>
                    </a:p>
                  </a:txBody>
                  <a:tcPr vert="horz"/>
                </a:tc>
              </a:tr>
              <a:tr h="381000"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zh-CN" altLang="en-US"/>
                        <a:t>人数</a:t>
                      </a:r>
                      <a:endParaRPr lang="zh-CN" altLang="en-US"/>
                    </a:p>
                  </a:txBody>
                  <a:tcPr vert="horz"/>
                </a:tc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en-US" altLang="zh-CN"/>
                        <a:t>36</a:t>
                      </a:r>
                      <a:endParaRPr lang="en-US" altLang="zh-CN"/>
                    </a:p>
                  </a:txBody>
                  <a:tcPr vert="horz"/>
                </a:tc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en-US" altLang="zh-CN"/>
                        <a:t>8</a:t>
                      </a:r>
                      <a:endParaRPr lang="en-US" altLang="zh-CN"/>
                    </a:p>
                  </a:txBody>
                  <a:tcPr vert="horz"/>
                </a:tc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en-US" altLang="zh-CN"/>
                        <a:t>12</a:t>
                      </a:r>
                      <a:endParaRPr lang="en-US" altLang="zh-CN"/>
                    </a:p>
                  </a:txBody>
                  <a:tcPr vert="horz"/>
                </a:tc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en-US" altLang="zh-CN"/>
                        <a:t>12</a:t>
                      </a:r>
                      <a:endParaRPr lang="en-US" altLang="zh-CN"/>
                    </a:p>
                  </a:txBody>
                  <a:tcPr vert="horz"/>
                </a:tc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en-US" altLang="zh-CN"/>
                        <a:t>15</a:t>
                      </a:r>
                      <a:endParaRPr lang="en-US" altLang="zh-CN"/>
                    </a:p>
                  </a:txBody>
                  <a:tcPr vert="horz"/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1473835" y="3626485"/>
            <a:ext cx="9094470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200000"/>
              </a:lnSpc>
            </a:pPr>
            <a:r>
              <a:rPr lang="zh-CN" altLang="en-US">
                <a:sym typeface="+mn-ea"/>
              </a:rPr>
              <a:t>(</a:t>
            </a:r>
            <a:r>
              <a:rPr lang="zh-CN" altLang="en-US"/>
              <a:t>1) （</a:t>
            </a:r>
            <a:r>
              <a:rPr lang="en-US" altLang="zh-CN"/>
              <a:t>                  </a:t>
            </a:r>
            <a:r>
              <a:rPr lang="zh-CN" altLang="en-US"/>
              <a:t>）组的人数最多，（</a:t>
            </a:r>
            <a:r>
              <a:rPr lang="en-US" altLang="zh-CN">
                <a:sym typeface="+mn-ea"/>
              </a:rPr>
              <a:t>                  </a:t>
            </a:r>
            <a:r>
              <a:rPr lang="zh-CN" altLang="en-US"/>
              <a:t>）组的人数最少。</a:t>
            </a:r>
            <a:endParaRPr lang="zh-CN" altLang="en-US"/>
          </a:p>
          <a:p>
            <a:pPr fontAlgn="auto">
              <a:lnSpc>
                <a:spcPct val="200000"/>
              </a:lnSpc>
            </a:pPr>
            <a:r>
              <a:rPr lang="zh-CN" altLang="en-US"/>
              <a:t>(2) 航模组的人数是美术组的（</a:t>
            </a:r>
            <a:r>
              <a:rPr lang="en-US" altLang="zh-CN">
                <a:sym typeface="+mn-ea"/>
              </a:rPr>
              <a:t>                  </a:t>
            </a:r>
            <a:r>
              <a:rPr lang="zh-CN" altLang="en-US"/>
              <a:t>）倍，电脑组人数是美术组的（</a:t>
            </a:r>
            <a:r>
              <a:rPr lang="en-US" altLang="zh-CN">
                <a:sym typeface="+mn-ea"/>
              </a:rPr>
              <a:t>                  </a:t>
            </a:r>
            <a:r>
              <a:rPr lang="zh-CN" altLang="en-US"/>
              <a:t>）倍。</a:t>
            </a:r>
            <a:endParaRPr lang="zh-CN" altLang="en-US"/>
          </a:p>
          <a:p>
            <a:pPr fontAlgn="auto">
              <a:lnSpc>
                <a:spcPct val="200000"/>
              </a:lnSpc>
            </a:pPr>
            <a:r>
              <a:rPr lang="zh-CN" altLang="en-US"/>
              <a:t>(3) 电脑组比航模组少（</a:t>
            </a:r>
            <a:r>
              <a:rPr lang="en-US" altLang="zh-CN">
                <a:sym typeface="+mn-ea"/>
              </a:rPr>
              <a:t>                  </a:t>
            </a:r>
            <a:r>
              <a:rPr lang="zh-CN" altLang="en-US"/>
              <a:t>）人，比书法组多（</a:t>
            </a:r>
            <a:r>
              <a:rPr lang="en-US" altLang="zh-CN">
                <a:sym typeface="+mn-ea"/>
              </a:rPr>
              <a:t>                  </a:t>
            </a:r>
            <a:r>
              <a:rPr lang="zh-CN" altLang="en-US"/>
              <a:t>）人。</a:t>
            </a:r>
            <a:endParaRPr lang="zh-CN" altLang="en-US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23265" y="371475"/>
            <a:ext cx="10284460" cy="1383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800"/>
              <a:t>长江约6300千米，黄河约5500千米，黑龙江约4400千米，请制成我国三条大河长度统计图</a:t>
            </a:r>
            <a:endParaRPr lang="zh-CN" altLang="en-US" sz="2800"/>
          </a:p>
        </p:txBody>
      </p:sp>
      <p:sp>
        <p:nvSpPr>
          <p:cNvPr id="4" name="文本框 3"/>
          <p:cNvSpPr txBox="1"/>
          <p:nvPr/>
        </p:nvSpPr>
        <p:spPr>
          <a:xfrm>
            <a:off x="1605915" y="3521075"/>
            <a:ext cx="7744460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200000"/>
              </a:lnSpc>
            </a:pPr>
            <a:r>
              <a:rPr lang="zh-CN" altLang="en-US"/>
              <a:t>(1) 纵轴上1格长度表示（</a:t>
            </a:r>
            <a:r>
              <a:rPr lang="zh-CN" altLang="en-US">
                <a:sym typeface="+mn-ea"/>
              </a:rPr>
              <a:t>       </a:t>
            </a:r>
            <a:r>
              <a:rPr lang="zh-CN" altLang="en-US"/>
              <a:t>）千米</a:t>
            </a:r>
            <a:endParaRPr lang="zh-CN" altLang="en-US"/>
          </a:p>
          <a:p>
            <a:pPr fontAlgn="auto">
              <a:lnSpc>
                <a:spcPct val="200000"/>
              </a:lnSpc>
            </a:pPr>
            <a:r>
              <a:rPr lang="zh-CN" altLang="en-US"/>
              <a:t>(2) 我国三条大河中，（</a:t>
            </a:r>
            <a:r>
              <a:rPr lang="zh-CN" altLang="en-US">
                <a:sym typeface="+mn-ea"/>
              </a:rPr>
              <a:t>      </a:t>
            </a:r>
            <a:r>
              <a:rPr lang="zh-CN" altLang="en-US"/>
              <a:t>）的长度最长，（ </a:t>
            </a:r>
            <a:r>
              <a:rPr lang="zh-CN" altLang="en-US">
                <a:sym typeface="+mn-ea"/>
              </a:rPr>
              <a:t>   </a:t>
            </a:r>
            <a:r>
              <a:rPr lang="zh-CN" altLang="en-US"/>
              <a:t>  ）的长度最短，他们相差（ </a:t>
            </a:r>
            <a:r>
              <a:rPr lang="zh-CN" altLang="en-US">
                <a:sym typeface="+mn-ea"/>
              </a:rPr>
              <a:t>   </a:t>
            </a:r>
            <a:r>
              <a:rPr lang="zh-CN" altLang="en-US"/>
              <a:t>   ）千米。 </a:t>
            </a:r>
            <a:endParaRPr lang="zh-CN" altLang="en-US"/>
          </a:p>
          <a:p>
            <a:pPr fontAlgn="auto">
              <a:lnSpc>
                <a:spcPct val="200000"/>
              </a:lnSpc>
            </a:pPr>
            <a:r>
              <a:rPr lang="zh-CN" altLang="en-US"/>
              <a:t>(3) 我国三条大河的平均长度是（ </a:t>
            </a:r>
            <a:r>
              <a:rPr lang="zh-CN" altLang="en-US">
                <a:sym typeface="+mn-ea"/>
              </a:rPr>
              <a:t>       </a:t>
            </a:r>
            <a:r>
              <a:rPr lang="zh-CN" altLang="en-US"/>
              <a:t>   ）千米</a:t>
            </a:r>
            <a:endParaRPr lang="zh-CN" altLang="en-US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1605915" y="2051685"/>
          <a:ext cx="8531860" cy="76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2965"/>
                <a:gridCol w="2132965"/>
                <a:gridCol w="2132965"/>
                <a:gridCol w="2132965"/>
              </a:tblGrid>
              <a:tr h="381000"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zh-CN" altLang="en-US"/>
                        <a:t>名称</a:t>
                      </a:r>
                      <a:endParaRPr lang="zh-CN" altLang="en-US"/>
                    </a:p>
                  </a:txBody>
                  <a:tcPr vert="horz"/>
                </a:tc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zh-CN" altLang="en-US"/>
                        <a:t>长江</a:t>
                      </a:r>
                      <a:endParaRPr lang="zh-CN" altLang="en-US"/>
                    </a:p>
                  </a:txBody>
                  <a:tcPr vert="horz"/>
                </a:tc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zh-CN" altLang="en-US"/>
                        <a:t>黄河</a:t>
                      </a:r>
                      <a:endParaRPr lang="zh-CN" altLang="en-US"/>
                    </a:p>
                  </a:txBody>
                  <a:tcPr vert="horz"/>
                </a:tc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zh-CN" altLang="en-US"/>
                        <a:t>黑龙江</a:t>
                      </a:r>
                      <a:endParaRPr lang="zh-CN" altLang="en-US"/>
                    </a:p>
                  </a:txBody>
                  <a:tcPr vert="horz"/>
                </a:tc>
              </a:tr>
              <a:tr h="381000"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zh-CN" altLang="en-US"/>
                        <a:t>长度</a:t>
                      </a:r>
                      <a:r>
                        <a:rPr lang="en-US" altLang="zh-CN"/>
                        <a:t>/km</a:t>
                      </a:r>
                      <a:endParaRPr lang="en-US" altLang="zh-CN"/>
                    </a:p>
                  </a:txBody>
                  <a:tcPr vert="horz"/>
                </a:tc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 vert="horz"/>
                </a:tc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 vert="horz"/>
                </a:tc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 vert="horz"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KSO_WM_UNIT_PLACING_PICTURE_USER_VIEWPORT" val="{&quot;height&quot;:12000,&quot;width&quot;:10830}"/>
</p:tagLst>
</file>

<file path=ppt/tags/tag2.xml><?xml version="1.0" encoding="utf-8"?>
<p:tagLst xmlns:p="http://schemas.openxmlformats.org/presentationml/2006/main">
  <p:tag name="KSO_WM_UNIT_PLACING_PICTURE_USER_VIEWPORT" val="{&quot;height&quot;:12000,&quot;width&quot;:10830}"/>
</p:tagLst>
</file>

<file path=ppt/tags/tag3.xml><?xml version="1.0" encoding="utf-8"?>
<p:tagLst xmlns:p="http://schemas.openxmlformats.org/presentationml/2006/main">
  <p:tag name="KSO_WM_UNIT_TABLE_BEAUTIFY" val="smartTable{76f8c1d4-9fb7-4567-9ece-cf95411f7100}"/>
</p:tagLst>
</file>

<file path=ppt/tags/tag4.xml><?xml version="1.0" encoding="utf-8"?>
<p:tagLst xmlns:p="http://schemas.openxmlformats.org/presentationml/2006/main">
  <p:tag name="KSO_WM_UNIT_TABLE_BEAUTIFY" val="smartTable{dc5561e3-0ff1-4335-b3e8-7ee6f5de3376}"/>
</p:tagLst>
</file>

<file path=ppt/tags/tag5.xml><?xml version="1.0" encoding="utf-8"?>
<p:tagLst xmlns:p="http://schemas.openxmlformats.org/presentationml/2006/main">
  <p:tag name="KSO_WM_UNIT_TABLE_BEAUTIFY" val="smartTable{de597426-9b2d-424a-b688-016e9c7c7ae6}"/>
</p:tagLst>
</file>

<file path=ppt/tags/tag6.xml><?xml version="1.0" encoding="utf-8"?>
<p:tagLst xmlns:p="http://schemas.openxmlformats.org/presentationml/2006/main">
  <p:tag name="KSO_WM_UNIT_TABLE_BEAUTIFY" val="smartTable{8d0bb0cc-47a7-4dfe-b223-eb24f49e09f3}"/>
</p:tagLst>
</file>

<file path=ppt/tags/tag7.xml><?xml version="1.0" encoding="utf-8"?>
<p:tagLst xmlns:p="http://schemas.openxmlformats.org/presentationml/2006/main">
  <p:tag name="KSO_WM_UNIT_TABLE_BEAUTIFY" val="smartTable{d425c2de-49bf-4e35-812f-e4cef56b5696}"/>
</p:tagLst>
</file>

<file path=ppt/tags/tag8.xml><?xml version="1.0" encoding="utf-8"?>
<p:tagLst xmlns:p="http://schemas.openxmlformats.org/presentationml/2006/main">
  <p:tag name="KSO_WM_UNIT_TABLE_BEAUTIFY" val="smartTable{62a816f8-0754-4300-be62-067657fa4d25}"/>
</p:tagLst>
</file>

<file path=ppt/tags/tag9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1097</Words>
  <Application>WPS 演示</Application>
  <PresentationFormat/>
  <Paragraphs>182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Arial</vt:lpstr>
      <vt:lpstr>宋体</vt:lpstr>
      <vt:lpstr>Wingdings</vt:lpstr>
      <vt:lpstr>Calibri</vt:lpstr>
      <vt:lpstr>微软雅黑</vt:lpstr>
      <vt:lpstr>Arial Unicode MS</vt:lpstr>
      <vt:lpstr>Office 主题</vt:lpstr>
      <vt:lpstr>条形统计图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2021-09-22T14:36:00Z</cp:lastPrinted>
  <dcterms:created xsi:type="dcterms:W3CDTF">2021-09-22T14:36:00Z</dcterms:created>
  <dcterms:modified xsi:type="dcterms:W3CDTF">2021-11-10T12:28:22Z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518C1E22571F435F9B9BC9732408AA92</vt:lpwstr>
  </property>
  <property fmtid="{D5CDD505-2E9C-101B-9397-08002B2CF9AE}" pid="7" name="KSOProductBuildVer">
    <vt:lpwstr>2052-11.1.0.11045</vt:lpwstr>
  </property>
</Properties>
</file>