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8"/>
  </p:handoutMasterIdLst>
  <p:sldIdLst>
    <p:sldId id="526" r:id="rId3"/>
    <p:sldId id="655" r:id="rId5"/>
    <p:sldId id="527" r:id="rId6"/>
    <p:sldId id="609" r:id="rId7"/>
    <p:sldId id="656" r:id="rId8"/>
    <p:sldId id="657" r:id="rId9"/>
    <p:sldId id="659" r:id="rId10"/>
    <p:sldId id="660" r:id="rId11"/>
    <p:sldId id="661" r:id="rId12"/>
    <p:sldId id="662" r:id="rId13"/>
    <p:sldId id="663" r:id="rId14"/>
    <p:sldId id="611" r:id="rId15"/>
    <p:sldId id="664" r:id="rId16"/>
    <p:sldId id="665" r:id="rId17"/>
    <p:sldId id="666" r:id="rId18"/>
    <p:sldId id="714" r:id="rId19"/>
    <p:sldId id="701" r:id="rId20"/>
    <p:sldId id="617" r:id="rId21"/>
    <p:sldId id="620" r:id="rId22"/>
    <p:sldId id="632" r:id="rId23"/>
    <p:sldId id="703" r:id="rId24"/>
    <p:sldId id="702" r:id="rId25"/>
    <p:sldId id="636" r:id="rId26"/>
    <p:sldId id="705" r:id="rId27"/>
    <p:sldId id="706" r:id="rId28"/>
    <p:sldId id="707" r:id="rId29"/>
    <p:sldId id="529" r:id="rId30"/>
    <p:sldId id="708" r:id="rId31"/>
    <p:sldId id="454" r:id="rId32"/>
    <p:sldId id="709" r:id="rId33"/>
    <p:sldId id="710" r:id="rId34"/>
    <p:sldId id="711" r:id="rId35"/>
    <p:sldId id="712" r:id="rId36"/>
    <p:sldId id="262" r:id="rId37"/>
  </p:sldIdLst>
  <p:sldSz cx="24382095" cy="13716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6D08"/>
    <a:srgbClr val="FF3300"/>
    <a:srgbClr val="404040"/>
    <a:srgbClr val="595959"/>
    <a:srgbClr val="4BC3D3"/>
    <a:srgbClr val="6F97FB"/>
    <a:srgbClr val="000000"/>
    <a:srgbClr val="2CA3F8"/>
    <a:srgbClr val="FD6D5E"/>
    <a:srgbClr val="2CA3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00" autoAdjust="0"/>
    <p:restoredTop sz="93558" autoAdjust="0"/>
  </p:normalViewPr>
  <p:slideViewPr>
    <p:cSldViewPr snapToGrid="0" showGuides="1">
      <p:cViewPr varScale="1">
        <p:scale>
          <a:sx n="10" d="100"/>
          <a:sy n="10" d="100"/>
        </p:scale>
        <p:origin x="6" y="6"/>
      </p:cViewPr>
      <p:guideLst>
        <p:guide orient="horz" pos="4093"/>
        <p:guide pos="77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464" y="72"/>
      </p:cViewPr>
      <p:guideLst/>
    </p:cSldViewPr>
  </p:notesViewPr>
  <p:gridSpacing cx="1800000" cy="1800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935" y="1143000"/>
            <a:ext cx="548613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封面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封面封底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24382413" cy="137151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showMasterSp="0">
  <p:cSld name="内页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17219855" y="12699667"/>
            <a:ext cx="5399579" cy="633600"/>
          </a:xfrm>
        </p:spPr>
        <p:txBody>
          <a:bodyPr lIns="102407" tIns="51202" rIns="102407" bIns="51202"/>
          <a:lstStyle/>
          <a:p>
            <a:pPr defTabSz="1024255"/>
            <a:endParaRPr lang="zh-CN" altLang="en-US" sz="2100">
              <a:solidFill>
                <a:prstClr val="black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pic>
        <p:nvPicPr>
          <p:cNvPr id="9" name="图片 8" descr="数学内页2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24382413" cy="137151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4013" cy="2286000"/>
          </a:xfrm>
          <a:prstGeom prst="rect">
            <a:avLst/>
          </a:prstGeom>
        </p:spPr>
        <p:txBody>
          <a:bodyPr vert="horz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pic>
        <p:nvPicPr>
          <p:cNvPr id="3" name="图片 2" descr="234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24382413" cy="137151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4013" cy="2286000"/>
          </a:xfrm>
          <a:prstGeom prst="rect">
            <a:avLst/>
          </a:prstGeom>
        </p:spPr>
        <p:txBody>
          <a:bodyPr vert="horz"/>
          <a:lstStyle/>
          <a:p>
            <a:r>
              <a:rPr kumimoji="1" lang="zh-CN" altLang="x-none"/>
              <a:t>单击此处编辑母版标题样式</a:t>
            </a:r>
            <a:endParaRPr kumimoji="1" lang="zh-CN" altLang="en-US"/>
          </a:p>
        </p:txBody>
      </p:sp>
      <p:pic>
        <p:nvPicPr>
          <p:cNvPr id="3" name="图片 2" descr="12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24382413" cy="137151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showMasterSp="0">
  <p:cSld name="提示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章节页-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2413" cy="137151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小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1219105" y="12712700"/>
            <a:ext cx="5689156" cy="73025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5BDF3F4-86AD-430B-9051-288A66F86C59}" type="datetime1">
              <a:rPr kumimoji="0" lang="en-US" altLang="x-none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en-US" altLang="x-none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8330549" y="12712700"/>
            <a:ext cx="7720997" cy="7302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7473835" y="12712700"/>
            <a:ext cx="5689156" cy="730250"/>
          </a:xfr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只有一个课程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4013" cy="2286000"/>
          </a:xfrm>
          <a:prstGeom prst="rect">
            <a:avLst/>
          </a:prstGeom>
        </p:spPr>
        <p:txBody>
          <a:bodyPr vert="horz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pic>
        <p:nvPicPr>
          <p:cNvPr id="4" name="图片 3" descr="2.只有一个标题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2413" cy="137151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章节页-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2413" cy="137151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你真棒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.你真棒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2413" cy="137151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布置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布置作业－最后-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2413" cy="137151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课堂小结－－－－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2413" cy="137151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回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知识回顾－最后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2413" cy="137151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封面封底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2413" cy="1371510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8.jpeg"/><Relationship Id="rId16" Type="http://schemas.openxmlformats.org/officeDocument/2006/relationships/tags" Target="../tags/tag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pic>
        <p:nvPicPr>
          <p:cNvPr id="2" name="图片 1" descr="数学内页2.jpg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24382413" cy="137151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1828800" rtl="0" eaLnBrk="1" fontAlgn="auto" latinLnBrk="0" hangingPunct="1">
        <a:lnSpc>
          <a:spcPct val="100000"/>
        </a:lnSpc>
        <a:spcBef>
          <a:spcPct val="0"/>
        </a:spcBef>
        <a:buNone/>
        <a:defRPr sz="56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fontAlgn="auto" latinLnBrk="0" hangingPunct="1">
        <a:lnSpc>
          <a:spcPct val="130000"/>
        </a:lnSpc>
        <a:spcBef>
          <a:spcPct val="1000"/>
        </a:spcBef>
        <a:spcAft>
          <a:spcPts val="1000"/>
        </a:spcAft>
        <a:buFont typeface="Arial" panose="020B0604020202020204" pitchFamily="34" charset="0"/>
        <a:buChar char="•"/>
        <a:defRPr sz="3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1371600" indent="-457200" algn="l" defTabSz="1828800" rtl="0" eaLnBrk="1" fontAlgn="auto" latinLnBrk="0" hangingPunct="1">
        <a:lnSpc>
          <a:spcPct val="130000"/>
        </a:lnSpc>
        <a:spcBef>
          <a:spcPct val="1000"/>
        </a:spcBef>
        <a:spcAft>
          <a:spcPts val="1000"/>
        </a:spcAft>
        <a:buFont typeface="Arial" panose="020B0604020202020204" pitchFamily="34" charset="0"/>
        <a:buChar char="•"/>
        <a:tabLst>
          <a:tab pos="3219450" algn="l"/>
        </a:tabLst>
        <a:defRPr sz="3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2286000" indent="-457200" algn="l" defTabSz="1828800" rtl="0" eaLnBrk="1" fontAlgn="auto" latinLnBrk="0" hangingPunct="1">
        <a:lnSpc>
          <a:spcPct val="130000"/>
        </a:lnSpc>
        <a:spcBef>
          <a:spcPct val="1000"/>
        </a:spcBef>
        <a:spcAft>
          <a:spcPts val="1000"/>
        </a:spcAft>
        <a:buFont typeface="Arial" panose="020B0604020202020204" pitchFamily="34" charset="0"/>
        <a:buChar char="•"/>
        <a:defRPr sz="3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3200400" indent="-457200" algn="l" defTabSz="1828800" rtl="0" eaLnBrk="1" fontAlgn="auto" latinLnBrk="0" hangingPunct="1">
        <a:lnSpc>
          <a:spcPct val="130000"/>
        </a:lnSpc>
        <a:spcBef>
          <a:spcPct val="1000"/>
        </a:spcBef>
        <a:spcAft>
          <a:spcPts val="1000"/>
        </a:spcAft>
        <a:buFont typeface="Arial" panose="020B0604020202020204" pitchFamily="34" charset="0"/>
        <a:buChar char="•"/>
        <a:defRPr sz="3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4114165" indent="-457200" algn="l" defTabSz="1828800" rtl="0" eaLnBrk="1" fontAlgn="auto" latinLnBrk="0" hangingPunct="1">
        <a:lnSpc>
          <a:spcPct val="130000"/>
        </a:lnSpc>
        <a:spcBef>
          <a:spcPct val="1000"/>
        </a:spcBef>
        <a:spcAft>
          <a:spcPts val="1000"/>
        </a:spcAft>
        <a:buFont typeface="Arial" panose="020B0604020202020204" pitchFamily="34" charset="0"/>
        <a:buChar char="•"/>
        <a:defRPr sz="3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5028565" indent="-457200" algn="l" defTabSz="1828800" rtl="0" eaLnBrk="1" latinLnBrk="0" hangingPunct="1">
        <a:lnSpc>
          <a:spcPct val="90000"/>
        </a:lnSpc>
        <a:spcBef>
          <a:spcPct val="20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965" indent="-457200" algn="l" defTabSz="1828800" rtl="0" eaLnBrk="1" latinLnBrk="0" hangingPunct="1">
        <a:lnSpc>
          <a:spcPct val="90000"/>
        </a:lnSpc>
        <a:spcBef>
          <a:spcPct val="20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365" indent="-457200" algn="l" defTabSz="1828800" rtl="0" eaLnBrk="1" latinLnBrk="0" hangingPunct="1">
        <a:lnSpc>
          <a:spcPct val="90000"/>
        </a:lnSpc>
        <a:spcBef>
          <a:spcPct val="20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1765" indent="-457200" algn="l" defTabSz="1828800" rtl="0" eaLnBrk="1" latinLnBrk="0" hangingPunct="1">
        <a:lnSpc>
          <a:spcPct val="90000"/>
        </a:lnSpc>
        <a:spcBef>
          <a:spcPct val="20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365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765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165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565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4" Type="http://schemas.openxmlformats.org/officeDocument/2006/relationships/notesSlide" Target="../notesSlides/notesSlide14.xml"/><Relationship Id="rId13" Type="http://schemas.openxmlformats.org/officeDocument/2006/relationships/slideLayout" Target="../slideLayouts/slideLayout10.xml"/><Relationship Id="rId12" Type="http://schemas.openxmlformats.org/officeDocument/2006/relationships/tags" Target="../tags/tag23.xml"/><Relationship Id="rId11" Type="http://schemas.openxmlformats.org/officeDocument/2006/relationships/tags" Target="../tags/tag22.xml"/><Relationship Id="rId10" Type="http://schemas.openxmlformats.org/officeDocument/2006/relationships/tags" Target="../tags/tag21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4" Type="http://schemas.openxmlformats.org/officeDocument/2006/relationships/notesSlide" Target="../notesSlides/notesSlide15.xml"/><Relationship Id="rId23" Type="http://schemas.openxmlformats.org/officeDocument/2006/relationships/slideLayout" Target="../slideLayouts/slideLayout10.xml"/><Relationship Id="rId22" Type="http://schemas.openxmlformats.org/officeDocument/2006/relationships/tags" Target="../tags/tag45.xml"/><Relationship Id="rId21" Type="http://schemas.openxmlformats.org/officeDocument/2006/relationships/tags" Target="../tags/tag44.xml"/><Relationship Id="rId20" Type="http://schemas.openxmlformats.org/officeDocument/2006/relationships/tags" Target="../tags/tag43.xml"/><Relationship Id="rId2" Type="http://schemas.openxmlformats.org/officeDocument/2006/relationships/tags" Target="../tags/tag25.xml"/><Relationship Id="rId19" Type="http://schemas.openxmlformats.org/officeDocument/2006/relationships/tags" Target="../tags/tag42.xml"/><Relationship Id="rId18" Type="http://schemas.openxmlformats.org/officeDocument/2006/relationships/tags" Target="../tags/tag41.xml"/><Relationship Id="rId17" Type="http://schemas.openxmlformats.org/officeDocument/2006/relationships/tags" Target="../tags/tag40.xml"/><Relationship Id="rId16" Type="http://schemas.openxmlformats.org/officeDocument/2006/relationships/tags" Target="../tags/tag3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tags" Target="../tags/tag24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0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1" Type="http://schemas.openxmlformats.org/officeDocument/2006/relationships/notesSlide" Target="../notesSlides/notesSlide24.xml"/><Relationship Id="rId20" Type="http://schemas.openxmlformats.org/officeDocument/2006/relationships/slideLayout" Target="../slideLayouts/slideLayout10.xml"/><Relationship Id="rId2" Type="http://schemas.openxmlformats.org/officeDocument/2006/relationships/tags" Target="../tags/tag52.xml"/><Relationship Id="rId19" Type="http://schemas.openxmlformats.org/officeDocument/2006/relationships/tags" Target="../tags/tag69.xml"/><Relationship Id="rId18" Type="http://schemas.openxmlformats.org/officeDocument/2006/relationships/tags" Target="../tags/tag68.xml"/><Relationship Id="rId17" Type="http://schemas.openxmlformats.org/officeDocument/2006/relationships/tags" Target="../tags/tag67.xml"/><Relationship Id="rId16" Type="http://schemas.openxmlformats.org/officeDocument/2006/relationships/tags" Target="../tags/tag66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tags" Target="../tags/tag51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7" Type="http://schemas.openxmlformats.org/officeDocument/2006/relationships/notesSlide" Target="../notesSlides/notesSlide25.xml"/><Relationship Id="rId26" Type="http://schemas.openxmlformats.org/officeDocument/2006/relationships/slideLayout" Target="../slideLayouts/slideLayout10.xml"/><Relationship Id="rId25" Type="http://schemas.openxmlformats.org/officeDocument/2006/relationships/tags" Target="../tags/tag93.xml"/><Relationship Id="rId24" Type="http://schemas.openxmlformats.org/officeDocument/2006/relationships/tags" Target="../tags/tag92.xml"/><Relationship Id="rId23" Type="http://schemas.openxmlformats.org/officeDocument/2006/relationships/tags" Target="../tags/tag91.xml"/><Relationship Id="rId22" Type="http://schemas.openxmlformats.org/officeDocument/2006/relationships/tags" Target="../tags/tag90.xml"/><Relationship Id="rId21" Type="http://schemas.openxmlformats.org/officeDocument/2006/relationships/tags" Target="../tags/tag89.xml"/><Relationship Id="rId20" Type="http://schemas.openxmlformats.org/officeDocument/2006/relationships/tags" Target="../tags/tag88.xml"/><Relationship Id="rId2" Type="http://schemas.openxmlformats.org/officeDocument/2006/relationships/tags" Target="../tags/tag71.xml"/><Relationship Id="rId19" Type="http://schemas.openxmlformats.org/officeDocument/2006/relationships/image" Target="../media/image12.png"/><Relationship Id="rId18" Type="http://schemas.openxmlformats.org/officeDocument/2006/relationships/tags" Target="../tags/tag87.xml"/><Relationship Id="rId17" Type="http://schemas.openxmlformats.org/officeDocument/2006/relationships/tags" Target="../tags/tag86.xml"/><Relationship Id="rId16" Type="http://schemas.openxmlformats.org/officeDocument/2006/relationships/tags" Target="../tags/tag85.xml"/><Relationship Id="rId15" Type="http://schemas.openxmlformats.org/officeDocument/2006/relationships/tags" Target="../tags/tag84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tags" Target="../tags/tag70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6.xml"/><Relationship Id="rId6" Type="http://schemas.openxmlformats.org/officeDocument/2006/relationships/slideLayout" Target="../slideLayouts/slideLayout10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5.xml"/><Relationship Id="rId2" Type="http://schemas.openxmlformats.org/officeDocument/2006/relationships/image" Target="../media/image13.jpeg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0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0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14.jpeg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15.jpeg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5"/>
          <p:cNvSpPr txBox="1"/>
          <p:nvPr>
            <p:custDataLst>
              <p:tags r:id="rId1"/>
            </p:custDataLst>
          </p:nvPr>
        </p:nvSpPr>
        <p:spPr>
          <a:xfrm>
            <a:off x="4940300" y="3857625"/>
            <a:ext cx="15990570" cy="41656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20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8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总复习</a:t>
            </a:r>
            <a:endParaRPr lang="zh-CN" altLang="en-US" sz="12000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8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4" name="文本框 7193"/>
          <p:cNvSpPr txBox="1"/>
          <p:nvPr/>
        </p:nvSpPr>
        <p:spPr>
          <a:xfrm>
            <a:off x="7327583" y="1088391"/>
            <a:ext cx="9366885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你遇到了什么困难？</a:t>
            </a:r>
            <a:endParaRPr lang="zh-CN" altLang="zh-CN" sz="80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969635" y="7946390"/>
            <a:ext cx="10688955" cy="1856740"/>
            <a:chOff x="10883775" y="1621761"/>
            <a:chExt cx="11254407" cy="2352547"/>
          </a:xfrm>
        </p:grpSpPr>
        <p:sp>
          <p:nvSpPr>
            <p:cNvPr id="13" name="等腰三角形 12"/>
            <p:cNvSpPr/>
            <p:nvPr/>
          </p:nvSpPr>
          <p:spPr>
            <a:xfrm rot="1347984">
              <a:off x="11674051" y="2188591"/>
              <a:ext cx="1828800" cy="950492"/>
            </a:xfrm>
            <a:prstGeom prst="triangle">
              <a:avLst/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" name="等腰三角形 1"/>
            <p:cNvSpPr/>
            <p:nvPr/>
          </p:nvSpPr>
          <p:spPr>
            <a:xfrm rot="1347984">
              <a:off x="10883775" y="2122223"/>
              <a:ext cx="1828800" cy="950492"/>
            </a:xfrm>
            <a:prstGeom prst="triangle">
              <a:avLst/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1867942" y="1621761"/>
              <a:ext cx="10270240" cy="2352547"/>
            </a:xfrm>
            <a:prstGeom prst="roundRect">
              <a:avLst>
                <a:gd name="adj" fmla="val 18997"/>
              </a:avLst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4452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副标题 2"/>
          <p:cNvSpPr>
            <a:spLocks noGrp="1"/>
          </p:cNvSpPr>
          <p:nvPr/>
        </p:nvSpPr>
        <p:spPr>
          <a:xfrm>
            <a:off x="7381875" y="8540750"/>
            <a:ext cx="13728700" cy="217233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折痕不明显，不好算多少段。</a:t>
            </a:r>
            <a:endParaRPr lang="zh-CN" altLang="en-US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868897" y="3235054"/>
            <a:ext cx="13161645" cy="1858645"/>
            <a:chOff x="15620" y="4959"/>
            <a:chExt cx="20727" cy="2927"/>
          </a:xfrm>
        </p:grpSpPr>
        <p:grpSp>
          <p:nvGrpSpPr>
            <p:cNvPr id="16" name="组合 15"/>
            <p:cNvGrpSpPr/>
            <p:nvPr/>
          </p:nvGrpSpPr>
          <p:grpSpPr>
            <a:xfrm>
              <a:off x="15620" y="4959"/>
              <a:ext cx="16496" cy="2802"/>
              <a:chOff x="11962838" y="1521794"/>
              <a:chExt cx="10472470" cy="1978422"/>
            </a:xfrm>
          </p:grpSpPr>
          <p:sp>
            <p:nvSpPr>
              <p:cNvPr id="18" name="等腰三角形 17"/>
              <p:cNvSpPr/>
              <p:nvPr/>
            </p:nvSpPr>
            <p:spPr>
              <a:xfrm rot="20186923">
                <a:off x="20606508" y="2183607"/>
                <a:ext cx="1828800" cy="950492"/>
              </a:xfrm>
              <a:prstGeom prst="triangle">
                <a:avLst/>
              </a:prstGeom>
              <a:solidFill>
                <a:srgbClr val="6F7F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45713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54857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64001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73145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11962838" y="1521794"/>
                <a:ext cx="9496072" cy="1978422"/>
              </a:xfrm>
              <a:prstGeom prst="roundRect">
                <a:avLst>
                  <a:gd name="adj" fmla="val 18997"/>
                </a:avLst>
              </a:prstGeom>
              <a:solidFill>
                <a:srgbClr val="6F7F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45713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54857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64001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73145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srgbClr val="4452FF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7" name="副标题 2"/>
            <p:cNvSpPr>
              <a:spLocks noGrp="1"/>
            </p:cNvSpPr>
            <p:nvPr/>
          </p:nvSpPr>
          <p:spPr>
            <a:xfrm>
              <a:off x="16652" y="5642"/>
              <a:ext cx="19695" cy="2244"/>
            </a:xfrm>
            <a:prstGeom prst="rect">
              <a:avLst/>
            </a:prstGeom>
          </p:spPr>
          <p:txBody>
            <a:bodyPr vert="horz" lIns="101600" tIns="0" rIns="82550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5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纸折了5次，就折不动了。</a:t>
              </a:r>
              <a:endParaRPr lang="zh-CN" altLang="en-US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20" name="图片 19" descr="小女孩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78045" y="1408430"/>
            <a:ext cx="4745990" cy="7104380"/>
          </a:xfrm>
          <a:prstGeom prst="rect">
            <a:avLst/>
          </a:prstGeom>
        </p:spPr>
      </p:pic>
      <p:pic>
        <p:nvPicPr>
          <p:cNvPr id="22" name="图片 21" descr="小男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280" y="6169660"/>
            <a:ext cx="3832860" cy="605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0476230" y="1925320"/>
            <a:ext cx="12788370" cy="8572500"/>
            <a:chOff x="17311" y="-2613"/>
            <a:chExt cx="16831" cy="12217"/>
          </a:xfrm>
        </p:grpSpPr>
        <p:sp>
          <p:nvSpPr>
            <p:cNvPr id="23" name="圆角矩形 22"/>
            <p:cNvSpPr/>
            <p:nvPr/>
          </p:nvSpPr>
          <p:spPr>
            <a:xfrm>
              <a:off x="17311" y="-2613"/>
              <a:ext cx="16248" cy="12217"/>
            </a:xfrm>
            <a:prstGeom prst="roundRect">
              <a:avLst>
                <a:gd name="adj" fmla="val 18997"/>
              </a:avLst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4452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副标题 2"/>
            <p:cNvSpPr>
              <a:spLocks noGrp="1"/>
            </p:cNvSpPr>
            <p:nvPr/>
          </p:nvSpPr>
          <p:spPr>
            <a:xfrm>
              <a:off x="17901" y="-99"/>
              <a:ext cx="16241" cy="5366"/>
            </a:xfrm>
            <a:prstGeom prst="rect">
              <a:avLst/>
            </a:prstGeom>
          </p:spPr>
          <p:txBody>
            <a:bodyPr vert="horz" lIns="101600" tIns="0" rIns="82550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96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想一想有什么办法可以帮助我们克服这些困难？</a:t>
              </a:r>
              <a:endParaRPr lang="zh-CN" altLang="en-US" sz="9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2" name="Picture 1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55265" y="4424680"/>
            <a:ext cx="6514465" cy="453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486660" y="1795145"/>
            <a:ext cx="14857095" cy="6162675"/>
            <a:chOff x="10794" y="4959"/>
            <a:chExt cx="21322" cy="4046"/>
          </a:xfrm>
        </p:grpSpPr>
        <p:grpSp>
          <p:nvGrpSpPr>
            <p:cNvPr id="16" name="组合 15"/>
            <p:cNvGrpSpPr/>
            <p:nvPr/>
          </p:nvGrpSpPr>
          <p:grpSpPr>
            <a:xfrm>
              <a:off x="10794" y="4959"/>
              <a:ext cx="21322" cy="4046"/>
              <a:chOff x="8899057" y="1521794"/>
              <a:chExt cx="13536251" cy="2856779"/>
            </a:xfrm>
          </p:grpSpPr>
          <p:sp>
            <p:nvSpPr>
              <p:cNvPr id="18" name="等腰三角形 17"/>
              <p:cNvSpPr/>
              <p:nvPr/>
            </p:nvSpPr>
            <p:spPr>
              <a:xfrm rot="20186923">
                <a:off x="20606508" y="2183607"/>
                <a:ext cx="1828800" cy="950492"/>
              </a:xfrm>
              <a:prstGeom prst="triangle">
                <a:avLst/>
              </a:prstGeom>
              <a:solidFill>
                <a:srgbClr val="6F7F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45713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54857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64001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73145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899057" y="1521794"/>
                <a:ext cx="12559853" cy="2856779"/>
              </a:xfrm>
              <a:prstGeom prst="roundRect">
                <a:avLst>
                  <a:gd name="adj" fmla="val 18997"/>
                </a:avLst>
              </a:prstGeom>
              <a:solidFill>
                <a:srgbClr val="6F7F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45713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54857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64001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73145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srgbClr val="4452FF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7" name="副标题 2"/>
            <p:cNvSpPr>
              <a:spLocks noGrp="1"/>
            </p:cNvSpPr>
            <p:nvPr/>
          </p:nvSpPr>
          <p:spPr>
            <a:xfrm>
              <a:off x="11134" y="5817"/>
              <a:ext cx="19695" cy="2247"/>
            </a:xfrm>
            <a:prstGeom prst="rect">
              <a:avLst/>
            </a:prstGeom>
          </p:spPr>
          <p:txBody>
            <a:bodyPr vert="horz" lIns="101600" tIns="0" rIns="82550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8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每一次折完之后乘</a:t>
              </a:r>
              <a:r>
                <a:rPr lang="zh-CN" altLang="en-US" sz="8000" dirty="0">
                  <a:solidFill>
                    <a:srgbClr val="F66D0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zh-CN" altLang="en-US" sz="8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，一直乘下去，最后乘出来的得数就是这个纸对折</a:t>
              </a:r>
              <a:r>
                <a:rPr lang="zh-CN" altLang="en-US" sz="8000" dirty="0">
                  <a:solidFill>
                    <a:srgbClr val="F66D0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8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次之后的乘数</a:t>
              </a:r>
              <a:r>
                <a:rPr lang="zh-CN" altLang="en-US" sz="5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。</a:t>
              </a:r>
              <a:endParaRPr lang="zh-CN" altLang="en-US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20" name="图片 19" descr="小女孩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2680" y="1455420"/>
            <a:ext cx="5558155" cy="832040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7212648" y="9519130"/>
            <a:ext cx="1038733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sz="80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从对折第一次开始乘起</a:t>
            </a:r>
            <a:endParaRPr sz="80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4" name="文本框 7193"/>
          <p:cNvSpPr txBox="1"/>
          <p:nvPr/>
        </p:nvSpPr>
        <p:spPr>
          <a:xfrm>
            <a:off x="6303963" y="1836421"/>
            <a:ext cx="11407775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一边做试验，一边做记录</a:t>
            </a:r>
            <a:endParaRPr lang="zh-CN" altLang="zh-CN" sz="80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副标题 2"/>
          <p:cNvSpPr>
            <a:spLocks noGrp="1"/>
          </p:cNvSpPr>
          <p:nvPr/>
        </p:nvSpPr>
        <p:spPr>
          <a:xfrm>
            <a:off x="9035415" y="6217920"/>
            <a:ext cx="13728700" cy="217233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8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它有多少根面条？</a:t>
            </a:r>
            <a:endParaRPr lang="zh-CN" altLang="en-US" sz="8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825342" y="5751559"/>
            <a:ext cx="8409305" cy="1779270"/>
            <a:chOff x="10794" y="4959"/>
            <a:chExt cx="13243" cy="2802"/>
          </a:xfrm>
        </p:grpSpPr>
        <p:sp>
          <p:nvSpPr>
            <p:cNvPr id="31" name="圆角矩形 30"/>
            <p:cNvSpPr/>
            <p:nvPr/>
          </p:nvSpPr>
          <p:spPr>
            <a:xfrm>
              <a:off x="10794" y="4959"/>
              <a:ext cx="11592" cy="2802"/>
            </a:xfrm>
            <a:prstGeom prst="roundRect">
              <a:avLst>
                <a:gd name="adj" fmla="val 18997"/>
              </a:avLst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4452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2" name="副标题 2"/>
            <p:cNvSpPr>
              <a:spLocks noGrp="1"/>
            </p:cNvSpPr>
            <p:nvPr/>
          </p:nvSpPr>
          <p:spPr>
            <a:xfrm>
              <a:off x="12095" y="5456"/>
              <a:ext cx="11942" cy="2244"/>
            </a:xfrm>
            <a:prstGeom prst="rect">
              <a:avLst/>
            </a:prstGeom>
          </p:spPr>
          <p:txBody>
            <a:bodyPr vert="horz" lIns="101600" tIns="0" rIns="82550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8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对折的次数</a:t>
              </a:r>
              <a:endParaRPr lang="zh-CN" altLang="en-US" sz="8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878537" y="5751559"/>
            <a:ext cx="7360920" cy="1779270"/>
            <a:chOff x="10794" y="4959"/>
            <a:chExt cx="11592" cy="2802"/>
          </a:xfrm>
        </p:grpSpPr>
        <p:sp>
          <p:nvSpPr>
            <p:cNvPr id="4" name="圆角矩形 3"/>
            <p:cNvSpPr/>
            <p:nvPr/>
          </p:nvSpPr>
          <p:spPr>
            <a:xfrm>
              <a:off x="10794" y="4959"/>
              <a:ext cx="11592" cy="2802"/>
            </a:xfrm>
            <a:prstGeom prst="roundRect">
              <a:avLst>
                <a:gd name="adj" fmla="val 18997"/>
              </a:avLst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4452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副标题 2"/>
            <p:cNvSpPr>
              <a:spLocks noGrp="1"/>
            </p:cNvSpPr>
            <p:nvPr/>
          </p:nvSpPr>
          <p:spPr>
            <a:xfrm>
              <a:off x="13874" y="5456"/>
              <a:ext cx="5873" cy="2244"/>
            </a:xfrm>
            <a:prstGeom prst="rect">
              <a:avLst/>
            </a:prstGeom>
          </p:spPr>
          <p:txBody>
            <a:bodyPr vert="horz" lIns="101600" tIns="0" rIns="82550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80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根     数</a:t>
              </a:r>
              <a:endParaRPr lang="zh-CN" altLang="en-US" sz="8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4" name="文本框 7193"/>
          <p:cNvSpPr txBox="1"/>
          <p:nvPr/>
        </p:nvSpPr>
        <p:spPr>
          <a:xfrm>
            <a:off x="3114993" y="1482091"/>
            <a:ext cx="1906778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</a:t>
            </a:r>
            <a:r>
              <a:rPr lang="en-US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根拉面对折</a:t>
            </a:r>
            <a:r>
              <a:rPr lang="en-US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次，最后拉成了多少根？</a:t>
            </a:r>
            <a:endParaRPr lang="zh-CN" altLang="zh-CN" sz="80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1452225" y="4370705"/>
            <a:ext cx="4558030" cy="132651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都是双数</a:t>
            </a:r>
            <a:endParaRPr lang="zh-CN" altLang="en-US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7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1452224" y="7152640"/>
            <a:ext cx="11284683" cy="383730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面条的根数扩大了两倍</a:t>
            </a:r>
            <a:endParaRPr lang="zh-CN" altLang="en-US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913890" y="4533900"/>
            <a:ext cx="4558030" cy="132651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6000" dirty="0">
                <a:solidFill>
                  <a:srgbClr val="404040"/>
                </a:solidFill>
                <a:cs typeface="黑体" panose="02010609060101010101" pitchFamily="49" charset="-122"/>
                <a:sym typeface="+mn-ea"/>
              </a:rPr>
              <a:t>对折次数</a:t>
            </a:r>
            <a:endParaRPr lang="zh-CN" altLang="en-US" sz="6000" dirty="0">
              <a:solidFill>
                <a:srgbClr val="40404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826125" y="435546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1</a:t>
            </a:r>
            <a:endParaRPr lang="zh-CN" altLang="en-US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6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913890" y="7315835"/>
            <a:ext cx="4558030" cy="132651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6000" dirty="0">
                <a:solidFill>
                  <a:srgbClr val="404040"/>
                </a:solidFill>
                <a:cs typeface="黑体" panose="02010609060101010101" pitchFamily="49" charset="-122"/>
                <a:sym typeface="+mn-ea"/>
              </a:rPr>
              <a:t>面条根数</a:t>
            </a:r>
            <a:endParaRPr lang="zh-CN" altLang="en-US" sz="6000" dirty="0">
              <a:solidFill>
                <a:srgbClr val="40404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7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6842760" y="435546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2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8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7894955" y="435546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3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9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9063990" y="435546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4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0" name="副标题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5826125" y="7152640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2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1" name="副标题 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6842760" y="7152640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4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2" name="副标题 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7894955" y="7152640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8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3" name="副标题 2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8827770" y="7152640"/>
            <a:ext cx="125603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16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4" grpId="0"/>
      <p:bldP spid="7" grpId="0"/>
      <p:bldP spid="7" grpId="1"/>
      <p:bldP spid="26" grpId="0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4" name="文本框 7193"/>
          <p:cNvSpPr txBox="1"/>
          <p:nvPr/>
        </p:nvSpPr>
        <p:spPr>
          <a:xfrm>
            <a:off x="3114993" y="1482091"/>
            <a:ext cx="1906778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</a:t>
            </a:r>
            <a:r>
              <a:rPr lang="en-US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根拉面对折</a:t>
            </a:r>
            <a:r>
              <a:rPr lang="en-US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次，最后拉成了多少根？</a:t>
            </a:r>
            <a:endParaRPr lang="zh-CN" altLang="zh-CN" sz="80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0695940" y="435546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5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2378055" y="435546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6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4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4250670" y="435546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7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5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6367760" y="435546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8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8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8536285" y="436435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9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9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20317460" y="4364355"/>
            <a:ext cx="194691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10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0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10488295" y="7152640"/>
            <a:ext cx="166878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32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1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12150725" y="7152640"/>
            <a:ext cx="139319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64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2" name="副标题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13649325" y="7152640"/>
            <a:ext cx="2797175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128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3" name="副标题 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15825470" y="7152640"/>
            <a:ext cx="2935605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256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4" name="副标题 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17993995" y="7152640"/>
            <a:ext cx="2916555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512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5" name="副标题 2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20050760" y="7152640"/>
            <a:ext cx="267843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1024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6" name="副标题 2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1913890" y="4533900"/>
            <a:ext cx="4558030" cy="132651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6000" dirty="0">
                <a:solidFill>
                  <a:srgbClr val="404040"/>
                </a:solidFill>
                <a:cs typeface="黑体" panose="02010609060101010101" pitchFamily="49" charset="-122"/>
                <a:sym typeface="+mn-ea"/>
              </a:rPr>
              <a:t>对折次数</a:t>
            </a:r>
            <a:endParaRPr lang="zh-CN" altLang="en-US" sz="6000" dirty="0">
              <a:solidFill>
                <a:srgbClr val="40404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7" name="副标题 2"/>
          <p:cNvSpPr>
            <a:spLocks noGrp="1"/>
          </p:cNvSpPr>
          <p:nvPr>
            <p:custDataLst>
              <p:tags r:id="rId14"/>
            </p:custDataLst>
          </p:nvPr>
        </p:nvSpPr>
        <p:spPr>
          <a:xfrm>
            <a:off x="5826125" y="435546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1</a:t>
            </a:r>
            <a:endParaRPr lang="zh-CN" altLang="en-US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6" name="副标题 2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1913890" y="7315835"/>
            <a:ext cx="4558030" cy="132651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6000" dirty="0">
                <a:solidFill>
                  <a:srgbClr val="404040"/>
                </a:solidFill>
                <a:cs typeface="黑体" panose="02010609060101010101" pitchFamily="49" charset="-122"/>
                <a:sym typeface="+mn-ea"/>
              </a:rPr>
              <a:t>面条根数</a:t>
            </a:r>
            <a:endParaRPr lang="zh-CN" altLang="en-US" sz="6000" dirty="0">
              <a:solidFill>
                <a:srgbClr val="40404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7" name="副标题 2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6842760" y="435546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2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8" name="副标题 2"/>
          <p:cNvSpPr>
            <a:spLocks noGrp="1"/>
          </p:cNvSpPr>
          <p:nvPr>
            <p:custDataLst>
              <p:tags r:id="rId17"/>
            </p:custDataLst>
          </p:nvPr>
        </p:nvSpPr>
        <p:spPr>
          <a:xfrm>
            <a:off x="7894955" y="435546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3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9" name="副标题 2"/>
          <p:cNvSpPr>
            <a:spLocks noGrp="1"/>
          </p:cNvSpPr>
          <p:nvPr>
            <p:custDataLst>
              <p:tags r:id="rId18"/>
            </p:custDataLst>
          </p:nvPr>
        </p:nvSpPr>
        <p:spPr>
          <a:xfrm>
            <a:off x="9063990" y="435546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4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0" name="副标题 2"/>
          <p:cNvSpPr>
            <a:spLocks noGrp="1"/>
          </p:cNvSpPr>
          <p:nvPr>
            <p:custDataLst>
              <p:tags r:id="rId19"/>
            </p:custDataLst>
          </p:nvPr>
        </p:nvSpPr>
        <p:spPr>
          <a:xfrm>
            <a:off x="5826125" y="7152640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2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1" name="副标题 2"/>
          <p:cNvSpPr>
            <a:spLocks noGrp="1"/>
          </p:cNvSpPr>
          <p:nvPr>
            <p:custDataLst>
              <p:tags r:id="rId20"/>
            </p:custDataLst>
          </p:nvPr>
        </p:nvSpPr>
        <p:spPr>
          <a:xfrm>
            <a:off x="6842760" y="7152640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4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2" name="副标题 2"/>
          <p:cNvSpPr>
            <a:spLocks noGrp="1"/>
          </p:cNvSpPr>
          <p:nvPr>
            <p:custDataLst>
              <p:tags r:id="rId21"/>
            </p:custDataLst>
          </p:nvPr>
        </p:nvSpPr>
        <p:spPr>
          <a:xfrm>
            <a:off x="7894955" y="7152640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8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3" name="副标题 2"/>
          <p:cNvSpPr>
            <a:spLocks noGrp="1"/>
          </p:cNvSpPr>
          <p:nvPr>
            <p:custDataLst>
              <p:tags r:id="rId22"/>
            </p:custDataLst>
          </p:nvPr>
        </p:nvSpPr>
        <p:spPr>
          <a:xfrm>
            <a:off x="8827770" y="7152640"/>
            <a:ext cx="125603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16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4" grpId="0"/>
      <p:bldP spid="15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4" name="文本框 7193"/>
          <p:cNvSpPr txBox="1"/>
          <p:nvPr/>
        </p:nvSpPr>
        <p:spPr>
          <a:xfrm>
            <a:off x="6500813" y="1088391"/>
            <a:ext cx="11407775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我们怎么解决这个难题？</a:t>
            </a:r>
            <a:endParaRPr lang="zh-CN" altLang="zh-CN" sz="80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 descr="小男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3330" y="5626735"/>
            <a:ext cx="3753485" cy="592645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969635" y="7060565"/>
            <a:ext cx="10688955" cy="2115820"/>
            <a:chOff x="10883775" y="1621761"/>
            <a:chExt cx="11254407" cy="2352547"/>
          </a:xfrm>
        </p:grpSpPr>
        <p:sp>
          <p:nvSpPr>
            <p:cNvPr id="13" name="等腰三角形 12"/>
            <p:cNvSpPr/>
            <p:nvPr/>
          </p:nvSpPr>
          <p:spPr>
            <a:xfrm rot="1347984">
              <a:off x="11674051" y="2188591"/>
              <a:ext cx="1828800" cy="950492"/>
            </a:xfrm>
            <a:prstGeom prst="triangle">
              <a:avLst/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" name="等腰三角形 1"/>
            <p:cNvSpPr/>
            <p:nvPr/>
          </p:nvSpPr>
          <p:spPr>
            <a:xfrm rot="1347984">
              <a:off x="10883775" y="2122223"/>
              <a:ext cx="1828800" cy="950492"/>
            </a:xfrm>
            <a:prstGeom prst="triangle">
              <a:avLst/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1867942" y="1621761"/>
              <a:ext cx="10270240" cy="2352547"/>
            </a:xfrm>
            <a:prstGeom prst="roundRect">
              <a:avLst>
                <a:gd name="adj" fmla="val 18997"/>
              </a:avLst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4452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副标题 2"/>
          <p:cNvSpPr>
            <a:spLocks noGrp="1"/>
          </p:cNvSpPr>
          <p:nvPr/>
        </p:nvSpPr>
        <p:spPr>
          <a:xfrm>
            <a:off x="7148195" y="7654925"/>
            <a:ext cx="10177780" cy="102552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从折1次开始，发现这个规律。</a:t>
            </a:r>
            <a:endParaRPr lang="zh-CN" altLang="en-US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868795" y="3235325"/>
            <a:ext cx="10474960" cy="2218055"/>
            <a:chOff x="15620" y="4959"/>
            <a:chExt cx="16496" cy="2927"/>
          </a:xfrm>
        </p:grpSpPr>
        <p:grpSp>
          <p:nvGrpSpPr>
            <p:cNvPr id="16" name="组合 15"/>
            <p:cNvGrpSpPr/>
            <p:nvPr/>
          </p:nvGrpSpPr>
          <p:grpSpPr>
            <a:xfrm>
              <a:off x="15620" y="4959"/>
              <a:ext cx="16496" cy="2802"/>
              <a:chOff x="11962838" y="1521794"/>
              <a:chExt cx="10472470" cy="1978422"/>
            </a:xfrm>
          </p:grpSpPr>
          <p:sp>
            <p:nvSpPr>
              <p:cNvPr id="18" name="等腰三角形 17"/>
              <p:cNvSpPr/>
              <p:nvPr/>
            </p:nvSpPr>
            <p:spPr>
              <a:xfrm rot="20186923">
                <a:off x="20606508" y="2183607"/>
                <a:ext cx="1828800" cy="950492"/>
              </a:xfrm>
              <a:prstGeom prst="triangle">
                <a:avLst/>
              </a:prstGeom>
              <a:solidFill>
                <a:srgbClr val="6F7F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45713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54857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64001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73145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11962838" y="1521794"/>
                <a:ext cx="9496072" cy="1978422"/>
              </a:xfrm>
              <a:prstGeom prst="roundRect">
                <a:avLst>
                  <a:gd name="adj" fmla="val 18997"/>
                </a:avLst>
              </a:prstGeom>
              <a:solidFill>
                <a:srgbClr val="6F7F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45713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54857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64001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73145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srgbClr val="4452FF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7" name="副标题 2"/>
            <p:cNvSpPr>
              <a:spLocks noGrp="1"/>
            </p:cNvSpPr>
            <p:nvPr/>
          </p:nvSpPr>
          <p:spPr>
            <a:xfrm>
              <a:off x="16004" y="5642"/>
              <a:ext cx="15401" cy="2244"/>
            </a:xfrm>
            <a:prstGeom prst="rect">
              <a:avLst/>
            </a:prstGeom>
          </p:spPr>
          <p:txBody>
            <a:bodyPr vert="horz" lIns="101600" tIns="0" rIns="82550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5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1乘2等于2，然后2乘2等于4。</a:t>
              </a:r>
              <a:endParaRPr lang="zh-CN" altLang="en-US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20" name="图片 19" descr="小女孩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760" y="2418080"/>
            <a:ext cx="4267200" cy="6387465"/>
          </a:xfrm>
          <a:prstGeom prst="rect">
            <a:avLst/>
          </a:prstGeom>
        </p:spPr>
      </p:pic>
      <p:sp>
        <p:nvSpPr>
          <p:cNvPr id="7" name="副标题 2"/>
          <p:cNvSpPr>
            <a:spLocks noGrp="1"/>
          </p:cNvSpPr>
          <p:nvPr/>
        </p:nvSpPr>
        <p:spPr>
          <a:xfrm>
            <a:off x="8190230" y="10095865"/>
            <a:ext cx="9363075" cy="207391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我喜欢吃面条鸡蛋。</a:t>
            </a:r>
            <a:endParaRPr lang="zh-CN" altLang="en-US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7175031" y="3161629"/>
            <a:ext cx="10489564" cy="3796701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120000"/>
              </a:lnSpc>
            </a:pPr>
            <a:br>
              <a:rPr lang="en-US" altLang="zh-CN" sz="100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8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zh-CN" altLang="en-US" sz="100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8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由简入繁</a:t>
            </a:r>
            <a:endParaRPr lang="zh-CN" altLang="en-US" sz="10000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8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4" name="文本框 7193"/>
          <p:cNvSpPr txBox="1"/>
          <p:nvPr/>
        </p:nvSpPr>
        <p:spPr>
          <a:xfrm>
            <a:off x="7386638" y="1088391"/>
            <a:ext cx="1038733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如何解决复杂的问题？</a:t>
            </a:r>
            <a:endParaRPr lang="zh-CN" altLang="zh-CN" sz="80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7258685" y="6568440"/>
            <a:ext cx="9754235" cy="1716405"/>
          </a:xfrm>
          <a:prstGeom prst="roundRect">
            <a:avLst>
              <a:gd name="adj" fmla="val 18997"/>
            </a:avLst>
          </a:prstGeom>
          <a:solidFill>
            <a:srgbClr val="6F7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13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54857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rgbClr val="4452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副标题 2"/>
          <p:cNvSpPr>
            <a:spLocks noGrp="1"/>
          </p:cNvSpPr>
          <p:nvPr/>
        </p:nvSpPr>
        <p:spPr>
          <a:xfrm>
            <a:off x="9476105" y="6936740"/>
            <a:ext cx="5429250" cy="98044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慢慢地寻找规律。</a:t>
            </a:r>
            <a:endParaRPr lang="zh-CN" altLang="en-US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258685" y="3235054"/>
            <a:ext cx="9498330" cy="1779270"/>
            <a:chOff x="15620" y="4959"/>
            <a:chExt cx="14958" cy="2802"/>
          </a:xfrm>
        </p:grpSpPr>
        <p:sp>
          <p:nvSpPr>
            <p:cNvPr id="19" name="圆角矩形 18"/>
            <p:cNvSpPr/>
            <p:nvPr/>
          </p:nvSpPr>
          <p:spPr>
            <a:xfrm>
              <a:off x="15620" y="4959"/>
              <a:ext cx="14958" cy="2802"/>
            </a:xfrm>
            <a:prstGeom prst="roundRect">
              <a:avLst>
                <a:gd name="adj" fmla="val 18997"/>
              </a:avLst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4452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副标题 2"/>
            <p:cNvSpPr>
              <a:spLocks noGrp="1"/>
            </p:cNvSpPr>
            <p:nvPr/>
          </p:nvSpPr>
          <p:spPr>
            <a:xfrm>
              <a:off x="16187" y="5642"/>
              <a:ext cx="13909" cy="1430"/>
            </a:xfrm>
            <a:prstGeom prst="rect">
              <a:avLst/>
            </a:prstGeom>
          </p:spPr>
          <p:txBody>
            <a:bodyPr vert="horz" lIns="101600" tIns="0" rIns="82550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5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先从最简单的问题开始研究。</a:t>
              </a:r>
              <a:endParaRPr lang="zh-CN" altLang="en-US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6" name="圆角矩形 5"/>
          <p:cNvSpPr/>
          <p:nvPr/>
        </p:nvSpPr>
        <p:spPr>
          <a:xfrm>
            <a:off x="5978768" y="9683115"/>
            <a:ext cx="13100539" cy="1778000"/>
          </a:xfrm>
          <a:prstGeom prst="roundRect">
            <a:avLst>
              <a:gd name="adj" fmla="val 18997"/>
            </a:avLst>
          </a:prstGeom>
          <a:solidFill>
            <a:srgbClr val="6F7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13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54857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rgbClr val="4452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副标题 2"/>
          <p:cNvSpPr>
            <a:spLocks noGrp="1"/>
          </p:cNvSpPr>
          <p:nvPr/>
        </p:nvSpPr>
        <p:spPr>
          <a:xfrm>
            <a:off x="6705703" y="10154920"/>
            <a:ext cx="12338050" cy="100711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从简单的问题入手，解决复杂的问题。</a:t>
            </a:r>
            <a:endParaRPr lang="zh-CN" altLang="en-US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2" grpId="0"/>
      <p:bldP spid="6" grpId="0" animBg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5"/>
          <p:cNvSpPr>
            <a:spLocks noGrp="1"/>
          </p:cNvSpPr>
          <p:nvPr>
            <p:custDataLst>
              <p:tags r:id="rId1"/>
            </p:custDataLst>
          </p:nvPr>
        </p:nvSpPr>
        <p:spPr>
          <a:xfrm rot="760988">
            <a:off x="9779811" y="4142026"/>
            <a:ext cx="9622863" cy="2985792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12000" b="1" dirty="0">
                <a:solidFill>
                  <a:schemeClr val="accent2">
                    <a:lumMod val="50000"/>
                  </a:schemeClr>
                </a:solidFill>
                <a:effectLst/>
                <a:cs typeface="黑体" panose="02010609060101010101" pitchFamily="49" charset="-122"/>
                <a:sym typeface="+mn-ea"/>
              </a:rPr>
              <a:t>课堂练习</a:t>
            </a:r>
            <a:endParaRPr lang="zh-CN" altLang="en-US" sz="12000" b="1" dirty="0">
              <a:solidFill>
                <a:schemeClr val="accent2">
                  <a:lumMod val="50000"/>
                </a:schemeClr>
              </a:solidFill>
              <a:effectLst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4" name="文本框 7193"/>
          <p:cNvSpPr txBox="1"/>
          <p:nvPr/>
        </p:nvSpPr>
        <p:spPr>
          <a:xfrm>
            <a:off x="5300028" y="1088391"/>
            <a:ext cx="1446911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你们平时喜欢吃什么样的早餐？</a:t>
            </a:r>
            <a:endParaRPr lang="zh-CN" altLang="zh-CN" sz="80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 descr="小男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0660" y="5626735"/>
            <a:ext cx="2256155" cy="356235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969635" y="6155055"/>
            <a:ext cx="10688955" cy="1777365"/>
            <a:chOff x="10883775" y="1621761"/>
            <a:chExt cx="11254407" cy="2352547"/>
          </a:xfrm>
        </p:grpSpPr>
        <p:sp>
          <p:nvSpPr>
            <p:cNvPr id="13" name="等腰三角形 12"/>
            <p:cNvSpPr/>
            <p:nvPr/>
          </p:nvSpPr>
          <p:spPr>
            <a:xfrm rot="1347984">
              <a:off x="11674051" y="2188591"/>
              <a:ext cx="1828800" cy="950492"/>
            </a:xfrm>
            <a:prstGeom prst="triangle">
              <a:avLst/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" name="等腰三角形 1"/>
            <p:cNvSpPr/>
            <p:nvPr/>
          </p:nvSpPr>
          <p:spPr>
            <a:xfrm rot="1347984">
              <a:off x="10883775" y="2122223"/>
              <a:ext cx="1828800" cy="950492"/>
            </a:xfrm>
            <a:prstGeom prst="triangle">
              <a:avLst/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1867942" y="1621761"/>
              <a:ext cx="10270240" cy="2352547"/>
            </a:xfrm>
            <a:prstGeom prst="roundRect">
              <a:avLst>
                <a:gd name="adj" fmla="val 18997"/>
              </a:avLst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4452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副标题 2"/>
          <p:cNvSpPr>
            <a:spLocks noGrp="1"/>
          </p:cNvSpPr>
          <p:nvPr/>
        </p:nvSpPr>
        <p:spPr>
          <a:xfrm>
            <a:off x="8581390" y="6580505"/>
            <a:ext cx="7301865" cy="102552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我喜欢吃包子馒头。</a:t>
            </a:r>
            <a:endParaRPr lang="zh-CN" altLang="en-US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868897" y="3235054"/>
            <a:ext cx="10474960" cy="1779270"/>
            <a:chOff x="15620" y="4959"/>
            <a:chExt cx="16496" cy="28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5620" y="4959"/>
              <a:ext cx="16496" cy="2802"/>
              <a:chOff x="11962838" y="1521794"/>
              <a:chExt cx="10472470" cy="1978422"/>
            </a:xfrm>
          </p:grpSpPr>
          <p:sp>
            <p:nvSpPr>
              <p:cNvPr id="18" name="等腰三角形 17"/>
              <p:cNvSpPr/>
              <p:nvPr/>
            </p:nvSpPr>
            <p:spPr>
              <a:xfrm rot="20186923">
                <a:off x="20606508" y="2183607"/>
                <a:ext cx="1828800" cy="950492"/>
              </a:xfrm>
              <a:prstGeom prst="triangle">
                <a:avLst/>
              </a:prstGeom>
              <a:solidFill>
                <a:srgbClr val="6F7F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45713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54857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64001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73145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11962838" y="1521794"/>
                <a:ext cx="9496072" cy="1978422"/>
              </a:xfrm>
              <a:prstGeom prst="roundRect">
                <a:avLst>
                  <a:gd name="adj" fmla="val 18997"/>
                </a:avLst>
              </a:prstGeom>
              <a:solidFill>
                <a:srgbClr val="6F7F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45713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54857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64001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73145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srgbClr val="4452FF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7" name="副标题 2"/>
            <p:cNvSpPr>
              <a:spLocks noGrp="1"/>
            </p:cNvSpPr>
            <p:nvPr/>
          </p:nvSpPr>
          <p:spPr>
            <a:xfrm>
              <a:off x="18252" y="5517"/>
              <a:ext cx="11629" cy="2244"/>
            </a:xfrm>
            <a:prstGeom prst="rect">
              <a:avLst/>
            </a:prstGeom>
          </p:spPr>
          <p:txBody>
            <a:bodyPr vert="horz" lIns="101600" tIns="0" rIns="82550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5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我喜欢吃面包牛奶。</a:t>
              </a:r>
              <a:endParaRPr lang="zh-CN" altLang="en-US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20" name="图片 19" descr="小女孩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760" y="2418080"/>
            <a:ext cx="2569845" cy="38468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604000" y="9543415"/>
            <a:ext cx="11299190" cy="1667296"/>
            <a:chOff x="15679" y="5582"/>
            <a:chExt cx="17794" cy="2486"/>
          </a:xfrm>
        </p:grpSpPr>
        <p:grpSp>
          <p:nvGrpSpPr>
            <p:cNvPr id="4" name="组合 3"/>
            <p:cNvGrpSpPr/>
            <p:nvPr/>
          </p:nvGrpSpPr>
          <p:grpSpPr>
            <a:xfrm>
              <a:off x="15679" y="5582"/>
              <a:ext cx="16437" cy="2486"/>
              <a:chOff x="12000294" y="1961678"/>
              <a:chExt cx="10435014" cy="1755302"/>
            </a:xfrm>
          </p:grpSpPr>
          <p:sp>
            <p:nvSpPr>
              <p:cNvPr id="5" name="等腰三角形 4"/>
              <p:cNvSpPr/>
              <p:nvPr/>
            </p:nvSpPr>
            <p:spPr>
              <a:xfrm rot="20186923">
                <a:off x="20606508" y="2183607"/>
                <a:ext cx="1828800" cy="950492"/>
              </a:xfrm>
              <a:prstGeom prst="triangle">
                <a:avLst/>
              </a:prstGeom>
              <a:solidFill>
                <a:srgbClr val="6F7F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45713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54857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64001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73145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" name="圆角矩形 5"/>
              <p:cNvSpPr/>
              <p:nvPr/>
            </p:nvSpPr>
            <p:spPr>
              <a:xfrm>
                <a:off x="12000294" y="1961678"/>
                <a:ext cx="9831907" cy="1755302"/>
              </a:xfrm>
              <a:prstGeom prst="roundRect">
                <a:avLst>
                  <a:gd name="adj" fmla="val 18997"/>
                </a:avLst>
              </a:prstGeom>
              <a:solidFill>
                <a:srgbClr val="6F7F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45713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54857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64001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73145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srgbClr val="4452FF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" name="副标题 2"/>
            <p:cNvSpPr>
              <a:spLocks noGrp="1"/>
            </p:cNvSpPr>
            <p:nvPr/>
          </p:nvSpPr>
          <p:spPr>
            <a:xfrm>
              <a:off x="18728" y="6132"/>
              <a:ext cx="14745" cy="1386"/>
            </a:xfrm>
            <a:prstGeom prst="rect">
              <a:avLst/>
            </a:prstGeom>
          </p:spPr>
          <p:txBody>
            <a:bodyPr vert="horz" lIns="101600" tIns="0" rIns="82550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5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我喜欢吃面条鸡蛋。</a:t>
              </a:r>
              <a:endParaRPr lang="zh-CN" altLang="en-US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8" name="图片 7" descr="小女孩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9450" y="8398510"/>
            <a:ext cx="2569845" cy="3846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324735" y="7333615"/>
            <a:ext cx="21039455" cy="132651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40</a:t>
            </a: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个</a:t>
            </a:r>
            <a:r>
              <a:rPr lang="en-US" alt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8</a:t>
            </a: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相乘，所得的数的个位数字是（   ）。</a:t>
            </a:r>
            <a:endParaRPr lang="zh-CN" altLang="en-US" sz="8000" b="1" dirty="0">
              <a:solidFill>
                <a:srgbClr val="FF00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194" name="文本框 7193"/>
          <p:cNvSpPr txBox="1"/>
          <p:nvPr/>
        </p:nvSpPr>
        <p:spPr>
          <a:xfrm>
            <a:off x="1698943" y="1167766"/>
            <a:ext cx="21612225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你能用今天学习的解决问题的方法寻找答案吗？</a:t>
            </a:r>
            <a:endParaRPr lang="zh-CN" altLang="zh-CN" sz="80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324735" y="4606290"/>
            <a:ext cx="16865600" cy="132651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8</a:t>
            </a: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×</a:t>
            </a:r>
            <a:r>
              <a:rPr lang="en-US" alt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8</a:t>
            </a: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×</a:t>
            </a:r>
            <a:r>
              <a:rPr lang="en-US" alt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8</a:t>
            </a: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×</a:t>
            </a:r>
            <a:r>
              <a:rPr lang="en-US" alt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8</a:t>
            </a: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×</a:t>
            </a:r>
            <a:r>
              <a:rPr lang="en-US" alt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8</a:t>
            </a: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×</a:t>
            </a:r>
            <a:r>
              <a:rPr lang="en-US" alt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8</a:t>
            </a: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×</a:t>
            </a:r>
            <a:r>
              <a:rPr lang="en-US" alt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8</a:t>
            </a: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×</a:t>
            </a:r>
            <a:r>
              <a:rPr lang="en-US" alt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8</a:t>
            </a: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×</a:t>
            </a:r>
            <a:r>
              <a:rPr lang="en-US" alt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8……</a:t>
            </a:r>
            <a:endParaRPr lang="en-US" altLang="zh-CN" sz="8000" b="1" dirty="0">
              <a:solidFill>
                <a:srgbClr val="FF00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324735" y="9720580"/>
            <a:ext cx="6762115" cy="132651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重点在个位数</a:t>
            </a:r>
            <a:endParaRPr lang="zh-CN" sz="8000" b="1" dirty="0">
              <a:solidFill>
                <a:srgbClr val="FF0000"/>
              </a:solidFill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0476230" y="1925320"/>
            <a:ext cx="12788370" cy="8572500"/>
            <a:chOff x="17311" y="-2613"/>
            <a:chExt cx="16831" cy="12217"/>
          </a:xfrm>
        </p:grpSpPr>
        <p:sp>
          <p:nvSpPr>
            <p:cNvPr id="23" name="圆角矩形 22"/>
            <p:cNvSpPr/>
            <p:nvPr/>
          </p:nvSpPr>
          <p:spPr>
            <a:xfrm>
              <a:off x="17311" y="-2613"/>
              <a:ext cx="16248" cy="12217"/>
            </a:xfrm>
            <a:prstGeom prst="roundRect">
              <a:avLst>
                <a:gd name="adj" fmla="val 18997"/>
              </a:avLst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4452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副标题 2"/>
            <p:cNvSpPr>
              <a:spLocks noGrp="1"/>
            </p:cNvSpPr>
            <p:nvPr/>
          </p:nvSpPr>
          <p:spPr>
            <a:xfrm>
              <a:off x="17901" y="-99"/>
              <a:ext cx="16241" cy="5366"/>
            </a:xfrm>
            <a:prstGeom prst="rect">
              <a:avLst/>
            </a:prstGeom>
          </p:spPr>
          <p:txBody>
            <a:bodyPr vert="horz" lIns="101600" tIns="0" rIns="82550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96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按照由简入繁的解题思路，谁能够提出一种设想？</a:t>
              </a:r>
              <a:endParaRPr lang="zh-CN" altLang="en-US" sz="9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2" name="Picture 1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55265" y="4424680"/>
            <a:ext cx="6514465" cy="453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Rot="1"/>
          </p:cNvSpPr>
          <p:nvPr/>
        </p:nvSpPr>
        <p:spPr>
          <a:xfrm>
            <a:off x="8382000" y="6320155"/>
            <a:ext cx="10058400" cy="169608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40000"/>
              </a:lnSpc>
              <a:spcBef>
                <a:spcPct val="20000"/>
              </a:spcBef>
            </a:pPr>
            <a:r>
              <a:rPr lang="en-US" altLang="zh-CN" sz="7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8</a:t>
            </a:r>
            <a:r>
              <a:rPr lang="zh-CN" altLang="en-US" sz="7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×</a:t>
            </a:r>
            <a:r>
              <a:rPr lang="en-US" altLang="zh-CN" sz="7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8</a:t>
            </a:r>
            <a:r>
              <a:rPr lang="zh-CN" altLang="en-US" sz="7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×</a:t>
            </a:r>
            <a:r>
              <a:rPr lang="en-US" altLang="zh-CN" sz="7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8</a:t>
            </a:r>
            <a:r>
              <a:rPr lang="zh-CN" altLang="en-US" sz="7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×</a:t>
            </a:r>
            <a:r>
              <a:rPr lang="en-US" altLang="zh-CN" sz="7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8</a:t>
            </a:r>
            <a:r>
              <a:rPr lang="zh-CN" altLang="en-US" sz="7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×</a:t>
            </a:r>
            <a:r>
              <a:rPr lang="en-US" altLang="zh-CN" sz="7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8=</a:t>
            </a:r>
            <a:r>
              <a:rPr lang="zh-CN" altLang="en-US" sz="7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？</a:t>
            </a:r>
            <a:endParaRPr lang="en-US" altLang="zh-CN" sz="7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342900" indent="-342900">
              <a:lnSpc>
                <a:spcPct val="140000"/>
              </a:lnSpc>
              <a:spcBef>
                <a:spcPct val="20000"/>
              </a:spcBef>
            </a:pPr>
            <a:endParaRPr lang="en-US" altLang="zh-CN" sz="7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8434" name="文本框 88067"/>
          <p:cNvSpPr txBox="1"/>
          <p:nvPr/>
        </p:nvSpPr>
        <p:spPr>
          <a:xfrm>
            <a:off x="11277283" y="5107940"/>
            <a:ext cx="5486400" cy="866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endParaRPr lang="zh-CN" altLang="en-US" sz="3600" b="1" dirty="0">
              <a:solidFill>
                <a:srgbClr val="40404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5" name="文本框 88068"/>
          <p:cNvSpPr txBox="1"/>
          <p:nvPr/>
        </p:nvSpPr>
        <p:spPr>
          <a:xfrm>
            <a:off x="10515283" y="5869940"/>
            <a:ext cx="4419600" cy="866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endParaRPr lang="en-US" altLang="zh-CN" sz="3600" b="1" dirty="0">
              <a:solidFill>
                <a:srgbClr val="40404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1" name="Rectangle 2"/>
          <p:cNvSpPr>
            <a:spLocks noRot="1"/>
          </p:cNvSpPr>
          <p:nvPr/>
        </p:nvSpPr>
        <p:spPr>
          <a:xfrm>
            <a:off x="8382000" y="3599180"/>
            <a:ext cx="16671925" cy="1676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40000"/>
              </a:lnSpc>
              <a:spcBef>
                <a:spcPct val="20000"/>
              </a:spcBef>
            </a:pPr>
            <a:r>
              <a:rPr lang="zh-CN" altLang="en-US" sz="8000" b="1" dirty="0">
                <a:solidFill>
                  <a:srgbClr val="40404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40个8分开，每5个8一组。</a:t>
            </a:r>
            <a:endParaRPr lang="zh-CN" altLang="en-US" sz="8000" b="1" dirty="0">
              <a:solidFill>
                <a:srgbClr val="40404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 descr="小女孩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0" y="2137410"/>
            <a:ext cx="5307330" cy="7945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4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Rectangle 2"/>
          <p:cNvSpPr>
            <a:spLocks noRot="1"/>
          </p:cNvSpPr>
          <p:nvPr/>
        </p:nvSpPr>
        <p:spPr>
          <a:xfrm>
            <a:off x="3351848" y="6400800"/>
            <a:ext cx="1005840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40000"/>
              </a:lnSpc>
              <a:spcBef>
                <a:spcPct val="20000"/>
              </a:spcBef>
            </a:pPr>
            <a:endParaRPr lang="zh-CN" altLang="en-US" sz="7200" b="1" dirty="0">
              <a:solidFill>
                <a:srgbClr val="40404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2" name="Rectangle 2"/>
          <p:cNvSpPr>
            <a:spLocks noRot="1"/>
          </p:cNvSpPr>
          <p:nvPr/>
        </p:nvSpPr>
        <p:spPr>
          <a:xfrm>
            <a:off x="2710815" y="4895850"/>
            <a:ext cx="14972665" cy="1676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40000"/>
              </a:lnSpc>
              <a:spcBef>
                <a:spcPct val="20000"/>
              </a:spcBef>
            </a:pPr>
            <a:r>
              <a:rPr lang="zh-CN" altLang="en-US" sz="8000" b="1" dirty="0">
                <a:solidFill>
                  <a:srgbClr val="40404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先从最简单的 8×8开始研究</a:t>
            </a:r>
            <a:endParaRPr lang="zh-CN" altLang="en-US" sz="8000" b="1" dirty="0">
              <a:solidFill>
                <a:srgbClr val="40404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 descr="小男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70070" y="2312035"/>
            <a:ext cx="4595495" cy="725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747895" y="3051175"/>
            <a:ext cx="4558030" cy="132651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404040"/>
                </a:solidFill>
                <a:cs typeface="黑体" panose="02010609060101010101" pitchFamily="49" charset="-122"/>
                <a:sym typeface="+mn-ea"/>
              </a:rPr>
              <a:t>8</a:t>
            </a:r>
            <a:r>
              <a:rPr lang="zh-CN" altLang="en-US" sz="8000" b="1" dirty="0">
                <a:solidFill>
                  <a:srgbClr val="404040"/>
                </a:solidFill>
                <a:cs typeface="黑体" panose="02010609060101010101" pitchFamily="49" charset="-122"/>
                <a:sym typeface="+mn-ea"/>
              </a:rPr>
              <a:t>的个数</a:t>
            </a:r>
            <a:endParaRPr lang="zh-CN" altLang="en-US" sz="8000" b="1" dirty="0">
              <a:solidFill>
                <a:srgbClr val="40404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0877550" y="305117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1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747895" y="8735060"/>
            <a:ext cx="14322425" cy="132651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你发现其中的规律了吗？</a:t>
            </a:r>
            <a:endParaRPr lang="zh-CN" altLang="en-US" sz="8000" b="1" dirty="0">
              <a:solidFill>
                <a:srgbClr val="FF00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894185" y="305117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2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2946380" y="305117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3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13900150" y="305117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4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10877550" y="5848350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8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1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11894185" y="5848350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4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2" name="副标题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12946380" y="5848350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2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3" name="副标题 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13860780" y="5848350"/>
            <a:ext cx="125603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6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副标题 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14891385" y="305117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5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15927705" y="305117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6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4" name="副标题 2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16979900" y="305117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7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0" name="副标题 2"/>
          <p:cNvSpPr>
            <a:spLocks noGrp="1"/>
          </p:cNvSpPr>
          <p:nvPr>
            <p:custDataLst>
              <p:tags r:id="rId14"/>
            </p:custDataLst>
          </p:nvPr>
        </p:nvSpPr>
        <p:spPr>
          <a:xfrm>
            <a:off x="14891385" y="5848350"/>
            <a:ext cx="166878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8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1" name="副标题 2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15927705" y="5848350"/>
            <a:ext cx="139319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4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2" name="副标题 2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16979900" y="5848350"/>
            <a:ext cx="2797175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2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6" name="副标题 2"/>
          <p:cNvSpPr>
            <a:spLocks noGrp="1"/>
          </p:cNvSpPr>
          <p:nvPr>
            <p:custDataLst>
              <p:tags r:id="rId17"/>
            </p:custDataLst>
          </p:nvPr>
        </p:nvSpPr>
        <p:spPr>
          <a:xfrm>
            <a:off x="4747895" y="5848350"/>
            <a:ext cx="5995670" cy="132651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8000" b="1" dirty="0">
                <a:solidFill>
                  <a:srgbClr val="404040"/>
                </a:solidFill>
                <a:cs typeface="黑体" panose="02010609060101010101" pitchFamily="49" charset="-122"/>
                <a:sym typeface="+mn-ea"/>
              </a:rPr>
              <a:t>个位的数字</a:t>
            </a:r>
            <a:endParaRPr lang="zh-CN" altLang="en-US" sz="8000" b="1" dirty="0">
              <a:solidFill>
                <a:srgbClr val="40404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7" name="副标题 2"/>
          <p:cNvSpPr>
            <a:spLocks noGrp="1"/>
          </p:cNvSpPr>
          <p:nvPr>
            <p:custDataLst>
              <p:tags r:id="rId18"/>
            </p:custDataLst>
          </p:nvPr>
        </p:nvSpPr>
        <p:spPr>
          <a:xfrm>
            <a:off x="17854930" y="305117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8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6" name="副标题 2"/>
          <p:cNvSpPr>
            <a:spLocks noGrp="1"/>
          </p:cNvSpPr>
          <p:nvPr>
            <p:custDataLst>
              <p:tags r:id="rId19"/>
            </p:custDataLst>
          </p:nvPr>
        </p:nvSpPr>
        <p:spPr>
          <a:xfrm>
            <a:off x="17854930" y="5848350"/>
            <a:ext cx="2797175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6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5" grpId="0"/>
      <p:bldP spid="8" grpId="0"/>
      <p:bldP spid="9" grpId="0"/>
      <p:bldP spid="10" grpId="0"/>
      <p:bldP spid="11" grpId="0"/>
      <p:bldP spid="12" grpId="0"/>
      <p:bldP spid="13" grpId="0"/>
      <p:bldP spid="4" grpId="0"/>
      <p:bldP spid="7" grpId="0"/>
      <p:bldP spid="14" grpId="0"/>
      <p:bldP spid="20" grpId="0"/>
      <p:bldP spid="21" grpId="0"/>
      <p:bldP spid="22" grpId="0"/>
      <p:bldP spid="17" grpId="0"/>
      <p:bldP spid="17" grpId="1"/>
      <p:bldP spid="26" grpId="0"/>
      <p:bldP spid="2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106160" y="2125980"/>
            <a:ext cx="4558030" cy="132651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404040"/>
                </a:solidFill>
                <a:cs typeface="黑体" panose="02010609060101010101" pitchFamily="49" charset="-122"/>
                <a:sym typeface="+mn-ea"/>
              </a:rPr>
              <a:t>8</a:t>
            </a:r>
            <a:r>
              <a:rPr lang="zh-CN" altLang="en-US" sz="8000" b="1" dirty="0">
                <a:solidFill>
                  <a:srgbClr val="404040"/>
                </a:solidFill>
                <a:cs typeface="黑体" panose="02010609060101010101" pitchFamily="49" charset="-122"/>
                <a:sym typeface="+mn-ea"/>
              </a:rPr>
              <a:t>的个数</a:t>
            </a:r>
            <a:endParaRPr lang="zh-CN" altLang="en-US" sz="8000" b="1" dirty="0">
              <a:solidFill>
                <a:srgbClr val="40404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2235815" y="2125980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1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3252450" y="2125980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2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4304645" y="2125980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3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5258415" y="2125980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4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12235815" y="492315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8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1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13252450" y="492315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4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2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14304645" y="492315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2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3" name="副标题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15219045" y="4923155"/>
            <a:ext cx="125603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6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副标题 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16249650" y="2125980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5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17285970" y="2125980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6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4" name="副标题 2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18338165" y="2125980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7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0" name="副标题 2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16249650" y="4923155"/>
            <a:ext cx="166878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8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1" name="副标题 2"/>
          <p:cNvSpPr>
            <a:spLocks noGrp="1"/>
          </p:cNvSpPr>
          <p:nvPr>
            <p:custDataLst>
              <p:tags r:id="rId14"/>
            </p:custDataLst>
          </p:nvPr>
        </p:nvSpPr>
        <p:spPr>
          <a:xfrm>
            <a:off x="17285970" y="4923155"/>
            <a:ext cx="139319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4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2" name="副标题 2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18338165" y="4923155"/>
            <a:ext cx="2797175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2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6" name="副标题 2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6106160" y="4923155"/>
            <a:ext cx="5995670" cy="132651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8000" b="1" dirty="0">
                <a:solidFill>
                  <a:srgbClr val="404040"/>
                </a:solidFill>
                <a:cs typeface="黑体" panose="02010609060101010101" pitchFamily="49" charset="-122"/>
                <a:sym typeface="+mn-ea"/>
              </a:rPr>
              <a:t>个位的数字</a:t>
            </a:r>
            <a:endParaRPr lang="zh-CN" altLang="en-US" sz="8000" b="1" dirty="0">
              <a:solidFill>
                <a:srgbClr val="40404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7" name="副标题 2"/>
          <p:cNvSpPr>
            <a:spLocks noGrp="1"/>
          </p:cNvSpPr>
          <p:nvPr>
            <p:custDataLst>
              <p:tags r:id="rId17"/>
            </p:custDataLst>
          </p:nvPr>
        </p:nvSpPr>
        <p:spPr>
          <a:xfrm>
            <a:off x="19213195" y="2125980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8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6" name="副标题 2"/>
          <p:cNvSpPr>
            <a:spLocks noGrp="1"/>
          </p:cNvSpPr>
          <p:nvPr>
            <p:custDataLst>
              <p:tags r:id="rId18"/>
            </p:custDataLst>
          </p:nvPr>
        </p:nvSpPr>
        <p:spPr>
          <a:xfrm>
            <a:off x="19213195" y="4923155"/>
            <a:ext cx="2797175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6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5" name="图片 14" descr="小女孩-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352550" y="772795"/>
            <a:ext cx="5307330" cy="7945120"/>
          </a:xfrm>
          <a:prstGeom prst="rect">
            <a:avLst/>
          </a:prstGeom>
        </p:spPr>
      </p:pic>
      <p:sp>
        <p:nvSpPr>
          <p:cNvPr id="18" name="副标题 2"/>
          <p:cNvSpPr>
            <a:spLocks noGrp="1"/>
          </p:cNvSpPr>
          <p:nvPr>
            <p:custDataLst>
              <p:tags r:id="rId20"/>
            </p:custDataLst>
          </p:nvPr>
        </p:nvSpPr>
        <p:spPr>
          <a:xfrm>
            <a:off x="6339205" y="752919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8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9" name="副标题 2"/>
          <p:cNvSpPr>
            <a:spLocks noGrp="1"/>
          </p:cNvSpPr>
          <p:nvPr>
            <p:custDataLst>
              <p:tags r:id="rId21"/>
            </p:custDataLst>
          </p:nvPr>
        </p:nvSpPr>
        <p:spPr>
          <a:xfrm>
            <a:off x="7355840" y="752919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4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3" name="副标题 2"/>
          <p:cNvSpPr>
            <a:spLocks noGrp="1"/>
          </p:cNvSpPr>
          <p:nvPr>
            <p:custDataLst>
              <p:tags r:id="rId22"/>
            </p:custDataLst>
          </p:nvPr>
        </p:nvSpPr>
        <p:spPr>
          <a:xfrm>
            <a:off x="8408035" y="7529195"/>
            <a:ext cx="78105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2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4" name="副标题 2"/>
          <p:cNvSpPr>
            <a:spLocks noGrp="1"/>
          </p:cNvSpPr>
          <p:nvPr>
            <p:custDataLst>
              <p:tags r:id="rId23"/>
            </p:custDataLst>
          </p:nvPr>
        </p:nvSpPr>
        <p:spPr>
          <a:xfrm>
            <a:off x="9322435" y="7529195"/>
            <a:ext cx="125603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6</a:t>
            </a:r>
            <a:endParaRPr lang="en-US" altLang="zh-CN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5" name="副标题 2"/>
          <p:cNvSpPr>
            <a:spLocks noGrp="1"/>
          </p:cNvSpPr>
          <p:nvPr>
            <p:custDataLst>
              <p:tags r:id="rId24"/>
            </p:custDataLst>
          </p:nvPr>
        </p:nvSpPr>
        <p:spPr>
          <a:xfrm>
            <a:off x="10295255" y="7529195"/>
            <a:ext cx="12059285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循环出现</a:t>
            </a:r>
            <a:endParaRPr lang="zh-CN" altLang="en-US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7" name="副标题 2"/>
          <p:cNvSpPr>
            <a:spLocks noGrp="1"/>
          </p:cNvSpPr>
          <p:nvPr>
            <p:custDataLst>
              <p:tags r:id="rId25"/>
            </p:custDataLst>
          </p:nvPr>
        </p:nvSpPr>
        <p:spPr>
          <a:xfrm>
            <a:off x="3554095" y="9772015"/>
            <a:ext cx="20265390" cy="150495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8000" b="1" dirty="0">
                <a:solidFill>
                  <a:srgbClr val="FF3300"/>
                </a:solidFill>
                <a:cs typeface="黑体" panose="02010609060101010101" pitchFamily="49" charset="-122"/>
                <a:sym typeface="+mn-ea"/>
              </a:rPr>
              <a:t>每乘上4个8，个位数字就重复出现一次</a:t>
            </a:r>
            <a:endParaRPr lang="zh-CN" altLang="en-US" sz="8000" b="1" dirty="0">
              <a:solidFill>
                <a:srgbClr val="FF3300"/>
              </a:solidFill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20" grpId="0"/>
      <p:bldP spid="21" grpId="0"/>
      <p:bldP spid="22" grpId="0"/>
      <p:bldP spid="18" grpId="0"/>
      <p:bldP spid="19" grpId="0"/>
      <p:bldP spid="23" grpId="0"/>
      <p:bldP spid="24" grpId="0"/>
      <p:bldP spid="25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331720" y="6231255"/>
            <a:ext cx="21039455" cy="132651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40</a:t>
            </a: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个</a:t>
            </a:r>
            <a:r>
              <a:rPr lang="en-US" alt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8</a:t>
            </a: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相乘，所得的数的个位数字是（   ）。</a:t>
            </a:r>
            <a:endParaRPr lang="zh-CN" altLang="en-US" sz="8000" b="1" dirty="0">
              <a:solidFill>
                <a:srgbClr val="FF00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194" name="文本框 7193"/>
          <p:cNvSpPr txBox="1"/>
          <p:nvPr/>
        </p:nvSpPr>
        <p:spPr>
          <a:xfrm>
            <a:off x="1698943" y="1167766"/>
            <a:ext cx="21612225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你能用今天学习的解决问题的方法寻找答案吗？</a:t>
            </a:r>
            <a:endParaRPr lang="zh-CN" altLang="zh-CN" sz="80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331720" y="3503930"/>
            <a:ext cx="16865600" cy="132651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8</a:t>
            </a: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×</a:t>
            </a:r>
            <a:r>
              <a:rPr lang="en-US" alt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8</a:t>
            </a: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×</a:t>
            </a:r>
            <a:r>
              <a:rPr lang="en-US" alt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8</a:t>
            </a: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×</a:t>
            </a:r>
            <a:r>
              <a:rPr lang="en-US" alt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8</a:t>
            </a: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×</a:t>
            </a:r>
            <a:r>
              <a:rPr lang="en-US" alt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8</a:t>
            </a: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×</a:t>
            </a:r>
            <a:r>
              <a:rPr lang="en-US" alt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8</a:t>
            </a: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×</a:t>
            </a:r>
            <a:r>
              <a:rPr lang="en-US" alt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8</a:t>
            </a: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×</a:t>
            </a:r>
            <a:r>
              <a:rPr lang="en-US" alt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8</a:t>
            </a: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×</a:t>
            </a:r>
            <a:r>
              <a:rPr lang="en-US" alt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8……</a:t>
            </a:r>
            <a:endParaRPr lang="en-US" altLang="zh-CN" sz="8000" b="1" dirty="0">
              <a:solidFill>
                <a:srgbClr val="FF00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0034250" y="6205855"/>
            <a:ext cx="1290955" cy="132651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6</a:t>
            </a:r>
            <a:endParaRPr lang="en-US" altLang="zh-CN" sz="8000" b="1" dirty="0">
              <a:solidFill>
                <a:srgbClr val="FF00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331720" y="8691880"/>
            <a:ext cx="9277985" cy="132651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40</a:t>
            </a: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÷</a:t>
            </a:r>
            <a:r>
              <a:rPr lang="en-US" altLang="zh-CN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4=10</a:t>
            </a:r>
            <a:r>
              <a:rPr lang="zh-CN" altLang="en-US"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（组）</a:t>
            </a:r>
            <a:endParaRPr lang="zh-CN" altLang="en-US" sz="8000" b="1" dirty="0">
              <a:solidFill>
                <a:srgbClr val="FF0000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9937115" y="8691880"/>
            <a:ext cx="12673965" cy="132651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80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个位数字将会出现10组</a:t>
            </a:r>
            <a:endParaRPr sz="8000" b="1" dirty="0">
              <a:solidFill>
                <a:srgbClr val="FF0000"/>
              </a:solidFill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4" name="文本框 7193"/>
          <p:cNvSpPr txBox="1"/>
          <p:nvPr/>
        </p:nvSpPr>
        <p:spPr>
          <a:xfrm>
            <a:off x="8863013" y="1088391"/>
            <a:ext cx="7325995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如何找到规律？</a:t>
            </a:r>
            <a:endParaRPr lang="zh-CN" altLang="zh-CN" sz="80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7258685" y="6568440"/>
            <a:ext cx="9754235" cy="1716405"/>
          </a:xfrm>
          <a:prstGeom prst="roundRect">
            <a:avLst>
              <a:gd name="adj" fmla="val 18997"/>
            </a:avLst>
          </a:prstGeom>
          <a:solidFill>
            <a:srgbClr val="6F7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13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54857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rgbClr val="4452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副标题 2"/>
          <p:cNvSpPr>
            <a:spLocks noGrp="1"/>
          </p:cNvSpPr>
          <p:nvPr/>
        </p:nvSpPr>
        <p:spPr>
          <a:xfrm>
            <a:off x="9251950" y="6985635"/>
            <a:ext cx="13728700" cy="217233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慢慢地寻找规律。</a:t>
            </a:r>
            <a:endParaRPr lang="zh-CN" altLang="en-US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258685" y="3235054"/>
            <a:ext cx="14244320" cy="1858645"/>
            <a:chOff x="15620" y="4959"/>
            <a:chExt cx="22432" cy="2927"/>
          </a:xfrm>
        </p:grpSpPr>
        <p:sp>
          <p:nvSpPr>
            <p:cNvPr id="19" name="圆角矩形 18"/>
            <p:cNvSpPr/>
            <p:nvPr/>
          </p:nvSpPr>
          <p:spPr>
            <a:xfrm>
              <a:off x="15620" y="4959"/>
              <a:ext cx="14958" cy="2802"/>
            </a:xfrm>
            <a:prstGeom prst="roundRect">
              <a:avLst>
                <a:gd name="adj" fmla="val 18997"/>
              </a:avLst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4452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副标题 2"/>
            <p:cNvSpPr>
              <a:spLocks noGrp="1"/>
            </p:cNvSpPr>
            <p:nvPr/>
          </p:nvSpPr>
          <p:spPr>
            <a:xfrm>
              <a:off x="18357" y="5642"/>
              <a:ext cx="19695" cy="2244"/>
            </a:xfrm>
            <a:prstGeom prst="rect">
              <a:avLst/>
            </a:prstGeom>
          </p:spPr>
          <p:txBody>
            <a:bodyPr vert="horz" lIns="101600" tIns="0" rIns="82550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5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先从</a:t>
              </a:r>
              <a:r>
                <a:rPr lang="en-US" altLang="zh-CN" sz="5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zh-CN" altLang="en-US" sz="5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个</a:t>
              </a:r>
              <a:r>
                <a:rPr lang="en-US" altLang="zh-CN" sz="5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8</a:t>
              </a:r>
              <a:r>
                <a:rPr lang="zh-CN" altLang="en-US" sz="5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开始研究。</a:t>
              </a:r>
              <a:endParaRPr lang="zh-CN" altLang="en-US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6" name="圆角矩形 5"/>
          <p:cNvSpPr/>
          <p:nvPr/>
        </p:nvSpPr>
        <p:spPr>
          <a:xfrm>
            <a:off x="7258685" y="9683115"/>
            <a:ext cx="9754235" cy="1778000"/>
          </a:xfrm>
          <a:prstGeom prst="roundRect">
            <a:avLst>
              <a:gd name="adj" fmla="val 18997"/>
            </a:avLst>
          </a:prstGeom>
          <a:solidFill>
            <a:srgbClr val="6F7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13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54857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rgbClr val="4452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副标题 2"/>
          <p:cNvSpPr>
            <a:spLocks noGrp="1"/>
          </p:cNvSpPr>
          <p:nvPr/>
        </p:nvSpPr>
        <p:spPr>
          <a:xfrm>
            <a:off x="7743189" y="10154920"/>
            <a:ext cx="12338050" cy="207391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运用规律，解决复杂的问题。</a:t>
            </a:r>
            <a:endParaRPr lang="zh-CN" altLang="en-US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2" grpId="0"/>
      <p:bldP spid="6" grpId="0" bldLvl="0" animBg="1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桌面\VCG211141758994_爱奇艺.jpgVCG211141758994_爱奇艺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854075" y="1031875"/>
            <a:ext cx="15231745" cy="10972800"/>
          </a:xfrm>
          <a:prstGeom prst="rect">
            <a:avLst/>
          </a:prstGeom>
        </p:spPr>
      </p:pic>
      <p:sp>
        <p:nvSpPr>
          <p:cNvPr id="8" name="标题 5"/>
          <p:cNvSpPr txBox="1"/>
          <p:nvPr>
            <p:custDataLst>
              <p:tags r:id="rId3"/>
            </p:custDataLst>
          </p:nvPr>
        </p:nvSpPr>
        <p:spPr>
          <a:xfrm>
            <a:off x="14068873" y="5761990"/>
            <a:ext cx="12000230" cy="1798955"/>
          </a:xfrm>
        </p:spPr>
        <p:txBody>
          <a:bodyPr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88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兰州拉面馆</a:t>
            </a:r>
            <a:endParaRPr lang="zh-CN" altLang="en-US" sz="88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4" name="文本框 7193"/>
          <p:cNvSpPr txBox="1"/>
          <p:nvPr/>
        </p:nvSpPr>
        <p:spPr>
          <a:xfrm>
            <a:off x="9729153" y="1088391"/>
            <a:ext cx="5285105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你的收获？</a:t>
            </a:r>
            <a:endParaRPr lang="zh-CN" altLang="zh-CN" sz="80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309870" y="6568440"/>
            <a:ext cx="13726795" cy="1716405"/>
          </a:xfrm>
          <a:prstGeom prst="roundRect">
            <a:avLst>
              <a:gd name="adj" fmla="val 18997"/>
            </a:avLst>
          </a:prstGeom>
          <a:solidFill>
            <a:srgbClr val="6F7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13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54857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rgbClr val="4452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副标题 2"/>
          <p:cNvSpPr>
            <a:spLocks noGrp="1"/>
          </p:cNvSpPr>
          <p:nvPr/>
        </p:nvSpPr>
        <p:spPr>
          <a:xfrm>
            <a:off x="5649595" y="6985635"/>
            <a:ext cx="13728700" cy="217233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规律的用途，规律可以更简洁地算出答案。</a:t>
            </a:r>
            <a:endParaRPr lang="zh-CN" altLang="en-US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258685" y="3235054"/>
            <a:ext cx="13830935" cy="1858645"/>
            <a:chOff x="15620" y="4959"/>
            <a:chExt cx="21781" cy="2927"/>
          </a:xfrm>
        </p:grpSpPr>
        <p:sp>
          <p:nvSpPr>
            <p:cNvPr id="19" name="圆角矩形 18"/>
            <p:cNvSpPr/>
            <p:nvPr/>
          </p:nvSpPr>
          <p:spPr>
            <a:xfrm>
              <a:off x="15620" y="4959"/>
              <a:ext cx="14958" cy="2802"/>
            </a:xfrm>
            <a:prstGeom prst="roundRect">
              <a:avLst>
                <a:gd name="adj" fmla="val 18997"/>
              </a:avLst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4452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副标题 2"/>
            <p:cNvSpPr>
              <a:spLocks noGrp="1"/>
            </p:cNvSpPr>
            <p:nvPr/>
          </p:nvSpPr>
          <p:spPr>
            <a:xfrm>
              <a:off x="17706" y="5642"/>
              <a:ext cx="19695" cy="2244"/>
            </a:xfrm>
            <a:prstGeom prst="rect">
              <a:avLst/>
            </a:prstGeom>
          </p:spPr>
          <p:txBody>
            <a:bodyPr vert="horz" lIns="101600" tIns="0" rIns="82550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sz="54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怎么样能够发现规律</a:t>
              </a:r>
              <a:r>
                <a:rPr lang="zh-CN" altLang="en-US" sz="5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。</a:t>
              </a:r>
              <a:endParaRPr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6" name="圆角矩形 5"/>
          <p:cNvSpPr/>
          <p:nvPr/>
        </p:nvSpPr>
        <p:spPr>
          <a:xfrm>
            <a:off x="4808220" y="9683115"/>
            <a:ext cx="14467205" cy="1778000"/>
          </a:xfrm>
          <a:prstGeom prst="roundRect">
            <a:avLst>
              <a:gd name="adj" fmla="val 18997"/>
            </a:avLst>
          </a:prstGeom>
          <a:solidFill>
            <a:srgbClr val="6F7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13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54857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rgbClr val="4452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副标题 2"/>
          <p:cNvSpPr>
            <a:spLocks noGrp="1"/>
          </p:cNvSpPr>
          <p:nvPr/>
        </p:nvSpPr>
        <p:spPr>
          <a:xfrm>
            <a:off x="6142990" y="10154920"/>
            <a:ext cx="12338050" cy="207391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提出了一个新的学习方法：由简入繁。</a:t>
            </a:r>
            <a:endParaRPr lang="zh-CN" altLang="en-US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2" grpId="0"/>
      <p:bldP spid="6" grpId="0" bldLvl="0" animBg="1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4" name="文本框 7193"/>
          <p:cNvSpPr txBox="1"/>
          <p:nvPr/>
        </p:nvSpPr>
        <p:spPr>
          <a:xfrm>
            <a:off x="10024428" y="1088391"/>
            <a:ext cx="426466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由简入繁</a:t>
            </a:r>
            <a:endParaRPr lang="zh-CN" altLang="zh-CN" sz="80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309870" y="6568440"/>
            <a:ext cx="13726795" cy="1716405"/>
          </a:xfrm>
          <a:prstGeom prst="roundRect">
            <a:avLst>
              <a:gd name="adj" fmla="val 18997"/>
            </a:avLst>
          </a:prstGeom>
          <a:solidFill>
            <a:srgbClr val="6F7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13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54857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rgbClr val="4452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副标题 2"/>
          <p:cNvSpPr>
            <a:spLocks noGrp="1"/>
          </p:cNvSpPr>
          <p:nvPr/>
        </p:nvSpPr>
        <p:spPr>
          <a:xfrm>
            <a:off x="5649595" y="6985635"/>
            <a:ext cx="13728700" cy="217233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在简单问题的研究过程当中，找到规律。</a:t>
            </a:r>
            <a:endParaRPr lang="zh-CN" altLang="en-US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534275" y="3235054"/>
            <a:ext cx="9498330" cy="1858645"/>
            <a:chOff x="15620" y="4959"/>
            <a:chExt cx="14958" cy="2927"/>
          </a:xfrm>
        </p:grpSpPr>
        <p:sp>
          <p:nvSpPr>
            <p:cNvPr id="19" name="圆角矩形 18"/>
            <p:cNvSpPr/>
            <p:nvPr/>
          </p:nvSpPr>
          <p:spPr>
            <a:xfrm>
              <a:off x="15620" y="4959"/>
              <a:ext cx="14958" cy="2802"/>
            </a:xfrm>
            <a:prstGeom prst="roundRect">
              <a:avLst>
                <a:gd name="adj" fmla="val 18997"/>
              </a:avLst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4452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副标题 2"/>
            <p:cNvSpPr>
              <a:spLocks noGrp="1"/>
            </p:cNvSpPr>
            <p:nvPr/>
          </p:nvSpPr>
          <p:spPr>
            <a:xfrm>
              <a:off x="17458" y="5642"/>
              <a:ext cx="11834" cy="2244"/>
            </a:xfrm>
            <a:prstGeom prst="rect">
              <a:avLst/>
            </a:prstGeom>
          </p:spPr>
          <p:txBody>
            <a:bodyPr vert="horz" lIns="101600" tIns="0" rIns="82550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sz="54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从简单的问题开始研究</a:t>
              </a:r>
              <a:r>
                <a:rPr lang="zh-CN" altLang="en-US" sz="5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。</a:t>
              </a:r>
              <a:endParaRPr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6" name="圆角矩形 5"/>
          <p:cNvSpPr/>
          <p:nvPr/>
        </p:nvSpPr>
        <p:spPr>
          <a:xfrm>
            <a:off x="7936865" y="9683115"/>
            <a:ext cx="8436610" cy="1778000"/>
          </a:xfrm>
          <a:prstGeom prst="roundRect">
            <a:avLst>
              <a:gd name="adj" fmla="val 18997"/>
            </a:avLst>
          </a:prstGeom>
          <a:solidFill>
            <a:srgbClr val="6F7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13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54857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64001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7314565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rgbClr val="4452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副标题 2"/>
          <p:cNvSpPr>
            <a:spLocks noGrp="1"/>
          </p:cNvSpPr>
          <p:nvPr/>
        </p:nvSpPr>
        <p:spPr>
          <a:xfrm>
            <a:off x="7973695" y="10154920"/>
            <a:ext cx="12338050" cy="207391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运用这个规律来解决问题。</a:t>
            </a:r>
            <a:endParaRPr lang="zh-CN" altLang="en-US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2" grpId="0"/>
      <p:bldP spid="6" grpId="0" bldLvl="0" animBg="1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5"/>
          <p:cNvSpPr>
            <a:spLocks noGrp="1"/>
          </p:cNvSpPr>
          <p:nvPr>
            <p:custDataLst>
              <p:tags r:id="rId1"/>
            </p:custDataLst>
          </p:nvPr>
        </p:nvSpPr>
        <p:spPr>
          <a:xfrm rot="760988">
            <a:off x="9779811" y="4142026"/>
            <a:ext cx="9622863" cy="2985792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12000" b="1" dirty="0">
                <a:solidFill>
                  <a:schemeClr val="accent2">
                    <a:lumMod val="50000"/>
                  </a:schemeClr>
                </a:solidFill>
                <a:effectLst/>
                <a:cs typeface="黑体" panose="02010609060101010101" pitchFamily="49" charset="-122"/>
                <a:sym typeface="+mn-ea"/>
              </a:rPr>
              <a:t>作业</a:t>
            </a:r>
            <a:r>
              <a:rPr lang="zh-CN" altLang="en-US" sz="12000" dirty="0">
                <a:solidFill>
                  <a:schemeClr val="accent2">
                    <a:lumMod val="50000"/>
                  </a:schemeClr>
                </a:solidFill>
                <a:cs typeface="黑体" panose="02010609060101010101" pitchFamily="49" charset="-122"/>
                <a:sym typeface="+mn-ea"/>
              </a:rPr>
              <a:t>布置</a:t>
            </a:r>
            <a:endParaRPr lang="zh-CN" altLang="en-US" sz="12000" b="1" dirty="0">
              <a:solidFill>
                <a:schemeClr val="accent2">
                  <a:lumMod val="50000"/>
                </a:schemeClr>
              </a:solidFill>
              <a:effectLst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4" name="文本框 7193"/>
          <p:cNvSpPr txBox="1"/>
          <p:nvPr/>
        </p:nvSpPr>
        <p:spPr>
          <a:xfrm>
            <a:off x="1855153" y="2486026"/>
            <a:ext cx="21612225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你能用今天学习的解决问题的方法寻找答案吗？</a:t>
            </a:r>
            <a:endParaRPr lang="zh-CN" altLang="zh-CN" sz="80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331720" y="5708650"/>
            <a:ext cx="19580860" cy="132651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96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111111111</a:t>
            </a:r>
            <a:r>
              <a:rPr lang="zh-CN" altLang="en-US" sz="96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×</a:t>
            </a:r>
            <a:r>
              <a:rPr lang="en-US" altLang="zh-CN" sz="96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111111111=</a:t>
            </a:r>
            <a:r>
              <a:rPr lang="zh-CN" altLang="en-US" sz="9600" b="1" dirty="0">
                <a:solidFill>
                  <a:srgbClr val="FF0000"/>
                </a:solidFill>
                <a:cs typeface="黑体" panose="02010609060101010101" pitchFamily="49" charset="-122"/>
                <a:sym typeface="+mn-ea"/>
              </a:rPr>
              <a:t>（      ）</a:t>
            </a:r>
            <a:endParaRPr lang="zh-CN" altLang="en-US" sz="9600" b="1" dirty="0">
              <a:solidFill>
                <a:srgbClr val="FF0000"/>
              </a:solidFill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113405" y="4160520"/>
            <a:ext cx="7967980" cy="2746375"/>
          </a:xfrm>
          <a:prstGeom prst="rect">
            <a:avLst/>
          </a:prstGeom>
          <a:effectLst>
            <a:outerShdw blurRad="152400" dist="444500" dir="5400000" sx="1000" sy="1000" algn="ctr" rotWithShape="0">
              <a:srgbClr val="000000">
                <a:alpha val="35000"/>
              </a:srgbClr>
            </a:outerShdw>
          </a:effectLst>
        </p:spPr>
        <p:txBody>
          <a:bodyPr vert="horz" lIns="101600" tIns="38100" rIns="25400" bIns="38100" rtlCol="0" anchor="t" anchorCtr="0">
            <a:noAutofit/>
          </a:bodyPr>
          <a:lstStyle>
            <a:lvl1pPr algn="ctr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10800" b="0" u="none" strike="noStrike" kern="1200" cap="none" spc="6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dist"/>
            <a:r>
              <a:rPr lang="zh-CN" altLang="en-US" sz="1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8000"/>
                    </a:srgbClr>
                  </a:outerShdw>
                </a:effectLst>
                <a:cs typeface="黑体" panose="02010609060101010101" pitchFamily="49" charset="-122"/>
                <a:sym typeface="+mn-ea"/>
              </a:rPr>
              <a:t>再见！</a:t>
            </a:r>
            <a:endParaRPr lang="zh-CN" altLang="en-US" sz="1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8000"/>
                  </a:srgbClr>
                </a:outerShdw>
              </a:effectLst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桌面\VCG41N1191605522_爱奇艺.jpgVCG41N1191605522_爱奇艺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569595" y="3354705"/>
            <a:ext cx="10902315" cy="7125970"/>
          </a:xfrm>
          <a:prstGeom prst="rect">
            <a:avLst/>
          </a:prstGeom>
        </p:spPr>
      </p:pic>
      <p:sp>
        <p:nvSpPr>
          <p:cNvPr id="8" name="标题 5"/>
          <p:cNvSpPr txBox="1"/>
          <p:nvPr>
            <p:custDataLst>
              <p:tags r:id="rId3"/>
            </p:custDataLst>
          </p:nvPr>
        </p:nvSpPr>
        <p:spPr>
          <a:xfrm>
            <a:off x="6126928" y="828040"/>
            <a:ext cx="12000230" cy="1798955"/>
          </a:xfrm>
        </p:spPr>
        <p:txBody>
          <a:bodyPr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怎样做拉面</a:t>
            </a:r>
            <a:endParaRPr lang="zh-CN" altLang="en-US" sz="80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989435" y="3605530"/>
            <a:ext cx="11697335" cy="700214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6500" dirty="0">
                <a:solidFill>
                  <a:srgbClr val="404040"/>
                </a:solidFill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6500" dirty="0">
                <a:solidFill>
                  <a:srgbClr val="404040"/>
                </a:solidFill>
                <a:cs typeface="黑体" panose="02010609060101010101" pitchFamily="49" charset="-122"/>
                <a:sym typeface="+mn-ea"/>
              </a:rPr>
              <a:t>将一根粗粗的面团对折几次，两只手上下翻飞。来来回回对折几次，这样面条越拉越长，越拉越细。</a:t>
            </a:r>
            <a:endParaRPr lang="zh-CN" altLang="en-US" sz="6500" dirty="0">
              <a:solidFill>
                <a:srgbClr val="404040"/>
              </a:solidFill>
              <a:cs typeface="黑体" panose="02010609060101010101" pitchFamily="49" charset="-122"/>
              <a:sym typeface="+mn-ea"/>
            </a:endParaRPr>
          </a:p>
          <a:p>
            <a:pPr marL="0" indent="0">
              <a:buNone/>
            </a:pPr>
            <a:endParaRPr lang="zh-CN" altLang="en-US" sz="6500" dirty="0">
              <a:solidFill>
                <a:srgbClr val="404040"/>
              </a:solidFill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桌面\VCG41N1191605524_爱奇艺.jpgVCG41N1191605524_爱奇艺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1106170" y="3325495"/>
            <a:ext cx="10107295" cy="7125970"/>
          </a:xfrm>
          <a:prstGeom prst="rect">
            <a:avLst/>
          </a:prstGeom>
        </p:spPr>
      </p:pic>
      <p:sp>
        <p:nvSpPr>
          <p:cNvPr id="8" name="标题 5"/>
          <p:cNvSpPr txBox="1"/>
          <p:nvPr>
            <p:custDataLst>
              <p:tags r:id="rId3"/>
            </p:custDataLst>
          </p:nvPr>
        </p:nvSpPr>
        <p:spPr>
          <a:xfrm>
            <a:off x="6126928" y="828040"/>
            <a:ext cx="12000230" cy="1798955"/>
          </a:xfrm>
        </p:spPr>
        <p:txBody>
          <a:bodyPr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怎样做拉面</a:t>
            </a:r>
            <a:endParaRPr lang="zh-CN" altLang="en-US" sz="80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" name="图片 3" descr="D:\桌面\VCG21gic7117288_爱奇艺.jpgVCG21gic7117288_爱奇艺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12177395" y="3325495"/>
            <a:ext cx="10367010" cy="71596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4" name="文本框 7193"/>
          <p:cNvSpPr txBox="1"/>
          <p:nvPr/>
        </p:nvSpPr>
        <p:spPr>
          <a:xfrm>
            <a:off x="5319713" y="1088391"/>
            <a:ext cx="13448665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你想提出什么样的数学问题？</a:t>
            </a:r>
            <a:endParaRPr lang="zh-CN" altLang="zh-CN" sz="80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623175" y="5623560"/>
            <a:ext cx="10688955" cy="2115820"/>
            <a:chOff x="10883775" y="1621761"/>
            <a:chExt cx="11254407" cy="2352547"/>
          </a:xfrm>
        </p:grpSpPr>
        <p:sp>
          <p:nvSpPr>
            <p:cNvPr id="13" name="等腰三角形 12"/>
            <p:cNvSpPr/>
            <p:nvPr/>
          </p:nvSpPr>
          <p:spPr>
            <a:xfrm rot="1347984">
              <a:off x="11674051" y="2188591"/>
              <a:ext cx="1828800" cy="950492"/>
            </a:xfrm>
            <a:prstGeom prst="triangle">
              <a:avLst/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" name="等腰三角形 1"/>
            <p:cNvSpPr/>
            <p:nvPr/>
          </p:nvSpPr>
          <p:spPr>
            <a:xfrm rot="1347984">
              <a:off x="10883775" y="2122223"/>
              <a:ext cx="1828800" cy="950492"/>
            </a:xfrm>
            <a:prstGeom prst="triangle">
              <a:avLst/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1867942" y="1621761"/>
              <a:ext cx="10270240" cy="2352547"/>
            </a:xfrm>
            <a:prstGeom prst="roundRect">
              <a:avLst>
                <a:gd name="adj" fmla="val 18997"/>
              </a:avLst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4452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副标题 2"/>
          <p:cNvSpPr>
            <a:spLocks noGrp="1"/>
          </p:cNvSpPr>
          <p:nvPr/>
        </p:nvSpPr>
        <p:spPr>
          <a:xfrm>
            <a:off x="9305290" y="6017260"/>
            <a:ext cx="8259445" cy="132905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8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它有多少根面条？</a:t>
            </a:r>
            <a:endParaRPr lang="zh-CN" altLang="en-US" sz="8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0" name="图片 19" descr="小女孩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7405" y="4015740"/>
            <a:ext cx="3996690" cy="5983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0476230" y="1925320"/>
            <a:ext cx="12788370" cy="8572500"/>
            <a:chOff x="17311" y="-2613"/>
            <a:chExt cx="16831" cy="12217"/>
          </a:xfrm>
        </p:grpSpPr>
        <p:sp>
          <p:nvSpPr>
            <p:cNvPr id="23" name="圆角矩形 22"/>
            <p:cNvSpPr/>
            <p:nvPr/>
          </p:nvSpPr>
          <p:spPr>
            <a:xfrm>
              <a:off x="17311" y="-2613"/>
              <a:ext cx="16248" cy="12217"/>
            </a:xfrm>
            <a:prstGeom prst="roundRect">
              <a:avLst>
                <a:gd name="adj" fmla="val 18997"/>
              </a:avLst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4452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副标题 2"/>
            <p:cNvSpPr>
              <a:spLocks noGrp="1"/>
            </p:cNvSpPr>
            <p:nvPr/>
          </p:nvSpPr>
          <p:spPr>
            <a:xfrm>
              <a:off x="17901" y="657"/>
              <a:ext cx="16241" cy="5366"/>
            </a:xfrm>
            <a:prstGeom prst="rect">
              <a:avLst/>
            </a:prstGeom>
            <a:ln>
              <a:noFill/>
            </a:ln>
          </p:spPr>
          <p:txBody>
            <a:bodyPr vert="horz" lIns="101600" tIns="0" rIns="82550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9600" dirty="0">
                  <a:solidFill>
                    <a:schemeClr val="bg1"/>
                  </a:solidFill>
                  <a:cs typeface="黑体" panose="02010609060101010101" pitchFamily="49" charset="-122"/>
                  <a:sym typeface="+mn-ea"/>
                </a:rPr>
                <a:t>把</a:t>
              </a:r>
              <a:r>
                <a:rPr lang="en-US" altLang="zh-CN" sz="9600" dirty="0">
                  <a:solidFill>
                    <a:srgbClr val="F66D08"/>
                  </a:solidFill>
                  <a:cs typeface="黑体" panose="02010609060101010101" pitchFamily="49" charset="-122"/>
                  <a:sym typeface="+mn-ea"/>
                </a:rPr>
                <a:t>1</a:t>
              </a:r>
              <a:r>
                <a:rPr lang="zh-CN" altLang="en-US" sz="9600" dirty="0">
                  <a:solidFill>
                    <a:schemeClr val="bg1"/>
                  </a:solidFill>
                  <a:cs typeface="黑体" panose="02010609060101010101" pitchFamily="49" charset="-122"/>
                  <a:sym typeface="+mn-ea"/>
                </a:rPr>
                <a:t>根拉面对折</a:t>
              </a:r>
              <a:r>
                <a:rPr lang="en-US" altLang="zh-CN" sz="9600" dirty="0">
                  <a:solidFill>
                    <a:srgbClr val="F66D08"/>
                  </a:solidFill>
                  <a:cs typeface="黑体" panose="02010609060101010101" pitchFamily="49" charset="-122"/>
                  <a:sym typeface="+mn-ea"/>
                </a:rPr>
                <a:t>10</a:t>
              </a:r>
              <a:r>
                <a:rPr lang="zh-CN" altLang="en-US" sz="9600" dirty="0">
                  <a:solidFill>
                    <a:srgbClr val="F66D08"/>
                  </a:solidFill>
                  <a:cs typeface="黑体" panose="02010609060101010101" pitchFamily="49" charset="-122"/>
                  <a:sym typeface="+mn-ea"/>
                </a:rPr>
                <a:t>次</a:t>
              </a:r>
              <a:r>
                <a:rPr lang="zh-CN" altLang="en-US" sz="9600" dirty="0">
                  <a:solidFill>
                    <a:schemeClr val="bg1"/>
                  </a:solidFill>
                  <a:cs typeface="黑体" panose="02010609060101010101" pitchFamily="49" charset="-122"/>
                  <a:sym typeface="+mn-ea"/>
                </a:rPr>
                <a:t>，最后拉成了多少根？</a:t>
              </a:r>
              <a:endParaRPr lang="zh-CN" altLang="en-US" sz="9600" dirty="0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</p:grpSp>
      <p:pic>
        <p:nvPicPr>
          <p:cNvPr id="2" name="Picture 1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55265" y="4424680"/>
            <a:ext cx="6514465" cy="453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4" name="文本框 7193"/>
          <p:cNvSpPr txBox="1"/>
          <p:nvPr/>
        </p:nvSpPr>
        <p:spPr>
          <a:xfrm>
            <a:off x="5477193" y="1088391"/>
            <a:ext cx="1446911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8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猜一猜，对折十次会有多少根？</a:t>
            </a:r>
            <a:endParaRPr lang="zh-CN" altLang="zh-CN" sz="80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 descr="小男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72380" y="2862580"/>
            <a:ext cx="2708275" cy="427672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969635" y="6155055"/>
            <a:ext cx="6326505" cy="1816100"/>
            <a:chOff x="10883775" y="1621761"/>
            <a:chExt cx="11254407" cy="2352547"/>
          </a:xfrm>
        </p:grpSpPr>
        <p:sp>
          <p:nvSpPr>
            <p:cNvPr id="13" name="等腰三角形 12"/>
            <p:cNvSpPr/>
            <p:nvPr/>
          </p:nvSpPr>
          <p:spPr>
            <a:xfrm rot="1347984">
              <a:off x="11674051" y="2188591"/>
              <a:ext cx="1828800" cy="950492"/>
            </a:xfrm>
            <a:prstGeom prst="triangle">
              <a:avLst/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" name="等腰三角形 1"/>
            <p:cNvSpPr/>
            <p:nvPr/>
          </p:nvSpPr>
          <p:spPr>
            <a:xfrm rot="1347984">
              <a:off x="10883775" y="2122223"/>
              <a:ext cx="1828800" cy="950492"/>
            </a:xfrm>
            <a:prstGeom prst="triangle">
              <a:avLst/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1867942" y="1621761"/>
              <a:ext cx="10270240" cy="2352547"/>
            </a:xfrm>
            <a:prstGeom prst="roundRect">
              <a:avLst>
                <a:gd name="adj" fmla="val 18997"/>
              </a:avLst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4452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892155" y="3235054"/>
            <a:ext cx="10551795" cy="1779270"/>
            <a:chOff x="21218" y="4959"/>
            <a:chExt cx="16617" cy="2802"/>
          </a:xfrm>
        </p:grpSpPr>
        <p:grpSp>
          <p:nvGrpSpPr>
            <p:cNvPr id="16" name="组合 15"/>
            <p:cNvGrpSpPr/>
            <p:nvPr/>
          </p:nvGrpSpPr>
          <p:grpSpPr>
            <a:xfrm>
              <a:off x="21218" y="4959"/>
              <a:ext cx="10898" cy="2802"/>
              <a:chOff x="15516723" y="1521794"/>
              <a:chExt cx="6918585" cy="1978422"/>
            </a:xfrm>
          </p:grpSpPr>
          <p:sp>
            <p:nvSpPr>
              <p:cNvPr id="18" name="等腰三角形 17"/>
              <p:cNvSpPr/>
              <p:nvPr/>
            </p:nvSpPr>
            <p:spPr>
              <a:xfrm rot="20186923">
                <a:off x="20606508" y="2183607"/>
                <a:ext cx="1828800" cy="950492"/>
              </a:xfrm>
              <a:prstGeom prst="triangle">
                <a:avLst/>
              </a:prstGeom>
              <a:solidFill>
                <a:srgbClr val="6F7F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45713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54857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64001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73145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15516723" y="1521794"/>
                <a:ext cx="5942187" cy="1978422"/>
              </a:xfrm>
              <a:prstGeom prst="roundRect">
                <a:avLst>
                  <a:gd name="adj" fmla="val 18997"/>
                </a:avLst>
              </a:prstGeom>
              <a:solidFill>
                <a:srgbClr val="6F7F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45713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54857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64001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7314565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srgbClr val="4452FF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7" name="副标题 2"/>
            <p:cNvSpPr>
              <a:spLocks noGrp="1"/>
            </p:cNvSpPr>
            <p:nvPr/>
          </p:nvSpPr>
          <p:spPr>
            <a:xfrm>
              <a:off x="23705" y="5239"/>
              <a:ext cx="14130" cy="2244"/>
            </a:xfrm>
            <a:prstGeom prst="rect">
              <a:avLst/>
            </a:prstGeom>
          </p:spPr>
          <p:txBody>
            <a:bodyPr vert="horz" lIns="101600" tIns="0" rIns="82550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altLang="zh-CN" sz="9600" dirty="0">
                  <a:solidFill>
                    <a:schemeClr val="bg1"/>
                  </a:solidFill>
                  <a:cs typeface="黑体" panose="02010609060101010101" pitchFamily="49" charset="-122"/>
                  <a:sym typeface="+mn-ea"/>
                </a:rPr>
                <a:t>20</a:t>
              </a:r>
              <a:r>
                <a:rPr lang="zh-CN" altLang="en-US" sz="9600" dirty="0">
                  <a:solidFill>
                    <a:schemeClr val="bg1"/>
                  </a:solidFill>
                  <a:cs typeface="黑体" panose="02010609060101010101" pitchFamily="49" charset="-122"/>
                  <a:sym typeface="+mn-ea"/>
                </a:rPr>
                <a:t>根</a:t>
              </a:r>
              <a:endParaRPr lang="en-US" altLang="zh-CN" sz="9600" dirty="0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</p:grpSp>
      <p:pic>
        <p:nvPicPr>
          <p:cNvPr id="20" name="图片 19" descr="小女孩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1585" y="4615815"/>
            <a:ext cx="3188970" cy="477329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0892155" y="9483725"/>
            <a:ext cx="6492875" cy="1778000"/>
            <a:chOff x="12000294" y="1739971"/>
            <a:chExt cx="10435014" cy="1977009"/>
          </a:xfrm>
        </p:grpSpPr>
        <p:sp>
          <p:nvSpPr>
            <p:cNvPr id="5" name="等腰三角形 4"/>
            <p:cNvSpPr/>
            <p:nvPr/>
          </p:nvSpPr>
          <p:spPr>
            <a:xfrm rot="20186923">
              <a:off x="20606508" y="2183607"/>
              <a:ext cx="1828800" cy="950492"/>
            </a:xfrm>
            <a:prstGeom prst="triangle">
              <a:avLst/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2000294" y="1739971"/>
              <a:ext cx="9831875" cy="1977009"/>
            </a:xfrm>
            <a:prstGeom prst="roundRect">
              <a:avLst>
                <a:gd name="adj" fmla="val 18997"/>
              </a:avLst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4452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2" name="图片 21" descr="小男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2535" y="8779510"/>
            <a:ext cx="2575560" cy="4066540"/>
          </a:xfrm>
          <a:prstGeom prst="rect">
            <a:avLst/>
          </a:prstGeom>
        </p:spPr>
      </p:pic>
      <p:sp>
        <p:nvSpPr>
          <p:cNvPr id="8" name="副标题 2"/>
          <p:cNvSpPr>
            <a:spLocks noGrp="1"/>
          </p:cNvSpPr>
          <p:nvPr/>
        </p:nvSpPr>
        <p:spPr>
          <a:xfrm>
            <a:off x="7954747" y="6397989"/>
            <a:ext cx="8972550" cy="142494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9600" dirty="0"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50</a:t>
            </a:r>
            <a:r>
              <a:rPr lang="zh-CN" altLang="en-US" sz="9600" dirty="0"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根</a:t>
            </a:r>
            <a:endParaRPr lang="en-US" altLang="zh-CN" sz="9600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" name="副标题 2"/>
          <p:cNvSpPr>
            <a:spLocks noGrp="1"/>
          </p:cNvSpPr>
          <p:nvPr/>
        </p:nvSpPr>
        <p:spPr>
          <a:xfrm>
            <a:off x="12637872" y="9720309"/>
            <a:ext cx="8972550" cy="142494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9600" dirty="0"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80</a:t>
            </a:r>
            <a:r>
              <a:rPr lang="zh-CN" altLang="en-US" sz="9600" dirty="0"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根</a:t>
            </a:r>
            <a:endParaRPr lang="en-US" altLang="zh-CN" sz="9600" dirty="0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1145520" y="2004060"/>
            <a:ext cx="12788370" cy="8572500"/>
            <a:chOff x="17311" y="-2613"/>
            <a:chExt cx="16831" cy="12217"/>
          </a:xfrm>
        </p:grpSpPr>
        <p:sp>
          <p:nvSpPr>
            <p:cNvPr id="23" name="圆角矩形 22"/>
            <p:cNvSpPr/>
            <p:nvPr/>
          </p:nvSpPr>
          <p:spPr>
            <a:xfrm>
              <a:off x="17311" y="-2613"/>
              <a:ext cx="16248" cy="12217"/>
            </a:xfrm>
            <a:prstGeom prst="roundRect">
              <a:avLst>
                <a:gd name="adj" fmla="val 18997"/>
              </a:avLst>
            </a:prstGeom>
            <a:solidFill>
              <a:srgbClr val="6F7F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9144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8288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27432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3657600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45713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54857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64001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7314565" algn="l" defTabSz="1828800" rtl="0" eaLnBrk="1" latinLnBrk="0" hangingPunct="1">
                <a:defRPr sz="36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4452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副标题 2"/>
            <p:cNvSpPr>
              <a:spLocks noGrp="1"/>
            </p:cNvSpPr>
            <p:nvPr/>
          </p:nvSpPr>
          <p:spPr>
            <a:xfrm>
              <a:off x="17901" y="657"/>
              <a:ext cx="16241" cy="5366"/>
            </a:xfrm>
            <a:prstGeom prst="rect">
              <a:avLst/>
            </a:prstGeom>
          </p:spPr>
          <p:txBody>
            <a:bodyPr vert="horz" lIns="101600" tIns="0" rIns="82550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96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把</a:t>
              </a:r>
              <a:r>
                <a:rPr lang="en-US" altLang="zh-CN" sz="9600" dirty="0">
                  <a:solidFill>
                    <a:srgbClr val="F66D08"/>
                  </a:solidFill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zh-CN" altLang="en-US" sz="96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根拉面对折</a:t>
              </a:r>
              <a:r>
                <a:rPr lang="en-US" altLang="zh-CN" sz="9600" dirty="0">
                  <a:solidFill>
                    <a:srgbClr val="F66D0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9600" dirty="0">
                  <a:solidFill>
                    <a:srgbClr val="F66D0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次</a:t>
              </a:r>
              <a:r>
                <a:rPr lang="zh-CN" altLang="en-US" sz="96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，最后拉成了多少根？</a:t>
              </a:r>
              <a:endParaRPr lang="zh-CN" altLang="en-US" sz="9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276350" y="6247130"/>
            <a:ext cx="8985885" cy="879475"/>
          </a:xfrm>
          <a:prstGeom prst="rect">
            <a:avLst/>
          </a:prstGeom>
          <a:solidFill>
            <a:srgbClr val="FDB1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596323" y="4126075"/>
            <a:ext cx="385572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sz="9600" b="1">
                <a:solidFill>
                  <a:srgbClr val="40404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面粉团</a:t>
            </a:r>
            <a:endParaRPr lang="zh-CN" sz="9600" b="1">
              <a:solidFill>
                <a:srgbClr val="40404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PLACING_PICTURE_USER_VIEWPORT" val="{&quot;height&quot;:11222,&quot;width&quot;:15917}"/>
</p:tagLst>
</file>

<file path=ppt/tags/tag12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PLACING_PICTURE_USER_VIEWPORT" val="{&quot;height&quot;:12496,&quot;width&quot;:16916}"/>
</p:tagLst>
</file>

<file path=ppt/tags/tag40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PLACING_PICTURE_USER_VIEWPORT" val="{&quot;height&quot;:12496,&quot;width&quot;:16916}"/>
</p:tagLst>
</file>

<file path=ppt/tags/tag60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PLACING_PICTURE_USER_VIEWPORT" val="{&quot;height&quot;:11222,&quot;width&quot;:15917}"/>
</p:tagLst>
</file>

<file path=ppt/tags/tag90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1041</Words>
  <Application>WPS 演示</Application>
  <PresentationFormat>自定义</PresentationFormat>
  <Paragraphs>296</Paragraphs>
  <Slides>34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Arial</vt:lpstr>
      <vt:lpstr>微软雅黑</vt:lpstr>
      <vt:lpstr>黑体</vt:lpstr>
      <vt:lpstr>Times New Roman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由简入繁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qwe</cp:lastModifiedBy>
  <cp:revision>367</cp:revision>
  <dcterms:created xsi:type="dcterms:W3CDTF">2020-02-10T07:21:00Z</dcterms:created>
  <dcterms:modified xsi:type="dcterms:W3CDTF">2021-11-10T12:34:38Z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CF6E745088DD48E8BF6A6959ABBDC1D5</vt:lpwstr>
  </property>
</Properties>
</file>