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17" r:id="rId3"/>
    <p:sldId id="292" r:id="rId4"/>
    <p:sldId id="310" r:id="rId5"/>
    <p:sldId id="300" r:id="rId6"/>
    <p:sldId id="311" r:id="rId7"/>
    <p:sldId id="305" r:id="rId8"/>
    <p:sldId id="306" r:id="rId9"/>
    <p:sldId id="307" r:id="rId10"/>
    <p:sldId id="309" r:id="rId11"/>
    <p:sldId id="312" r:id="rId12"/>
    <p:sldId id="320" r:id="rId13"/>
    <p:sldId id="298" r:id="rId14"/>
    <p:sldId id="308" r:id="rId15"/>
    <p:sldId id="313" r:id="rId16"/>
    <p:sldId id="314" r:id="rId17"/>
    <p:sldId id="315" r:id="rId18"/>
    <p:sldId id="316" r:id="rId19"/>
    <p:sldId id="318" r:id="rId20"/>
    <p:sldId id="319" r:id="rId21"/>
  </p:sldIdLst>
  <p:sldSz cx="9144000" cy="6858000" type="screen4x3"/>
  <p:notesSz cx="6797675" cy="987234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楷体_GB2312"/>
        <a:ea typeface="宋体" panose="02010600030101010101" pitchFamily="2" charset="-122"/>
        <a:cs typeface="楷体_GB231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66FF"/>
    <a:srgbClr val="66CCFF"/>
    <a:srgbClr val="33CCFF"/>
    <a:srgbClr val="FFFF99"/>
    <a:srgbClr val="FF0000"/>
    <a:srgbClr val="33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337" autoAdjust="0"/>
    <p:restoredTop sz="99553" autoAdjust="0"/>
  </p:normalViewPr>
  <p:slideViewPr>
    <p:cSldViewPr>
      <p:cViewPr>
        <p:scale>
          <a:sx n="100" d="100"/>
          <a:sy n="100" d="100"/>
        </p:scale>
        <p:origin x="-492" y="-72"/>
      </p:cViewPr>
      <p:guideLst>
        <p:guide orient="horz" pos="220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6F149F45-502F-48DC-8CC0-6101CBFC5C89}" type="datetimeFigureOut">
              <a:rPr lang="zh-CN" altLang="en-US"/>
            </a:fld>
            <a:endParaRPr lang="en-US" altLang="zh-CN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lnSpc>
                <a:spcPct val="100000"/>
              </a:lnSpc>
              <a:defRPr sz="1200" b="0"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</a:lstStyle>
          <a:p>
            <a:pPr>
              <a:defRPr/>
            </a:pPr>
            <a:fld id="{8C8A4D8D-8BD9-43D2-AA95-CB9BF98345C1}" type="slidenum">
              <a:rPr lang="zh-CN" altLang="en-US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lnSpc>
                <a:spcPct val="120000"/>
              </a:lnSpc>
              <a:defRPr sz="1200">
                <a:latin typeface="楷体_GB2312" pitchFamily="49" charset="-122"/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lnSpc>
                <a:spcPct val="120000"/>
              </a:lnSpc>
              <a:defRPr sz="1200">
                <a:latin typeface="楷体_GB2312" pitchFamily="49" charset="-122"/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fld id="{737F2C02-D6E7-4460-9FB3-8AF0143941C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lnSpc>
                <a:spcPct val="120000"/>
              </a:lnSpc>
              <a:defRPr sz="1200">
                <a:latin typeface="楷体_GB2312" pitchFamily="49" charset="-122"/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lnSpc>
                <a:spcPct val="120000"/>
              </a:lnSpc>
              <a:defRPr sz="1200">
                <a:latin typeface="楷体_GB2312" pitchFamily="49" charset="-122"/>
                <a:ea typeface="楷体_GB2312" pitchFamily="49" charset="-122"/>
                <a:cs typeface="+mn-cs"/>
              </a:defRPr>
            </a:lvl1pPr>
          </a:lstStyle>
          <a:p>
            <a:pPr>
              <a:defRPr/>
            </a:pPr>
            <a:fld id="{BB187B32-5E64-47FB-B9DA-4AA6704D690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17513"/>
            <a:ext cx="2057400" cy="57086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17513"/>
            <a:ext cx="6019800" cy="57086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+mj-lt"/>
          <a:ea typeface="+mj-ea"/>
          <a:cs typeface="楷体_GB2312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  <a:cs typeface="楷体_GB231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1C1C1C"/>
          </a:solidFill>
          <a:latin typeface="Arial" panose="020B0604020202020204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1C1C1C"/>
          </a:solidFill>
          <a:latin typeface="+mn-lt"/>
          <a:ea typeface="+mn-ea"/>
          <a:cs typeface="楷体_GB231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1C1C1C"/>
          </a:solidFill>
          <a:latin typeface="+mn-lt"/>
          <a:ea typeface="+mn-ea"/>
          <a:cs typeface="楷体_GB231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1C1C1C"/>
          </a:solidFill>
          <a:latin typeface="+mn-lt"/>
          <a:ea typeface="+mn-ea"/>
          <a:cs typeface="楷体_GB231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1C1C1C"/>
          </a:solidFill>
          <a:latin typeface="+mn-lt"/>
          <a:ea typeface="+mn-ea"/>
          <a:cs typeface="楷体_GB231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  <a:cs typeface="楷体_GB2312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1C1C1C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611188" y="2492375"/>
            <a:ext cx="7902575" cy="7588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zh-CN" sz="4000" b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乘</a:t>
            </a:r>
            <a:r>
              <a:rPr lang="zh-CN" altLang="en-US" sz="4000" b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、</a:t>
            </a:r>
            <a:r>
              <a:rPr lang="zh-CN" altLang="zh-CN" sz="4000" b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除法</a:t>
            </a:r>
            <a:r>
              <a:rPr lang="zh-CN" altLang="en-US" sz="4000" b="0">
                <a:solidFill>
                  <a:srgbClr val="C00000"/>
                </a:solidFill>
                <a:latin typeface="Arial" panose="020B0604020202020204" pitchFamily="34" charset="0"/>
                <a:ea typeface="楷体_GB2312"/>
              </a:rPr>
              <a:t>的意义和各部分间的关系</a:t>
            </a:r>
            <a:endParaRPr lang="en-US" altLang="zh-CN" sz="4000" b="0">
              <a:solidFill>
                <a:srgbClr val="C0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1720" y="1124744"/>
            <a:ext cx="4560882" cy="108952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altLang="zh-CN" sz="5400" dirty="0">
                <a:ln w="31550" cmpd="sng">
                  <a:solidFill>
                    <a:srgbClr val="0070C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1</a:t>
            </a:r>
            <a:r>
              <a:rPr lang="zh-CN" altLang="en-US" sz="5400" dirty="0">
                <a:ln w="31550" cmpd="sng">
                  <a:solidFill>
                    <a:srgbClr val="0070C0"/>
                  </a:soli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、四则运算</a:t>
            </a:r>
            <a:endParaRPr lang="zh-CN" altLang="en-US" sz="5400" dirty="0">
              <a:ln w="31550" cmpd="sng">
                <a:solidFill>
                  <a:srgbClr val="0070C0"/>
                </a:soli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3276600" y="4941888"/>
            <a:ext cx="381635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学  校：八家子九年一贯制学校</a:t>
            </a:r>
            <a:endParaRPr lang="en-US" altLang="zh-CN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执教者：陈海英</a:t>
            </a:r>
            <a:endParaRPr lang="zh-CN" altLang="en-US"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1754188" y="3624263"/>
            <a:ext cx="7210425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想一想：在有余数的除法里，被除数与商、除数和余数</a:t>
            </a:r>
            <a:endParaRPr lang="zh-CN" altLang="en-US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        之间有什么关系？</a:t>
            </a:r>
            <a:endParaRPr lang="zh-CN" altLang="en-US">
              <a:ea typeface="楷体_GB231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2657475" y="2971800"/>
            <a:ext cx="3305175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</a:rPr>
              <a:t>19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÷</a:t>
            </a:r>
            <a:r>
              <a:rPr lang="en-US" altLang="zh-CN">
                <a:latin typeface="Arial" panose="020B0604020202020204" pitchFamily="34" charset="0"/>
              </a:rPr>
              <a:t>6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</a:rPr>
              <a:t>3</a:t>
            </a:r>
            <a:r>
              <a:rPr lang="en-US" altLang="zh-CN">
                <a:latin typeface="宋体" panose="02010600030101010101" pitchFamily="2" charset="-122"/>
              </a:rPr>
              <a:t>……</a:t>
            </a:r>
            <a:r>
              <a:rPr lang="en-US" altLang="zh-CN">
                <a:latin typeface="Arial" panose="020B0604020202020204" pitchFamily="34" charset="0"/>
              </a:rPr>
              <a:t>1</a:t>
            </a:r>
            <a:endParaRPr lang="en-US" altLang="zh-CN">
              <a:latin typeface="Arial" panose="020B0604020202020204" pitchFamily="34" charset="0"/>
            </a:endParaRPr>
          </a:p>
        </p:txBody>
      </p:sp>
      <p:sp>
        <p:nvSpPr>
          <p:cNvPr id="11271" name="TextBox 6"/>
          <p:cNvSpPr txBox="1">
            <a:spLocks noChangeArrowheads="1"/>
          </p:cNvSpPr>
          <p:nvPr/>
        </p:nvSpPr>
        <p:spPr bwMode="auto">
          <a:xfrm>
            <a:off x="2773363" y="4829175"/>
            <a:ext cx="35718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被除数＝商</a:t>
            </a:r>
            <a:r>
              <a:rPr lang="en-US" altLang="zh-CN">
                <a:ea typeface="楷体_GB2312"/>
              </a:rPr>
              <a:t>×</a:t>
            </a:r>
            <a:r>
              <a:rPr lang="zh-CN" altLang="en-US">
                <a:ea typeface="楷体_GB2312"/>
              </a:rPr>
              <a:t>除数＋余数</a:t>
            </a:r>
            <a:endParaRPr lang="zh-CN" altLang="en-US">
              <a:ea typeface="楷体_GB2312"/>
            </a:endParaRP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1527175" y="2466975"/>
            <a:ext cx="3643313" cy="425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3. </a:t>
            </a:r>
            <a:r>
              <a:rPr lang="zh-CN" altLang="en-US">
                <a:ea typeface="楷体_GB2312"/>
              </a:rPr>
              <a:t>乘法与除法间的关系</a:t>
            </a:r>
            <a:endParaRPr lang="zh-CN" altLang="en-US">
              <a:ea typeface="楷体_GB2312"/>
            </a:endParaRP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61468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（三）乘、除法各部分间的关系</a:t>
            </a:r>
            <a:endParaRPr lang="zh-CN" altLang="en-US" sz="3000">
              <a:ea typeface="楷体_GB231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2" grpId="0"/>
      <p:bldP spid="112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250825" y="1268413"/>
            <a:ext cx="6146800" cy="590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（四）有关</a:t>
            </a:r>
            <a:r>
              <a:rPr lang="en-US" altLang="zh-CN" sz="3000">
                <a:latin typeface="Arial" panose="020B0604020202020204" pitchFamily="34" charset="0"/>
                <a:ea typeface="楷体_GB2312"/>
              </a:rPr>
              <a:t>0</a:t>
            </a:r>
            <a:r>
              <a:rPr lang="zh-CN" altLang="en-US" sz="3000">
                <a:ea typeface="楷体_GB2312"/>
              </a:rPr>
              <a:t>的运算</a:t>
            </a:r>
            <a:endParaRPr lang="zh-CN" altLang="en-US" sz="3000">
              <a:ea typeface="楷体_GB2312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95288" y="1916113"/>
            <a:ext cx="5761037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楷体_GB2312"/>
              </a:rPr>
              <a:t>1.</a:t>
            </a:r>
            <a:r>
              <a:rPr lang="zh-CN" altLang="zh-CN">
                <a:ea typeface="楷体_GB2312"/>
              </a:rPr>
              <a:t>计算：</a:t>
            </a:r>
            <a:r>
              <a:rPr lang="en-US" altLang="zh-CN">
                <a:ea typeface="楷体_GB2312"/>
              </a:rPr>
              <a:t>   6+0</a:t>
            </a:r>
            <a:r>
              <a:rPr lang="zh-CN" altLang="zh-CN">
                <a:ea typeface="楷体_GB2312"/>
              </a:rPr>
              <a:t>、</a:t>
            </a:r>
            <a:r>
              <a:rPr lang="en-US" altLang="zh-CN">
                <a:ea typeface="楷体_GB2312"/>
              </a:rPr>
              <a:t>    6-0</a:t>
            </a:r>
            <a:r>
              <a:rPr lang="zh-CN" altLang="zh-CN">
                <a:ea typeface="楷体_GB2312"/>
              </a:rPr>
              <a:t>、</a:t>
            </a:r>
            <a:r>
              <a:rPr lang="en-US" altLang="zh-CN">
                <a:ea typeface="楷体_GB2312"/>
              </a:rPr>
              <a:t>  6×0</a:t>
            </a:r>
            <a:r>
              <a:rPr lang="zh-CN" altLang="zh-CN">
                <a:ea typeface="楷体_GB2312"/>
              </a:rPr>
              <a:t>、</a:t>
            </a:r>
            <a:r>
              <a:rPr lang="en-US" altLang="zh-CN">
                <a:ea typeface="楷体_GB2312"/>
              </a:rPr>
              <a:t>    6÷0</a:t>
            </a:r>
            <a:endParaRPr lang="zh-CN" altLang="en-US">
              <a:ea typeface="楷体_GB231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288" y="2565400"/>
            <a:ext cx="2808287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楷体_GB2312"/>
              </a:rPr>
              <a:t>2</a:t>
            </a:r>
            <a:r>
              <a:rPr lang="zh-CN" altLang="en-US">
                <a:ea typeface="楷体_GB2312"/>
              </a:rPr>
              <a:t>、</a:t>
            </a:r>
            <a:r>
              <a:rPr lang="en-US" altLang="zh-CN">
                <a:ea typeface="楷体_GB2312"/>
              </a:rPr>
              <a:t>6÷0=</a:t>
            </a:r>
            <a:r>
              <a:rPr lang="zh-CN" altLang="zh-CN">
                <a:ea typeface="楷体_GB2312"/>
              </a:rPr>
              <a:t>？为什么？</a:t>
            </a:r>
            <a:endParaRPr lang="zh-CN" altLang="en-US">
              <a:ea typeface="楷体_GB231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288" y="3068638"/>
            <a:ext cx="8353425" cy="1570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楷体_GB2312"/>
              </a:rPr>
              <a:t>3</a:t>
            </a:r>
            <a:r>
              <a:rPr lang="zh-CN" altLang="en-US">
                <a:ea typeface="楷体_GB2312"/>
              </a:rPr>
              <a:t>、</a:t>
            </a:r>
            <a:r>
              <a:rPr lang="zh-CN" altLang="zh-CN">
                <a:ea typeface="楷体_GB2312"/>
              </a:rPr>
              <a:t>讨论：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不能作除数。</a:t>
            </a:r>
            <a:r>
              <a:rPr lang="en-US" altLang="zh-CN">
                <a:ea typeface="楷体_GB2312"/>
              </a:rPr>
              <a:t>6÷0</a:t>
            </a:r>
            <a:r>
              <a:rPr lang="zh-CN" altLang="zh-CN">
                <a:ea typeface="楷体_GB2312"/>
              </a:rPr>
              <a:t>不可能得到商，因为找不到一个数同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相</a:t>
            </a:r>
            <a:r>
              <a:rPr lang="en-US" altLang="zh-CN">
                <a:ea typeface="楷体_GB2312"/>
              </a:rPr>
              <a:t>               </a:t>
            </a:r>
            <a:r>
              <a:rPr lang="zh-CN" altLang="zh-CN">
                <a:ea typeface="楷体_GB2312"/>
              </a:rPr>
              <a:t>乘得到</a:t>
            </a:r>
            <a:r>
              <a:rPr lang="en-US" altLang="zh-CN">
                <a:ea typeface="楷体_GB2312"/>
              </a:rPr>
              <a:t>6</a:t>
            </a:r>
            <a:r>
              <a:rPr lang="zh-CN" altLang="zh-CN">
                <a:ea typeface="楷体_GB2312"/>
              </a:rPr>
              <a:t>。</a:t>
            </a:r>
            <a:br>
              <a:rPr lang="en-US" altLang="zh-CN">
                <a:ea typeface="楷体_GB2312"/>
              </a:rPr>
            </a:br>
            <a:r>
              <a:rPr lang="zh-CN" altLang="zh-CN">
                <a:ea typeface="楷体_GB2312"/>
              </a:rPr>
              <a:t>讨论：</a:t>
            </a:r>
            <a:r>
              <a:rPr lang="en-US" altLang="zh-CN">
                <a:ea typeface="楷体_GB2312"/>
              </a:rPr>
              <a:t>0÷0</a:t>
            </a:r>
            <a:r>
              <a:rPr lang="zh-CN" altLang="zh-CN">
                <a:ea typeface="楷体_GB2312"/>
              </a:rPr>
              <a:t>不可能得到一个确定的商，因为任何数同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相乘都得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。</a:t>
            </a:r>
            <a:br>
              <a:rPr lang="en-US" altLang="zh-CN">
                <a:ea typeface="楷体_GB2312"/>
              </a:rPr>
            </a:br>
            <a:endParaRPr lang="zh-CN" altLang="en-US">
              <a:ea typeface="楷体_GB231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4213" y="4724400"/>
            <a:ext cx="8280400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solidFill>
                  <a:srgbClr val="FF0000"/>
                </a:solidFill>
                <a:ea typeface="楷体_GB2312"/>
              </a:rPr>
              <a:t>小结：归纳所有</a:t>
            </a:r>
            <a:r>
              <a:rPr lang="en-US" altLang="zh-CN">
                <a:solidFill>
                  <a:srgbClr val="FF0000"/>
                </a:solidFill>
                <a:ea typeface="楷体_GB2312"/>
              </a:rPr>
              <a:t>0</a:t>
            </a:r>
            <a:r>
              <a:rPr lang="zh-CN" altLang="zh-CN">
                <a:solidFill>
                  <a:srgbClr val="FF0000"/>
                </a:solidFill>
                <a:ea typeface="楷体_GB2312"/>
              </a:rPr>
              <a:t>的运算</a:t>
            </a:r>
            <a:br>
              <a:rPr lang="en-US" altLang="zh-CN">
                <a:ea typeface="楷体_GB2312"/>
              </a:rPr>
            </a:br>
            <a:r>
              <a:rPr lang="en-US" altLang="zh-CN">
                <a:ea typeface="楷体_GB2312"/>
              </a:rPr>
              <a:t>   </a:t>
            </a:r>
            <a:r>
              <a:rPr lang="zh-CN" altLang="zh-CN">
                <a:ea typeface="楷体_GB2312"/>
              </a:rPr>
              <a:t>一个数加上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，还得原数。被减数等于减数，差是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。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除以一个非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的数，还得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。一个数和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相乘，仍得</a:t>
            </a:r>
            <a:r>
              <a:rPr lang="en-US" altLang="zh-CN">
                <a:ea typeface="楷体_GB2312"/>
              </a:rPr>
              <a:t>0</a:t>
            </a:r>
            <a:r>
              <a:rPr lang="zh-CN" altLang="zh-CN">
                <a:ea typeface="楷体_GB2312"/>
              </a:rPr>
              <a:t>。</a:t>
            </a:r>
            <a:br>
              <a:rPr lang="en-US" altLang="zh-CN">
                <a:ea typeface="楷体_GB2312"/>
              </a:rPr>
            </a:br>
            <a:endParaRPr lang="zh-CN" altLang="en-US"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7"/>
          <p:cNvSpPr>
            <a:spLocks noChangeArrowheads="1"/>
          </p:cNvSpPr>
          <p:nvPr/>
        </p:nvSpPr>
        <p:spPr bwMode="auto">
          <a:xfrm>
            <a:off x="3171825" y="2989263"/>
            <a:ext cx="1368425" cy="822325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13</a:t>
            </a:r>
            <a:r>
              <a:rPr lang="zh-CN" altLang="en-US">
                <a:ea typeface="楷体_GB2312"/>
              </a:rPr>
              <a:t>－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13</a:t>
            </a:r>
            <a:r>
              <a:rPr lang="zh-CN" altLang="en-US">
                <a:ea typeface="楷体_GB2312"/>
              </a:rPr>
              <a:t>＝</a:t>
            </a:r>
            <a:endParaRPr lang="en-US" altLang="zh-CN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0</a:t>
            </a:r>
            <a:r>
              <a:rPr lang="zh-CN" altLang="en-US">
                <a:ea typeface="楷体_GB231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504</a:t>
            </a:r>
            <a:r>
              <a:rPr lang="zh-CN" altLang="en-US">
                <a:ea typeface="楷体_GB2312"/>
              </a:rPr>
              <a:t>＝</a:t>
            </a:r>
            <a:endParaRPr lang="zh-CN" altLang="en-US">
              <a:ea typeface="楷体_GB2312"/>
            </a:endParaRPr>
          </a:p>
        </p:txBody>
      </p:sp>
      <p:sp>
        <p:nvSpPr>
          <p:cNvPr id="26626" name="Rectangle 18"/>
          <p:cNvSpPr>
            <a:spLocks noChangeArrowheads="1"/>
          </p:cNvSpPr>
          <p:nvPr/>
        </p:nvSpPr>
        <p:spPr bwMode="auto">
          <a:xfrm>
            <a:off x="4989513" y="2974975"/>
            <a:ext cx="1150937" cy="83026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  0</a:t>
            </a:r>
            <a:r>
              <a:rPr lang="en-US" altLang="zh-CN">
                <a:ea typeface="楷体_GB231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8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0</a:t>
            </a:r>
            <a:r>
              <a:rPr lang="en-US" altLang="zh-CN">
                <a:ea typeface="楷体_GB2312"/>
              </a:rPr>
              <a:t>÷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36</a:t>
            </a:r>
            <a:r>
              <a:rPr lang="zh-CN" altLang="en-US">
                <a:ea typeface="楷体_GB2312"/>
              </a:rPr>
              <a:t>＝</a:t>
            </a:r>
            <a:endParaRPr lang="zh-CN" altLang="en-US">
              <a:ea typeface="楷体_GB2312"/>
            </a:endParaRPr>
          </a:p>
        </p:txBody>
      </p:sp>
      <p:sp>
        <p:nvSpPr>
          <p:cNvPr id="26627" name="Rectangle 19"/>
          <p:cNvSpPr>
            <a:spLocks noChangeArrowheads="1"/>
          </p:cNvSpPr>
          <p:nvPr/>
        </p:nvSpPr>
        <p:spPr bwMode="auto">
          <a:xfrm>
            <a:off x="6481763" y="2955925"/>
            <a:ext cx="1439862" cy="830263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    0</a:t>
            </a:r>
            <a:r>
              <a:rPr lang="en-US" altLang="zh-CN">
                <a:ea typeface="楷体_GB2312"/>
              </a:rPr>
              <a:t>÷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9</a:t>
            </a:r>
            <a:r>
              <a:rPr lang="zh-CN" altLang="en-US">
                <a:ea typeface="楷体_GB2312"/>
              </a:rPr>
              <a:t>＝</a:t>
            </a:r>
            <a:endParaRPr lang="en-US" altLang="zh-CN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392</a:t>
            </a:r>
            <a:r>
              <a:rPr lang="en-US" altLang="zh-CN">
                <a:ea typeface="楷体_GB231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0</a:t>
            </a:r>
            <a:r>
              <a:rPr lang="zh-CN" altLang="en-US">
                <a:ea typeface="楷体_GB2312"/>
              </a:rPr>
              <a:t>＝</a:t>
            </a:r>
            <a:endParaRPr lang="zh-CN" altLang="en-US">
              <a:ea typeface="楷体_GB2312"/>
            </a:endParaRPr>
          </a:p>
        </p:txBody>
      </p:sp>
      <p:sp>
        <p:nvSpPr>
          <p:cNvPr id="26628" name="Rectangle 16"/>
          <p:cNvSpPr>
            <a:spLocks noChangeArrowheads="1"/>
          </p:cNvSpPr>
          <p:nvPr/>
        </p:nvSpPr>
        <p:spPr bwMode="auto">
          <a:xfrm>
            <a:off x="1516063" y="2989263"/>
            <a:ext cx="1223962" cy="822325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24</a:t>
            </a:r>
            <a:r>
              <a:rPr lang="zh-CN" altLang="en-US">
                <a:ea typeface="楷体_GB231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0</a:t>
            </a:r>
            <a:r>
              <a:rPr lang="zh-CN" altLang="en-US">
                <a:ea typeface="楷体_GB2312"/>
              </a:rPr>
              <a:t>＝</a:t>
            </a:r>
            <a:endParaRPr lang="zh-CN" altLang="en-US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70</a:t>
            </a:r>
            <a:r>
              <a:rPr lang="zh-CN" altLang="en-US">
                <a:ea typeface="楷体_GB2312"/>
              </a:rPr>
              <a:t>－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0</a:t>
            </a:r>
            <a:r>
              <a:rPr lang="zh-CN" altLang="en-US">
                <a:ea typeface="楷体_GB2312"/>
              </a:rPr>
              <a:t>＝</a:t>
            </a:r>
            <a:endParaRPr lang="zh-CN" altLang="en-US">
              <a:ea typeface="楷体_GB2312"/>
            </a:endParaRPr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1516063" y="2360613"/>
            <a:ext cx="3643312" cy="412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口算下面各题。</a:t>
            </a:r>
            <a:endParaRPr lang="zh-CN" altLang="en-US">
              <a:ea typeface="楷体_GB2312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46338" y="2995613"/>
            <a:ext cx="8540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24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46338" y="3354388"/>
            <a:ext cx="121443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70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52913" y="2995613"/>
            <a:ext cx="512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0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252913" y="3354388"/>
            <a:ext cx="8731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504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918200" y="2967038"/>
            <a:ext cx="6540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0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918200" y="3335338"/>
            <a:ext cx="5191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0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578725" y="2967038"/>
            <a:ext cx="6159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0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578725" y="3325813"/>
            <a:ext cx="6159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0</a:t>
            </a:r>
            <a:endParaRPr lang="zh-CN" altLang="en-US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6638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6146800" cy="590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（四）有关</a:t>
            </a:r>
            <a:r>
              <a:rPr lang="en-US" altLang="zh-CN" sz="3000">
                <a:latin typeface="Arial" panose="020B0604020202020204" pitchFamily="34" charset="0"/>
                <a:ea typeface="楷体_GB2312"/>
              </a:rPr>
              <a:t>0</a:t>
            </a:r>
            <a:r>
              <a:rPr lang="zh-CN" altLang="en-US" sz="3000">
                <a:ea typeface="楷体_GB2312"/>
              </a:rPr>
              <a:t>的运算</a:t>
            </a:r>
            <a:endParaRPr lang="zh-CN" altLang="en-US" sz="3000">
              <a:ea typeface="楷体_GB2312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三、巩固新知</a:t>
            </a:r>
            <a:endParaRPr lang="zh-CN" altLang="en-US" sz="4000" dirty="0" smtClean="0">
              <a:cs typeface="+mn-cs"/>
            </a:endParaRPr>
          </a:p>
        </p:txBody>
      </p:sp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1158875" y="3792538"/>
            <a:ext cx="51609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Arial" panose="020B0604020202020204" pitchFamily="34" charset="0"/>
                <a:ea typeface="楷体_GB2312"/>
              </a:rPr>
              <a:t>问题：你是根据什么得出结果的？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747963" y="2592388"/>
            <a:ext cx="868362" cy="495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36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35613" y="2592388"/>
            <a:ext cx="720725" cy="495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14</a:t>
            </a:r>
            <a:endParaRPr lang="zh-CN" altLang="en-US" sz="24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27653" name="Text Box 9"/>
          <p:cNvSpPr txBox="1">
            <a:spLocks noChangeArrowheads="1"/>
          </p:cNvSpPr>
          <p:nvPr/>
        </p:nvSpPr>
        <p:spPr bwMode="auto">
          <a:xfrm>
            <a:off x="849313" y="1822450"/>
            <a:ext cx="7775575" cy="534988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>
                <a:latin typeface="Arial" panose="020B0604020202020204" pitchFamily="34" charset="0"/>
                <a:ea typeface="楷体_GB2312"/>
              </a:rPr>
              <a:t>1. </a:t>
            </a:r>
            <a:r>
              <a:rPr lang="zh-CN" altLang="en-US" sz="2400">
                <a:ea typeface="楷体_GB2312"/>
              </a:rPr>
              <a:t>根据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36</a:t>
            </a:r>
            <a:r>
              <a:rPr lang="en-US" altLang="zh-CN" sz="2400">
                <a:ea typeface="楷体_GB2312"/>
              </a:rPr>
              <a:t>×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14</a:t>
            </a:r>
            <a:r>
              <a:rPr lang="zh-CN" altLang="en-US" sz="2400">
                <a:ea typeface="楷体_GB2312"/>
              </a:rPr>
              <a:t>＝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504</a:t>
            </a:r>
            <a:r>
              <a:rPr lang="zh-CN" altLang="en-US" sz="2400">
                <a:ea typeface="楷体_GB2312"/>
              </a:rPr>
              <a:t>，直接写出下面两道题的得数。</a:t>
            </a:r>
            <a:endParaRPr lang="zh-CN" altLang="en-US" sz="2400">
              <a:ea typeface="楷体_GB2312"/>
            </a:endParaRPr>
          </a:p>
        </p:txBody>
      </p:sp>
      <p:sp>
        <p:nvSpPr>
          <p:cNvPr id="27654" name="Rectangle 10"/>
          <p:cNvSpPr>
            <a:spLocks noChangeArrowheads="1"/>
          </p:cNvSpPr>
          <p:nvPr/>
        </p:nvSpPr>
        <p:spPr bwMode="auto">
          <a:xfrm>
            <a:off x="1158875" y="2592388"/>
            <a:ext cx="2435225" cy="534987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latin typeface="Arial" panose="020B0604020202020204" pitchFamily="34" charset="0"/>
                <a:ea typeface="楷体_GB2312"/>
              </a:rPr>
              <a:t>504</a:t>
            </a:r>
            <a:r>
              <a:rPr lang="en-US" altLang="zh-CN" sz="2400">
                <a:ea typeface="楷体_GB2312"/>
              </a:rPr>
              <a:t>÷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14</a:t>
            </a:r>
            <a:r>
              <a:rPr lang="zh-CN" altLang="en-US" sz="2400">
                <a:ea typeface="楷体_GB2312"/>
              </a:rPr>
              <a:t>＝</a:t>
            </a:r>
            <a:endParaRPr lang="zh-CN" altLang="en-US" sz="2400">
              <a:ea typeface="楷体_GB2312"/>
            </a:endParaRPr>
          </a:p>
        </p:txBody>
      </p:sp>
      <p:sp>
        <p:nvSpPr>
          <p:cNvPr id="27655" name="Text Box 11"/>
          <p:cNvSpPr txBox="1">
            <a:spLocks noChangeArrowheads="1"/>
          </p:cNvSpPr>
          <p:nvPr/>
        </p:nvSpPr>
        <p:spPr bwMode="auto">
          <a:xfrm>
            <a:off x="3959225" y="2592388"/>
            <a:ext cx="2432050" cy="534987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en-US" altLang="zh-CN" sz="2400">
                <a:latin typeface="Arial" panose="020B0604020202020204" pitchFamily="34" charset="0"/>
                <a:ea typeface="楷体_GB2312"/>
              </a:rPr>
              <a:t>504</a:t>
            </a:r>
            <a:r>
              <a:rPr lang="en-US" altLang="zh-CN" sz="2400">
                <a:ea typeface="楷体_GB2312"/>
              </a:rPr>
              <a:t>÷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36</a:t>
            </a:r>
            <a:r>
              <a:rPr lang="zh-CN" altLang="en-US" sz="2400">
                <a:ea typeface="楷体_GB2312"/>
              </a:rPr>
              <a:t>＝</a:t>
            </a:r>
            <a:endParaRPr lang="zh-CN" altLang="en-US" sz="2400">
              <a:ea typeface="楷体_GB2312"/>
            </a:endParaRPr>
          </a:p>
        </p:txBody>
      </p:sp>
      <p:sp>
        <p:nvSpPr>
          <p:cNvPr id="27656" name="Line 13"/>
          <p:cNvSpPr>
            <a:spLocks noChangeShapeType="1"/>
          </p:cNvSpPr>
          <p:nvPr/>
        </p:nvSpPr>
        <p:spPr bwMode="auto">
          <a:xfrm>
            <a:off x="5545138" y="3019425"/>
            <a:ext cx="576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7657" name="Line 14"/>
          <p:cNvSpPr>
            <a:spLocks noChangeShapeType="1"/>
          </p:cNvSpPr>
          <p:nvPr/>
        </p:nvSpPr>
        <p:spPr bwMode="auto">
          <a:xfrm>
            <a:off x="2741613" y="3019425"/>
            <a:ext cx="57626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</a:ln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6"/>
          <p:cNvSpPr txBox="1">
            <a:spLocks noChangeArrowheads="1"/>
          </p:cNvSpPr>
          <p:nvPr/>
        </p:nvSpPr>
        <p:spPr bwMode="auto">
          <a:xfrm>
            <a:off x="849313" y="1830388"/>
            <a:ext cx="8175625" cy="133350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>
                <a:latin typeface="Arial" panose="020B0604020202020204" pitchFamily="34" charset="0"/>
                <a:ea typeface="楷体_GB2312"/>
              </a:rPr>
              <a:t>2. </a:t>
            </a:r>
            <a:r>
              <a:rPr lang="zh-CN" altLang="en-US" sz="3600">
                <a:ea typeface="楷体_GB2312"/>
              </a:rPr>
              <a:t>一艘宇宙飞船</a:t>
            </a:r>
            <a:r>
              <a:rPr lang="en-US" altLang="zh-CN" sz="3600">
                <a:latin typeface="Arial" panose="020B0604020202020204" pitchFamily="34" charset="0"/>
                <a:ea typeface="楷体_GB2312"/>
              </a:rPr>
              <a:t>5</a:t>
            </a:r>
            <a:r>
              <a:rPr lang="zh-CN" altLang="en-US" sz="3600">
                <a:ea typeface="楷体_GB2312"/>
              </a:rPr>
              <a:t>秒航行</a:t>
            </a:r>
            <a:r>
              <a:rPr lang="en-US" altLang="zh-CN" sz="3600">
                <a:latin typeface="Arial" panose="020B0604020202020204" pitchFamily="34" charset="0"/>
                <a:ea typeface="楷体_GB2312"/>
              </a:rPr>
              <a:t>60</a:t>
            </a:r>
            <a:r>
              <a:rPr lang="en-US" altLang="zh-CN" sz="3600">
                <a:latin typeface="Times New Roman" panose="02020603050405020304" pitchFamily="18" charset="0"/>
                <a:ea typeface="楷体_GB2312"/>
              </a:rPr>
              <a:t>km</a:t>
            </a:r>
            <a:r>
              <a:rPr lang="zh-CN" altLang="en-US" sz="3600">
                <a:ea typeface="楷体_GB2312"/>
              </a:rPr>
              <a:t>。根据这一数据填写下表。</a:t>
            </a:r>
            <a:endParaRPr lang="en-US" altLang="zh-CN" sz="3600">
              <a:ea typeface="楷体_GB2312"/>
            </a:endParaRPr>
          </a:p>
        </p:txBody>
      </p:sp>
      <p:graphicFrame>
        <p:nvGraphicFramePr>
          <p:cNvPr id="14456" name="Group 120"/>
          <p:cNvGraphicFramePr>
            <a:graphicFrameLocks noGrp="1"/>
          </p:cNvGraphicFramePr>
          <p:nvPr/>
        </p:nvGraphicFramePr>
        <p:xfrm>
          <a:off x="1042988" y="4292600"/>
          <a:ext cx="6959600" cy="1646238"/>
        </p:xfrm>
        <a:graphic>
          <a:graphicData uri="http://schemas.openxmlformats.org/drawingml/2006/table">
            <a:tbl>
              <a:tblPr/>
              <a:tblGrid>
                <a:gridCol w="1546225"/>
                <a:gridCol w="1350962"/>
                <a:gridCol w="1355725"/>
                <a:gridCol w="1350963"/>
                <a:gridCol w="1355725"/>
              </a:tblGrid>
              <a:tr h="5969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时间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</a:t>
                      </a: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秒</a:t>
                      </a:r>
                      <a:endParaRPr kumimoji="0" lang="zh-CN" alt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楷体_GB2312" pitchFamily="49" charset="-122"/>
                        <a:ea typeface="楷体_GB2312" pitchFamily="49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3</a:t>
                      </a:r>
                      <a:endParaRPr kumimoji="0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13</a:t>
                      </a:r>
                      <a:endParaRPr kumimoji="0" lang="en-US" altLang="zh-CN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路程 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楷体_GB2312" pitchFamily="49" charset="-122"/>
                          <a:ea typeface="楷体_GB2312" pitchFamily="49" charset="-122"/>
                        </a:rPr>
                        <a:t>/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 </a:t>
                      </a:r>
                      <a:r>
                        <a:rPr kumimoji="0" lang="en-US" altLang="zh-CN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Times New Roman" panose="02020603050405020304" pitchFamily="18" charset="0"/>
                          <a:ea typeface="楷体_GB2312" pitchFamily="49" charset="-122"/>
                        </a:rPr>
                        <a:t>km</a:t>
                      </a:r>
                      <a:endParaRPr kumimoji="0" lang="en-US" altLang="zh-CN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Times New Roman" panose="02020603050405020304" pitchFamily="18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84</a:t>
                      </a:r>
                      <a:endParaRPr kumimoji="0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C1C1C"/>
                          </a:solidFill>
                          <a:effectLst/>
                          <a:latin typeface="Arial" panose="020B0604020202020204" pitchFamily="34" charset="0"/>
                          <a:ea typeface="楷体_GB2312" pitchFamily="49" charset="-122"/>
                        </a:rPr>
                        <a:t>192</a:t>
                      </a:r>
                      <a:endParaRPr kumimoji="0" lang="en-US" altLang="zh-CN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C1C1C"/>
                        </a:solidFill>
                        <a:effectLst/>
                        <a:latin typeface="Arial" panose="020B0604020202020204" pitchFamily="34" charset="0"/>
                        <a:ea typeface="楷体_GB2312" pitchFamily="49" charset="-12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66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356100" y="4365625"/>
            <a:ext cx="431800" cy="62865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7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5508625" y="5157788"/>
            <a:ext cx="936625" cy="62865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156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6948488" y="4365625"/>
            <a:ext cx="792162" cy="62865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16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771775" y="5157788"/>
            <a:ext cx="1008063" cy="682625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楷体_GB2312"/>
              </a:rPr>
              <a:t>36</a:t>
            </a:r>
            <a:endParaRPr lang="en-US" altLang="zh-CN" sz="3200">
              <a:solidFill>
                <a:srgbClr val="FF0000"/>
              </a:solidFill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49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defRPr/>
            </a:pPr>
            <a:r>
              <a:rPr lang="zh-CN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三、巩固新知</a:t>
            </a:r>
            <a:endParaRPr lang="zh-CN" altLang="en-US" sz="4000" dirty="0" smtClean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6" grpId="0"/>
      <p:bldP spid="14349" grpId="0"/>
      <p:bldP spid="14347" grpId="0"/>
      <p:bldP spid="143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650" y="1052513"/>
            <a:ext cx="7920038" cy="1127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dirty="0">
                <a:latin typeface="+mn-ea"/>
                <a:ea typeface="楷体_GB2312" pitchFamily="49" charset="-122"/>
                <a:cs typeface="+mn-cs"/>
              </a:rPr>
              <a:t>3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、</a:t>
            </a:r>
            <a:r>
              <a:rPr lang="zh-CN" altLang="zh-CN" sz="2800" dirty="0">
                <a:latin typeface="+mn-ea"/>
                <a:ea typeface="楷体_GB2312" pitchFamily="49" charset="-122"/>
                <a:cs typeface="+mn-cs"/>
              </a:rPr>
              <a:t>根据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乘</a:t>
            </a:r>
            <a:r>
              <a:rPr lang="zh-CN" altLang="zh-CN" sz="2800" dirty="0">
                <a:latin typeface="+mn-ea"/>
                <a:ea typeface="楷体_GB2312" pitchFamily="49" charset="-122"/>
                <a:cs typeface="+mn-cs"/>
              </a:rPr>
              <a:t>、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除</a:t>
            </a:r>
            <a:r>
              <a:rPr lang="zh-CN" altLang="zh-CN" sz="2800" dirty="0">
                <a:latin typeface="+mn-ea"/>
                <a:ea typeface="楷体_GB2312" pitchFamily="49" charset="-122"/>
                <a:cs typeface="+mn-cs"/>
              </a:rPr>
              <a:t>法</a:t>
            </a:r>
            <a:r>
              <a:rPr lang="zh-CN" altLang="zh-CN" sz="2800" dirty="0">
                <a:latin typeface="+mn-ea"/>
                <a:ea typeface="楷体_GB2312" pitchFamily="49" charset="-122"/>
                <a:cs typeface="+mn-cs"/>
              </a:rPr>
              <a:t>各部分间的关系，写出另外两个算式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。</a:t>
            </a:r>
            <a:endParaRPr lang="zh-CN" altLang="en-US" sz="2800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042988" y="2205038"/>
          <a:ext cx="7561262" cy="367240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716345"/>
                <a:gridCol w="3844495"/>
              </a:tblGrid>
              <a:tr h="753315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42=714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73031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73031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208</a:t>
                      </a:r>
                      <a:r>
                        <a:rPr lang="zh-CN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×</a:t>
                      </a: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67=13936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93" marR="68593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73031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93" marR="68593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64163" y="2349500"/>
            <a:ext cx="2160587" cy="781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kern="100" dirty="0">
                <a:solidFill>
                  <a:srgbClr val="FF0000"/>
                </a:solidFill>
                <a:latin typeface="+mn-ea"/>
                <a:ea typeface="楷体_GB2312" pitchFamily="49" charset="-122"/>
                <a:cs typeface="Times New Roman" panose="02020603050405020304" pitchFamily="18" charset="0"/>
              </a:rPr>
              <a:t>714</a:t>
            </a:r>
            <a:r>
              <a:rPr lang="zh-CN" altLang="zh-CN" kern="100" dirty="0">
                <a:solidFill>
                  <a:srgbClr val="FF0000"/>
                </a:solidFill>
                <a:latin typeface="+mn-ea"/>
                <a:ea typeface="楷体_GB2312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kern="100" dirty="0">
                <a:solidFill>
                  <a:srgbClr val="FF0000"/>
                </a:solidFill>
                <a:latin typeface="+mn-ea"/>
                <a:ea typeface="楷体_GB2312" pitchFamily="49" charset="-122"/>
                <a:cs typeface="Times New Roman" panose="02020603050405020304" pitchFamily="18" charset="0"/>
              </a:rPr>
              <a:t>17=42</a:t>
            </a:r>
            <a:endParaRPr lang="zh-CN" altLang="zh-CN" kern="100" dirty="0">
              <a:solidFill>
                <a:srgbClr val="FF0000"/>
              </a:solidFill>
              <a:latin typeface="+mn-ea"/>
              <a:ea typeface="楷体_GB2312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/>
            </a:pPr>
            <a:endParaRPr lang="zh-CN" altLang="en-US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163" y="3141663"/>
            <a:ext cx="1481137" cy="781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kern="100" dirty="0">
                <a:solidFill>
                  <a:srgbClr val="FF0000"/>
                </a:solidFill>
                <a:latin typeface="+mn-ea"/>
                <a:ea typeface="楷体_GB2312" pitchFamily="49" charset="-122"/>
                <a:cs typeface="Times New Roman" panose="02020603050405020304" pitchFamily="18" charset="0"/>
              </a:rPr>
              <a:t>714</a:t>
            </a:r>
            <a:r>
              <a:rPr lang="zh-CN" altLang="zh-CN" kern="100" dirty="0">
                <a:solidFill>
                  <a:srgbClr val="FF0000"/>
                </a:solidFill>
                <a:latin typeface="+mn-ea"/>
                <a:ea typeface="楷体_GB2312" pitchFamily="49" charset="-122"/>
                <a:cs typeface="Times New Roman" panose="02020603050405020304" pitchFamily="18" charset="0"/>
              </a:rPr>
              <a:t>÷</a:t>
            </a:r>
            <a:r>
              <a:rPr lang="en-US" altLang="zh-CN" kern="100" dirty="0">
                <a:solidFill>
                  <a:srgbClr val="FF0000"/>
                </a:solidFill>
                <a:latin typeface="+mn-ea"/>
                <a:ea typeface="楷体_GB2312" pitchFamily="49" charset="-122"/>
                <a:cs typeface="Times New Roman" panose="02020603050405020304" pitchFamily="18" charset="0"/>
              </a:rPr>
              <a:t>41=17</a:t>
            </a:r>
            <a:endParaRPr lang="zh-CN" altLang="zh-CN" kern="100" dirty="0">
              <a:solidFill>
                <a:srgbClr val="FF0000"/>
              </a:solidFill>
              <a:latin typeface="+mn-ea"/>
              <a:ea typeface="楷体_GB2312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/>
            </a:pPr>
            <a:endParaRPr lang="zh-CN" altLang="en-US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64163" y="4076700"/>
            <a:ext cx="23590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13936÷67</a:t>
            </a:r>
            <a:r>
              <a:rPr lang="zh-CN" altLang="en-US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</a:t>
            </a: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208</a:t>
            </a:r>
            <a:endParaRPr lang="zh-CN" altLang="zh-CN" sz="2400" kern="10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35600" y="5229225"/>
            <a:ext cx="23590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13936÷208</a:t>
            </a:r>
            <a:r>
              <a:rPr lang="zh-CN" altLang="en-US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</a:t>
            </a: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67</a:t>
            </a:r>
            <a:endParaRPr lang="zh-CN" altLang="zh-CN" sz="2400" kern="10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79388" y="188913"/>
            <a:ext cx="3271837" cy="731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三、巩固新知</a:t>
            </a:r>
            <a:endParaRPr lang="zh-CN" altLang="en-US" sz="4000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23850" y="260350"/>
          <a:ext cx="8136904" cy="63373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68452"/>
                <a:gridCol w="4068452"/>
              </a:tblGrid>
              <a:tr h="158417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1125</a:t>
                      </a:r>
                      <a:r>
                        <a:rPr lang="zh-CN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25=45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</a:rPr>
                        <a:t>             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6" marR="68586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176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6" marR="68586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17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1008</a:t>
                      </a:r>
                      <a:r>
                        <a:rPr lang="zh-CN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÷</a:t>
                      </a: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48=21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6" marR="68586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4176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100" dirty="0">
                          <a:effectLst/>
                          <a:latin typeface="+mn-ea"/>
                          <a:ea typeface="+mn-ea"/>
                        </a:rPr>
                        <a:t> </a:t>
                      </a:r>
                      <a:endParaRPr lang="zh-CN" sz="2400" b="1" kern="100" dirty="0">
                        <a:effectLst/>
                        <a:latin typeface="+mn-ea"/>
                        <a:ea typeface="+mn-ea"/>
                      </a:endParaRPr>
                    </a:p>
                  </a:txBody>
                  <a:tcPr marL="68586" marR="68586" marT="0" marB="0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4932363" y="765175"/>
            <a:ext cx="2592387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1125÷25</a:t>
            </a:r>
            <a:r>
              <a:rPr lang="zh-CN" altLang="en-US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</a:t>
            </a: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45</a:t>
            </a:r>
            <a:endParaRPr lang="zh-CN" altLang="zh-CN" sz="2400" kern="10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76825" y="2420938"/>
            <a:ext cx="244792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45×25</a:t>
            </a:r>
            <a:r>
              <a:rPr lang="zh-CN" altLang="en-US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</a:t>
            </a: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1125</a:t>
            </a:r>
            <a:endParaRPr lang="zh-CN" altLang="zh-CN" sz="2400" kern="10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59338" y="3860800"/>
            <a:ext cx="273685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1008÷21</a:t>
            </a:r>
            <a:r>
              <a:rPr lang="zh-CN" altLang="en-US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</a:t>
            </a: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48</a:t>
            </a:r>
            <a:endParaRPr lang="zh-CN" altLang="zh-CN" sz="2400" kern="10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076825" y="5373688"/>
            <a:ext cx="2519363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  <a:defRPr/>
            </a:pP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48×21</a:t>
            </a:r>
            <a:r>
              <a:rPr lang="zh-CN" altLang="en-US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</a:t>
            </a:r>
            <a:r>
              <a:rPr lang="en-US" altLang="zh-CN" sz="2400" kern="10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1008</a:t>
            </a:r>
            <a:endParaRPr lang="zh-CN" altLang="zh-CN" sz="2400" kern="10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3850" y="1412875"/>
            <a:ext cx="8064500" cy="1127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dirty="0">
                <a:latin typeface="+mn-ea"/>
                <a:ea typeface="+mn-ea"/>
                <a:cs typeface="+mn-cs"/>
              </a:rPr>
              <a:t>4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、已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知△＋□＝○，◇</a:t>
            </a:r>
            <a:r>
              <a:rPr lang="en-US" altLang="zh-CN" sz="2800" dirty="0">
                <a:latin typeface="+mn-ea"/>
                <a:ea typeface="+mn-ea"/>
                <a:cs typeface="+mn-cs"/>
              </a:rPr>
              <a:t>×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◆＝☆，下面哪些算式是正确的？正确的画“√”，错误的画“</a:t>
            </a:r>
            <a:r>
              <a:rPr lang="en-US" altLang="zh-CN" sz="2800" dirty="0">
                <a:latin typeface="+mn-ea"/>
                <a:ea typeface="+mn-ea"/>
                <a:cs typeface="+mn-cs"/>
              </a:rPr>
              <a:t>×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”。</a:t>
            </a:r>
            <a:endParaRPr lang="zh-CN" altLang="en-US" sz="2800" dirty="0">
              <a:latin typeface="+mn-ea"/>
              <a:ea typeface="+mn-ea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188" y="2492375"/>
            <a:ext cx="4392612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dirty="0">
                <a:latin typeface="+mn-ea"/>
                <a:ea typeface="+mn-ea"/>
                <a:cs typeface="+mn-cs"/>
              </a:rPr>
              <a:t>（</a:t>
            </a:r>
            <a:r>
              <a:rPr lang="en-US" altLang="zh-CN" sz="2800" dirty="0">
                <a:latin typeface="+mn-ea"/>
                <a:ea typeface="+mn-ea"/>
                <a:cs typeface="+mn-cs"/>
              </a:rPr>
              <a:t>1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）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 □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＋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○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＝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△（  ）</a:t>
            </a:r>
            <a:endParaRPr lang="zh-CN" altLang="en-US" sz="2800" dirty="0">
              <a:latin typeface="+mn-ea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00563" y="2492375"/>
            <a:ext cx="43910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dirty="0">
                <a:latin typeface="+mn-ea"/>
                <a:ea typeface="+mn-ea"/>
                <a:cs typeface="+mn-cs"/>
              </a:rPr>
              <a:t>（</a:t>
            </a:r>
            <a:r>
              <a:rPr lang="en-US" altLang="zh-CN" sz="2800" dirty="0">
                <a:latin typeface="+mn-ea"/>
                <a:ea typeface="+mn-ea"/>
                <a:cs typeface="+mn-cs"/>
              </a:rPr>
              <a:t>2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）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 ○－△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＝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□（  ）</a:t>
            </a:r>
            <a:endParaRPr lang="zh-CN" altLang="en-US" sz="2800" dirty="0">
              <a:latin typeface="+mn-ea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1188" y="3860800"/>
            <a:ext cx="4376737" cy="6096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0" dirty="0">
                <a:latin typeface="+mn-ea"/>
                <a:ea typeface="+mn-ea"/>
                <a:cs typeface="+mn-cs"/>
              </a:rPr>
              <a:t>（</a:t>
            </a:r>
            <a:r>
              <a:rPr lang="en-US" altLang="zh-CN" sz="2800" b="0" dirty="0">
                <a:latin typeface="+mn-ea"/>
                <a:ea typeface="+mn-ea"/>
                <a:cs typeface="+mn-cs"/>
              </a:rPr>
              <a:t>3</a:t>
            </a:r>
            <a:r>
              <a:rPr lang="zh-CN" altLang="en-US" sz="2800" b="0" dirty="0">
                <a:latin typeface="+mn-ea"/>
                <a:ea typeface="+mn-ea"/>
                <a:cs typeface="+mn-cs"/>
              </a:rPr>
              <a:t>）</a:t>
            </a:r>
            <a:r>
              <a:rPr lang="zh-CN" altLang="en-US" sz="2800" b="0" dirty="0">
                <a:latin typeface="+mn-ea"/>
                <a:ea typeface="楷体_GB2312" pitchFamily="49" charset="-122"/>
                <a:cs typeface="+mn-cs"/>
              </a:rPr>
              <a:t> ☆</a:t>
            </a:r>
            <a:r>
              <a:rPr lang="en-US" altLang="zh-CN" sz="2800" b="0" dirty="0">
                <a:latin typeface="+mn-ea"/>
                <a:ea typeface="+mn-ea"/>
                <a:cs typeface="+mn-cs"/>
              </a:rPr>
              <a:t>÷</a:t>
            </a:r>
            <a:r>
              <a:rPr lang="zh-CN" altLang="en-US" sz="2800" b="0" dirty="0">
                <a:latin typeface="+mn-ea"/>
                <a:ea typeface="楷体_GB2312" pitchFamily="49" charset="-122"/>
                <a:cs typeface="+mn-cs"/>
              </a:rPr>
              <a:t>◆</a:t>
            </a:r>
            <a:r>
              <a:rPr lang="zh-CN" altLang="en-US" sz="2800" b="0" dirty="0">
                <a:latin typeface="+mn-ea"/>
                <a:ea typeface="+mn-ea"/>
                <a:cs typeface="+mn-cs"/>
              </a:rPr>
              <a:t>＝</a:t>
            </a:r>
            <a:r>
              <a:rPr lang="zh-CN" altLang="en-US" sz="2800" b="0" dirty="0">
                <a:latin typeface="+mn-ea"/>
                <a:ea typeface="楷体_GB2312" pitchFamily="49" charset="-122"/>
                <a:cs typeface="+mn-cs"/>
              </a:rPr>
              <a:t>◇（  ）</a:t>
            </a:r>
            <a:endParaRPr lang="zh-CN" altLang="en-US" sz="2800" b="0" dirty="0">
              <a:latin typeface="+mn-ea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572000" y="3860800"/>
            <a:ext cx="4392613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dirty="0">
                <a:latin typeface="+mn-ea"/>
                <a:ea typeface="+mn-ea"/>
                <a:cs typeface="+mn-cs"/>
              </a:rPr>
              <a:t>（</a:t>
            </a:r>
            <a:r>
              <a:rPr lang="en-US" altLang="zh-CN" sz="2800" dirty="0">
                <a:latin typeface="+mn-ea"/>
                <a:ea typeface="+mn-ea"/>
                <a:cs typeface="+mn-cs"/>
              </a:rPr>
              <a:t>4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）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 ☆</a:t>
            </a:r>
            <a:r>
              <a:rPr lang="en-US" altLang="zh-CN" sz="2800" dirty="0">
                <a:latin typeface="+mn-ea"/>
                <a:ea typeface="楷体_GB2312" pitchFamily="49" charset="-122"/>
                <a:cs typeface="+mn-cs"/>
              </a:rPr>
              <a:t>×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◇</a:t>
            </a:r>
            <a:r>
              <a:rPr lang="zh-CN" altLang="en-US" sz="2800" dirty="0">
                <a:latin typeface="+mn-ea"/>
                <a:ea typeface="+mn-ea"/>
                <a:cs typeface="+mn-cs"/>
              </a:rPr>
              <a:t>＝</a:t>
            </a:r>
            <a:r>
              <a:rPr lang="zh-CN" altLang="en-US" sz="2800" dirty="0">
                <a:latin typeface="+mn-ea"/>
                <a:ea typeface="楷体_GB2312" pitchFamily="49" charset="-122"/>
                <a:cs typeface="+mn-cs"/>
              </a:rPr>
              <a:t>◆（  ）</a:t>
            </a:r>
            <a:endParaRPr lang="zh-CN" altLang="en-US" sz="2800" dirty="0">
              <a:latin typeface="+mn-ea"/>
              <a:ea typeface="+mn-ea"/>
              <a:cs typeface="+mn-cs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779838" y="2420938"/>
            <a:ext cx="661987" cy="647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  <a:ea typeface="楷体_GB2312"/>
              </a:rPr>
              <a:t>×</a:t>
            </a:r>
            <a:endParaRPr lang="zh-CN" altLang="en-US" sz="3600">
              <a:solidFill>
                <a:srgbClr val="FF0000"/>
              </a:solidFill>
              <a:ea typeface="楷体_GB231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67625" y="2420938"/>
            <a:ext cx="663575" cy="7572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600" dirty="0">
                <a:solidFill>
                  <a:srgbClr val="FF0000"/>
                </a:solidFill>
                <a:latin typeface="+mn-ea"/>
                <a:ea typeface="楷体_GB2312" pitchFamily="49" charset="-122"/>
                <a:cs typeface="+mn-cs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08400" y="3789363"/>
            <a:ext cx="663575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600" dirty="0">
                <a:solidFill>
                  <a:srgbClr val="FF0000"/>
                </a:solidFill>
                <a:latin typeface="+mn-ea"/>
                <a:ea typeface="楷体_GB2312" pitchFamily="49" charset="-122"/>
                <a:cs typeface="+mn-cs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740650" y="3789363"/>
            <a:ext cx="661988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>
                <a:solidFill>
                  <a:srgbClr val="FF0000"/>
                </a:solidFill>
                <a:ea typeface="楷体_GB2312"/>
              </a:rPr>
              <a:t>×</a:t>
            </a:r>
            <a:endParaRPr lang="zh-CN" altLang="en-US" sz="3600">
              <a:solidFill>
                <a:srgbClr val="FF0000"/>
              </a:solidFill>
              <a:ea typeface="楷体_GB231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23850" y="549275"/>
            <a:ext cx="3271838" cy="7318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三、巩固新知</a:t>
            </a:r>
            <a:endParaRPr lang="zh-CN" altLang="en-US" sz="4000" dirty="0"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1835150" y="981075"/>
            <a:ext cx="6840538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>
                <a:ea typeface="楷体_GB2312"/>
              </a:rPr>
              <a:t>四、课堂小结</a:t>
            </a:r>
            <a:endParaRPr lang="en-US" altLang="zh-CN" sz="4000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en-US" sz="4000">
                <a:ea typeface="楷体_GB2312"/>
              </a:rPr>
              <a:t>谈谈本节课的收获是什么？</a:t>
            </a:r>
            <a:endParaRPr lang="en-US" altLang="zh-CN" sz="4000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zh-CN" sz="4000">
                <a:ea typeface="楷体_GB2312"/>
              </a:rPr>
              <a:t>你最欣赏谁？</a:t>
            </a:r>
            <a:endParaRPr lang="zh-CN" altLang="en-US" sz="4000"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1"/>
          <p:cNvSpPr txBox="1">
            <a:spLocks noChangeArrowheads="1"/>
          </p:cNvSpPr>
          <p:nvPr/>
        </p:nvSpPr>
        <p:spPr bwMode="auto">
          <a:xfrm>
            <a:off x="611188" y="1196975"/>
            <a:ext cx="7561262" cy="2308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000">
                <a:ea typeface="楷体_GB2312"/>
              </a:rPr>
              <a:t>五、布置作业：</a:t>
            </a:r>
            <a:endParaRPr lang="en-US" altLang="zh-CN" sz="4000">
              <a:ea typeface="楷体_GB2312"/>
            </a:endParaRPr>
          </a:p>
          <a:p>
            <a:pPr>
              <a:lnSpc>
                <a:spcPct val="120000"/>
              </a:lnSpc>
            </a:pPr>
            <a:endParaRPr lang="en-US" altLang="zh-CN" sz="4000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en-US" sz="4000">
                <a:ea typeface="楷体_GB2312"/>
              </a:rPr>
              <a:t>完成书上练习二第</a:t>
            </a:r>
            <a:r>
              <a:rPr lang="en-US" altLang="zh-CN" sz="4000">
                <a:ea typeface="楷体_GB2312"/>
              </a:rPr>
              <a:t>1</a:t>
            </a:r>
            <a:r>
              <a:rPr lang="zh-CN" altLang="en-US" sz="4000">
                <a:ea typeface="楷体_GB2312"/>
              </a:rPr>
              <a:t>、</a:t>
            </a:r>
            <a:r>
              <a:rPr lang="en-US" altLang="zh-CN" sz="4000">
                <a:ea typeface="楷体_GB2312"/>
              </a:rPr>
              <a:t>2</a:t>
            </a:r>
            <a:r>
              <a:rPr lang="zh-CN" altLang="en-US" sz="4000">
                <a:ea typeface="楷体_GB2312"/>
              </a:rPr>
              <a:t>、</a:t>
            </a:r>
            <a:r>
              <a:rPr lang="en-US" altLang="zh-CN" sz="4000">
                <a:ea typeface="楷体_GB2312"/>
              </a:rPr>
              <a:t>4</a:t>
            </a:r>
            <a:r>
              <a:rPr lang="zh-CN" altLang="en-US" sz="4000">
                <a:ea typeface="楷体_GB2312"/>
              </a:rPr>
              <a:t>、</a:t>
            </a:r>
            <a:r>
              <a:rPr lang="en-US" altLang="zh-CN" sz="4000">
                <a:ea typeface="楷体_GB2312"/>
              </a:rPr>
              <a:t>5</a:t>
            </a:r>
            <a:r>
              <a:rPr lang="zh-CN" altLang="en-US" sz="4000">
                <a:ea typeface="楷体_GB2312"/>
              </a:rPr>
              <a:t>题。</a:t>
            </a:r>
            <a:endParaRPr lang="zh-CN" altLang="en-US" sz="4000"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一、情境引入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1743075" y="4071938"/>
            <a:ext cx="68484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Arial" panose="020B0604020202020204" pitchFamily="34" charset="0"/>
                <a:ea typeface="楷体_GB2312"/>
              </a:rPr>
              <a:t>问题：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1. </a:t>
            </a:r>
            <a:r>
              <a:rPr lang="zh-CN" altLang="en-US">
                <a:latin typeface="Arial" panose="020B0604020202020204" pitchFamily="34" charset="0"/>
                <a:ea typeface="楷体_GB2312"/>
              </a:rPr>
              <a:t>根据题意，列式计算。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079" name="Rectangle 9"/>
          <p:cNvSpPr>
            <a:spLocks noChangeArrowheads="1"/>
          </p:cNvSpPr>
          <p:nvPr/>
        </p:nvSpPr>
        <p:spPr bwMode="auto">
          <a:xfrm>
            <a:off x="2776538" y="4551363"/>
            <a:ext cx="3908425" cy="460375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zh-CN" altLang="en-US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用加法算：</a:t>
            </a:r>
            <a:r>
              <a:rPr lang="en-US" altLang="zh-CN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3</a:t>
            </a:r>
            <a:r>
              <a:rPr lang="zh-CN" altLang="en-US">
                <a:ea typeface="楷体_GB231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3</a:t>
            </a:r>
            <a:r>
              <a:rPr lang="zh-CN" altLang="en-US">
                <a:ea typeface="楷体_GB231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3</a:t>
            </a:r>
            <a:r>
              <a:rPr lang="zh-CN" altLang="en-US">
                <a:ea typeface="楷体_GB2312"/>
              </a:rPr>
              <a:t>＋</a:t>
            </a:r>
            <a:r>
              <a:rPr lang="en-US" altLang="zh-CN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3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12</a:t>
            </a:r>
            <a:endParaRPr lang="en-US" altLang="zh-CN">
              <a:latin typeface="Arial" panose="020B0604020202020204" pitchFamily="34" charset="0"/>
              <a:ea typeface="楷体_GB2312"/>
              <a:cs typeface="Times New Roman" panose="02020603050405020304" pitchFamily="18" charset="0"/>
            </a:endParaRPr>
          </a:p>
        </p:txBody>
      </p:sp>
      <p:sp>
        <p:nvSpPr>
          <p:cNvPr id="3080" name="矩形 11"/>
          <p:cNvSpPr>
            <a:spLocks noChangeArrowheads="1"/>
          </p:cNvSpPr>
          <p:nvPr/>
        </p:nvSpPr>
        <p:spPr bwMode="auto">
          <a:xfrm>
            <a:off x="2776538" y="4995863"/>
            <a:ext cx="3979862" cy="461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Arial" panose="020B0604020202020204" pitchFamily="34" charset="0"/>
                <a:ea typeface="楷体_GB2312"/>
                <a:cs typeface="Times New Roman" panose="02020603050405020304" pitchFamily="18" charset="0"/>
              </a:rPr>
              <a:t>用乘法算：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en-US" altLang="zh-CN">
                <a:ea typeface="楷体_GB231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12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3081" name="TextBox 6"/>
          <p:cNvSpPr txBox="1">
            <a:spLocks noChangeArrowheads="1"/>
          </p:cNvSpPr>
          <p:nvPr/>
        </p:nvSpPr>
        <p:spPr bwMode="auto">
          <a:xfrm>
            <a:off x="1743075" y="5715000"/>
            <a:ext cx="68484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Arial" panose="020B0604020202020204" pitchFamily="34" charset="0"/>
                <a:ea typeface="楷体_GB2312"/>
              </a:rPr>
              <a:t>问题：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2. </a:t>
            </a:r>
            <a:r>
              <a:rPr lang="zh-CN" altLang="en-US">
                <a:latin typeface="Arial" panose="020B0604020202020204" pitchFamily="34" charset="0"/>
                <a:ea typeface="楷体_GB2312"/>
              </a:rPr>
              <a:t>算式中的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>
                <a:latin typeface="Arial" panose="020B0604020202020204" pitchFamily="34" charset="0"/>
                <a:ea typeface="楷体_GB2312"/>
              </a:rPr>
              <a:t>和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latin typeface="Arial" panose="020B0604020202020204" pitchFamily="34" charset="0"/>
                <a:ea typeface="楷体_GB2312"/>
              </a:rPr>
              <a:t>各表示什么意思？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6390" name="Text Box 13"/>
          <p:cNvSpPr txBox="1">
            <a:spLocks noChangeArrowheads="1"/>
          </p:cNvSpPr>
          <p:nvPr/>
        </p:nvSpPr>
        <p:spPr bwMode="auto">
          <a:xfrm>
            <a:off x="1743075" y="3476625"/>
            <a:ext cx="6911975" cy="42545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ea typeface="楷体_GB2312"/>
              </a:rPr>
              <a:t>每个花瓶里插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>
                <a:ea typeface="楷体_GB2312"/>
              </a:rPr>
              <a:t>枝花，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ea typeface="楷体_GB2312"/>
              </a:rPr>
              <a:t>个花瓶一共插了多少枝花？</a:t>
            </a:r>
            <a:endParaRPr lang="zh-CN" altLang="en-US">
              <a:ea typeface="楷体_GB2312"/>
            </a:endParaRPr>
          </a:p>
        </p:txBody>
      </p:sp>
      <p:pic>
        <p:nvPicPr>
          <p:cNvPr id="16391" name="Picture 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90813" y="1676400"/>
            <a:ext cx="3760787" cy="17145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9" grpId="0"/>
      <p:bldP spid="3080" grpId="0"/>
      <p:bldP spid="308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4464050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（一）明确乘法的意义</a:t>
            </a:r>
            <a:endParaRPr lang="zh-CN" altLang="en-US" sz="3000">
              <a:ea typeface="楷体_GB2312"/>
            </a:endParaRPr>
          </a:p>
        </p:txBody>
      </p:sp>
      <p:sp>
        <p:nvSpPr>
          <p:cNvPr id="17410" name="Rectangle 9"/>
          <p:cNvSpPr>
            <a:spLocks noChangeArrowheads="1"/>
          </p:cNvSpPr>
          <p:nvPr/>
        </p:nvSpPr>
        <p:spPr bwMode="auto">
          <a:xfrm>
            <a:off x="2278063" y="2178050"/>
            <a:ext cx="3298825" cy="492125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</a:pPr>
            <a:r>
              <a:rPr lang="en-US" altLang="zh-CN" sz="2400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 sz="2400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＋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 sz="2400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＋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 sz="2400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＋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 sz="2400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＝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12</a:t>
            </a:r>
            <a:endParaRPr lang="en-US" altLang="zh-CN" sz="24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7411" name="矩形 11"/>
          <p:cNvSpPr>
            <a:spLocks noChangeArrowheads="1"/>
          </p:cNvSpPr>
          <p:nvPr/>
        </p:nvSpPr>
        <p:spPr bwMode="auto">
          <a:xfrm>
            <a:off x="2278063" y="2630488"/>
            <a:ext cx="2857500" cy="492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>
                <a:latin typeface="Arial" panose="020B0604020202020204" pitchFamily="34" charset="0"/>
                <a:ea typeface="楷体_GB2312"/>
              </a:rPr>
              <a:t>3</a:t>
            </a:r>
            <a:r>
              <a:rPr lang="en-US" altLang="zh-CN" sz="2400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×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 sz="2400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＝</a:t>
            </a:r>
            <a:r>
              <a:rPr lang="en-US" altLang="zh-CN" sz="2400">
                <a:latin typeface="Arial" panose="020B0604020202020204" pitchFamily="34" charset="0"/>
                <a:ea typeface="楷体_GB2312"/>
              </a:rPr>
              <a:t>12</a:t>
            </a:r>
            <a:endParaRPr lang="zh-CN" altLang="en-US" sz="2400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1465263" y="4129088"/>
            <a:ext cx="48307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问题：你认为什么是乘法？</a:t>
            </a:r>
            <a:endParaRPr lang="zh-CN" altLang="en-US">
              <a:ea typeface="楷体_GB2312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2227263" y="4737100"/>
            <a:ext cx="61325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求几个相同加数的和的简便运算，叫做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乘法</a:t>
            </a:r>
            <a:r>
              <a:rPr lang="zh-CN" altLang="en-US">
                <a:ea typeface="楷体_GB2312"/>
              </a:rPr>
              <a:t>。</a:t>
            </a:r>
            <a:endParaRPr lang="zh-CN" altLang="en-US">
              <a:ea typeface="楷体_GB2312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2227263" y="5343525"/>
            <a:ext cx="36433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相乘的两个数叫做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因数</a:t>
            </a:r>
            <a:r>
              <a:rPr lang="zh-CN" altLang="en-US">
                <a:ea typeface="楷体_GB2312"/>
              </a:rPr>
              <a:t>。</a:t>
            </a:r>
            <a:endParaRPr lang="zh-CN" altLang="en-US">
              <a:ea typeface="楷体_GB2312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2230438" y="3176588"/>
            <a:ext cx="2016125" cy="5349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因数</a:t>
            </a:r>
            <a:r>
              <a:rPr lang="zh-CN" altLang="zh-CN" sz="2400" dirty="0" smtClean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×</a:t>
            </a:r>
            <a:r>
              <a:rPr lang="zh-CN" altLang="en-US" sz="2400" dirty="0" smtClean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因数</a:t>
            </a:r>
            <a:endParaRPr lang="zh-CN" altLang="en-US" sz="2400" dirty="0" smtClean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049838" y="5343525"/>
            <a:ext cx="36433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乘得的数叫做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积</a:t>
            </a:r>
            <a:r>
              <a:rPr lang="zh-CN" altLang="en-US">
                <a:ea typeface="楷体_GB2312"/>
              </a:rPr>
              <a:t>。</a:t>
            </a:r>
            <a:endParaRPr lang="zh-CN" altLang="en-US">
              <a:ea typeface="楷体_GB2312"/>
            </a:endParaRP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3762375" y="3176588"/>
            <a:ext cx="2562225" cy="5349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dirty="0" smtClean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＝积</a:t>
            </a:r>
            <a:endParaRPr lang="zh-CN" altLang="en-US" sz="2400" dirty="0" smtClean="0">
              <a:solidFill>
                <a:schemeClr val="tx1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 autoUpdateAnimBg="0"/>
      <p:bldP spid="9" grpId="0" autoUpdateAnimBg="0"/>
      <p:bldP spid="10" grpId="0"/>
      <p:bldP spid="11" grpId="0" autoUpdateAnimBg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矩形 13"/>
          <p:cNvSpPr>
            <a:spLocks noChangeArrowheads="1"/>
          </p:cNvSpPr>
          <p:nvPr/>
        </p:nvSpPr>
        <p:spPr bwMode="auto">
          <a:xfrm>
            <a:off x="3000375" y="4362450"/>
            <a:ext cx="18589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12÷3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1692275" y="5981700"/>
            <a:ext cx="599122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问题：用什么方法？你是怎么想的？</a:t>
            </a:r>
            <a:endParaRPr lang="zh-CN" altLang="en-US">
              <a:ea typeface="楷体_GB2312"/>
            </a:endParaRPr>
          </a:p>
        </p:txBody>
      </p:sp>
      <p:sp>
        <p:nvSpPr>
          <p:cNvPr id="5130" name="矩形 15"/>
          <p:cNvSpPr>
            <a:spLocks noChangeArrowheads="1"/>
          </p:cNvSpPr>
          <p:nvPr/>
        </p:nvSpPr>
        <p:spPr bwMode="auto">
          <a:xfrm>
            <a:off x="3000375" y="5414963"/>
            <a:ext cx="18589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12÷4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8436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50307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（二）明确除法的意义</a:t>
            </a:r>
            <a:endParaRPr lang="zh-CN" altLang="en-US" sz="3000">
              <a:ea typeface="楷体_GB2312"/>
            </a:endParaRPr>
          </a:p>
        </p:txBody>
      </p:sp>
      <p:sp>
        <p:nvSpPr>
          <p:cNvPr id="18437" name="Text Box 12"/>
          <p:cNvSpPr txBox="1">
            <a:spLocks noChangeArrowheads="1"/>
          </p:cNvSpPr>
          <p:nvPr/>
        </p:nvSpPr>
        <p:spPr bwMode="auto">
          <a:xfrm>
            <a:off x="1692275" y="3905250"/>
            <a:ext cx="6048375" cy="42545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ea typeface="楷体_GB2312"/>
              </a:rPr>
              <a:t>有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12</a:t>
            </a:r>
            <a:r>
              <a:rPr lang="zh-CN" altLang="en-US">
                <a:ea typeface="楷体_GB2312"/>
              </a:rPr>
              <a:t>枝花，每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>
                <a:ea typeface="楷体_GB2312"/>
              </a:rPr>
              <a:t>枝插一瓶，可以插几瓶？</a:t>
            </a:r>
            <a:endParaRPr lang="zh-CN" altLang="en-US">
              <a:ea typeface="楷体_GB2312"/>
            </a:endParaRPr>
          </a:p>
        </p:txBody>
      </p:sp>
      <p:sp>
        <p:nvSpPr>
          <p:cNvPr id="18438" name="Text Box 13"/>
          <p:cNvSpPr txBox="1">
            <a:spLocks noChangeArrowheads="1"/>
          </p:cNvSpPr>
          <p:nvPr/>
        </p:nvSpPr>
        <p:spPr bwMode="auto">
          <a:xfrm>
            <a:off x="1692275" y="4976813"/>
            <a:ext cx="6875463" cy="42545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ea typeface="楷体_GB2312"/>
              </a:rPr>
              <a:t>有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12</a:t>
            </a:r>
            <a:r>
              <a:rPr lang="zh-CN" altLang="en-US">
                <a:ea typeface="楷体_GB2312"/>
              </a:rPr>
              <a:t>枝花，平均插到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ea typeface="楷体_GB2312"/>
              </a:rPr>
              <a:t>个花瓶里，每个花瓶插几枝？</a:t>
            </a:r>
            <a:endParaRPr lang="zh-CN" altLang="en-US">
              <a:ea typeface="楷体_GB231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  <p:pic>
        <p:nvPicPr>
          <p:cNvPr id="18440" name="Picture 14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90813" y="2105025"/>
            <a:ext cx="3760787" cy="17145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  <p:bldP spid="15" grpId="0"/>
      <p:bldP spid="51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6"/>
          <p:cNvSpPr txBox="1">
            <a:spLocks noChangeArrowheads="1"/>
          </p:cNvSpPr>
          <p:nvPr/>
        </p:nvSpPr>
        <p:spPr bwMode="auto">
          <a:xfrm>
            <a:off x="1406525" y="5508625"/>
            <a:ext cx="7413625" cy="8302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问题：与第（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</a:t>
            </a:r>
            <a:r>
              <a:rPr lang="zh-CN" altLang="en-US">
                <a:ea typeface="楷体_GB2312"/>
              </a:rPr>
              <a:t>）相比，第</a:t>
            </a:r>
            <a:r>
              <a:rPr lang="zh-CN" altLang="en-US">
                <a:ea typeface="楷体_GB2312"/>
                <a:sym typeface="Wingdings" panose="05000000000000000000" pitchFamily="2" charset="2"/>
              </a:rPr>
              <a:t>（</a:t>
            </a:r>
            <a:r>
              <a:rPr lang="en-US" altLang="zh-CN">
                <a:latin typeface="Arial" panose="020B0604020202020204" pitchFamily="34" charset="0"/>
                <a:ea typeface="楷体_GB2312"/>
                <a:sym typeface="Wingdings" panose="05000000000000000000" pitchFamily="2" charset="2"/>
              </a:rPr>
              <a:t>2</a:t>
            </a:r>
            <a:r>
              <a:rPr lang="zh-CN" altLang="en-US">
                <a:ea typeface="楷体_GB2312"/>
                <a:sym typeface="Wingdings" panose="05000000000000000000" pitchFamily="2" charset="2"/>
              </a:rPr>
              <a:t>）、（</a:t>
            </a:r>
            <a:r>
              <a:rPr lang="en-US" altLang="zh-CN">
                <a:latin typeface="Arial" panose="020B0604020202020204" pitchFamily="34" charset="0"/>
                <a:ea typeface="楷体_GB2312"/>
                <a:sym typeface="Wingdings" panose="05000000000000000000" pitchFamily="2" charset="2"/>
              </a:rPr>
              <a:t>3</a:t>
            </a:r>
            <a:r>
              <a:rPr lang="zh-CN" altLang="en-US">
                <a:ea typeface="楷体_GB2312"/>
                <a:sym typeface="Wingdings" panose="05000000000000000000" pitchFamily="2" charset="2"/>
              </a:rPr>
              <a:t>）题分别是已知什么？</a:t>
            </a:r>
            <a:endParaRPr lang="zh-CN" altLang="en-US">
              <a:ea typeface="楷体_GB2312"/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  <a:sym typeface="Wingdings" panose="05000000000000000000" pitchFamily="2" charset="2"/>
              </a:rPr>
              <a:t>      求什么？怎样算？</a:t>
            </a:r>
            <a:endParaRPr lang="zh-CN" altLang="en-US">
              <a:ea typeface="楷体_GB2312"/>
            </a:endParaRPr>
          </a:p>
        </p:txBody>
      </p:sp>
      <p:sp>
        <p:nvSpPr>
          <p:cNvPr id="19458" name="Text Box 12"/>
          <p:cNvSpPr txBox="1">
            <a:spLocks noChangeArrowheads="1"/>
          </p:cNvSpPr>
          <p:nvPr/>
        </p:nvSpPr>
        <p:spPr bwMode="auto">
          <a:xfrm>
            <a:off x="1406525" y="2417763"/>
            <a:ext cx="6911975" cy="45720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ea typeface="楷体_GB2312"/>
              </a:rPr>
              <a:t>（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</a:t>
            </a:r>
            <a:r>
              <a:rPr lang="zh-CN" altLang="en-US">
                <a:ea typeface="楷体_GB2312"/>
              </a:rPr>
              <a:t>）每个花瓶里插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>
                <a:ea typeface="楷体_GB2312"/>
              </a:rPr>
              <a:t>枝花，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ea typeface="楷体_GB2312"/>
              </a:rPr>
              <a:t>个花瓶一共插了多少枝花？</a:t>
            </a:r>
            <a:endParaRPr lang="zh-CN" altLang="en-US">
              <a:ea typeface="楷体_GB2312"/>
            </a:endParaRPr>
          </a:p>
        </p:txBody>
      </p:sp>
      <p:sp>
        <p:nvSpPr>
          <p:cNvPr id="19459" name="Text Box 13"/>
          <p:cNvSpPr txBox="1">
            <a:spLocks noChangeArrowheads="1"/>
          </p:cNvSpPr>
          <p:nvPr/>
        </p:nvSpPr>
        <p:spPr bwMode="auto">
          <a:xfrm>
            <a:off x="1406525" y="3409950"/>
            <a:ext cx="6048375" cy="45720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ea typeface="楷体_GB2312"/>
              </a:rPr>
              <a:t>（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2</a:t>
            </a:r>
            <a:r>
              <a:rPr lang="zh-CN" altLang="en-US">
                <a:ea typeface="楷体_GB2312"/>
              </a:rPr>
              <a:t>）有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12</a:t>
            </a:r>
            <a:r>
              <a:rPr lang="zh-CN" altLang="en-US">
                <a:ea typeface="楷体_GB2312"/>
              </a:rPr>
              <a:t>枝花，每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>
                <a:ea typeface="楷体_GB2312"/>
              </a:rPr>
              <a:t>枝插一瓶，可以插几瓶？</a:t>
            </a:r>
            <a:endParaRPr lang="zh-CN" altLang="en-US">
              <a:ea typeface="楷体_GB2312"/>
            </a:endParaRPr>
          </a:p>
        </p:txBody>
      </p:sp>
      <p:sp>
        <p:nvSpPr>
          <p:cNvPr id="19460" name="Text Box 14"/>
          <p:cNvSpPr txBox="1">
            <a:spLocks noChangeArrowheads="1"/>
          </p:cNvSpPr>
          <p:nvPr/>
        </p:nvSpPr>
        <p:spPr bwMode="auto">
          <a:xfrm>
            <a:off x="1406525" y="4400550"/>
            <a:ext cx="6875463" cy="457200"/>
          </a:xfrm>
          <a:prstGeom prst="rect">
            <a:avLst/>
          </a:prstGeom>
          <a:noFill/>
          <a:ln w="12700" algn="ctr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>
                <a:ea typeface="楷体_GB2312"/>
              </a:rPr>
              <a:t>（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zh-CN" altLang="en-US">
                <a:ea typeface="楷体_GB2312"/>
              </a:rPr>
              <a:t>）有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12</a:t>
            </a:r>
            <a:r>
              <a:rPr lang="zh-CN" altLang="en-US">
                <a:ea typeface="楷体_GB2312"/>
              </a:rPr>
              <a:t>枝花，平均插到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ea typeface="楷体_GB2312"/>
              </a:rPr>
              <a:t>个花瓶里，每个花瓶插几枝？</a:t>
            </a:r>
            <a:endParaRPr lang="zh-CN" altLang="en-US">
              <a:ea typeface="楷体_GB2312"/>
            </a:endParaRPr>
          </a:p>
        </p:txBody>
      </p:sp>
      <p:sp>
        <p:nvSpPr>
          <p:cNvPr id="19461" name="矩形 11"/>
          <p:cNvSpPr>
            <a:spLocks noChangeArrowheads="1"/>
          </p:cNvSpPr>
          <p:nvPr/>
        </p:nvSpPr>
        <p:spPr bwMode="auto">
          <a:xfrm>
            <a:off x="2846388" y="2838450"/>
            <a:ext cx="342423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r>
              <a:rPr lang="en-US" altLang="zh-CN">
                <a:solidFill>
                  <a:srgbClr val="1C1C1C"/>
                </a:solidFill>
                <a:latin typeface="Arial" panose="020B0604020202020204" pitchFamily="34" charset="0"/>
                <a:ea typeface="楷体_GB2312"/>
              </a:rPr>
              <a:t>×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12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9462" name="矩形 13"/>
          <p:cNvSpPr>
            <a:spLocks noChangeArrowheads="1"/>
          </p:cNvSpPr>
          <p:nvPr/>
        </p:nvSpPr>
        <p:spPr bwMode="auto">
          <a:xfrm>
            <a:off x="2846388" y="3832225"/>
            <a:ext cx="17970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12÷3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4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9463" name="矩形 15"/>
          <p:cNvSpPr>
            <a:spLocks noChangeArrowheads="1"/>
          </p:cNvSpPr>
          <p:nvPr/>
        </p:nvSpPr>
        <p:spPr bwMode="auto">
          <a:xfrm>
            <a:off x="2846388" y="4824413"/>
            <a:ext cx="179705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12÷4</a:t>
            </a:r>
            <a:r>
              <a:rPr lang="zh-CN" altLang="en-US">
                <a:ea typeface="楷体_GB2312"/>
              </a:rPr>
              <a:t>＝</a:t>
            </a:r>
            <a:r>
              <a:rPr lang="en-US" altLang="zh-CN">
                <a:latin typeface="Arial" panose="020B0604020202020204" pitchFamily="34" charset="0"/>
                <a:ea typeface="楷体_GB2312"/>
              </a:rPr>
              <a:t>3</a:t>
            </a:r>
            <a:endParaRPr lang="zh-CN" altLang="en-US">
              <a:latin typeface="Arial" panose="020B0604020202020204" pitchFamily="34" charset="0"/>
              <a:ea typeface="楷体_GB2312"/>
            </a:endParaRPr>
          </a:p>
        </p:txBody>
      </p:sp>
      <p:sp>
        <p:nvSpPr>
          <p:cNvPr id="19464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50307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（二）明确除法的意义</a:t>
            </a:r>
            <a:endParaRPr lang="zh-CN" altLang="en-US" sz="3000">
              <a:ea typeface="楷体_GB2312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1468438" y="3890963"/>
            <a:ext cx="592931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问题：用你自己的话说一说，你认为什么是除法？</a:t>
            </a:r>
            <a:endParaRPr lang="en-US" altLang="zh-CN">
              <a:ea typeface="楷体_GB2312"/>
            </a:endParaRPr>
          </a:p>
        </p:txBody>
      </p:sp>
      <p:sp>
        <p:nvSpPr>
          <p:cNvPr id="7180" name="TextBox 6"/>
          <p:cNvSpPr txBox="1">
            <a:spLocks noChangeArrowheads="1"/>
          </p:cNvSpPr>
          <p:nvPr/>
        </p:nvSpPr>
        <p:spPr bwMode="auto">
          <a:xfrm>
            <a:off x="915988" y="4559300"/>
            <a:ext cx="7977187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宋体" panose="02010600030101010101" pitchFamily="2" charset="-122"/>
              </a:rPr>
              <a:t>    </a:t>
            </a:r>
            <a:r>
              <a:rPr lang="zh-CN" altLang="en-US">
                <a:ea typeface="楷体_GB2312"/>
              </a:rPr>
              <a:t>已知两个因数的积与其中一个因数，求另一个因数的运算，</a:t>
            </a:r>
            <a:endParaRPr lang="zh-CN" altLang="en-US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除法</a:t>
            </a:r>
            <a:r>
              <a:rPr lang="zh-CN" altLang="en-US">
                <a:ea typeface="楷体_GB2312"/>
              </a:rPr>
              <a:t>。</a:t>
            </a:r>
            <a:endParaRPr lang="en-US" altLang="zh-CN">
              <a:ea typeface="楷体_GB2312"/>
            </a:endParaRPr>
          </a:p>
        </p:txBody>
      </p:sp>
      <p:grpSp>
        <p:nvGrpSpPr>
          <p:cNvPr id="20483" name="组合 2"/>
          <p:cNvGrpSpPr/>
          <p:nvPr/>
        </p:nvGrpSpPr>
        <p:grpSpPr bwMode="auto">
          <a:xfrm>
            <a:off x="1390650" y="2205038"/>
            <a:ext cx="3529013" cy="457200"/>
            <a:chOff x="1076325" y="2205038"/>
            <a:chExt cx="3529013" cy="457200"/>
          </a:xfrm>
        </p:grpSpPr>
        <p:sp>
          <p:nvSpPr>
            <p:cNvPr id="20493" name="TextBox 6"/>
            <p:cNvSpPr txBox="1">
              <a:spLocks noChangeArrowheads="1"/>
            </p:cNvSpPr>
            <p:nvPr/>
          </p:nvSpPr>
          <p:spPr bwMode="auto">
            <a:xfrm>
              <a:off x="1076325" y="2205038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ea typeface="楷体_GB2312"/>
                </a:rPr>
                <a:t>（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1</a:t>
              </a:r>
              <a:r>
                <a:rPr lang="zh-CN" altLang="en-US">
                  <a:ea typeface="楷体_GB2312"/>
                </a:rPr>
                <a:t>）</a:t>
              </a:r>
              <a:endParaRPr lang="zh-CN" altLang="en-US">
                <a:ea typeface="楷体_GB2312"/>
              </a:endParaRPr>
            </a:p>
          </p:txBody>
        </p:sp>
        <p:sp>
          <p:nvSpPr>
            <p:cNvPr id="20494" name="矩形 11"/>
            <p:cNvSpPr>
              <a:spLocks noChangeArrowheads="1"/>
            </p:cNvSpPr>
            <p:nvPr/>
          </p:nvSpPr>
          <p:spPr bwMode="auto">
            <a:xfrm>
              <a:off x="1747838" y="2205038"/>
              <a:ext cx="2857500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>
                  <a:latin typeface="Arial" panose="020B0604020202020204" pitchFamily="34" charset="0"/>
                  <a:ea typeface="楷体_GB2312"/>
                </a:rPr>
                <a:t>3</a:t>
              </a:r>
              <a:r>
                <a:rPr lang="en-US" altLang="zh-CN">
                  <a:solidFill>
                    <a:srgbClr val="1C1C1C"/>
                  </a:solidFill>
                  <a:latin typeface="Arial" panose="020B0604020202020204" pitchFamily="34" charset="0"/>
                  <a:ea typeface="楷体_GB2312"/>
                </a:rPr>
                <a:t>×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4</a:t>
              </a:r>
              <a:r>
                <a:rPr lang="zh-CN" altLang="en-US">
                  <a:ea typeface="楷体_GB2312"/>
                </a:rPr>
                <a:t>＝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12</a:t>
              </a:r>
              <a:endParaRPr lang="zh-CN" altLang="en-US">
                <a:latin typeface="Arial" panose="020B0604020202020204" pitchFamily="34" charset="0"/>
                <a:ea typeface="楷体_GB2312"/>
              </a:endParaRPr>
            </a:p>
          </p:txBody>
        </p:sp>
      </p:grpSp>
      <p:grpSp>
        <p:nvGrpSpPr>
          <p:cNvPr id="20484" name="组合 3"/>
          <p:cNvGrpSpPr/>
          <p:nvPr/>
        </p:nvGrpSpPr>
        <p:grpSpPr bwMode="auto">
          <a:xfrm>
            <a:off x="1390650" y="2744788"/>
            <a:ext cx="2497138" cy="457200"/>
            <a:chOff x="1076325" y="2684463"/>
            <a:chExt cx="2497088" cy="457200"/>
          </a:xfrm>
        </p:grpSpPr>
        <p:sp>
          <p:nvSpPr>
            <p:cNvPr id="20491" name="TextBox 6"/>
            <p:cNvSpPr txBox="1">
              <a:spLocks noChangeArrowheads="1"/>
            </p:cNvSpPr>
            <p:nvPr/>
          </p:nvSpPr>
          <p:spPr bwMode="auto">
            <a:xfrm>
              <a:off x="1076325" y="2684463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ea typeface="楷体_GB2312"/>
                </a:rPr>
                <a:t>（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2</a:t>
              </a:r>
              <a:r>
                <a:rPr lang="zh-CN" altLang="en-US">
                  <a:ea typeface="楷体_GB2312"/>
                </a:rPr>
                <a:t>）</a:t>
              </a:r>
              <a:endParaRPr lang="zh-CN" altLang="en-US">
                <a:ea typeface="楷体_GB2312"/>
              </a:endParaRPr>
            </a:p>
          </p:txBody>
        </p:sp>
        <p:sp>
          <p:nvSpPr>
            <p:cNvPr id="20492" name="矩形 13"/>
            <p:cNvSpPr>
              <a:spLocks noChangeArrowheads="1"/>
            </p:cNvSpPr>
            <p:nvPr/>
          </p:nvSpPr>
          <p:spPr bwMode="auto">
            <a:xfrm>
              <a:off x="1736725" y="2684463"/>
              <a:ext cx="183668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>
                  <a:latin typeface="Arial" panose="020B0604020202020204" pitchFamily="34" charset="0"/>
                  <a:ea typeface="楷体_GB2312"/>
                </a:rPr>
                <a:t>12÷3</a:t>
              </a:r>
              <a:r>
                <a:rPr lang="zh-CN" altLang="en-US">
                  <a:ea typeface="楷体_GB2312"/>
                </a:rPr>
                <a:t>＝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4</a:t>
              </a:r>
              <a:endParaRPr lang="zh-CN" altLang="en-US">
                <a:latin typeface="Arial" panose="020B0604020202020204" pitchFamily="34" charset="0"/>
                <a:ea typeface="楷体_GB2312"/>
              </a:endParaRPr>
            </a:p>
          </p:txBody>
        </p:sp>
      </p:grpSp>
      <p:grpSp>
        <p:nvGrpSpPr>
          <p:cNvPr id="20485" name="组合 4"/>
          <p:cNvGrpSpPr/>
          <p:nvPr/>
        </p:nvGrpSpPr>
        <p:grpSpPr bwMode="auto">
          <a:xfrm>
            <a:off x="1398588" y="3284538"/>
            <a:ext cx="2479675" cy="457200"/>
            <a:chOff x="1084263" y="3141663"/>
            <a:chExt cx="2479625" cy="457200"/>
          </a:xfrm>
        </p:grpSpPr>
        <p:sp>
          <p:nvSpPr>
            <p:cNvPr id="20489" name="TextBox 6"/>
            <p:cNvSpPr txBox="1">
              <a:spLocks noChangeArrowheads="1"/>
            </p:cNvSpPr>
            <p:nvPr/>
          </p:nvSpPr>
          <p:spPr bwMode="auto">
            <a:xfrm>
              <a:off x="1084263" y="3141663"/>
              <a:ext cx="847725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ea typeface="楷体_GB2312"/>
                </a:rPr>
                <a:t>（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3</a:t>
              </a:r>
              <a:r>
                <a:rPr lang="zh-CN" altLang="en-US">
                  <a:ea typeface="楷体_GB2312"/>
                </a:rPr>
                <a:t>）</a:t>
              </a:r>
              <a:endParaRPr lang="zh-CN" altLang="en-US">
                <a:ea typeface="楷体_GB2312"/>
              </a:endParaRPr>
            </a:p>
          </p:txBody>
        </p:sp>
        <p:sp>
          <p:nvSpPr>
            <p:cNvPr id="20490" name="矩形 15"/>
            <p:cNvSpPr>
              <a:spLocks noChangeArrowheads="1"/>
            </p:cNvSpPr>
            <p:nvPr/>
          </p:nvSpPr>
          <p:spPr bwMode="auto">
            <a:xfrm>
              <a:off x="1727200" y="3141663"/>
              <a:ext cx="1836688" cy="45720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>
                  <a:latin typeface="Arial" panose="020B0604020202020204" pitchFamily="34" charset="0"/>
                  <a:ea typeface="楷体_GB2312"/>
                </a:rPr>
                <a:t>12÷4</a:t>
              </a:r>
              <a:r>
                <a:rPr lang="zh-CN" altLang="en-US">
                  <a:ea typeface="楷体_GB2312"/>
                </a:rPr>
                <a:t>＝</a:t>
              </a:r>
              <a:r>
                <a:rPr lang="en-US" altLang="zh-CN">
                  <a:latin typeface="Arial" panose="020B0604020202020204" pitchFamily="34" charset="0"/>
                  <a:ea typeface="楷体_GB2312"/>
                </a:rPr>
                <a:t>3</a:t>
              </a:r>
              <a:endParaRPr lang="zh-CN" altLang="en-US">
                <a:latin typeface="Arial" panose="020B0604020202020204" pitchFamily="34" charset="0"/>
                <a:ea typeface="楷体_GB2312"/>
              </a:endParaRPr>
            </a:p>
          </p:txBody>
        </p:sp>
      </p:grp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5030787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（二）明确除法的意义</a:t>
            </a:r>
            <a:endParaRPr lang="zh-CN" altLang="en-US" sz="3000">
              <a:ea typeface="楷体_GB2312"/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15988" y="5484813"/>
            <a:ext cx="7977187" cy="822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    在除法中，已知的积叫做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被除数</a:t>
            </a:r>
            <a:r>
              <a:rPr lang="zh-CN" altLang="en-US">
                <a:ea typeface="楷体_GB2312"/>
              </a:rPr>
              <a:t>，已知的因数叫做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除数</a:t>
            </a:r>
            <a:r>
              <a:rPr lang="zh-CN" altLang="en-US">
                <a:ea typeface="楷体_GB2312"/>
              </a:rPr>
              <a:t>，所</a:t>
            </a:r>
            <a:endParaRPr lang="zh-CN" altLang="en-US">
              <a:ea typeface="楷体_GB2312"/>
            </a:endParaRPr>
          </a:p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求的因数叫做</a:t>
            </a:r>
            <a:r>
              <a:rPr lang="zh-CN" altLang="en-US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商</a:t>
            </a:r>
            <a:r>
              <a:rPr lang="zh-CN" altLang="en-US">
                <a:ea typeface="楷体_GB2312"/>
              </a:rPr>
              <a:t>。</a:t>
            </a:r>
            <a:endParaRPr lang="zh-CN" altLang="en-US">
              <a:ea typeface="楷体_GB231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80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6"/>
          <p:cNvSpPr txBox="1">
            <a:spLocks noChangeArrowheads="1"/>
          </p:cNvSpPr>
          <p:nvPr/>
        </p:nvSpPr>
        <p:spPr bwMode="auto">
          <a:xfrm>
            <a:off x="1527175" y="2466975"/>
            <a:ext cx="364331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1.</a:t>
            </a:r>
            <a:r>
              <a:rPr lang="en-US" altLang="zh-CN">
                <a:ea typeface="楷体_GB2312"/>
              </a:rPr>
              <a:t> </a:t>
            </a:r>
            <a:r>
              <a:rPr lang="zh-CN" altLang="en-US">
                <a:ea typeface="楷体_GB2312"/>
              </a:rPr>
              <a:t>乘法各部分间的关系</a:t>
            </a:r>
            <a:endParaRPr lang="zh-CN" altLang="en-US">
              <a:ea typeface="楷体_GB2312"/>
            </a:endParaRPr>
          </a:p>
        </p:txBody>
      </p:sp>
      <p:sp>
        <p:nvSpPr>
          <p:cNvPr id="8195" name="TextBox 6"/>
          <p:cNvSpPr txBox="1">
            <a:spLocks noChangeArrowheads="1"/>
          </p:cNvSpPr>
          <p:nvPr/>
        </p:nvSpPr>
        <p:spPr bwMode="auto">
          <a:xfrm>
            <a:off x="1863725" y="3051175"/>
            <a:ext cx="2286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积＝因数</a:t>
            </a:r>
            <a:r>
              <a:rPr lang="en-US" altLang="zh-CN">
                <a:ea typeface="楷体_GB2312"/>
              </a:rPr>
              <a:t>×</a:t>
            </a:r>
            <a:r>
              <a:rPr lang="zh-CN" altLang="en-US">
                <a:ea typeface="楷体_GB2312"/>
              </a:rPr>
              <a:t>因数</a:t>
            </a:r>
            <a:endParaRPr lang="zh-CN" altLang="en-US">
              <a:ea typeface="楷体_GB2312"/>
            </a:endParaRPr>
          </a:p>
        </p:txBody>
      </p:sp>
      <p:sp>
        <p:nvSpPr>
          <p:cNvPr id="8197" name="TextBox 6"/>
          <p:cNvSpPr txBox="1">
            <a:spLocks noChangeArrowheads="1"/>
          </p:cNvSpPr>
          <p:nvPr/>
        </p:nvSpPr>
        <p:spPr bwMode="auto">
          <a:xfrm>
            <a:off x="1863725" y="4197350"/>
            <a:ext cx="6786563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问题：如果知道积与一个因数，能求出另一个因数吗？</a:t>
            </a:r>
            <a:endParaRPr lang="zh-CN" altLang="en-US">
              <a:ea typeface="楷体_GB2312"/>
            </a:endParaRPr>
          </a:p>
        </p:txBody>
      </p:sp>
      <p:sp>
        <p:nvSpPr>
          <p:cNvPr id="8199" name="TextBox 6"/>
          <p:cNvSpPr txBox="1">
            <a:spLocks noChangeArrowheads="1"/>
          </p:cNvSpPr>
          <p:nvPr/>
        </p:nvSpPr>
        <p:spPr bwMode="auto">
          <a:xfrm>
            <a:off x="2587625" y="4892675"/>
            <a:ext cx="40036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另一个因数＝积</a:t>
            </a:r>
            <a:r>
              <a:rPr lang="en-US" altLang="zh-CN">
                <a:ea typeface="楷体_GB2312"/>
              </a:rPr>
              <a:t>÷</a:t>
            </a:r>
            <a:r>
              <a:rPr lang="zh-CN" altLang="en-US">
                <a:ea typeface="楷体_GB2312"/>
              </a:rPr>
              <a:t>一个因数</a:t>
            </a:r>
            <a:endParaRPr lang="zh-CN" altLang="en-US">
              <a:ea typeface="楷体_GB2312"/>
            </a:endParaRP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61468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（三）乘、除法各部分间的关系</a:t>
            </a:r>
            <a:endParaRPr lang="zh-CN" altLang="en-US" sz="3000">
              <a:ea typeface="楷体_GB2312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/>
      <p:bldP spid="8197" grpId="0"/>
      <p:bldP spid="81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1770063" y="2955925"/>
            <a:ext cx="2286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商＝被除数</a:t>
            </a:r>
            <a:r>
              <a:rPr lang="en-US" altLang="zh-CN">
                <a:ea typeface="楷体_GB2312"/>
              </a:rPr>
              <a:t>÷</a:t>
            </a:r>
            <a:r>
              <a:rPr lang="zh-CN" altLang="en-US">
                <a:ea typeface="楷体_GB2312"/>
              </a:rPr>
              <a:t>除数</a:t>
            </a:r>
            <a:endParaRPr lang="zh-CN" altLang="en-US">
              <a:ea typeface="楷体_GB2312"/>
            </a:endParaRPr>
          </a:p>
        </p:txBody>
      </p:sp>
      <p:sp>
        <p:nvSpPr>
          <p:cNvPr id="9221" name="TextBox 6"/>
          <p:cNvSpPr txBox="1">
            <a:spLocks noChangeArrowheads="1"/>
          </p:cNvSpPr>
          <p:nvPr/>
        </p:nvSpPr>
        <p:spPr bwMode="auto">
          <a:xfrm>
            <a:off x="1770063" y="3690938"/>
            <a:ext cx="67865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问题：如果知道被除数和商，能求出除数吗？</a:t>
            </a:r>
            <a:endParaRPr lang="zh-CN" altLang="en-US">
              <a:ea typeface="楷体_GB2312"/>
            </a:endParaRPr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2532063" y="4191000"/>
            <a:ext cx="35718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除数＝被除数</a:t>
            </a:r>
            <a:r>
              <a:rPr lang="en-US" altLang="zh-CN">
                <a:ea typeface="楷体_GB2312"/>
              </a:rPr>
              <a:t>÷</a:t>
            </a:r>
            <a:r>
              <a:rPr lang="zh-CN" altLang="en-US">
                <a:ea typeface="楷体_GB2312"/>
              </a:rPr>
              <a:t>商</a:t>
            </a:r>
            <a:endParaRPr lang="zh-CN" altLang="en-US">
              <a:ea typeface="楷体_GB2312"/>
            </a:endParaRPr>
          </a:p>
        </p:txBody>
      </p:sp>
      <p:sp>
        <p:nvSpPr>
          <p:cNvPr id="9224" name="TextBox 6"/>
          <p:cNvSpPr txBox="1">
            <a:spLocks noChangeArrowheads="1"/>
          </p:cNvSpPr>
          <p:nvPr/>
        </p:nvSpPr>
        <p:spPr bwMode="auto">
          <a:xfrm>
            <a:off x="1770063" y="4929188"/>
            <a:ext cx="6786562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问题：如果知道除数和商，能求出被除数吗？</a:t>
            </a:r>
            <a:endParaRPr lang="zh-CN" altLang="en-US">
              <a:ea typeface="楷体_GB2312"/>
            </a:endParaRPr>
          </a:p>
        </p:txBody>
      </p:sp>
      <p:sp>
        <p:nvSpPr>
          <p:cNvPr id="9225" name="TextBox 6"/>
          <p:cNvSpPr txBox="1">
            <a:spLocks noChangeArrowheads="1"/>
          </p:cNvSpPr>
          <p:nvPr/>
        </p:nvSpPr>
        <p:spPr bwMode="auto">
          <a:xfrm>
            <a:off x="2532063" y="5427663"/>
            <a:ext cx="35718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被除数＝商</a:t>
            </a:r>
            <a:r>
              <a:rPr lang="en-US" altLang="zh-CN">
                <a:ea typeface="楷体_GB2312"/>
              </a:rPr>
              <a:t>×</a:t>
            </a:r>
            <a:r>
              <a:rPr lang="zh-CN" altLang="en-US">
                <a:ea typeface="楷体_GB2312"/>
              </a:rPr>
              <a:t>除数</a:t>
            </a:r>
            <a:endParaRPr lang="zh-CN" altLang="en-US">
              <a:ea typeface="楷体_GB2312"/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527175" y="2466975"/>
            <a:ext cx="3643313" cy="425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2. </a:t>
            </a:r>
            <a:r>
              <a:rPr lang="zh-CN" altLang="en-US">
                <a:ea typeface="楷体_GB2312"/>
              </a:rPr>
              <a:t>除法各部分间的关系</a:t>
            </a:r>
            <a:endParaRPr lang="zh-CN" altLang="en-US">
              <a:ea typeface="楷体_GB2312"/>
            </a:endParaRPr>
          </a:p>
        </p:txBody>
      </p:sp>
      <p:sp>
        <p:nvSpPr>
          <p:cNvPr id="22535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61468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（三）乘、除法各部分间的关系</a:t>
            </a:r>
            <a:endParaRPr lang="zh-CN" altLang="en-US" sz="3000">
              <a:ea typeface="楷体_GB2312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1" grpId="0"/>
      <p:bldP spid="9223" grpId="0"/>
      <p:bldP spid="9224" grpId="0"/>
      <p:bldP spid="9225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Box 6"/>
          <p:cNvSpPr txBox="1">
            <a:spLocks noChangeArrowheads="1"/>
          </p:cNvSpPr>
          <p:nvPr/>
        </p:nvSpPr>
        <p:spPr bwMode="auto">
          <a:xfrm>
            <a:off x="1763713" y="3517900"/>
            <a:ext cx="59086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问题：你认为乘法与除法间有什么关系？</a:t>
            </a:r>
            <a:endParaRPr lang="zh-CN" altLang="en-US">
              <a:ea typeface="楷体_GB2312"/>
            </a:endParaRPr>
          </a:p>
        </p:txBody>
      </p:sp>
      <p:sp>
        <p:nvSpPr>
          <p:cNvPr id="10246" name="TextBox 6"/>
          <p:cNvSpPr txBox="1">
            <a:spLocks noChangeArrowheads="1"/>
          </p:cNvSpPr>
          <p:nvPr/>
        </p:nvSpPr>
        <p:spPr bwMode="auto">
          <a:xfrm>
            <a:off x="2549525" y="4206875"/>
            <a:ext cx="346233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_GB2312"/>
              </a:rPr>
              <a:t>除法是乘法的逆运算。</a:t>
            </a:r>
            <a:endParaRPr lang="en-US" altLang="zh-CN">
              <a:ea typeface="楷体_GB2312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527175" y="2466975"/>
            <a:ext cx="3643313" cy="425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Arial" panose="020B0604020202020204" pitchFamily="34" charset="0"/>
                <a:ea typeface="楷体_GB2312"/>
              </a:rPr>
              <a:t>3. </a:t>
            </a:r>
            <a:r>
              <a:rPr lang="zh-CN" altLang="en-US">
                <a:ea typeface="楷体_GB2312"/>
              </a:rPr>
              <a:t>乘法与除法间的关系</a:t>
            </a:r>
            <a:endParaRPr lang="zh-CN" altLang="en-US">
              <a:ea typeface="楷体_GB2312"/>
            </a:endParaRP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360363" y="1584325"/>
            <a:ext cx="6146800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>
                <a:ea typeface="楷体_GB2312"/>
              </a:rPr>
              <a:t>（三）乘、除法各部分间的关系</a:t>
            </a:r>
            <a:endParaRPr lang="zh-CN" altLang="en-US" sz="3000">
              <a:ea typeface="楷体_GB2312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404813"/>
            <a:ext cx="768667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cs typeface="+mn-cs"/>
              </a:rPr>
              <a:t>二、探究规律，明确意义</a:t>
            </a:r>
            <a:endParaRPr lang="zh-CN" altLang="en-US" sz="4000" dirty="0" smtClean="0">
              <a:solidFill>
                <a:schemeClr val="tx1"/>
              </a:solidFill>
              <a:latin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6" grpId="0"/>
      <p:bldP spid="7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楷体_GB2312"/>
        <a:cs typeface=""/>
      </a:majorFont>
      <a:minorFont>
        <a:latin typeface="Arial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楷体_GB2312" pitchFamily="49" charset="-122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1763</Words>
  <Application>WPS 演示</Application>
  <PresentationFormat>全屏显示(4:3)</PresentationFormat>
  <Paragraphs>308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楷体_GB2312</vt:lpstr>
      <vt:lpstr>新宋体</vt:lpstr>
      <vt:lpstr>楷体_GB2312</vt:lpstr>
      <vt:lpstr>Times New Roman</vt:lpstr>
      <vt:lpstr>黑体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数学 四年级下册 教学参考 多媒体资源</dc:title>
  <dc:creator>Administrator</dc:creator>
  <cp:lastModifiedBy>qwe</cp:lastModifiedBy>
  <cp:revision>635</cp:revision>
  <dcterms:created xsi:type="dcterms:W3CDTF">2012-03-15T05:58:00Z</dcterms:created>
  <dcterms:modified xsi:type="dcterms:W3CDTF">2021-11-11T11:50:12Z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E453DC590C3F4BDEA1E54C0B858F8498</vt:lpwstr>
  </property>
</Properties>
</file>