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4"/>
  </p:handoutMasterIdLst>
  <p:sldIdLst>
    <p:sldId id="287" r:id="rId3"/>
    <p:sldId id="306" r:id="rId4"/>
    <p:sldId id="292" r:id="rId5"/>
    <p:sldId id="301" r:id="rId6"/>
    <p:sldId id="302" r:id="rId7"/>
    <p:sldId id="297" r:id="rId8"/>
    <p:sldId id="303" r:id="rId10"/>
    <p:sldId id="304" r:id="rId11"/>
    <p:sldId id="305" r:id="rId12"/>
    <p:sldId id="308" r:id="rId13"/>
  </p:sldIdLst>
  <p:sldSz cx="9144000" cy="6858000" type="screen4x3"/>
  <p:notesSz cx="6797675" cy="9872980"/>
  <p:defaultTextStyle>
    <a:defPPr>
      <a:defRPr lang="zh-CN"/>
    </a:defPPr>
    <a:lvl1pPr marL="0" lvl="0" indent="0" algn="l" defTabSz="914400" rtl="0" eaLnBrk="1" fontAlgn="base" latinLnBrk="0" hangingPunct="1">
      <a:lnSpc>
        <a:spcPct val="12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2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2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2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2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2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2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2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2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991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>
              <a:lnSpc>
                <a:spcPct val="100000"/>
              </a:lnSpc>
              <a:buFontTx/>
            </a:pPr>
            <a:endParaRPr lang="zh-CN" altLang="en-US" sz="1200" b="0">
              <a:ea typeface="宋体" panose="02010600030101010101" pitchFamily="2" charset="-122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dt" sz="quarter" idx="2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>
              <a:buFontTx/>
            </a:pPr>
            <a:fld id="{BB962C8B-B14F-4D97-AF65-F5344CB8AC3E}" type="datetime1">
              <a:rPr lang="zh-CN" altLang="en-US" sz="1200" b="0">
                <a:ea typeface="宋体" panose="02010600030101010101" pitchFamily="2" charset="-122"/>
              </a:rPr>
            </a:fld>
            <a:endParaRPr lang="zh-CN" altLang="en-US" sz="1200" b="0">
              <a:ea typeface="宋体" panose="02010600030101010101" pitchFamily="2" charset="-122"/>
            </a:endParaRPr>
          </a:p>
        </p:txBody>
      </p:sp>
      <p:sp>
        <p:nvSpPr>
          <p:cNvPr id="23556" name="Rectangle 4"/>
          <p:cNvSpPr>
            <a:spLocks noGrp="1"/>
          </p:cNvSpPr>
          <p:nvPr>
            <p:ph type="ftr" sz="quarter" idx="3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>
              <a:buFontTx/>
            </a:pPr>
            <a:endParaRPr lang="en-US" altLang="zh-CN" sz="1200" b="0">
              <a:ea typeface="宋体" panose="02010600030101010101" pitchFamily="2" charset="-122"/>
            </a:endParaRPr>
          </a:p>
        </p:txBody>
      </p:sp>
      <p:sp>
        <p:nvSpPr>
          <p:cNvPr id="23557" name="Rectangle 5"/>
          <p:cNvSpPr>
            <a:spLocks noGrp="1"/>
          </p:cNvSpPr>
          <p:nvPr>
            <p:ph type="sldNum" sz="quarter" idx="4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 b="0">
                <a:ea typeface="宋体" panose="02010600030101010101" pitchFamily="2" charset="-122"/>
              </a:rPr>
            </a:fld>
            <a:endParaRPr lang="en-US" altLang="en-US" sz="1200" b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>
              <a:lnSpc>
                <a:spcPct val="100000"/>
              </a:lnSpc>
              <a:buFontTx/>
            </a:pPr>
            <a:endParaRPr lang="zh-CN" altLang="en-US" sz="12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1" name="日期占位符 2"/>
          <p:cNvSpPr>
            <a:spLocks noGrp="1"/>
          </p:cNvSpPr>
          <p:nvPr>
            <p:ph type="dt" idx="2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>
              <a:buFontTx/>
            </a:pPr>
            <a:fld id="{BB962C8B-B14F-4D97-AF65-F5344CB8AC3E}" type="datetime1">
              <a:rPr lang="zh-CN" altLang="en-US" sz="1200">
                <a:latin typeface="楷体_GB2312" pitchFamily="49" charset="-122"/>
                <a:ea typeface="楷体_GB2312" pitchFamily="49" charset="-122"/>
              </a:rPr>
            </a:fld>
            <a:endParaRPr lang="zh-CN" altLang="en-US" sz="12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2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22533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2534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buFontTx/>
            </a:pPr>
            <a:endParaRPr lang="zh-CN" altLang="en-US" sz="12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楷体_GB2312" pitchFamily="49" charset="-122"/>
                <a:ea typeface="楷体_GB2312" pitchFamily="49" charset="-122"/>
              </a:rPr>
            </a:fld>
            <a:endParaRPr lang="en-US" altLang="en-US" sz="12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4580" name="幻灯片编号占位符 3"/>
          <p:cNvSpPr>
            <a:spLocks noGrp="1"/>
          </p:cNvSpPr>
          <p:nvPr/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>
                <a:ea typeface="楷体_GB2312" pitchFamily="49" charset="-122"/>
              </a:rPr>
            </a:fld>
            <a:endParaRPr lang="zh-CN" altLang="en-US" sz="1200"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.jpeg"/><Relationship Id="rId5" Type="http://schemas.openxmlformats.org/officeDocument/2006/relationships/tags" Target="../tags/tag2.xml"/><Relationship Id="rId4" Type="http://schemas.openxmlformats.org/officeDocument/2006/relationships/image" Target="../media/image2.png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ksoSlideStyle" descr="#wm#_2_01_100_1110" hidden="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zh-CN" sz="2400">
              <a:solidFill>
                <a:srgbClr val="856241"/>
              </a:solidFill>
              <a:latin typeface="楷体_GB2312" pitchFamily="49" charset="-122"/>
              <a:sym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836738" y="254000"/>
            <a:ext cx="5472112" cy="4972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024063" y="482600"/>
            <a:ext cx="5095875" cy="4529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8" y="5226050"/>
            <a:ext cx="9131300" cy="760916"/>
          </a:xfrm>
        </p:spPr>
        <p:txBody>
          <a:bodyPr/>
          <a:lstStyle>
            <a:lvl1pPr>
              <a:defRPr sz="3300">
                <a:sym typeface="Arial" panose="020B0604020202020204" pitchFamily="34" charset="0"/>
              </a:defRPr>
            </a:lvl1pPr>
          </a:lstStyle>
          <a:p>
            <a:pPr lvl="0"/>
            <a:r>
              <a:rPr kumimoji="0" lang="zh-CN" altLang="en-US" sz="3300" b="0" i="0" u="none" strike="noStrike" kern="1200" cap="none" spc="0" normalizeH="0" baseline="0" noProof="0">
                <a:uLnTx/>
                <a:uFillTx/>
                <a:sym typeface="Arial" panose="020B0604020202020204" pitchFamily="34" charset="0"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0"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12032" y="5938838"/>
            <a:ext cx="9137650" cy="396874"/>
          </a:xfrm>
        </p:spPr>
        <p:txBody>
          <a:bodyPr/>
          <a:lstStyle>
            <a:lvl1pPr marL="0" indent="0" algn="ctr">
              <a:buFontTx/>
              <a:buNone/>
              <a:defRPr sz="1500">
                <a:sym typeface="Arial" panose="020B0604020202020204" pitchFamily="34" charset="0"/>
              </a:defRPr>
            </a:lvl1pPr>
          </a:lstStyle>
          <a:p>
            <a:pPr lvl="0"/>
            <a:r>
              <a:rPr kumimoji="0" lang="zh-CN" altLang="en-US" sz="1500" b="0" i="0" u="none" strike="noStrike" kern="1200" cap="none" spc="0" normalizeH="0" baseline="0" noProof="0">
                <a:uLnTx/>
                <a:uFillTx/>
                <a:sym typeface="Arial" panose="020B0604020202020204" pitchFamily="34" charset="0"/>
              </a:rPr>
              <a:t>单击此处编辑母版副标题样式</a:t>
            </a:r>
            <a:endParaRPr kumimoji="0" lang="zh-CN" altLang="en-US" sz="1500" b="0" i="0" u="none" strike="noStrike" kern="1200" cap="none" spc="0" normalizeH="0" baseline="0" noProof="0"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2053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56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57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608903"/>
            <a:ext cx="7886700" cy="5575095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69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70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1011237"/>
          </a:xfrm>
        </p:spPr>
        <p:txBody>
          <a:bodyPr/>
          <a:lstStyle/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521631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77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7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2716214"/>
            <a:ext cx="9143999" cy="907803"/>
          </a:xfrm>
        </p:spPr>
        <p:txBody>
          <a:bodyPr anchor="b"/>
          <a:lstStyle>
            <a:lvl1pPr algn="ctr">
              <a:defRPr sz="4050"/>
            </a:lvl1pPr>
          </a:lstStyle>
          <a:p>
            <a:r>
              <a:rPr kumimoji="0" lang="zh-CN" altLang="en-US" sz="405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05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" y="3597275"/>
            <a:ext cx="9143999" cy="520700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01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02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600"/>
            <a:ext cx="7886700" cy="1011600"/>
          </a:xfrm>
        </p:spPr>
        <p:txBody>
          <a:bodyPr/>
          <a:lstStyle/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602000"/>
            <a:ext cx="3939750" cy="459732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82800" y="1602000"/>
            <a:ext cx="3932550" cy="459732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5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6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6"/>
            <a:ext cx="7886700" cy="1325563"/>
          </a:xfrm>
        </p:spPr>
        <p:txBody>
          <a:bodyPr/>
          <a:lstStyle/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49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50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772000"/>
            <a:ext cx="9144000" cy="763200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73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74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7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8917" y="3882034"/>
            <a:ext cx="8578516" cy="76199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650928" y="349468"/>
            <a:ext cx="3842147" cy="3416299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856241"/>
              </a:solidFill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6153" y="4682810"/>
            <a:ext cx="8112710" cy="1714930"/>
          </a:xfrm>
        </p:spPr>
        <p:txBody>
          <a:bodyPr/>
          <a:lstStyle>
            <a:lvl1pPr marL="0" indent="0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950" y="6443663"/>
            <a:ext cx="2057400" cy="298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1" name="日期占位符 4"/>
          <p:cNvSpPr>
            <a:spLocks noGrp="1"/>
          </p:cNvSpPr>
          <p:nvPr>
            <p:ph type="dt" sz="half" idx="2"/>
          </p:nvPr>
        </p:nvSpPr>
        <p:spPr>
          <a:xfrm>
            <a:off x="628650" y="6443663"/>
            <a:ext cx="2057400" cy="298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2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950" y="6443663"/>
            <a:ext cx="3086100" cy="298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19545"/>
            <a:ext cx="1885950" cy="5606619"/>
          </a:xfrm>
        </p:spPr>
        <p:txBody>
          <a:bodyPr vert="eaVert">
            <a:normAutofit/>
          </a:bodyPr>
          <a:lstStyle>
            <a:lvl1pPr algn="l">
              <a:defRPr sz="2700"/>
            </a:lvl1pPr>
          </a:lstStyle>
          <a:p>
            <a:r>
              <a:rPr kumimoji="0" lang="zh-CN" altLang="en-US" sz="27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519545"/>
            <a:ext cx="5848350" cy="5606619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3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5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楷体_GB2312" pitchFamily="49" charset="-122"/>
                <a:ea typeface="楷体_GB2312" pitchFamily="49" charset="-122"/>
              </a:rPr>
            </a:fld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6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28650" y="1600200"/>
            <a:ext cx="78867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000">
                <a:solidFill>
                  <a:srgbClr val="AE9E93"/>
                </a:solidFill>
                <a:latin typeface="楷体_GB2312" pitchFamily="49" charset="-122"/>
                <a:ea typeface="楷体_GB2312" pitchFamily="49" charset="-122"/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000">
                <a:solidFill>
                  <a:srgbClr val="AE9E93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1000">
                <a:solidFill>
                  <a:srgbClr val="AE9E93"/>
                </a:solidFill>
                <a:latin typeface="楷体_GB2312" pitchFamily="49" charset="-122"/>
                <a:ea typeface="楷体_GB2312" pitchFamily="49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kern="1200" baseline="0">
          <a:solidFill>
            <a:srgbClr val="856241"/>
          </a:solidFill>
          <a:effectLst/>
          <a:latin typeface="Arial" panose="020B0604020202020204" pitchFamily="34" charset="0"/>
          <a:ea typeface="黑体" panose="02010609060101010101" pitchFamily="49" charset="-122"/>
          <a:cs typeface="+mj-cs"/>
          <a:sym typeface="Arial" panose="020B0604020202020204" pitchFamily="34" charset="0"/>
        </a:defRPr>
      </a:lvl1pPr>
    </p:titleStyle>
    <p:bodyStyle>
      <a:lvl1pPr marL="257175" indent="-257175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rgbClr val="856241"/>
          </a:solidFill>
          <a:effectLst/>
          <a:latin typeface="Arial" panose="020B0604020202020204" pitchFamily="34" charset="0"/>
          <a:ea typeface="黑体" panose="02010609060101010101" pitchFamily="49" charset="-122"/>
          <a:cs typeface="+mn-cs"/>
          <a:sym typeface="Arial" panose="020B0604020202020204" pitchFamily="34" charset="0"/>
        </a:defRPr>
      </a:lvl1pPr>
      <a:lvl2pPr marL="685800" indent="-34290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500" b="0" i="0" u="none" kern="1200" baseline="0">
          <a:solidFill>
            <a:srgbClr val="856241"/>
          </a:solidFill>
          <a:effectLst/>
          <a:latin typeface="Arial" panose="020B0604020202020204" pitchFamily="34" charset="0"/>
          <a:ea typeface="黑体" panose="02010609060101010101" pitchFamily="49" charset="-122"/>
          <a:cs typeface="+mn-cs"/>
          <a:sym typeface="Arial" panose="020B0604020202020204" pitchFamily="34" charset="0"/>
        </a:defRPr>
      </a:lvl2pPr>
      <a:lvl3pPr marL="942975" indent="-257175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300" b="0" i="0" u="none" kern="1200" baseline="0">
          <a:solidFill>
            <a:srgbClr val="856241"/>
          </a:solidFill>
          <a:effectLst/>
          <a:latin typeface="Arial" panose="020B0604020202020204" pitchFamily="34" charset="0"/>
          <a:ea typeface="黑体" panose="02010609060101010101" pitchFamily="49" charset="-122"/>
          <a:cs typeface="+mn-cs"/>
          <a:sym typeface="Arial" panose="020B0604020202020204" pitchFamily="34" charset="0"/>
        </a:defRPr>
      </a:lvl3pPr>
      <a:lvl4pPr marL="1285875" indent="-257175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300" b="0" i="0" u="none" kern="1200" baseline="0">
          <a:solidFill>
            <a:srgbClr val="856241"/>
          </a:solidFill>
          <a:effectLst/>
          <a:latin typeface="Arial" panose="020B0604020202020204" pitchFamily="34" charset="0"/>
          <a:ea typeface="黑体" panose="02010609060101010101" pitchFamily="49" charset="-122"/>
          <a:cs typeface="+mn-cs"/>
          <a:sym typeface="Arial" panose="020B0604020202020204" pitchFamily="34" charset="0"/>
        </a:defRPr>
      </a:lvl4pPr>
      <a:lvl5pPr marL="1628775" indent="-257175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300" b="0" i="0" u="none" kern="1200" baseline="0">
          <a:solidFill>
            <a:srgbClr val="856241"/>
          </a:solidFill>
          <a:effectLst/>
          <a:latin typeface="Arial" panose="020B0604020202020204" pitchFamily="34" charset="0"/>
          <a:ea typeface="黑体" panose="02010609060101010101" pitchFamily="49" charset="-122"/>
          <a:cs typeface="+mn-cs"/>
          <a:sym typeface="Arial" panose="020B0604020202020204" pitchFamily="34" charset="0"/>
        </a:defRPr>
      </a:lvl5pPr>
      <a:lvl6pPr marL="18859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9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1.xml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7"/>
          <p:cNvSpPr/>
          <p:nvPr/>
        </p:nvSpPr>
        <p:spPr>
          <a:xfrm>
            <a:off x="827088" y="1773238"/>
            <a:ext cx="7772400" cy="9350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zh-CN" altLang="en-US" sz="5400" b="0">
                <a:solidFill>
                  <a:srgbClr val="1C1C1C"/>
                </a:solidFill>
                <a:ea typeface="楷体_GB2312" pitchFamily="49" charset="-122"/>
              </a:rPr>
              <a:t>小数的加法和减法</a:t>
            </a:r>
            <a:endParaRPr lang="zh-CN" altLang="en-US" sz="5400" b="0">
              <a:solidFill>
                <a:srgbClr val="1C1C1C"/>
              </a:solidFill>
              <a:ea typeface="楷体_GB2312" pitchFamily="49" charset="-122"/>
            </a:endParaRPr>
          </a:p>
        </p:txBody>
      </p:sp>
      <p:pic>
        <p:nvPicPr>
          <p:cNvPr id="12291" name="Picture 8" descr="6"/>
          <p:cNvPicPr>
            <a:picLocks noChangeAspect="1"/>
          </p:cNvPicPr>
          <p:nvPr/>
        </p:nvPicPr>
        <p:blipFill>
          <a:blip r:embed="rId1"/>
          <a:srcRect l="22716" t="15158" r="28145" b="19324"/>
          <a:stretch>
            <a:fillRect/>
          </a:stretch>
        </p:blipFill>
        <p:spPr>
          <a:xfrm>
            <a:off x="612775" y="1620838"/>
            <a:ext cx="1247775" cy="1252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Rectangle 8"/>
          <p:cNvSpPr/>
          <p:nvPr/>
        </p:nvSpPr>
        <p:spPr>
          <a:xfrm>
            <a:off x="1835150" y="3573463"/>
            <a:ext cx="5238750" cy="14541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algn="ctr">
              <a:lnSpc>
                <a:spcPts val="4500"/>
              </a:lnSpc>
              <a:spcBef>
                <a:spcPct val="20000"/>
              </a:spcBef>
            </a:pPr>
            <a:r>
              <a:rPr lang="zh-CN" altLang="en-US" sz="4000" b="0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rPr>
              <a:t>整数加法运算定律</a:t>
            </a:r>
            <a:endParaRPr lang="en-US" altLang="zh-CN" sz="4000" b="0">
              <a:solidFill>
                <a:srgbClr val="1C1C1C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 algn="ctr">
              <a:lnSpc>
                <a:spcPts val="4500"/>
              </a:lnSpc>
              <a:spcBef>
                <a:spcPct val="20000"/>
              </a:spcBef>
            </a:pPr>
            <a:r>
              <a:rPr lang="zh-CN" altLang="en-US" sz="4000" b="0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rPr>
              <a:t>推广到小数</a:t>
            </a:r>
            <a:endParaRPr lang="zh-CN" altLang="en-US" sz="4000" b="0">
              <a:solidFill>
                <a:srgbClr val="1C1C1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3" name="标题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ln/>
        </p:spPr>
        <p:txBody>
          <a:bodyPr wrap="square" lIns="91440" tIns="45720" rIns="91440" bIns="45720" anchor="ctr" anchorCtr="0"/>
          <a:p/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 descr="2006910947106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9900FF"/>
          </a:solidFill>
          <a:ln w="9525">
            <a:noFill/>
          </a:ln>
        </p:spPr>
      </p:pic>
      <p:sp>
        <p:nvSpPr>
          <p:cNvPr id="21507" name="WordArt 3"/>
          <p:cNvSpPr>
            <a:spLocks noTextEdit="1"/>
          </p:cNvSpPr>
          <p:nvPr/>
        </p:nvSpPr>
        <p:spPr>
          <a:xfrm rot="21180000">
            <a:off x="684213" y="2060575"/>
            <a:ext cx="74168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905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1038000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楷体_GB2312" charset="0"/>
                <a:ea typeface="楷体_GB2312" charset="0"/>
              </a:rPr>
              <a:t>祝孩子们学习愉快，天天进步！祝孩子们学习愉快，天天进步！</a:t>
            </a:r>
            <a:endParaRPr lang="zh-CN" altLang="en-US" sz="3600" b="1">
              <a:ln w="190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1038000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pic>
        <p:nvPicPr>
          <p:cNvPr id="21508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9100" y="115189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/>
          <p:nvPr/>
        </p:nvSpPr>
        <p:spPr>
          <a:xfrm>
            <a:off x="250825" y="908050"/>
            <a:ext cx="80645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856241"/>
                </a:solidFill>
                <a:ea typeface="宋体" panose="02010600030101010101" pitchFamily="2" charset="-122"/>
              </a:rPr>
              <a:t>加法交换律</a:t>
            </a:r>
            <a:r>
              <a:rPr lang="en-US" altLang="zh-CN" sz="4400">
                <a:solidFill>
                  <a:srgbClr val="856241"/>
                </a:solidFill>
                <a:ea typeface="宋体" panose="02010600030101010101" pitchFamily="2" charset="-122"/>
              </a:rPr>
              <a:t>:      </a:t>
            </a:r>
            <a:r>
              <a:rPr lang="en-US" altLang="zh-CN" sz="4400">
                <a:solidFill>
                  <a:srgbClr val="FF6600"/>
                </a:solidFill>
                <a:ea typeface="宋体" panose="02010600030101010101" pitchFamily="2" charset="-122"/>
              </a:rPr>
              <a:t>a+b=b+a</a:t>
            </a:r>
            <a:endParaRPr lang="en-US" altLang="zh-CN" sz="4400">
              <a:solidFill>
                <a:srgbClr val="FF6600"/>
              </a:solidFill>
              <a:ea typeface="宋体" panose="02010600030101010101" pitchFamily="2" charset="-122"/>
            </a:endParaRPr>
          </a:p>
        </p:txBody>
      </p:sp>
      <p:sp>
        <p:nvSpPr>
          <p:cNvPr id="13315" name="Text Box 3"/>
          <p:cNvSpPr/>
          <p:nvPr/>
        </p:nvSpPr>
        <p:spPr>
          <a:xfrm>
            <a:off x="250825" y="2060575"/>
            <a:ext cx="83534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856241"/>
                </a:solidFill>
                <a:ea typeface="宋体" panose="02010600030101010101" pitchFamily="2" charset="-122"/>
              </a:rPr>
              <a:t>加法结合律</a:t>
            </a:r>
            <a:r>
              <a:rPr lang="en-US" altLang="zh-CN" sz="4400">
                <a:solidFill>
                  <a:srgbClr val="856241"/>
                </a:solidFill>
                <a:ea typeface="宋体" panose="02010600030101010101" pitchFamily="2" charset="-122"/>
              </a:rPr>
              <a:t>:      </a:t>
            </a:r>
            <a:r>
              <a:rPr lang="en-US" altLang="zh-CN" sz="4400">
                <a:solidFill>
                  <a:srgbClr val="FF6600"/>
                </a:solidFill>
                <a:ea typeface="宋体" panose="02010600030101010101" pitchFamily="2" charset="-122"/>
              </a:rPr>
              <a:t>(a+b)+c=a+(b+c)</a:t>
            </a:r>
            <a:endParaRPr lang="en-US" altLang="zh-CN" sz="4400">
              <a:solidFill>
                <a:srgbClr val="FF6600"/>
              </a:solidFill>
              <a:ea typeface="宋体" panose="02010600030101010101" pitchFamily="2" charset="-122"/>
            </a:endParaRPr>
          </a:p>
        </p:txBody>
      </p:sp>
      <p:sp>
        <p:nvSpPr>
          <p:cNvPr id="13316" name="Text Box 4"/>
          <p:cNvSpPr/>
          <p:nvPr/>
        </p:nvSpPr>
        <p:spPr>
          <a:xfrm>
            <a:off x="250825" y="3284538"/>
            <a:ext cx="82089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856241"/>
                </a:solidFill>
                <a:ea typeface="宋体" panose="02010600030101010101" pitchFamily="2" charset="-122"/>
              </a:rPr>
              <a:t>减法定律</a:t>
            </a:r>
            <a:r>
              <a:rPr lang="en-US" altLang="zh-CN" sz="4400">
                <a:solidFill>
                  <a:srgbClr val="856241"/>
                </a:solidFill>
                <a:ea typeface="宋体" panose="02010600030101010101" pitchFamily="2" charset="-122"/>
              </a:rPr>
              <a:t>:          </a:t>
            </a:r>
            <a:r>
              <a:rPr lang="en-US" altLang="zh-CN" sz="4400">
                <a:solidFill>
                  <a:srgbClr val="FF6600"/>
                </a:solidFill>
                <a:ea typeface="宋体" panose="02010600030101010101" pitchFamily="2" charset="-122"/>
              </a:rPr>
              <a:t>a-b-c=a-(b+c)</a:t>
            </a:r>
            <a:endParaRPr lang="en-US" altLang="zh-CN" sz="4400">
              <a:solidFill>
                <a:srgbClr val="FF6600"/>
              </a:solidFill>
              <a:ea typeface="宋体" panose="02010600030101010101" pitchFamily="2" charset="-122"/>
            </a:endParaRPr>
          </a:p>
        </p:txBody>
      </p:sp>
      <p:sp>
        <p:nvSpPr>
          <p:cNvPr id="13317" name="Text Box 5"/>
          <p:cNvSpPr/>
          <p:nvPr/>
        </p:nvSpPr>
        <p:spPr>
          <a:xfrm>
            <a:off x="539750" y="4724400"/>
            <a:ext cx="8280400" cy="1160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856241"/>
                </a:solidFill>
                <a:ea typeface="宋体" panose="02010600030101010101" pitchFamily="2" charset="-122"/>
              </a:rPr>
              <a:t>整数加法的交换律、结合律对小数加法同样适用。</a:t>
            </a:r>
            <a:endParaRPr lang="zh-CN" altLang="en-US" sz="2800">
              <a:solidFill>
                <a:srgbClr val="856241"/>
              </a:solidFill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856241"/>
                </a:solidFill>
                <a:ea typeface="宋体" panose="02010600030101010101" pitchFamily="2" charset="-122"/>
              </a:rPr>
              <a:t>应用加法的运算定律</a:t>
            </a:r>
            <a:r>
              <a:rPr lang="en-US" altLang="zh-CN" sz="2800">
                <a:solidFill>
                  <a:srgbClr val="856241"/>
                </a:solidFill>
                <a:ea typeface="宋体" panose="02010600030101010101" pitchFamily="2" charset="-122"/>
              </a:rPr>
              <a:t>,</a:t>
            </a:r>
            <a:r>
              <a:rPr lang="zh-CN" altLang="en-US" sz="2800">
                <a:solidFill>
                  <a:srgbClr val="856241"/>
                </a:solidFill>
                <a:ea typeface="宋体" panose="02010600030101010101" pitchFamily="2" charset="-122"/>
              </a:rPr>
              <a:t>可以使一些小数计算简便。</a:t>
            </a:r>
            <a:endParaRPr lang="zh-CN" altLang="en-US" sz="2800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fill="hold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animBg="1"/>
      <p:bldP spid="13316" grpId="0" animBg="1"/>
      <p:bldP spid="133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Box 6"/>
          <p:cNvSpPr/>
          <p:nvPr/>
        </p:nvSpPr>
        <p:spPr>
          <a:xfrm>
            <a:off x="1450975" y="2314575"/>
            <a:ext cx="52816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856241"/>
                </a:solidFill>
                <a:ea typeface="楷体_GB2312" pitchFamily="49" charset="-122"/>
              </a:rPr>
              <a:t>（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1</a:t>
            </a:r>
            <a:r>
              <a:rPr lang="zh-CN" altLang="en-US">
                <a:solidFill>
                  <a:srgbClr val="856241"/>
                </a:solidFill>
                <a:ea typeface="楷体_GB2312" pitchFamily="49" charset="-122"/>
              </a:rPr>
              <a:t>）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6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7</a:t>
            </a:r>
            <a:r>
              <a:rPr lang="zh-CN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4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95</a:t>
            </a:r>
            <a:r>
              <a:rPr lang="zh-CN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3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3 </a:t>
            </a:r>
            <a:r>
              <a:rPr lang="zh-CN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zh-CN" altLang="en-US">
                <a:solidFill>
                  <a:srgbClr val="856241"/>
                </a:solidFill>
                <a:ea typeface="楷体_GB2312" pitchFamily="49" charset="-122"/>
              </a:rPr>
              <a:t> 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6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7</a:t>
            </a:r>
            <a:r>
              <a:rPr lang="zh-CN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          </a:t>
            </a:r>
            <a:r>
              <a:rPr lang="zh-CN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4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95</a:t>
            </a:r>
            <a:endParaRPr lang="zh-CN" altLang="en-US">
              <a:solidFill>
                <a:srgbClr val="856241"/>
              </a:solidFill>
              <a:ea typeface="楷体_GB2312" pitchFamily="49" charset="-122"/>
            </a:endParaRPr>
          </a:p>
        </p:txBody>
      </p:sp>
      <p:sp>
        <p:nvSpPr>
          <p:cNvPr id="14339" name="TextBox 23"/>
          <p:cNvSpPr/>
          <p:nvPr/>
        </p:nvSpPr>
        <p:spPr>
          <a:xfrm>
            <a:off x="1450975" y="4392613"/>
            <a:ext cx="4679950" cy="1052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856241"/>
                </a:solidFill>
                <a:ea typeface="楷体_GB2312" pitchFamily="49" charset="-122"/>
              </a:rPr>
              <a:t>（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2</a:t>
            </a:r>
            <a:r>
              <a:rPr lang="zh-CN" altLang="en-US">
                <a:solidFill>
                  <a:srgbClr val="856241"/>
                </a:solidFill>
                <a:ea typeface="楷体_GB2312" pitchFamily="49" charset="-122"/>
              </a:rPr>
              <a:t>）（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1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38</a:t>
            </a:r>
            <a:r>
              <a:rPr lang="zh-CN" altLang="zh-CN">
                <a:solidFill>
                  <a:srgbClr val="856241"/>
                </a:solidFill>
                <a:ea typeface="楷体_GB2312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1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75</a:t>
            </a:r>
            <a:r>
              <a:rPr lang="zh-CN" altLang="en-US">
                <a:solidFill>
                  <a:srgbClr val="856241"/>
                </a:solidFill>
                <a:ea typeface="楷体_GB2312" pitchFamily="49" charset="-122"/>
              </a:rPr>
              <a:t>）</a:t>
            </a:r>
            <a:r>
              <a:rPr lang="zh-CN" altLang="zh-CN">
                <a:solidFill>
                  <a:srgbClr val="856241"/>
                </a:solidFill>
                <a:ea typeface="楷体_GB2312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0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25</a:t>
            </a:r>
            <a:endParaRPr lang="en-US" altLang="zh-CN">
              <a:solidFill>
                <a:srgbClr val="856241"/>
              </a:solidFill>
              <a:ea typeface="楷体_GB2312" pitchFamily="49" charset="-122"/>
            </a:endParaRPr>
          </a:p>
          <a:p>
            <a:endParaRPr lang="en-US" altLang="zh-CN" sz="1100">
              <a:solidFill>
                <a:srgbClr val="856241"/>
              </a:solidFill>
              <a:ea typeface="楷体_GB2312" pitchFamily="49" charset="-122"/>
            </a:endParaRPr>
          </a:p>
          <a:p>
            <a:r>
              <a: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zh-CN" altLang="en-US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（      </a:t>
            </a:r>
            <a:r>
              <a:rPr lang="zh-CN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zh-CN" altLang="en-US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en-US" altLang="zh-CN">
              <a:solidFill>
                <a:srgbClr val="856241"/>
              </a:solidFill>
              <a:ea typeface="楷体_GB2312" pitchFamily="49" charset="-122"/>
            </a:endParaRPr>
          </a:p>
        </p:txBody>
      </p:sp>
      <p:sp>
        <p:nvSpPr>
          <p:cNvPr id="14340" name="标题 5"/>
          <p:cNvSpPr/>
          <p:nvPr/>
        </p:nvSpPr>
        <p:spPr>
          <a:xfrm>
            <a:off x="457200" y="417513"/>
            <a:ext cx="6515100" cy="8509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buFontTx/>
            </a:pPr>
            <a:r>
              <a:rPr lang="zh-CN" altLang="en-US" sz="4000">
                <a:solidFill>
                  <a:srgbClr val="1C1C1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三、知识运用（基础题组）</a:t>
            </a:r>
            <a:endParaRPr lang="zh-CN" altLang="en-US" sz="4000">
              <a:solidFill>
                <a:srgbClr val="1C1C1C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41" name="矩形 2"/>
          <p:cNvSpPr/>
          <p:nvPr/>
        </p:nvSpPr>
        <p:spPr>
          <a:xfrm>
            <a:off x="1893888" y="1693863"/>
            <a:ext cx="647700" cy="360362"/>
          </a:xfrm>
          <a:prstGeom prst="rect">
            <a:avLst/>
          </a:prstGeom>
          <a:noFill/>
          <a:ln w="19050" cap="flat" cmpd="sng">
            <a:solidFill>
              <a:srgbClr val="8562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2" name="矩形 22"/>
          <p:cNvSpPr/>
          <p:nvPr/>
        </p:nvSpPr>
        <p:spPr>
          <a:xfrm>
            <a:off x="4932363" y="2363788"/>
            <a:ext cx="647700" cy="360362"/>
          </a:xfrm>
          <a:prstGeom prst="rect">
            <a:avLst/>
          </a:prstGeom>
          <a:noFill/>
          <a:ln w="19050" cap="flat" cmpd="sng">
            <a:solidFill>
              <a:srgbClr val="8562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3" name="矩形 24"/>
          <p:cNvSpPr/>
          <p:nvPr/>
        </p:nvSpPr>
        <p:spPr>
          <a:xfrm>
            <a:off x="2263775" y="5002213"/>
            <a:ext cx="647700" cy="358775"/>
          </a:xfrm>
          <a:prstGeom prst="rect">
            <a:avLst/>
          </a:prstGeom>
          <a:noFill/>
          <a:ln w="19050" cap="flat" cmpd="sng">
            <a:solidFill>
              <a:srgbClr val="8562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4" name="矩形 25"/>
          <p:cNvSpPr/>
          <p:nvPr/>
        </p:nvSpPr>
        <p:spPr>
          <a:xfrm>
            <a:off x="3546475" y="5002213"/>
            <a:ext cx="647700" cy="358775"/>
          </a:xfrm>
          <a:prstGeom prst="rect">
            <a:avLst/>
          </a:prstGeom>
          <a:noFill/>
          <a:ln w="19050" cap="flat" cmpd="sng">
            <a:solidFill>
              <a:srgbClr val="8562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5" name="矩形 26"/>
          <p:cNvSpPr/>
          <p:nvPr/>
        </p:nvSpPr>
        <p:spPr>
          <a:xfrm>
            <a:off x="4564063" y="5002213"/>
            <a:ext cx="647700" cy="358775"/>
          </a:xfrm>
          <a:prstGeom prst="rect">
            <a:avLst/>
          </a:prstGeom>
          <a:noFill/>
          <a:ln w="19050" cap="flat" cmpd="sng">
            <a:solidFill>
              <a:srgbClr val="8562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6" name="矩形 33"/>
          <p:cNvSpPr/>
          <p:nvPr/>
        </p:nvSpPr>
        <p:spPr>
          <a:xfrm>
            <a:off x="4899025" y="2351088"/>
            <a:ext cx="720725" cy="360362"/>
          </a:xfrm>
          <a:prstGeom prst="rect">
            <a:avLst/>
          </a:prstGeom>
          <a:noFill/>
          <a:ln w="28575">
            <a:noFill/>
          </a:ln>
        </p:spPr>
        <p:txBody>
          <a:bodyPr anchor="ctr" anchorCtr="0"/>
          <a:lstStyle>
            <a:lvl1pPr marL="2571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1pPr>
            <a:lvl2pPr marL="685800" indent="-3429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5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2pPr>
            <a:lvl3pPr marL="9429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3pPr>
            <a:lvl4pPr marL="12858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4pPr>
            <a:lvl5pPr marL="16287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buNone/>
            </a:pPr>
            <a:r>
              <a:rPr lang="en-US" altLang="zh-CN" sz="2000" b="1">
                <a:solidFill>
                  <a:srgbClr val="FF0000"/>
                </a:solidFill>
                <a:ea typeface="楷体_GB2312" pitchFamily="49" charset="-122"/>
              </a:rPr>
              <a:t>3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 sz="2000" b="1">
                <a:solidFill>
                  <a:srgbClr val="FF0000"/>
                </a:solidFill>
                <a:ea typeface="楷体_GB2312" pitchFamily="49" charset="-122"/>
              </a:rPr>
              <a:t>3</a:t>
            </a:r>
            <a:endParaRPr lang="zh-CN" altLang="en-US" sz="2000" b="1">
              <a:solidFill>
                <a:srgbClr val="FF0000"/>
              </a:solidFill>
              <a:ea typeface="楷体_GB2312" pitchFamily="49" charset="-122"/>
            </a:endParaRPr>
          </a:p>
        </p:txBody>
      </p:sp>
      <p:grpSp>
        <p:nvGrpSpPr>
          <p:cNvPr id="14347" name="Group 51"/>
          <p:cNvGrpSpPr/>
          <p:nvPr/>
        </p:nvGrpSpPr>
        <p:grpSpPr>
          <a:xfrm>
            <a:off x="2216150" y="4994275"/>
            <a:ext cx="3040063" cy="360363"/>
            <a:chOff x="1510" y="3113"/>
            <a:chExt cx="1915" cy="227"/>
          </a:xfrm>
        </p:grpSpPr>
        <p:sp>
          <p:nvSpPr>
            <p:cNvPr id="14348" name="矩形 38"/>
            <p:cNvSpPr/>
            <p:nvPr/>
          </p:nvSpPr>
          <p:spPr>
            <a:xfrm>
              <a:off x="1510" y="3113"/>
              <a:ext cx="454" cy="227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ctr" anchorCtr="0"/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1pPr>
              <a:lvl2pPr marL="685800" indent="-34290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5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2pPr>
              <a:lvl3pPr marL="9429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3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3pPr>
              <a:lvl4pPr marL="12858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3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4pPr>
              <a:lvl5pPr marL="16287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3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5pPr>
            </a:lstStyle>
            <a:p>
              <a:pPr marL="0" lvl="0" indent="0" algn="ctr" eaLnBrk="1" hangingPunct="1">
                <a:lnSpc>
                  <a:spcPct val="120000"/>
                </a:lnSpc>
                <a:buNone/>
              </a:pPr>
              <a:r>
                <a:rPr lang="en-US" altLang="zh-CN" sz="2000" b="1">
                  <a:solidFill>
                    <a:srgbClr val="FF0000"/>
                  </a:solidFill>
                  <a:ea typeface="楷体_GB2312" pitchFamily="49" charset="-122"/>
                </a:rPr>
                <a:t>1</a:t>
              </a:r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.</a:t>
              </a:r>
              <a:r>
                <a:rPr lang="en-US" altLang="zh-CN" sz="2000" b="1">
                  <a:solidFill>
                    <a:srgbClr val="FF0000"/>
                  </a:solidFill>
                  <a:ea typeface="楷体_GB2312" pitchFamily="49" charset="-122"/>
                </a:rPr>
                <a:t>38</a:t>
              </a:r>
              <a:endParaRPr lang="zh-CN" altLang="en-US" sz="2000" b="1">
                <a:solidFill>
                  <a:srgbClr val="FF0000"/>
                </a:solidFill>
                <a:ea typeface="楷体_GB2312" pitchFamily="49" charset="-122"/>
              </a:endParaRPr>
            </a:p>
          </p:txBody>
        </p:sp>
        <p:sp>
          <p:nvSpPr>
            <p:cNvPr id="14349" name="矩形 39"/>
            <p:cNvSpPr/>
            <p:nvPr/>
          </p:nvSpPr>
          <p:spPr>
            <a:xfrm>
              <a:off x="2303" y="3113"/>
              <a:ext cx="454" cy="227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ctr" anchorCtr="0"/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1pPr>
              <a:lvl2pPr marL="685800" indent="-34290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5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2pPr>
              <a:lvl3pPr marL="9429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3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3pPr>
              <a:lvl4pPr marL="12858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3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4pPr>
              <a:lvl5pPr marL="16287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3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5pPr>
            </a:lstStyle>
            <a:p>
              <a:pPr marL="0" lvl="0" indent="0" algn="ctr" eaLnBrk="1" hangingPunct="1">
                <a:lnSpc>
                  <a:spcPct val="120000"/>
                </a:lnSpc>
                <a:buNone/>
              </a:pPr>
              <a:r>
                <a:rPr lang="en-US" altLang="zh-CN" sz="2000" b="1">
                  <a:solidFill>
                    <a:srgbClr val="FF0000"/>
                  </a:solidFill>
                  <a:ea typeface="楷体_GB2312" pitchFamily="49" charset="-122"/>
                </a:rPr>
                <a:t>1</a:t>
              </a:r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.</a:t>
              </a:r>
              <a:r>
                <a:rPr lang="en-US" altLang="zh-CN" sz="2000" b="1">
                  <a:solidFill>
                    <a:srgbClr val="FF0000"/>
                  </a:solidFill>
                  <a:ea typeface="楷体_GB2312" pitchFamily="49" charset="-122"/>
                </a:rPr>
                <a:t>75</a:t>
              </a:r>
              <a:endParaRPr lang="zh-CN" altLang="en-US" sz="2000" b="1">
                <a:solidFill>
                  <a:srgbClr val="FF0000"/>
                </a:solidFill>
                <a:ea typeface="楷体_GB2312" pitchFamily="49" charset="-122"/>
              </a:endParaRPr>
            </a:p>
          </p:txBody>
        </p:sp>
        <p:sp>
          <p:nvSpPr>
            <p:cNvPr id="14350" name="矩形 40"/>
            <p:cNvSpPr/>
            <p:nvPr/>
          </p:nvSpPr>
          <p:spPr>
            <a:xfrm>
              <a:off x="2971" y="3113"/>
              <a:ext cx="454" cy="227"/>
            </a:xfrm>
            <a:prstGeom prst="rect">
              <a:avLst/>
            </a:prstGeom>
            <a:noFill/>
            <a:ln w="28575">
              <a:noFill/>
            </a:ln>
          </p:spPr>
          <p:txBody>
            <a:bodyPr anchor="ctr" anchorCtr="0"/>
            <a:lstStyle>
              <a:lvl1pPr marL="2571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1pPr>
              <a:lvl2pPr marL="685800" indent="-34290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5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2pPr>
              <a:lvl3pPr marL="9429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3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3pPr>
              <a:lvl4pPr marL="12858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3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4pPr>
              <a:lvl5pPr marL="1628775" indent="-257175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300" b="0" u="none" kern="1200" baseline="0">
                  <a:solidFill>
                    <a:srgbClr val="856241"/>
                  </a:solidFill>
                  <a:effectLst/>
                  <a:latin typeface="Arial" panose="020B0604020202020204" pitchFamily="34" charset="0"/>
                  <a:ea typeface="黑体" panose="02010609060101010101" pitchFamily="49" charset="-122"/>
                  <a:cs typeface="+mn-cs"/>
                  <a:sym typeface="Arial" panose="020B0604020202020204" pitchFamily="34" charset="0"/>
                </a:defRPr>
              </a:lvl5pPr>
            </a:lstStyle>
            <a:p>
              <a:pPr marL="0" lvl="0" indent="0" algn="ctr" eaLnBrk="1" hangingPunct="1">
                <a:lnSpc>
                  <a:spcPct val="120000"/>
                </a:lnSpc>
                <a:buNone/>
              </a:pPr>
              <a:r>
                <a:rPr lang="en-US" altLang="zh-CN" sz="2000" b="1">
                  <a:solidFill>
                    <a:srgbClr val="FF0000"/>
                  </a:solidFill>
                  <a:ea typeface="楷体_GB2312" pitchFamily="49" charset="-122"/>
                </a:rPr>
                <a:t>0</a:t>
              </a:r>
              <a:r>
                <a:rPr lang="en-US" altLang="zh-CN" sz="2000" b="1">
                  <a:solidFill>
                    <a:srgbClr val="FF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.</a:t>
              </a:r>
              <a:r>
                <a:rPr lang="en-US" altLang="zh-CN" sz="2000" b="1">
                  <a:solidFill>
                    <a:srgbClr val="FF0000"/>
                  </a:solidFill>
                  <a:ea typeface="楷体_GB2312" pitchFamily="49" charset="-122"/>
                </a:rPr>
                <a:t>25</a:t>
              </a:r>
              <a:endParaRPr lang="zh-CN" altLang="en-US" sz="2000" b="1">
                <a:solidFill>
                  <a:srgbClr val="FF0000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14351" name="Group 35"/>
          <p:cNvGrpSpPr/>
          <p:nvPr/>
        </p:nvGrpSpPr>
        <p:grpSpPr>
          <a:xfrm>
            <a:off x="930275" y="2852738"/>
            <a:ext cx="3289300" cy="1389062"/>
            <a:chOff x="2717" y="1797"/>
            <a:chExt cx="2072" cy="875"/>
          </a:xfrm>
        </p:grpSpPr>
        <p:pic>
          <p:nvPicPr>
            <p:cNvPr id="14352" name="Picture 31" descr="图片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717" y="1933"/>
              <a:ext cx="749" cy="73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53" name="AutoShape 27"/>
            <p:cNvSpPr/>
            <p:nvPr/>
          </p:nvSpPr>
          <p:spPr>
            <a:xfrm>
              <a:off x="3455" y="1797"/>
              <a:ext cx="1334" cy="579"/>
            </a:xfrm>
            <a:prstGeom prst="wedgeRoundRectCallout">
              <a:avLst>
                <a:gd name="adj1" fmla="val -61764"/>
                <a:gd name="adj2" fmla="val -1413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r>
                <a:rPr lang="zh-CN" altLang="en-US" sz="1000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 </a:t>
              </a:r>
              <a:r>
                <a:rPr lang="zh-CN" altLang="en-US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这样算应用了</a:t>
              </a:r>
              <a:endPara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 sz="1000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 </a:t>
              </a:r>
              <a:r>
                <a:rPr lang="zh-CN" altLang="en-US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加法交换律。</a:t>
              </a:r>
              <a:endPara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4354" name="Group 45"/>
          <p:cNvGrpSpPr/>
          <p:nvPr/>
        </p:nvGrpSpPr>
        <p:grpSpPr>
          <a:xfrm>
            <a:off x="4922838" y="5165725"/>
            <a:ext cx="3362325" cy="1431925"/>
            <a:chOff x="3414" y="3067"/>
            <a:chExt cx="2118" cy="902"/>
          </a:xfrm>
        </p:grpSpPr>
        <p:sp>
          <p:nvSpPr>
            <p:cNvPr id="14355" name="AutoShape 27"/>
            <p:cNvSpPr/>
            <p:nvPr/>
          </p:nvSpPr>
          <p:spPr>
            <a:xfrm>
              <a:off x="3414" y="3307"/>
              <a:ext cx="1303" cy="579"/>
            </a:xfrm>
            <a:prstGeom prst="wedgeRoundRectCallout">
              <a:avLst>
                <a:gd name="adj1" fmla="val 59671"/>
                <a:gd name="adj2" fmla="val -2613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r>
                <a:rPr lang="zh-CN" altLang="en-US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这样算应用了</a:t>
              </a:r>
              <a:endPara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加法结合律。</a:t>
              </a:r>
              <a:endPara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4356" name="Picture 41" descr="未标题-10"/>
            <p:cNvPicPr>
              <a:picLocks noChangeAspect="1"/>
            </p:cNvPicPr>
            <p:nvPr/>
          </p:nvPicPr>
          <p:blipFill>
            <a:blip r:embed="rId2"/>
            <a:srcRect t="15239" r="21968" b="14191"/>
            <a:stretch>
              <a:fillRect/>
            </a:stretch>
          </p:blipFill>
          <p:spPr>
            <a:xfrm>
              <a:off x="4536" y="3067"/>
              <a:ext cx="996" cy="90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357" name="TextBox 45"/>
          <p:cNvSpPr/>
          <p:nvPr/>
        </p:nvSpPr>
        <p:spPr>
          <a:xfrm>
            <a:off x="1104900" y="1628775"/>
            <a:ext cx="5915025" cy="603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571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1pPr>
            <a:lvl2pPr marL="685800" indent="-3429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5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2pPr>
            <a:lvl3pPr marL="9429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3pPr>
            <a:lvl4pPr marL="12858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4pPr>
            <a:lvl5pPr marL="16287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  <a:buNone/>
            </a:pPr>
            <a:r>
              <a:rPr lang="en-US" altLang="zh-CN" sz="2800" b="1">
                <a:solidFill>
                  <a:srgbClr val="333399"/>
                </a:solidFill>
                <a:ea typeface="楷体_GB2312" pitchFamily="49" charset="-122"/>
              </a:rPr>
              <a:t>1. </a:t>
            </a:r>
            <a:r>
              <a:rPr lang="zh-CN" altLang="en-US" sz="2800" b="1">
                <a:solidFill>
                  <a:srgbClr val="333399"/>
                </a:solidFill>
                <a:ea typeface="楷体_GB2312" pitchFamily="49" charset="-122"/>
              </a:rPr>
              <a:t>在         里填上适当的数。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 fill="hold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2" name="Group 2"/>
          <p:cNvGrpSpPr/>
          <p:nvPr/>
        </p:nvGrpSpPr>
        <p:grpSpPr>
          <a:xfrm>
            <a:off x="7956550" y="6596063"/>
            <a:ext cx="1152525" cy="288925"/>
            <a:chOff x="0" y="0"/>
            <a:chExt cx="726" cy="182"/>
          </a:xfrm>
        </p:grpSpPr>
        <p:sp>
          <p:nvSpPr>
            <p:cNvPr id="15363" name="AutoShape 3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5364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5365" name="Rectangle 5"/>
          <p:cNvSpPr/>
          <p:nvPr/>
        </p:nvSpPr>
        <p:spPr>
          <a:xfrm>
            <a:off x="611188" y="503238"/>
            <a:ext cx="8459787" cy="144462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wrap="none" anchor="ctr" anchorCtr="0"/>
          <a:p>
            <a:endParaRPr lang="zh-CN" altLang="en-US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pic>
        <p:nvPicPr>
          <p:cNvPr id="15366" name="Picture 7" descr="200601181258014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47812" y="3154363"/>
            <a:ext cx="4354512" cy="3370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7" name="Text Box 8"/>
          <p:cNvSpPr/>
          <p:nvPr/>
        </p:nvSpPr>
        <p:spPr>
          <a:xfrm>
            <a:off x="919163" y="1989138"/>
            <a:ext cx="6408737" cy="676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3200">
                <a:solidFill>
                  <a:srgbClr val="856241"/>
                </a:solidFill>
                <a:ea typeface="宋体" panose="02010600030101010101" pitchFamily="2" charset="-122"/>
              </a:rPr>
              <a:t>  ①17.5-3.93+6.07   </a:t>
            </a:r>
            <a:r>
              <a:rPr lang="en-US" altLang="zh-CN" sz="3200" b="0">
                <a:solidFill>
                  <a:srgbClr val="856241"/>
                </a:solidFill>
                <a:ea typeface="宋体" panose="02010600030101010101" pitchFamily="2" charset="-122"/>
              </a:rPr>
              <a:t>  </a:t>
            </a:r>
            <a:r>
              <a:rPr lang="en-US" altLang="zh-CN" sz="3200">
                <a:solidFill>
                  <a:srgbClr val="856241"/>
                </a:solidFill>
                <a:ea typeface="宋体" panose="02010600030101010101" pitchFamily="2" charset="-122"/>
              </a:rPr>
              <a:t>          </a:t>
            </a:r>
            <a:r>
              <a:rPr lang="zh-CN" altLang="en-US" sz="3200">
                <a:solidFill>
                  <a:srgbClr val="856241"/>
                </a:solidFill>
                <a:ea typeface="宋体" panose="02010600030101010101" pitchFamily="2" charset="-122"/>
              </a:rPr>
              <a:t>（   ）</a:t>
            </a:r>
            <a:endParaRPr lang="zh-CN" altLang="en-US" sz="3200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sp>
        <p:nvSpPr>
          <p:cNvPr id="15368" name="Text Box 10"/>
          <p:cNvSpPr/>
          <p:nvPr/>
        </p:nvSpPr>
        <p:spPr>
          <a:xfrm>
            <a:off x="1547813" y="3748088"/>
            <a:ext cx="55435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856241"/>
                </a:solidFill>
                <a:ea typeface="宋体" panose="02010600030101010101" pitchFamily="2" charset="-122"/>
              </a:rPr>
              <a:t>    </a:t>
            </a:r>
            <a:endParaRPr lang="zh-CN" altLang="en-US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sp>
        <p:nvSpPr>
          <p:cNvPr id="15369" name="Text Box 12"/>
          <p:cNvSpPr/>
          <p:nvPr/>
        </p:nvSpPr>
        <p:spPr>
          <a:xfrm>
            <a:off x="1031875" y="1298575"/>
            <a:ext cx="5286375" cy="676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>
                <a:solidFill>
                  <a:srgbClr val="333399"/>
                </a:solidFill>
                <a:ea typeface="楷体_GB2312" pitchFamily="49" charset="-122"/>
              </a:rPr>
              <a:t>2</a:t>
            </a:r>
            <a:r>
              <a:rPr lang="zh-CN" altLang="en-US" sz="3200">
                <a:solidFill>
                  <a:srgbClr val="333399"/>
                </a:solidFill>
                <a:ea typeface="楷体_GB2312" pitchFamily="49" charset="-122"/>
              </a:rPr>
              <a:t>、判断能否使用简便运算。</a:t>
            </a:r>
            <a:endParaRPr lang="zh-CN" altLang="en-US" sz="3200">
              <a:ea typeface="楷体_GB2312" pitchFamily="49" charset="-122"/>
            </a:endParaRPr>
          </a:p>
        </p:txBody>
      </p:sp>
      <p:sp>
        <p:nvSpPr>
          <p:cNvPr id="15370" name="Text Box 13"/>
          <p:cNvSpPr/>
          <p:nvPr/>
        </p:nvSpPr>
        <p:spPr>
          <a:xfrm>
            <a:off x="1187450" y="2781300"/>
            <a:ext cx="5832475" cy="3162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solidFill>
                  <a:srgbClr val="856241"/>
                </a:solidFill>
                <a:ea typeface="宋体" panose="02010600030101010101" pitchFamily="2" charset="-122"/>
              </a:rPr>
              <a:t>②120.39-87.6-12.4                  </a:t>
            </a:r>
            <a:r>
              <a:rPr lang="zh-CN" altLang="en-US" sz="2800">
                <a:solidFill>
                  <a:srgbClr val="856241"/>
                </a:solidFill>
                <a:ea typeface="宋体" panose="02010600030101010101" pitchFamily="2" charset="-122"/>
              </a:rPr>
              <a:t>（   ）</a:t>
            </a:r>
            <a:endParaRPr lang="zh-CN" altLang="en-US" sz="2800">
              <a:solidFill>
                <a:srgbClr val="856241"/>
              </a:solidFill>
              <a:ea typeface="宋体" panose="02010600030101010101" pitchFamily="2" charset="-122"/>
            </a:endParaRPr>
          </a:p>
          <a:p>
            <a:endParaRPr lang="zh-CN" altLang="en-US" sz="2800">
              <a:solidFill>
                <a:srgbClr val="856241"/>
              </a:solidFill>
              <a:ea typeface="宋体" panose="02010600030101010101" pitchFamily="2" charset="-122"/>
            </a:endParaRPr>
          </a:p>
          <a:p>
            <a:r>
              <a:rPr lang="zh-CN" altLang="en-US" sz="2800">
                <a:solidFill>
                  <a:srgbClr val="856241"/>
                </a:solidFill>
                <a:ea typeface="宋体" panose="02010600030101010101" pitchFamily="2" charset="-122"/>
              </a:rPr>
              <a:t>③</a:t>
            </a:r>
            <a:r>
              <a:rPr lang="en-US" altLang="zh-CN" sz="2800">
                <a:solidFill>
                  <a:srgbClr val="856241"/>
                </a:solidFill>
                <a:ea typeface="宋体" panose="02010600030101010101" pitchFamily="2" charset="-122"/>
              </a:rPr>
              <a:t>4.9+8.74+0.01                      </a:t>
            </a:r>
            <a:r>
              <a:rPr lang="zh-CN" altLang="en-US" sz="2800">
                <a:solidFill>
                  <a:srgbClr val="856241"/>
                </a:solidFill>
                <a:ea typeface="宋体" panose="02010600030101010101" pitchFamily="2" charset="-122"/>
              </a:rPr>
              <a:t>（   ）</a:t>
            </a:r>
            <a:endParaRPr lang="zh-CN" altLang="en-US" sz="2800">
              <a:solidFill>
                <a:srgbClr val="856241"/>
              </a:solidFill>
              <a:ea typeface="宋体" panose="02010600030101010101" pitchFamily="2" charset="-122"/>
            </a:endParaRPr>
          </a:p>
          <a:p>
            <a:endParaRPr lang="zh-CN" altLang="en-US" sz="2800">
              <a:solidFill>
                <a:srgbClr val="856241"/>
              </a:solidFill>
              <a:ea typeface="宋体" panose="02010600030101010101" pitchFamily="2" charset="-122"/>
            </a:endParaRPr>
          </a:p>
          <a:p>
            <a:r>
              <a:rPr lang="zh-CN" altLang="en-US" sz="2800">
                <a:solidFill>
                  <a:srgbClr val="856241"/>
                </a:solidFill>
                <a:ea typeface="宋体" panose="02010600030101010101" pitchFamily="2" charset="-122"/>
              </a:rPr>
              <a:t>④</a:t>
            </a:r>
            <a:r>
              <a:rPr lang="en-US" altLang="zh-CN" sz="2800">
                <a:solidFill>
                  <a:srgbClr val="856241"/>
                </a:solidFill>
                <a:ea typeface="宋体" panose="02010600030101010101" pitchFamily="2" charset="-122"/>
              </a:rPr>
              <a:t>4.9+8.74+0.1                         </a:t>
            </a:r>
            <a:r>
              <a:rPr lang="zh-CN" altLang="en-US" sz="2800">
                <a:solidFill>
                  <a:srgbClr val="856241"/>
                </a:solidFill>
                <a:ea typeface="宋体" panose="02010600030101010101" pitchFamily="2" charset="-122"/>
              </a:rPr>
              <a:t>（   ）</a:t>
            </a:r>
            <a:endParaRPr lang="zh-CN" altLang="en-US" sz="2800">
              <a:solidFill>
                <a:srgbClr val="856241"/>
              </a:solidFill>
              <a:ea typeface="宋体" panose="02010600030101010101" pitchFamily="2" charset="-122"/>
            </a:endParaRPr>
          </a:p>
          <a:p>
            <a:endParaRPr lang="zh-CN" altLang="en-US" sz="2800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sp>
        <p:nvSpPr>
          <p:cNvPr id="15371" name="Text Box 14"/>
          <p:cNvSpPr/>
          <p:nvPr/>
        </p:nvSpPr>
        <p:spPr>
          <a:xfrm>
            <a:off x="6372225" y="2060575"/>
            <a:ext cx="5746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>
                <a:solidFill>
                  <a:srgbClr val="856241"/>
                </a:solidFill>
                <a:ea typeface="宋体" panose="02010600030101010101" pitchFamily="2" charset="-122"/>
              </a:rPr>
              <a:t>× </a:t>
            </a:r>
            <a:endParaRPr lang="zh-CN" altLang="en-US" sz="2400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sp>
        <p:nvSpPr>
          <p:cNvPr id="15372" name="Text Box 15"/>
          <p:cNvSpPr/>
          <p:nvPr/>
        </p:nvSpPr>
        <p:spPr>
          <a:xfrm>
            <a:off x="6372225" y="378936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>
                <a:solidFill>
                  <a:srgbClr val="856241"/>
                </a:solidFill>
                <a:ea typeface="宋体" panose="02010600030101010101" pitchFamily="2" charset="-122"/>
              </a:rPr>
              <a:t>×</a:t>
            </a:r>
            <a:endParaRPr lang="zh-CN" altLang="en-US" sz="2400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sp>
        <p:nvSpPr>
          <p:cNvPr id="15373" name="Text Box 16"/>
          <p:cNvSpPr/>
          <p:nvPr/>
        </p:nvSpPr>
        <p:spPr>
          <a:xfrm>
            <a:off x="6443663" y="2852738"/>
            <a:ext cx="414337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>
                <a:solidFill>
                  <a:srgbClr val="856241"/>
                </a:solidFill>
                <a:ea typeface="宋体" panose="02010600030101010101" pitchFamily="2" charset="-122"/>
              </a:rPr>
              <a:t>∨</a:t>
            </a:r>
            <a:endParaRPr lang="zh-CN" altLang="en-US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sp>
        <p:nvSpPr>
          <p:cNvPr id="15374" name="Text Box 17"/>
          <p:cNvSpPr/>
          <p:nvPr/>
        </p:nvSpPr>
        <p:spPr>
          <a:xfrm>
            <a:off x="6443663" y="4797425"/>
            <a:ext cx="414337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>
                <a:solidFill>
                  <a:srgbClr val="856241"/>
                </a:solidFill>
                <a:ea typeface="宋体" panose="02010600030101010101" pitchFamily="2" charset="-122"/>
              </a:rPr>
              <a:t>∨</a:t>
            </a:r>
            <a:endParaRPr lang="zh-CN" altLang="en-US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 animBg="1"/>
      <p:bldP spid="15373" grpId="0" animBg="1"/>
      <p:bldP spid="153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Group 3"/>
          <p:cNvGrpSpPr/>
          <p:nvPr/>
        </p:nvGrpSpPr>
        <p:grpSpPr>
          <a:xfrm>
            <a:off x="7991475" y="6569075"/>
            <a:ext cx="1152525" cy="288925"/>
            <a:chOff x="0" y="0"/>
            <a:chExt cx="726" cy="182"/>
          </a:xfrm>
        </p:grpSpPr>
        <p:sp>
          <p:nvSpPr>
            <p:cNvPr id="16387" name="AutoShape 4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388" name="AutoShape 5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6389" name="Rectangle 6"/>
          <p:cNvSpPr/>
          <p:nvPr/>
        </p:nvSpPr>
        <p:spPr>
          <a:xfrm>
            <a:off x="684213" y="476250"/>
            <a:ext cx="8459787" cy="144463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wrap="none" anchor="ctr" anchorCtr="0"/>
          <a:p>
            <a:endParaRPr lang="zh-CN" altLang="en-US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sp>
        <p:nvSpPr>
          <p:cNvPr id="16390" name="Text Box 7"/>
          <p:cNvSpPr/>
          <p:nvPr/>
        </p:nvSpPr>
        <p:spPr>
          <a:xfrm>
            <a:off x="971550" y="765175"/>
            <a:ext cx="7705725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、你能用简便方法计算下面各题吗？</a:t>
            </a:r>
            <a:endParaRPr lang="zh-CN" altLang="en-US" sz="32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391" name="Picture 8" descr="20050702101629346"/>
          <p:cNvPicPr>
            <a:picLocks noChangeAspect="1"/>
          </p:cNvPicPr>
          <p:nvPr/>
        </p:nvPicPr>
        <p:blipFill>
          <a:blip r:embed="rId1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550" y="1412875"/>
            <a:ext cx="2689225" cy="4310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2" name="AutoShape 9"/>
          <p:cNvSpPr/>
          <p:nvPr/>
        </p:nvSpPr>
        <p:spPr>
          <a:xfrm rot="960000">
            <a:off x="133350" y="1093788"/>
            <a:ext cx="1008063" cy="1368425"/>
          </a:xfrm>
          <a:prstGeom prst="wedgeEllipseCallout">
            <a:avLst>
              <a:gd name="adj1" fmla="val 130944"/>
              <a:gd name="adj2" fmla="val -12528"/>
            </a:avLst>
          </a:prstGeom>
          <a:solidFill>
            <a:srgbClr val="FFFF66"/>
          </a:solidFill>
          <a:ln w="9525" cap="flat" cmpd="sng">
            <a:solidFill>
              <a:srgbClr val="3333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7200">
                <a:solidFill>
                  <a:srgbClr val="FF5050"/>
                </a:solidFill>
                <a:ea typeface="宋体" panose="02010600030101010101" pitchFamily="2" charset="-122"/>
              </a:rPr>
              <a:t>？</a:t>
            </a:r>
            <a:endParaRPr lang="zh-CN" altLang="en-US" sz="7200">
              <a:solidFill>
                <a:srgbClr val="FF5050"/>
              </a:solidFill>
              <a:ea typeface="宋体" panose="02010600030101010101" pitchFamily="2" charset="-122"/>
            </a:endParaRPr>
          </a:p>
        </p:txBody>
      </p:sp>
      <p:grpSp>
        <p:nvGrpSpPr>
          <p:cNvPr id="16393" name="Group 10"/>
          <p:cNvGrpSpPr/>
          <p:nvPr/>
        </p:nvGrpSpPr>
        <p:grpSpPr>
          <a:xfrm>
            <a:off x="3348038" y="1989138"/>
            <a:ext cx="5400675" cy="4319587"/>
            <a:chOff x="0" y="0"/>
            <a:chExt cx="3402" cy="2721"/>
          </a:xfrm>
        </p:grpSpPr>
        <p:sp>
          <p:nvSpPr>
            <p:cNvPr id="16394" name="Document"/>
            <p:cNvSpPr>
              <a:spLocks noEditPoints="1"/>
            </p:cNvSpPr>
            <p:nvPr/>
          </p:nvSpPr>
          <p:spPr>
            <a:xfrm>
              <a:off x="0" y="0"/>
              <a:ext cx="3402" cy="2721"/>
            </a:xfrm>
            <a:solidFill>
              <a:srgbClr val="D8EBB3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107763" dir="2699999" algn="ctr" rotWithShape="0">
                <a:srgbClr val="808080"/>
              </a:outer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16395" name="Text Box 12"/>
            <p:cNvSpPr/>
            <p:nvPr/>
          </p:nvSpPr>
          <p:spPr>
            <a:xfrm>
              <a:off x="363" y="136"/>
              <a:ext cx="2027" cy="4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FontTx/>
              </a:pPr>
              <a:r>
                <a:rPr lang="en-US" altLang="zh-CN" sz="36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1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ea typeface="楷体_GB2312" pitchFamily="49" charset="-122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88</a:t>
              </a:r>
              <a:r>
                <a:rPr lang="zh-CN" altLang="zh-CN" sz="3600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  <a:sym typeface="黑体" panose="02010609060101010101" pitchFamily="49" charset="-122"/>
                </a:rPr>
                <a:t>＋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2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3</a:t>
              </a:r>
              <a:r>
                <a:rPr lang="zh-CN" altLang="zh-CN" sz="3600">
                  <a:solidFill>
                    <a:srgbClr val="856241"/>
                  </a:solidFill>
                  <a:latin typeface="黑体" panose="02010609060101010101" pitchFamily="49" charset="-122"/>
                  <a:sym typeface="黑体" panose="02010609060101010101" pitchFamily="49" charset="-122"/>
                </a:rPr>
                <a:t>＋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3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7</a:t>
              </a:r>
              <a:endParaRPr lang="en-US" altLang="zh-CN" sz="3600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396" name="Text Box 13"/>
            <p:cNvSpPr/>
            <p:nvPr/>
          </p:nvSpPr>
          <p:spPr>
            <a:xfrm>
              <a:off x="363" y="726"/>
              <a:ext cx="3027" cy="8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6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13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ea typeface="楷体_GB2312" pitchFamily="49" charset="-122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7</a:t>
              </a:r>
              <a:r>
                <a:rPr lang="zh-CN" altLang="zh-CN" sz="3600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  <a:sym typeface="黑体" panose="02010609060101010101" pitchFamily="49" charset="-122"/>
                </a:rPr>
                <a:t>＋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0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98</a:t>
              </a:r>
              <a:r>
                <a:rPr lang="zh-CN" altLang="zh-CN" sz="3600">
                  <a:solidFill>
                    <a:srgbClr val="856241"/>
                  </a:solidFill>
                  <a:latin typeface="黑体" panose="02010609060101010101" pitchFamily="49" charset="-122"/>
                  <a:sym typeface="黑体" panose="02010609060101010101" pitchFamily="49" charset="-122"/>
                </a:rPr>
                <a:t>＋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0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02</a:t>
              </a:r>
              <a:r>
                <a:rPr lang="zh-CN" altLang="zh-CN" sz="3600">
                  <a:solidFill>
                    <a:srgbClr val="856241"/>
                  </a:solidFill>
                  <a:latin typeface="黑体" panose="02010609060101010101" pitchFamily="49" charset="-122"/>
                  <a:sym typeface="黑体" panose="02010609060101010101" pitchFamily="49" charset="-122"/>
                </a:rPr>
                <a:t>＋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4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3</a:t>
              </a:r>
              <a:endParaRPr lang="en-US" altLang="zh-CN" sz="3600">
                <a:solidFill>
                  <a:srgbClr val="856241"/>
                </a:solidFill>
              </a:endParaRPr>
            </a:p>
            <a:p>
              <a:endParaRPr lang="en-US" altLang="zh-CN" sz="3600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397" name="Text Box 14"/>
            <p:cNvSpPr/>
            <p:nvPr/>
          </p:nvSpPr>
          <p:spPr>
            <a:xfrm>
              <a:off x="363" y="1270"/>
              <a:ext cx="2027" cy="8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6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5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ea typeface="楷体_GB2312" pitchFamily="49" charset="-122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17</a:t>
              </a:r>
              <a:r>
                <a:rPr lang="zh-CN" altLang="zh-CN" sz="36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－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1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8</a:t>
              </a:r>
              <a:r>
                <a:rPr lang="zh-CN" altLang="zh-CN" sz="3600">
                  <a:solidFill>
                    <a:srgbClr val="856241"/>
                  </a:solidFill>
                  <a:latin typeface="黑体" panose="02010609060101010101" pitchFamily="49" charset="-122"/>
                  <a:sym typeface="黑体" panose="02010609060101010101" pitchFamily="49" charset="-122"/>
                </a:rPr>
                <a:t>－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3</a:t>
              </a:r>
              <a:r>
                <a:rPr lang="en-US" altLang="zh-CN" sz="3600">
                  <a:solidFill>
                    <a:srgbClr val="856241"/>
                  </a:solidFill>
                  <a:latin typeface="Times New Roman" panose="02020603050405020304" pitchFamily="18" charset="0"/>
                  <a:sym typeface="黑体" panose="02010609060101010101" pitchFamily="49" charset="-122"/>
                </a:rPr>
                <a:t>.</a:t>
              </a:r>
              <a:r>
                <a:rPr lang="en-US" altLang="zh-CN" sz="3600">
                  <a:solidFill>
                    <a:srgbClr val="856241"/>
                  </a:solidFill>
                  <a:sym typeface="黑体" panose="02010609060101010101" pitchFamily="49" charset="-122"/>
                </a:rPr>
                <a:t>2</a:t>
              </a:r>
              <a:endParaRPr lang="en-US" altLang="zh-CN" sz="3600">
                <a:solidFill>
                  <a:srgbClr val="856241"/>
                </a:solidFill>
              </a:endParaRPr>
            </a:p>
            <a:p>
              <a:endParaRPr lang="en-US" altLang="zh-CN" sz="3600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398" name="Text Box 15"/>
            <p:cNvSpPr/>
            <p:nvPr/>
          </p:nvSpPr>
          <p:spPr>
            <a:xfrm>
              <a:off x="363" y="1859"/>
              <a:ext cx="1958" cy="4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FontTx/>
              </a:pPr>
              <a:r>
                <a:rPr lang="en-US" altLang="zh-CN" sz="32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4</a:t>
              </a:r>
              <a:r>
                <a:rPr lang="en-US" altLang="zh-CN" sz="3200">
                  <a:solidFill>
                    <a:srgbClr val="856241"/>
                  </a:solidFill>
                  <a:latin typeface="Times New Roman" panose="02020603050405020304" pitchFamily="18" charset="0"/>
                  <a:ea typeface="楷体_GB2312" pitchFamily="49" charset="-122"/>
                  <a:sym typeface="黑体" panose="02010609060101010101" pitchFamily="49" charset="-122"/>
                </a:rPr>
                <a:t>.</a:t>
              </a:r>
              <a:r>
                <a:rPr lang="en-US" altLang="zh-CN" sz="32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02</a:t>
              </a:r>
              <a:r>
                <a:rPr lang="zh-CN" altLang="zh-CN" sz="3200">
                  <a:solidFill>
                    <a:srgbClr val="856241"/>
                  </a:solidFill>
                  <a:ea typeface="楷体_GB2312" pitchFamily="49" charset="-122"/>
                  <a:sym typeface="黑体" panose="02010609060101010101" pitchFamily="49" charset="-122"/>
                </a:rPr>
                <a:t>－</a:t>
              </a:r>
              <a:r>
                <a:rPr lang="en-US" altLang="zh-CN" sz="3200">
                  <a:solidFill>
                    <a:srgbClr val="856241"/>
                  </a:solidFill>
                  <a:sym typeface="黑体" panose="02010609060101010101" pitchFamily="49" charset="-122"/>
                </a:rPr>
                <a:t>3</a:t>
              </a:r>
              <a:r>
                <a:rPr lang="en-US" altLang="zh-CN" sz="3200">
                  <a:solidFill>
                    <a:srgbClr val="856241"/>
                  </a:solidFill>
                  <a:latin typeface="Times New Roman" panose="02020603050405020304" pitchFamily="18" charset="0"/>
                  <a:sym typeface="黑体" panose="02010609060101010101" pitchFamily="49" charset="-122"/>
                </a:rPr>
                <a:t>.</a:t>
              </a:r>
              <a:r>
                <a:rPr lang="en-US" altLang="zh-CN" sz="3200">
                  <a:solidFill>
                    <a:srgbClr val="856241"/>
                  </a:solidFill>
                  <a:sym typeface="黑体" panose="02010609060101010101" pitchFamily="49" charset="-122"/>
                </a:rPr>
                <a:t>5</a:t>
              </a:r>
              <a:r>
                <a:rPr lang="zh-CN" altLang="zh-CN" sz="3200">
                  <a:solidFill>
                    <a:srgbClr val="856241"/>
                  </a:solidFill>
                  <a:latin typeface="黑体" panose="02010609060101010101" pitchFamily="49" charset="-122"/>
                  <a:sym typeface="黑体" panose="02010609060101010101" pitchFamily="49" charset="-122"/>
                </a:rPr>
                <a:t>＋</a:t>
              </a:r>
              <a:r>
                <a:rPr lang="zh-CN" altLang="en-US" sz="3200">
                  <a:solidFill>
                    <a:srgbClr val="856241"/>
                  </a:solidFill>
                  <a:sym typeface="黑体" panose="02010609060101010101" pitchFamily="49" charset="-122"/>
                </a:rPr>
                <a:t>0</a:t>
              </a:r>
              <a:r>
                <a:rPr lang="en-US" altLang="zh-CN" sz="3200">
                  <a:solidFill>
                    <a:srgbClr val="856241"/>
                  </a:solidFill>
                  <a:latin typeface="Times New Roman" panose="02020603050405020304" pitchFamily="18" charset="0"/>
                  <a:sym typeface="黑体" panose="02010609060101010101" pitchFamily="49" charset="-122"/>
                </a:rPr>
                <a:t>.</a:t>
              </a:r>
              <a:r>
                <a:rPr lang="en-US" altLang="zh-CN" sz="3200">
                  <a:solidFill>
                    <a:srgbClr val="856241"/>
                  </a:solidFill>
                  <a:sym typeface="黑体" panose="02010609060101010101" pitchFamily="49" charset="-122"/>
                </a:rPr>
                <a:t>98</a:t>
              </a:r>
              <a:endParaRPr lang="en-US" altLang="zh-CN" sz="3200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8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5"/>
          <p:cNvSpPr/>
          <p:nvPr/>
        </p:nvSpPr>
        <p:spPr>
          <a:xfrm>
            <a:off x="539750" y="333375"/>
            <a:ext cx="6927850" cy="8509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>
              <a:buFontTx/>
            </a:pPr>
            <a:r>
              <a:rPr lang="zh-CN" altLang="en-US" sz="4000">
                <a:solidFill>
                  <a:srgbClr val="1C1C1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三、知识运用（拓展题组）</a:t>
            </a:r>
            <a:endParaRPr lang="zh-CN" altLang="en-US" sz="4000">
              <a:solidFill>
                <a:srgbClr val="1C1C1C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1" name="Rectangle 51"/>
          <p:cNvSpPr/>
          <p:nvPr/>
        </p:nvSpPr>
        <p:spPr>
          <a:xfrm>
            <a:off x="4427538" y="4465638"/>
            <a:ext cx="42481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  <a:buNone/>
            </a:pPr>
            <a:r>
              <a:rPr lang="zh-CN" altLang="en-US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>
                <a:solidFill>
                  <a:srgbClr val="856241"/>
                </a:solidFill>
              </a:rPr>
              <a:t>6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856241"/>
                </a:solidFill>
              </a:rPr>
              <a:t>55</a:t>
            </a:r>
            <a:r>
              <a:rPr lang="zh-CN" altLang="zh-CN">
                <a:solidFill>
                  <a:srgbClr val="856241"/>
                </a:solidFill>
                <a:latin typeface="黑体" panose="02010609060101010101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</a:rPr>
              <a:t>5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856241"/>
                </a:solidFill>
              </a:rPr>
              <a:t>80</a:t>
            </a:r>
            <a:r>
              <a:rPr lang="zh-CN" altLang="zh-CN">
                <a:solidFill>
                  <a:srgbClr val="856241"/>
                </a:solidFill>
                <a:latin typeface="黑体" panose="02010609060101010101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</a:rPr>
              <a:t>2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856241"/>
                </a:solidFill>
              </a:rPr>
              <a:t>20</a:t>
            </a:r>
            <a:endParaRPr lang="en-US" altLang="zh-CN">
              <a:solidFill>
                <a:srgbClr val="856241"/>
              </a:solidFill>
            </a:endParaRPr>
          </a:p>
        </p:txBody>
      </p:sp>
      <p:sp>
        <p:nvSpPr>
          <p:cNvPr id="17412" name="Rectangle 51"/>
          <p:cNvSpPr/>
          <p:nvPr/>
        </p:nvSpPr>
        <p:spPr>
          <a:xfrm>
            <a:off x="4284663" y="5748338"/>
            <a:ext cx="3816350" cy="42703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r>
              <a:rPr lang="zh-CN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14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55</a:t>
            </a:r>
            <a:r>
              <a:rPr lang="zh-CN" altLang="en-US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（元）</a:t>
            </a:r>
            <a:endParaRPr lang="en-US" altLang="zh-CN">
              <a:solidFill>
                <a:srgbClr val="856241"/>
              </a:solidFill>
              <a:latin typeface="楷体_GB2312" pitchFamily="49" charset="-122"/>
            </a:endParaRPr>
          </a:p>
        </p:txBody>
      </p:sp>
      <p:sp>
        <p:nvSpPr>
          <p:cNvPr id="17413" name="Rectangle 51"/>
          <p:cNvSpPr/>
          <p:nvPr/>
        </p:nvSpPr>
        <p:spPr>
          <a:xfrm>
            <a:off x="4284663" y="4913313"/>
            <a:ext cx="3816350" cy="457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r>
              <a:rPr lang="zh-CN" altLang="zh-CN">
                <a:solidFill>
                  <a:srgbClr val="856241"/>
                </a:solidFill>
                <a:ea typeface="楷体_GB2312" pitchFamily="49" charset="-122"/>
              </a:rPr>
              <a:t>＝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6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55</a:t>
            </a:r>
            <a:r>
              <a:rPr lang="zh-CN" altLang="zh-CN">
                <a:solidFill>
                  <a:srgbClr val="856241"/>
                </a:solidFill>
                <a:ea typeface="楷体_GB2312" pitchFamily="49" charset="-122"/>
              </a:rPr>
              <a:t>＋</a:t>
            </a:r>
            <a:r>
              <a:rPr lang="zh-CN" altLang="en-US">
                <a:solidFill>
                  <a:srgbClr val="856241"/>
                </a:solidFill>
                <a:ea typeface="楷体_GB2312" pitchFamily="49" charset="-122"/>
              </a:rPr>
              <a:t>（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5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80</a:t>
            </a:r>
            <a:r>
              <a:rPr lang="zh-CN" altLang="zh-CN">
                <a:solidFill>
                  <a:srgbClr val="856241"/>
                </a:solidFill>
                <a:ea typeface="楷体_GB2312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2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20</a:t>
            </a:r>
            <a:r>
              <a:rPr lang="zh-CN" altLang="en-US">
                <a:solidFill>
                  <a:srgbClr val="856241"/>
                </a:solidFill>
                <a:ea typeface="楷体_GB2312" pitchFamily="49" charset="-122"/>
              </a:rPr>
              <a:t>）</a:t>
            </a:r>
            <a:endParaRPr lang="en-US" altLang="zh-CN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7414" name="Rectangle 51"/>
          <p:cNvSpPr/>
          <p:nvPr/>
        </p:nvSpPr>
        <p:spPr>
          <a:xfrm>
            <a:off x="4284663" y="6211888"/>
            <a:ext cx="38163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571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1pPr>
            <a:lvl2pPr marL="685800" indent="-3429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5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2pPr>
            <a:lvl3pPr marL="9429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3pPr>
            <a:lvl4pPr marL="12858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4pPr>
            <a:lvl5pPr marL="16287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  <a:buNone/>
            </a:pP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答：一共</a:t>
            </a:r>
            <a:r>
              <a:rPr lang="en-US" altLang="zh-CN" sz="2000" b="1"/>
              <a:t>14</a:t>
            </a:r>
            <a:r>
              <a:rPr lang="en-US" altLang="zh-CN" sz="2000" b="1">
                <a:latin typeface="Times New Roman" panose="02020603050405020304" pitchFamily="18" charset="0"/>
              </a:rPr>
              <a:t>.</a:t>
            </a:r>
            <a:r>
              <a:rPr lang="en-US" altLang="zh-CN" sz="2000" b="1"/>
              <a:t>55</a:t>
            </a:r>
            <a:r>
              <a:rPr lang="zh-CN" altLang="en-US" sz="2000" b="1"/>
              <a:t> </a:t>
            </a:r>
            <a:r>
              <a:rPr lang="zh-CN" altLang="en-US" sz="2000" b="1">
                <a:latin typeface="黑体" panose="02010609060101010101" pitchFamily="49" charset="-122"/>
              </a:rPr>
              <a:t>元</a:t>
            </a:r>
            <a:r>
              <a:rPr lang="zh-CN" altLang="en-US" sz="2000" b="1">
                <a:latin typeface="楷体_GB2312" pitchFamily="49" charset="-122"/>
              </a:rPr>
              <a:t>。</a:t>
            </a:r>
            <a:endParaRPr lang="en-US" altLang="zh-CN" sz="2000" b="1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17415" name="Rectangle 51"/>
          <p:cNvSpPr/>
          <p:nvPr/>
        </p:nvSpPr>
        <p:spPr>
          <a:xfrm>
            <a:off x="4284663" y="5346700"/>
            <a:ext cx="3816350" cy="4254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r>
              <a:rPr lang="zh-CN" altLang="zh-CN">
                <a:solidFill>
                  <a:srgbClr val="856241"/>
                </a:solidFill>
                <a:ea typeface="楷体_GB2312" pitchFamily="49" charset="-122"/>
              </a:rPr>
              <a:t>＝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6</a:t>
            </a:r>
            <a:r>
              <a:rPr lang="en-US" altLang="zh-CN">
                <a:solidFill>
                  <a:srgbClr val="856241"/>
                </a:solidFill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55</a:t>
            </a:r>
            <a:r>
              <a:rPr lang="zh-CN" altLang="zh-CN">
                <a:solidFill>
                  <a:srgbClr val="856241"/>
                </a:solidFill>
                <a:ea typeface="楷体_GB2312" pitchFamily="49" charset="-122"/>
              </a:rPr>
              <a:t>＋</a:t>
            </a:r>
            <a:r>
              <a:rPr lang="en-US" altLang="zh-CN">
                <a:solidFill>
                  <a:srgbClr val="856241"/>
                </a:solidFill>
                <a:ea typeface="楷体_GB2312" pitchFamily="49" charset="-122"/>
              </a:rPr>
              <a:t>8</a:t>
            </a:r>
            <a:endParaRPr lang="en-US" altLang="zh-CN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7416" name="TextBox 45"/>
          <p:cNvSpPr/>
          <p:nvPr/>
        </p:nvSpPr>
        <p:spPr>
          <a:xfrm>
            <a:off x="1187450" y="1268413"/>
            <a:ext cx="5915025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571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1pPr>
            <a:lvl2pPr marL="685800" indent="-3429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5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2pPr>
            <a:lvl3pPr marL="9429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3pPr>
            <a:lvl4pPr marL="12858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4pPr>
            <a:lvl5pPr marL="1628775" indent="-25717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300" b="0" u="none" kern="1200" baseline="0">
                <a:solidFill>
                  <a:srgbClr val="85624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defRPr>
            </a:lvl5pPr>
          </a:lstStyle>
          <a:p>
            <a:pPr marL="0" lvl="0" indent="0" eaLnBrk="1" hangingPunct="1">
              <a:lnSpc>
                <a:spcPct val="120000"/>
              </a:lnSpc>
              <a:buNone/>
            </a:pPr>
            <a:r>
              <a:rPr lang="en-US" altLang="zh-CN" b="1">
                <a:solidFill>
                  <a:srgbClr val="333399"/>
                </a:solidFill>
                <a:ea typeface="楷体_GB2312" pitchFamily="49" charset="-122"/>
              </a:rPr>
              <a:t> </a:t>
            </a:r>
            <a:r>
              <a:rPr lang="zh-CN" altLang="en-US" b="1">
                <a:solidFill>
                  <a:srgbClr val="333399"/>
                </a:solidFill>
                <a:ea typeface="楷体_GB2312" pitchFamily="49" charset="-122"/>
              </a:rPr>
              <a:t>开心超市。</a:t>
            </a:r>
            <a:endParaRPr lang="zh-CN" altLang="en-US" b="1">
              <a:solidFill>
                <a:srgbClr val="000000"/>
              </a:solidFill>
              <a:ea typeface="楷体_GB2312" pitchFamily="49" charset="-122"/>
            </a:endParaRPr>
          </a:p>
        </p:txBody>
      </p:sp>
      <p:grpSp>
        <p:nvGrpSpPr>
          <p:cNvPr id="17417" name="Group 33"/>
          <p:cNvGrpSpPr/>
          <p:nvPr/>
        </p:nvGrpSpPr>
        <p:grpSpPr>
          <a:xfrm>
            <a:off x="7081838" y="3703638"/>
            <a:ext cx="1914525" cy="2673350"/>
            <a:chOff x="4667" y="1791"/>
            <a:chExt cx="1206" cy="1684"/>
          </a:xfrm>
        </p:grpSpPr>
        <p:sp>
          <p:nvSpPr>
            <p:cNvPr id="17418" name="AutoShape 27"/>
            <p:cNvSpPr/>
            <p:nvPr/>
          </p:nvSpPr>
          <p:spPr>
            <a:xfrm>
              <a:off x="4667" y="1791"/>
              <a:ext cx="1206" cy="829"/>
            </a:xfrm>
            <a:prstGeom prst="wedgeRoundRectCallout">
              <a:avLst>
                <a:gd name="adj1" fmla="val -7644"/>
                <a:gd name="adj2" fmla="val 6144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r>
                <a:rPr lang="zh-CN" altLang="en-US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请你提出一</a:t>
              </a:r>
              <a:endPara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个数学问题</a:t>
              </a:r>
              <a:endPara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并解答。</a:t>
              </a:r>
              <a:endPara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7419" name="Picture 15" descr="男天使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931" y="2705"/>
              <a:ext cx="830" cy="77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7420" name="Group 68"/>
          <p:cNvGrpSpPr/>
          <p:nvPr/>
        </p:nvGrpSpPr>
        <p:grpSpPr>
          <a:xfrm>
            <a:off x="288925" y="5573713"/>
            <a:ext cx="3683000" cy="1095375"/>
            <a:chOff x="113" y="3339"/>
            <a:chExt cx="2320" cy="690"/>
          </a:xfrm>
        </p:grpSpPr>
        <p:pic>
          <p:nvPicPr>
            <p:cNvPr id="17421" name="Picture 34" descr="图片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" y="3339"/>
              <a:ext cx="699" cy="69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22" name="AutoShape 27"/>
            <p:cNvSpPr/>
            <p:nvPr/>
          </p:nvSpPr>
          <p:spPr>
            <a:xfrm>
              <a:off x="824" y="3384"/>
              <a:ext cx="1609" cy="579"/>
            </a:xfrm>
            <a:prstGeom prst="wedgeRoundRectCallout">
              <a:avLst>
                <a:gd name="adj1" fmla="val -58167"/>
                <a:gd name="adj2" fmla="val -1501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r>
                <a:rPr lang="zh-CN" altLang="en-US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火腿肠、饼干和</a:t>
              </a:r>
              <a:endPara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>
                  <a:solidFill>
                    <a:srgbClr val="856241"/>
                  </a:solidFill>
                  <a:latin typeface="楷体_GB2312" pitchFamily="49" charset="-122"/>
                  <a:ea typeface="楷体_GB2312" pitchFamily="49" charset="-122"/>
                </a:rPr>
                <a:t>牛奶一共多少元？</a:t>
              </a:r>
              <a:endParaRPr lang="en-US" altLang="zh-CN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17423" name="Picture 39" descr="u6jx04_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513" y="2060575"/>
            <a:ext cx="1250950" cy="938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4" name="Picture 40" descr="u6jx04_0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4650" y="2060575"/>
            <a:ext cx="1250950" cy="938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5" name="Picture 41" descr="u6jx04_0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4788" y="2205038"/>
            <a:ext cx="1250950" cy="938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26" name="Rectangle 47"/>
          <p:cNvSpPr/>
          <p:nvPr/>
        </p:nvSpPr>
        <p:spPr>
          <a:xfrm>
            <a:off x="1668463" y="3213100"/>
            <a:ext cx="649287" cy="287338"/>
          </a:xfrm>
          <a:prstGeom prst="rect">
            <a:avLst/>
          </a:prstGeom>
          <a:solidFill>
            <a:srgbClr val="CCECFF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buFontTx/>
            </a:pPr>
            <a:r>
              <a:rPr lang="en-US" altLang="zh-CN" sz="1400">
                <a:solidFill>
                  <a:srgbClr val="856241"/>
                </a:solidFill>
              </a:rPr>
              <a:t>27</a:t>
            </a:r>
            <a:r>
              <a:rPr lang="en-US" altLang="zh-CN" sz="1400">
                <a:solidFill>
                  <a:srgbClr val="856241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1400">
                <a:solidFill>
                  <a:srgbClr val="856241"/>
                </a:solidFill>
              </a:rPr>
              <a:t>60</a:t>
            </a:r>
            <a:endParaRPr lang="zh-CN" altLang="en-US" sz="1400">
              <a:solidFill>
                <a:srgbClr val="856241"/>
              </a:solidFill>
            </a:endParaRPr>
          </a:p>
        </p:txBody>
      </p:sp>
      <p:sp>
        <p:nvSpPr>
          <p:cNvPr id="17427" name="Rectangle 48"/>
          <p:cNvSpPr/>
          <p:nvPr/>
        </p:nvSpPr>
        <p:spPr>
          <a:xfrm>
            <a:off x="3044825" y="3213100"/>
            <a:ext cx="649288" cy="287338"/>
          </a:xfrm>
          <a:prstGeom prst="rect">
            <a:avLst/>
          </a:prstGeom>
          <a:solidFill>
            <a:srgbClr val="CCECFF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buFontTx/>
            </a:pPr>
            <a:r>
              <a:rPr lang="en-US" altLang="zh-CN" sz="1400">
                <a:solidFill>
                  <a:srgbClr val="856241"/>
                </a:solidFill>
              </a:rPr>
              <a:t>6</a:t>
            </a:r>
            <a:r>
              <a:rPr lang="en-US" altLang="zh-CN" sz="1400">
                <a:solidFill>
                  <a:srgbClr val="856241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1400">
                <a:solidFill>
                  <a:srgbClr val="856241"/>
                </a:solidFill>
              </a:rPr>
              <a:t>55</a:t>
            </a:r>
            <a:endParaRPr lang="zh-CN" altLang="en-US" sz="1400">
              <a:solidFill>
                <a:srgbClr val="856241"/>
              </a:solidFill>
            </a:endParaRPr>
          </a:p>
        </p:txBody>
      </p:sp>
      <p:sp>
        <p:nvSpPr>
          <p:cNvPr id="17428" name="Rectangle 49"/>
          <p:cNvSpPr/>
          <p:nvPr/>
        </p:nvSpPr>
        <p:spPr>
          <a:xfrm>
            <a:off x="4486275" y="3213100"/>
            <a:ext cx="647700" cy="287338"/>
          </a:xfrm>
          <a:prstGeom prst="rect">
            <a:avLst/>
          </a:prstGeom>
          <a:solidFill>
            <a:srgbClr val="CCECFF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buFontTx/>
            </a:pPr>
            <a:r>
              <a:rPr lang="en-US" altLang="zh-CN" sz="1400">
                <a:solidFill>
                  <a:srgbClr val="856241"/>
                </a:solidFill>
              </a:rPr>
              <a:t>13</a:t>
            </a:r>
            <a:r>
              <a:rPr lang="en-US" altLang="zh-CN" sz="1400">
                <a:solidFill>
                  <a:srgbClr val="856241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1400">
                <a:solidFill>
                  <a:srgbClr val="856241"/>
                </a:solidFill>
              </a:rPr>
              <a:t>40</a:t>
            </a:r>
            <a:endParaRPr lang="zh-CN" altLang="en-US" sz="1400">
              <a:solidFill>
                <a:srgbClr val="856241"/>
              </a:solidFill>
            </a:endParaRPr>
          </a:p>
        </p:txBody>
      </p:sp>
      <p:sp>
        <p:nvSpPr>
          <p:cNvPr id="17429" name="Rectangle 50"/>
          <p:cNvSpPr/>
          <p:nvPr/>
        </p:nvSpPr>
        <p:spPr>
          <a:xfrm>
            <a:off x="5926138" y="3213100"/>
            <a:ext cx="649287" cy="287338"/>
          </a:xfrm>
          <a:prstGeom prst="rect">
            <a:avLst/>
          </a:prstGeom>
          <a:solidFill>
            <a:srgbClr val="CCECFF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buFontTx/>
            </a:pPr>
            <a:r>
              <a:rPr lang="en-US" altLang="zh-CN" sz="1400">
                <a:solidFill>
                  <a:srgbClr val="856241"/>
                </a:solidFill>
              </a:rPr>
              <a:t>5</a:t>
            </a:r>
            <a:r>
              <a:rPr lang="en-US" altLang="zh-CN" sz="1400">
                <a:solidFill>
                  <a:srgbClr val="856241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1400">
                <a:solidFill>
                  <a:srgbClr val="856241"/>
                </a:solidFill>
              </a:rPr>
              <a:t>80</a:t>
            </a:r>
            <a:endParaRPr lang="zh-CN" altLang="en-US" sz="1400">
              <a:solidFill>
                <a:srgbClr val="856241"/>
              </a:solidFill>
            </a:endParaRPr>
          </a:p>
        </p:txBody>
      </p:sp>
      <p:sp>
        <p:nvSpPr>
          <p:cNvPr id="17430" name="Rectangle 51"/>
          <p:cNvSpPr/>
          <p:nvPr/>
        </p:nvSpPr>
        <p:spPr>
          <a:xfrm>
            <a:off x="1668463" y="4941888"/>
            <a:ext cx="649287" cy="287337"/>
          </a:xfrm>
          <a:prstGeom prst="rect">
            <a:avLst/>
          </a:prstGeom>
          <a:solidFill>
            <a:srgbClr val="CCECFF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buFontTx/>
            </a:pPr>
            <a:r>
              <a:rPr lang="en-US" altLang="zh-CN" sz="1400">
                <a:solidFill>
                  <a:srgbClr val="856241"/>
                </a:solidFill>
              </a:rPr>
              <a:t>2</a:t>
            </a:r>
            <a:r>
              <a:rPr lang="en-US" altLang="zh-CN" sz="1400">
                <a:solidFill>
                  <a:srgbClr val="856241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1400">
                <a:solidFill>
                  <a:srgbClr val="856241"/>
                </a:solidFill>
              </a:rPr>
              <a:t>20</a:t>
            </a:r>
            <a:endParaRPr lang="zh-CN" altLang="en-US" sz="1400">
              <a:solidFill>
                <a:srgbClr val="856241"/>
              </a:solidFill>
            </a:endParaRPr>
          </a:p>
        </p:txBody>
      </p:sp>
      <p:sp>
        <p:nvSpPr>
          <p:cNvPr id="17431" name="Rectangle 52"/>
          <p:cNvSpPr/>
          <p:nvPr/>
        </p:nvSpPr>
        <p:spPr>
          <a:xfrm>
            <a:off x="3044825" y="4941888"/>
            <a:ext cx="649288" cy="287337"/>
          </a:xfrm>
          <a:prstGeom prst="rect">
            <a:avLst/>
          </a:prstGeom>
          <a:solidFill>
            <a:srgbClr val="CCECFF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buFontTx/>
            </a:pPr>
            <a:r>
              <a:rPr lang="en-US" altLang="zh-CN" sz="1400">
                <a:solidFill>
                  <a:srgbClr val="856241"/>
                </a:solidFill>
              </a:rPr>
              <a:t>22</a:t>
            </a:r>
            <a:r>
              <a:rPr lang="en-US" altLang="zh-CN" sz="1400">
                <a:solidFill>
                  <a:srgbClr val="856241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1400">
                <a:solidFill>
                  <a:srgbClr val="856241"/>
                </a:solidFill>
              </a:rPr>
              <a:t>25</a:t>
            </a:r>
            <a:endParaRPr lang="zh-CN" altLang="en-US" sz="1400">
              <a:solidFill>
                <a:srgbClr val="856241"/>
              </a:solidFill>
            </a:endParaRPr>
          </a:p>
        </p:txBody>
      </p:sp>
      <p:sp>
        <p:nvSpPr>
          <p:cNvPr id="17432" name="TextBox 1"/>
          <p:cNvSpPr/>
          <p:nvPr/>
        </p:nvSpPr>
        <p:spPr>
          <a:xfrm>
            <a:off x="1909763" y="2897188"/>
            <a:ext cx="708025" cy="315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蛋糕</a:t>
            </a:r>
            <a:endParaRPr lang="zh-CN" altLang="en-US" sz="1400">
              <a:solidFill>
                <a:srgbClr val="85624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33" name="TextBox 33"/>
          <p:cNvSpPr/>
          <p:nvPr/>
        </p:nvSpPr>
        <p:spPr>
          <a:xfrm>
            <a:off x="3184525" y="2897188"/>
            <a:ext cx="882650" cy="350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火腿肠</a:t>
            </a:r>
            <a:endParaRPr lang="zh-CN" altLang="en-US" sz="1400">
              <a:solidFill>
                <a:srgbClr val="85624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34" name="TextBox 35"/>
          <p:cNvSpPr/>
          <p:nvPr/>
        </p:nvSpPr>
        <p:spPr>
          <a:xfrm>
            <a:off x="4594225" y="2897188"/>
            <a:ext cx="901700" cy="350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口香糖</a:t>
            </a:r>
            <a:endParaRPr lang="zh-CN" altLang="en-US" sz="1400">
              <a:solidFill>
                <a:srgbClr val="85624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35" name="TextBox 37"/>
          <p:cNvSpPr/>
          <p:nvPr/>
        </p:nvSpPr>
        <p:spPr>
          <a:xfrm>
            <a:off x="6129338" y="2897188"/>
            <a:ext cx="708025" cy="315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饼干</a:t>
            </a:r>
            <a:endParaRPr lang="zh-CN" altLang="en-US" sz="1400">
              <a:solidFill>
                <a:srgbClr val="85624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36" name="TextBox 38"/>
          <p:cNvSpPr/>
          <p:nvPr/>
        </p:nvSpPr>
        <p:spPr>
          <a:xfrm>
            <a:off x="1871663" y="4621213"/>
            <a:ext cx="708025" cy="315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牛奶</a:t>
            </a:r>
            <a:endParaRPr lang="zh-CN" altLang="en-US" sz="1400">
              <a:solidFill>
                <a:srgbClr val="85624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37" name="TextBox 39"/>
          <p:cNvSpPr/>
          <p:nvPr/>
        </p:nvSpPr>
        <p:spPr>
          <a:xfrm>
            <a:off x="3233738" y="4621213"/>
            <a:ext cx="708025" cy="315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>
                <a:solidFill>
                  <a:srgbClr val="856241"/>
                </a:solidFill>
                <a:latin typeface="楷体_GB2312" pitchFamily="49" charset="-122"/>
                <a:ea typeface="楷体_GB2312" pitchFamily="49" charset="-122"/>
              </a:rPr>
              <a:t>酸奶</a:t>
            </a:r>
            <a:endParaRPr lang="zh-CN" altLang="en-US" sz="1400">
              <a:solidFill>
                <a:srgbClr val="85624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7438" name="Picture 40" descr="u6jx04_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450" y="1989138"/>
            <a:ext cx="1679575" cy="1193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39" name="Picture 41" descr="u6jx04_0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113" y="3429000"/>
            <a:ext cx="2171700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40" name="Picture 54" descr="u6jx04_0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84438" y="3573463"/>
            <a:ext cx="1806575" cy="12842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3" grpId="0" animBg="1"/>
      <p:bldP spid="17414" grpId="0" animBg="1"/>
      <p:bldP spid="174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434" name="Group 3"/>
          <p:cNvGrpSpPr/>
          <p:nvPr/>
        </p:nvGrpSpPr>
        <p:grpSpPr>
          <a:xfrm>
            <a:off x="7991475" y="6569075"/>
            <a:ext cx="1152525" cy="288925"/>
            <a:chOff x="0" y="0"/>
            <a:chExt cx="726" cy="182"/>
          </a:xfrm>
        </p:grpSpPr>
        <p:sp>
          <p:nvSpPr>
            <p:cNvPr id="18435" name="AutoShape 4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8436" name="AutoShape 5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8437" name="Rectangle 6"/>
          <p:cNvSpPr/>
          <p:nvPr/>
        </p:nvSpPr>
        <p:spPr>
          <a:xfrm>
            <a:off x="684213" y="476250"/>
            <a:ext cx="8459787" cy="144463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wrap="none" anchor="ctr" anchorCtr="0"/>
          <a:p>
            <a:endParaRPr lang="zh-CN" altLang="en-US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pic>
        <p:nvPicPr>
          <p:cNvPr id="18438" name="Picture 7" descr="200601181259306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19250" y="2636838"/>
            <a:ext cx="5614988" cy="3887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9" name="Picture 8" descr="2005041020302524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063" y="476250"/>
            <a:ext cx="2520950" cy="2455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0" name="Picture 9" descr="112070308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975" y="620713"/>
            <a:ext cx="2428875" cy="2524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1" name="Text Box 10"/>
          <p:cNvSpPr/>
          <p:nvPr/>
        </p:nvSpPr>
        <p:spPr>
          <a:xfrm>
            <a:off x="2195513" y="3068638"/>
            <a:ext cx="6500812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>
                <a:solidFill>
                  <a:srgbClr val="856241"/>
                </a:solidFill>
                <a:ea typeface="宋体" panose="02010600030101010101" pitchFamily="2" charset="-122"/>
              </a:rPr>
              <a:t>       一个书包的价格是</a:t>
            </a:r>
            <a:r>
              <a:rPr lang="en-US" altLang="zh-CN" sz="3200">
                <a:solidFill>
                  <a:srgbClr val="856241"/>
                </a:solidFill>
                <a:ea typeface="宋体" panose="02010600030101010101" pitchFamily="2" charset="-122"/>
              </a:rPr>
              <a:t>65.8</a:t>
            </a:r>
            <a:r>
              <a:rPr lang="zh-CN" altLang="en-US" sz="3200">
                <a:solidFill>
                  <a:srgbClr val="856241"/>
                </a:solidFill>
                <a:ea typeface="宋体" panose="02010600030101010101" pitchFamily="2" charset="-122"/>
              </a:rPr>
              <a:t>元，一个文具盒的价格是</a:t>
            </a:r>
            <a:r>
              <a:rPr lang="en-US" altLang="zh-CN" sz="3200">
                <a:solidFill>
                  <a:srgbClr val="856241"/>
                </a:solidFill>
                <a:ea typeface="宋体" panose="02010600030101010101" pitchFamily="2" charset="-122"/>
              </a:rPr>
              <a:t>14.2</a:t>
            </a:r>
            <a:r>
              <a:rPr lang="zh-CN" altLang="en-US" sz="3200">
                <a:solidFill>
                  <a:srgbClr val="856241"/>
                </a:solidFill>
                <a:ea typeface="宋体" panose="02010600030101010101" pitchFamily="2" charset="-122"/>
              </a:rPr>
              <a:t>元，付</a:t>
            </a:r>
            <a:r>
              <a:rPr lang="en-US" altLang="zh-CN" sz="3200">
                <a:solidFill>
                  <a:srgbClr val="856241"/>
                </a:solidFill>
                <a:ea typeface="宋体" panose="02010600030101010101" pitchFamily="2" charset="-122"/>
              </a:rPr>
              <a:t>100</a:t>
            </a:r>
            <a:r>
              <a:rPr lang="zh-CN" altLang="en-US" sz="3200">
                <a:solidFill>
                  <a:srgbClr val="856241"/>
                </a:solidFill>
                <a:ea typeface="宋体" panose="02010600030101010101" pitchFamily="2" charset="-122"/>
              </a:rPr>
              <a:t>元，应找回多少元？</a:t>
            </a:r>
            <a:endParaRPr lang="zh-CN" altLang="en-US" sz="3200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19" dur="8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8" name="Group 2"/>
          <p:cNvGrpSpPr/>
          <p:nvPr/>
        </p:nvGrpSpPr>
        <p:grpSpPr>
          <a:xfrm>
            <a:off x="7991475" y="6569075"/>
            <a:ext cx="1152525" cy="288925"/>
            <a:chOff x="0" y="0"/>
            <a:chExt cx="726" cy="182"/>
          </a:xfrm>
        </p:grpSpPr>
        <p:sp>
          <p:nvSpPr>
            <p:cNvPr id="19459" name="AutoShape 3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9460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9461" name="Rectangle 5"/>
          <p:cNvSpPr/>
          <p:nvPr/>
        </p:nvSpPr>
        <p:spPr>
          <a:xfrm>
            <a:off x="684213" y="476250"/>
            <a:ext cx="8459787" cy="144463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wrap="none" anchor="ctr" anchorCtr="0"/>
          <a:p>
            <a:endParaRPr lang="zh-CN" altLang="en-US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pic>
        <p:nvPicPr>
          <p:cNvPr id="19462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5375" y="620713"/>
            <a:ext cx="5329238" cy="3856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1700213"/>
            <a:ext cx="3600450" cy="210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4" name="Text Box 8"/>
          <p:cNvSpPr/>
          <p:nvPr/>
        </p:nvSpPr>
        <p:spPr>
          <a:xfrm>
            <a:off x="441325" y="4508500"/>
            <a:ext cx="841375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400">
                <a:solidFill>
                  <a:srgbClr val="CC00FF"/>
                </a:solidFill>
                <a:ea typeface="华文新魏" panose="02010800040101010101" pitchFamily="2" charset="-122"/>
              </a:rPr>
              <a:t>这三样菜一共卖了多少钱？</a:t>
            </a:r>
            <a:endParaRPr lang="zh-CN" altLang="en-US" sz="5400">
              <a:solidFill>
                <a:srgbClr val="CC00FF"/>
              </a:solidFill>
              <a:ea typeface="华文新魏" panose="0201080004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1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1026" descr="Image000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547688"/>
            <a:ext cx="8785225" cy="5930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483" name="Group 1027"/>
          <p:cNvGrpSpPr/>
          <p:nvPr/>
        </p:nvGrpSpPr>
        <p:grpSpPr>
          <a:xfrm>
            <a:off x="7991475" y="6569075"/>
            <a:ext cx="1152525" cy="288925"/>
            <a:chOff x="0" y="0"/>
            <a:chExt cx="726" cy="182"/>
          </a:xfrm>
        </p:grpSpPr>
        <p:sp>
          <p:nvSpPr>
            <p:cNvPr id="20484" name="AutoShape 1028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485" name="AutoShape 1029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85624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0486" name="Rectangle 1030"/>
          <p:cNvSpPr/>
          <p:nvPr/>
        </p:nvSpPr>
        <p:spPr>
          <a:xfrm>
            <a:off x="684213" y="476250"/>
            <a:ext cx="8459787" cy="144463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wrap="none" anchor="ctr" anchorCtr="0"/>
          <a:p>
            <a:endParaRPr lang="zh-CN" altLang="en-US">
              <a:solidFill>
                <a:srgbClr val="856241"/>
              </a:solidFill>
              <a:ea typeface="宋体" panose="02010600030101010101" pitchFamily="2" charset="-122"/>
            </a:endParaRPr>
          </a:p>
        </p:txBody>
      </p:sp>
      <p:pic>
        <p:nvPicPr>
          <p:cNvPr id="20487" name="Picture 1031" descr="200505160853179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1916113"/>
            <a:ext cx="4752975" cy="3608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8" name="Text Box 1032"/>
          <p:cNvSpPr/>
          <p:nvPr/>
        </p:nvSpPr>
        <p:spPr>
          <a:xfrm>
            <a:off x="4787900" y="692150"/>
            <a:ext cx="4105275" cy="4770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FF505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 小青家房屋总面积是</a:t>
            </a:r>
            <a:r>
              <a:rPr lang="en-US" altLang="zh-CN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72.5</a:t>
            </a:r>
            <a:r>
              <a:rPr lang="zh-CN" altLang="en-US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平方米，两个卧室的面积是</a:t>
            </a:r>
            <a:r>
              <a:rPr lang="en-US" altLang="zh-CN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28.6</a:t>
            </a:r>
            <a:r>
              <a:rPr lang="zh-CN" altLang="en-US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平方米，卫生间、厨房、阳台等的面积是</a:t>
            </a:r>
            <a:r>
              <a:rPr lang="en-US" altLang="zh-CN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21.4</a:t>
            </a:r>
            <a:r>
              <a:rPr lang="zh-CN" altLang="en-US" sz="3200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平方米。其余的是客厅，客厅的面积是多少？</a:t>
            </a:r>
            <a:endParaRPr lang="zh-CN" altLang="en-US" sz="3200">
              <a:latin typeface="楷体_GB2312" pitchFamily="49" charset="-122"/>
              <a:ea typeface="楷体_GB2312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"/>
  <p:tag name="KSO_WM_UNIT_ID" val="256*i*1"/>
  <p:tag name="KSO_WM_UNIT_TYPE" val="i"/>
</p:tagLst>
</file>

<file path=ppt/tags/tag10.xml><?xml version="1.0" encoding="utf-8"?>
<p:tagLst xmlns:p="http://schemas.openxmlformats.org/presentationml/2006/main">
  <p:tag name="KSO_WM_TEMPLATE_CATEGORY" val="custom"/>
  <p:tag name="KSO_WM_TEMPLATE_INDEX" val="160002"/>
</p:tagLst>
</file>

<file path=ppt/tags/tag11.xml><?xml version="1.0" encoding="utf-8"?>
<p:tagLst xmlns:p="http://schemas.openxmlformats.org/presentationml/2006/main">
  <p:tag name="KSO_WM_TEMPLATE_CATEGORY" val="custom"/>
  <p:tag name="KSO_WM_TEMPLATE_INDEX" val="160002"/>
</p:tagLst>
</file>

<file path=ppt/tags/tag12.xml><?xml version="1.0" encoding="utf-8"?>
<p:tagLst xmlns:p="http://schemas.openxmlformats.org/presentationml/2006/main">
  <p:tag name="KSO_WM_TEMPLATE_CATEGORY" val="custom"/>
  <p:tag name="KSO_WM_TEMPLATE_INDEX" val="206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"/>
  <p:tag name="KSO_WM_UNIT_CLEAR" val="0"/>
  <p:tag name="KSO_WM_UNIT_COMPATIBLE" val="0"/>
  <p:tag name="KSO_WM_UNIT_HIGHLIGHT" val="0"/>
  <p:tag name="KSO_WM_UNIT_ID" val="256*d*1"/>
  <p:tag name="KSO_WM_UNIT_INDEX" val="1"/>
  <p:tag name="KSO_WM_UNIT_LAYERLEVEL" val="1"/>
  <p:tag name="KSO_WM_UNIT_TYPE" val="d"/>
  <p:tag name="KSO_WM_UNIT_VALUE" val="1257*1885"/>
</p:tagLst>
</file>

<file path=ppt/tags/tag3.xml><?xml version="1.0" encoding="utf-8"?>
<p:tagLst xmlns:p="http://schemas.openxmlformats.org/presentationml/2006/main">
  <p:tag name="KSO_WM_TEMPLATE_CATEGORY" val="custom"/>
  <p:tag name="KSO_WM_TEMPLATE_INDEX" val="160002"/>
</p:tagLst>
</file>

<file path=ppt/tags/tag4.xml><?xml version="1.0" encoding="utf-8"?>
<p:tagLst xmlns:p="http://schemas.openxmlformats.org/presentationml/2006/main">
  <p:tag name="KSO_WM_TEMPLATE_CATEGORY" val="custom"/>
  <p:tag name="KSO_WM_TEMPLATE_INDEX" val="160002"/>
</p:tagLst>
</file>

<file path=ppt/tags/tag5.xml><?xml version="1.0" encoding="utf-8"?>
<p:tagLst xmlns:p="http://schemas.openxmlformats.org/presentationml/2006/main">
  <p:tag name="KSO_WM_TEMPLATE_CATEGORY" val="custom"/>
  <p:tag name="KSO_WM_TEMPLATE_INDEX" val="160002"/>
</p:tagLst>
</file>

<file path=ppt/tags/tag6.xml><?xml version="1.0" encoding="utf-8"?>
<p:tagLst xmlns:p="http://schemas.openxmlformats.org/presentationml/2006/main">
  <p:tag name="KSO_WM_TEMPLATE_CATEGORY" val="custom"/>
  <p:tag name="KSO_WM_TEMPLATE_INDEX" val="160002"/>
</p:tagLst>
</file>

<file path=ppt/tags/tag7.xml><?xml version="1.0" encoding="utf-8"?>
<p:tagLst xmlns:p="http://schemas.openxmlformats.org/presentationml/2006/main">
  <p:tag name="KSO_WM_TEMPLATE_CATEGORY" val="custom"/>
  <p:tag name="KSO_WM_TEMPLATE_INDEX" val="160002"/>
</p:tagLst>
</file>

<file path=ppt/tags/tag8.xml><?xml version="1.0" encoding="utf-8"?>
<p:tagLst xmlns:p="http://schemas.openxmlformats.org/presentationml/2006/main">
  <p:tag name="KSO_WM_TEMPLATE_CATEGORY" val="custom"/>
  <p:tag name="KSO_WM_TEMPLATE_INDEX" val="160002"/>
</p:tagLst>
</file>

<file path=ppt/tags/tag9.xml><?xml version="1.0" encoding="utf-8"?>
<p:tagLst xmlns:p="http://schemas.openxmlformats.org/presentationml/2006/main">
  <p:tag name="KSO_WM_TEMPLATE_CATEGORY" val="custom"/>
  <p:tag name="KSO_WM_TEMPLATE_INDEX" val="160002"/>
</p:tagLst>
</file>

<file path=ppt/theme/theme1.xml><?xml version="1.0" encoding="utf-8"?>
<a:theme xmlns:a="http://schemas.openxmlformats.org/drawingml/2006/main" name="默认设计模板">
  <a:themeElements>
    <a:clrScheme name="自定义 1">
      <a:dk1>
        <a:srgbClr val="856241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865</Words>
  <Application>WPS 演示</Application>
  <PresentationFormat/>
  <Paragraphs>126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黑体</vt:lpstr>
      <vt:lpstr>楷体_GB2312</vt:lpstr>
      <vt:lpstr>新宋体</vt:lpstr>
      <vt:lpstr>Times New Roman</vt:lpstr>
      <vt:lpstr>华文新魏</vt:lpstr>
      <vt:lpstr>Calibri</vt:lpstr>
      <vt:lpstr>楷体_GB2312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2021-06-17T00:46:06Z</cp:lastPrinted>
  <dcterms:created xsi:type="dcterms:W3CDTF">2021-06-17T00:46:06Z</dcterms:created>
  <dcterms:modified xsi:type="dcterms:W3CDTF">2021-12-12T06:08:34Z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A576515D4315427DBE7E060A68153F70</vt:lpwstr>
  </property>
  <property fmtid="{D5CDD505-2E9C-101B-9397-08002B2CF9AE}" pid="7" name="KSOProductBuildVer">
    <vt:lpwstr>2052-11.1.0.11115</vt:lpwstr>
  </property>
</Properties>
</file>