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7" r:id="rId5"/>
    <p:sldId id="268" r:id="rId6"/>
    <p:sldId id="283" r:id="rId7"/>
    <p:sldId id="284" r:id="rId8"/>
    <p:sldId id="288" r:id="rId9"/>
    <p:sldId id="272" r:id="rId10"/>
    <p:sldId id="273" r:id="rId11"/>
    <p:sldId id="290" r:id="rId12"/>
    <p:sldId id="274" r:id="rId13"/>
    <p:sldId id="289" r:id="rId14"/>
    <p:sldId id="291" r:id="rId15"/>
    <p:sldId id="292" r:id="rId16"/>
    <p:sldId id="295" r:id="rId17"/>
    <p:sldId id="293" r:id="rId18"/>
    <p:sldId id="294" r:id="rId19"/>
    <p:sldId id="280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63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zh-CN" sz="1200"/>
          </a:p>
        </p:txBody>
      </p:sp>
      <p:sp>
        <p:nvSpPr>
          <p:cNvPr id="19459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/>
          </a:p>
        </p:txBody>
      </p:sp>
      <p:sp>
        <p:nvSpPr>
          <p:cNvPr id="19460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461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9462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zh-CN" sz="1200"/>
          </a:p>
        </p:txBody>
      </p:sp>
      <p:sp>
        <p:nvSpPr>
          <p:cNvPr id="19463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048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 u="none" baseline="0">
                <a:solidFill>
                  <a:srgbClr val="000000"/>
                </a:solidFill>
                <a:effectLst/>
                <a:latin typeface="Arial" panose="020B0604020202020204"/>
                <a:ea typeface="宋体" panose="02010600030101010101" pitchFamily="2" charset="-122"/>
              </a:rPr>
              <a:t>琅满目</a:t>
            </a: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CCCC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jpeg"/><Relationship Id="rId3" Type="http://schemas.openxmlformats.org/officeDocument/2006/relationships/hyperlink" Target="http://image.baidu.com/i?ct=503316480&amp;z=0&amp;tn=baiduimagedetail&amp;word=%D6%D0%B9%FA%B5%D8%CD%BC&amp;in=15621&amp;cl=2&amp;cm=1&amp;sc=0&amp;lm=-1&amp;pn=2&amp;rn=1&amp;di=6249795424&amp;ln=2000&amp;fr=&amp;ic=0&amp;s=0" TargetMode="External"/><Relationship Id="rId2" Type="http://schemas.openxmlformats.org/officeDocument/2006/relationships/image" Target="../media/image2.jpeg"/><Relationship Id="rId1" Type="http://schemas.openxmlformats.org/officeDocument/2006/relationships/hyperlink" Target="http://image.baidu.com/i?ct=503316480&amp;z=0&amp;tn=baiduimagedetail&amp;word=%B5%D8%C7%F2&amp;in=24752&amp;cl=2&amp;cm=1&amp;sc=0&amp;lm=-1&amp;pn=17&amp;rn=1&amp;di=13891532929&amp;ln=2000&amp;fr=&amp;ic=0&amp;s=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4" descr="02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5"/>
          <p:cNvSpPr/>
          <p:nvPr/>
        </p:nvSpPr>
        <p:spPr>
          <a:xfrm>
            <a:off x="1189038" y="1857375"/>
            <a:ext cx="6618287" cy="1169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7000" b="1">
                <a:solidFill>
                  <a:srgbClr val="FF00FF"/>
                </a:solidFill>
                <a:ea typeface="华文新魏" panose="02010800040101010101" pitchFamily="2" charset="-122"/>
              </a:rPr>
              <a:t>复式条形统计图</a:t>
            </a:r>
            <a:endParaRPr lang="zh-CN" altLang="en-US" sz="7000" b="1">
              <a:solidFill>
                <a:srgbClr val="FF00FF"/>
              </a:solidFill>
              <a:ea typeface="华文新魏" panose="02010800040101010101" pitchFamily="2" charset="-122"/>
            </a:endParaRPr>
          </a:p>
        </p:txBody>
      </p:sp>
      <p:sp>
        <p:nvSpPr>
          <p:cNvPr id="2052" name="Text Box 6"/>
          <p:cNvSpPr/>
          <p:nvPr/>
        </p:nvSpPr>
        <p:spPr>
          <a:xfrm>
            <a:off x="1116013" y="1052513"/>
            <a:ext cx="48244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2400">
              <a:solidFill>
                <a:srgbClr val="009999"/>
              </a:solidFill>
              <a:ea typeface="楷体_GB2312" pitchFamily="49" charset="-122"/>
            </a:endParaRPr>
          </a:p>
        </p:txBody>
      </p:sp>
      <p:sp>
        <p:nvSpPr>
          <p:cNvPr id="2053" name="Text Box 7"/>
          <p:cNvSpPr/>
          <p:nvPr/>
        </p:nvSpPr>
        <p:spPr>
          <a:xfrm>
            <a:off x="4067175" y="5661025"/>
            <a:ext cx="4752975" cy="1169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FF"/>
                </a:solidFill>
              </a:rPr>
              <a:t>石嘴山市第十九小学</a:t>
            </a:r>
            <a:endParaRPr lang="en-US" altLang="zh-CN" sz="2800" b="1">
              <a:solidFill>
                <a:srgbClr val="0000FF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0000FF"/>
                </a:solidFill>
              </a:rPr>
              <a:t>           刘  丽          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/>
          <p:nvPr/>
        </p:nvSpPr>
        <p:spPr>
          <a:xfrm>
            <a:off x="611188" y="404813"/>
            <a:ext cx="7848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FF3300"/>
                </a:solidFill>
              </a:rPr>
              <a:t>单式</a:t>
            </a:r>
            <a:r>
              <a:rPr lang="zh-CN" altLang="en-US" sz="2800" b="1"/>
              <a:t>条形统计图和</a:t>
            </a:r>
            <a:r>
              <a:rPr lang="zh-CN" altLang="en-US" sz="2800" b="1">
                <a:solidFill>
                  <a:srgbClr val="FF3300"/>
                </a:solidFill>
              </a:rPr>
              <a:t>复式</a:t>
            </a:r>
            <a:r>
              <a:rPr lang="zh-CN" altLang="en-US" sz="2800" b="1"/>
              <a:t>条形统计图的联系和区别：</a:t>
            </a:r>
            <a:endParaRPr lang="zh-CN" altLang="en-US" sz="2800" b="1"/>
          </a:p>
        </p:txBody>
      </p:sp>
      <p:sp>
        <p:nvSpPr>
          <p:cNvPr id="11267" name="Rectangle 3"/>
          <p:cNvSpPr/>
          <p:nvPr/>
        </p:nvSpPr>
        <p:spPr>
          <a:xfrm>
            <a:off x="0" y="2105025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graphicFrame>
        <p:nvGraphicFramePr>
          <p:cNvPr id="11268" name="表格 11267"/>
          <p:cNvGraphicFramePr/>
          <p:nvPr/>
        </p:nvGraphicFramePr>
        <p:xfrm>
          <a:off x="1116013" y="1916113"/>
          <a:ext cx="7200900" cy="3529012"/>
        </p:xfrm>
        <a:graphic>
          <a:graphicData uri="http://schemas.openxmlformats.org/drawingml/2006/table">
            <a:tbl>
              <a:tblPr/>
              <a:tblGrid>
                <a:gridCol w="3671888"/>
                <a:gridCol w="3529012"/>
              </a:tblGrid>
              <a:tr h="6032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联系</a:t>
                      </a:r>
                      <a:endParaRPr lang="zh-CN" altLang="en-US" sz="2800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buNone/>
                      </a:pPr>
                      <a:r>
                        <a:rPr lang="zh-CN" altLang="en-US" sz="2800" b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区别</a:t>
                      </a:r>
                      <a:endParaRPr lang="zh-CN" altLang="en-US" sz="2800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29257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defTabSz="914400" eaLnBrk="1" hangingPunct="1">
                        <a:buChar char="•"/>
                        <a:tabLst>
                          <a:tab pos="228600" algn="l"/>
                        </a:tabLst>
                      </a:pPr>
                      <a:endParaRPr lang="zh-CN" altLang="zh-CN" sz="2400" b="1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endParaRPr lang="en-US" altLang="zh-CN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eaLnBrk="1" hangingPunct="1">
                        <a:buNone/>
                      </a:pPr>
                      <a:endParaRPr lang="en-US" altLang="zh-CN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eaLnBrk="1" hangingPunct="1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endParaRPr lang="en-US" altLang="zh-CN" sz="2400"/>
                    </a:p>
                  </a:txBody>
                  <a:tcPr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54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1279" name="Text Box 15"/>
          <p:cNvSpPr/>
          <p:nvPr/>
        </p:nvSpPr>
        <p:spPr>
          <a:xfrm>
            <a:off x="1258888" y="2708275"/>
            <a:ext cx="37449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342900" lvl="0" indent="-342900" eaLnBrk="1" hangingPunct="1">
              <a:spcBef>
                <a:spcPct val="0"/>
              </a:spcBef>
              <a:buChar char="•"/>
            </a:pP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都能形象地表示数据的变化情况。</a:t>
            </a:r>
            <a:endParaRPr lang="zh-CN" altLang="en-US" sz="1800"/>
          </a:p>
        </p:txBody>
      </p:sp>
      <p:sp>
        <p:nvSpPr>
          <p:cNvPr id="11280" name="Text Box 16"/>
          <p:cNvSpPr/>
          <p:nvPr/>
        </p:nvSpPr>
        <p:spPr>
          <a:xfrm>
            <a:off x="4932363" y="3141663"/>
            <a:ext cx="3240087" cy="196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复式条形统计图可以同时表示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几种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数据的变化情况，这样更便于比较。</a:t>
            </a:r>
            <a:endParaRPr lang="zh-CN" altLang="en-US" sz="2400"/>
          </a:p>
          <a:p>
            <a:pPr marL="0" lvl="0" indent="0" eaLnBrk="1" hangingPunct="1">
              <a:spcBef>
                <a:spcPct val="50000"/>
              </a:spcBef>
              <a:buNone/>
            </a:pPr>
            <a:endParaRPr lang="en-US" altLang="zh-CN" sz="1800"/>
          </a:p>
        </p:txBody>
      </p:sp>
      <p:sp>
        <p:nvSpPr>
          <p:cNvPr id="11281" name="Text Box 17"/>
          <p:cNvSpPr/>
          <p:nvPr/>
        </p:nvSpPr>
        <p:spPr>
          <a:xfrm>
            <a:off x="1187450" y="3716338"/>
            <a:ext cx="3600450" cy="160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342900" lvl="0" indent="-342900">
              <a:spcBef>
                <a:spcPct val="0"/>
              </a:spcBef>
              <a:buNone/>
            </a:pP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把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单式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条形统计图进行合并就能得到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复式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条形统计图。</a:t>
            </a:r>
            <a:endParaRPr lang="zh-CN" altLang="en-US" sz="2400"/>
          </a:p>
          <a:p>
            <a:pPr marL="342900" lvl="0" indent="-342900" eaLnBrk="1" hangingPunct="1">
              <a:spcBef>
                <a:spcPct val="50000"/>
              </a:spcBef>
              <a:buNone/>
            </a:pPr>
            <a:endParaRPr lang="en-US" altLang="zh-CN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 animBg="1"/>
      <p:bldP spid="11280" grpId="0" animBg="1"/>
      <p:bldP spid="112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2290" name="组合 3"/>
          <p:cNvGrpSpPr/>
          <p:nvPr/>
        </p:nvGrpSpPr>
        <p:grpSpPr>
          <a:xfrm>
            <a:off x="904875" y="3038475"/>
            <a:ext cx="7239000" cy="3465513"/>
            <a:chOff x="904696" y="3038475"/>
            <a:chExt cx="5107464" cy="3465513"/>
          </a:xfrm>
        </p:grpSpPr>
        <p:pic>
          <p:nvPicPr>
            <p:cNvPr id="12291" name="Picture 13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04696" y="3038475"/>
              <a:ext cx="5107464" cy="3465513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12292" name="Text Box 125"/>
            <p:cNvSpPr/>
            <p:nvPr/>
          </p:nvSpPr>
          <p:spPr>
            <a:xfrm>
              <a:off x="3016422" y="5116513"/>
              <a:ext cx="647700" cy="29360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200"/>
                <a:t>27</a:t>
              </a:r>
              <a:endParaRPr lang="en-US" altLang="zh-CN" sz="1200"/>
            </a:p>
          </p:txBody>
        </p:sp>
        <p:sp>
          <p:nvSpPr>
            <p:cNvPr id="12293" name="Text Box 126"/>
            <p:cNvSpPr/>
            <p:nvPr/>
          </p:nvSpPr>
          <p:spPr>
            <a:xfrm>
              <a:off x="4696791" y="4900619"/>
              <a:ext cx="647700" cy="29360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200"/>
                <a:t>54</a:t>
              </a:r>
              <a:endParaRPr lang="en-US" altLang="zh-CN" sz="1200"/>
            </a:p>
          </p:txBody>
        </p:sp>
        <p:sp>
          <p:nvSpPr>
            <p:cNvPr id="12294" name="Text Box 125"/>
            <p:cNvSpPr/>
            <p:nvPr/>
          </p:nvSpPr>
          <p:spPr>
            <a:xfrm>
              <a:off x="2654472" y="5745163"/>
              <a:ext cx="647700" cy="29360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200"/>
                <a:t>21</a:t>
              </a:r>
              <a:endParaRPr lang="en-US" altLang="zh-CN" sz="1200"/>
            </a:p>
          </p:txBody>
        </p:sp>
        <p:sp>
          <p:nvSpPr>
            <p:cNvPr id="12295" name="Text Box 126"/>
            <p:cNvSpPr/>
            <p:nvPr/>
          </p:nvSpPr>
          <p:spPr>
            <a:xfrm>
              <a:off x="4931741" y="5538794"/>
              <a:ext cx="647700" cy="293607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1200"/>
                <a:t>58</a:t>
              </a:r>
              <a:endParaRPr lang="en-US" altLang="zh-CN" sz="1200"/>
            </a:p>
          </p:txBody>
        </p:sp>
      </p:grpSp>
      <p:sp>
        <p:nvSpPr>
          <p:cNvPr id="12296" name="Text Box 125"/>
          <p:cNvSpPr/>
          <p:nvPr/>
        </p:nvSpPr>
        <p:spPr>
          <a:xfrm>
            <a:off x="4643438" y="4572000"/>
            <a:ext cx="647700" cy="3111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"/>
              <a:t>35</a:t>
            </a:r>
            <a:endParaRPr lang="en-US" altLang="zh-CN" sz="1200"/>
          </a:p>
        </p:txBody>
      </p:sp>
      <p:sp>
        <p:nvSpPr>
          <p:cNvPr id="12297" name="Text Box 126"/>
          <p:cNvSpPr/>
          <p:nvPr/>
        </p:nvSpPr>
        <p:spPr>
          <a:xfrm>
            <a:off x="5715000" y="4286250"/>
            <a:ext cx="647700" cy="3111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"/>
              <a:t>49</a:t>
            </a:r>
            <a:endParaRPr lang="en-US" altLang="zh-CN" sz="1200"/>
          </a:p>
        </p:txBody>
      </p:sp>
      <p:sp>
        <p:nvSpPr>
          <p:cNvPr id="12298" name="Text Box 127"/>
          <p:cNvSpPr/>
          <p:nvPr/>
        </p:nvSpPr>
        <p:spPr>
          <a:xfrm>
            <a:off x="5643563" y="3857625"/>
            <a:ext cx="647700" cy="3111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"/>
              <a:t>46</a:t>
            </a:r>
            <a:endParaRPr lang="en-US" altLang="zh-CN" sz="1200"/>
          </a:p>
        </p:txBody>
      </p:sp>
      <p:sp>
        <p:nvSpPr>
          <p:cNvPr id="12299" name="Text Box 128"/>
          <p:cNvSpPr/>
          <p:nvPr/>
        </p:nvSpPr>
        <p:spPr>
          <a:xfrm>
            <a:off x="5286375" y="3571875"/>
            <a:ext cx="647700" cy="3111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"/>
              <a:t>43</a:t>
            </a:r>
            <a:endParaRPr lang="en-US" altLang="zh-CN" sz="1200"/>
          </a:p>
        </p:txBody>
      </p:sp>
      <p:pic>
        <p:nvPicPr>
          <p:cNvPr id="1230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8" y="428625"/>
            <a:ext cx="7358062" cy="1344613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2301" name="矩形 28"/>
          <p:cNvSpPr/>
          <p:nvPr/>
        </p:nvSpPr>
        <p:spPr>
          <a:xfrm rot="5400000">
            <a:off x="3505200" y="2339975"/>
            <a:ext cx="207963" cy="4176713"/>
          </a:xfrm>
          <a:prstGeom prst="rect">
            <a:avLst/>
          </a:prstGeom>
          <a:solidFill>
            <a:srgbClr val="E9698A"/>
          </a:solidFill>
          <a:ln w="9525">
            <a:noFill/>
          </a:ln>
        </p:spPr>
        <p:txBody>
          <a:bodyPr rot="10800000" vert="eaVert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b="1"/>
          </a:p>
        </p:txBody>
      </p:sp>
      <p:sp>
        <p:nvSpPr>
          <p:cNvPr id="12302" name="矩形 8"/>
          <p:cNvSpPr/>
          <p:nvPr/>
        </p:nvSpPr>
        <p:spPr>
          <a:xfrm rot="5400000">
            <a:off x="2917825" y="3133725"/>
            <a:ext cx="204788" cy="2987675"/>
          </a:xfrm>
          <a:prstGeom prst="rect">
            <a:avLst/>
          </a:prstGeom>
          <a:solidFill>
            <a:srgbClr val="CCEDFE"/>
          </a:solidFill>
          <a:ln w="9525" cap="flat" cmpd="sng">
            <a:solidFill>
              <a:srgbClr val="66CCFF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vert="eaVert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b="1"/>
          </a:p>
        </p:txBody>
      </p:sp>
      <p:sp>
        <p:nvSpPr>
          <p:cNvPr id="12303" name="矩形 28"/>
          <p:cNvSpPr/>
          <p:nvPr/>
        </p:nvSpPr>
        <p:spPr>
          <a:xfrm rot="5400000">
            <a:off x="3249613" y="2014538"/>
            <a:ext cx="190500" cy="3602037"/>
          </a:xfrm>
          <a:prstGeom prst="rect">
            <a:avLst/>
          </a:prstGeom>
          <a:solidFill>
            <a:srgbClr val="E9698A"/>
          </a:solidFill>
          <a:ln w="9525" cap="flat" cmpd="sng">
            <a:solidFill>
              <a:srgbClr val="E9698A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eaVert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b="1"/>
          </a:p>
        </p:txBody>
      </p:sp>
      <p:sp>
        <p:nvSpPr>
          <p:cNvPr id="12304" name="矩形 11"/>
          <p:cNvSpPr/>
          <p:nvPr/>
        </p:nvSpPr>
        <p:spPr>
          <a:xfrm rot="5400000">
            <a:off x="3463925" y="1990725"/>
            <a:ext cx="188913" cy="4029075"/>
          </a:xfrm>
          <a:prstGeom prst="rect">
            <a:avLst/>
          </a:prstGeom>
          <a:solidFill>
            <a:srgbClr val="CCEDFE"/>
          </a:solidFill>
          <a:ln w="9525" cap="flat" cmpd="sng">
            <a:solidFill>
              <a:srgbClr val="4FC6FF"/>
            </a:solidFill>
            <a:prstDash val="solid"/>
            <a:round/>
            <a:headEnd type="none" w="med" len="med"/>
            <a:tailEnd type="none" w="med" len="med"/>
          </a:ln>
        </p:spPr>
        <p:txBody>
          <a:bodyPr rot="10800000" vert="eaVert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000" b="1"/>
          </a:p>
        </p:txBody>
      </p:sp>
      <p:grpSp>
        <p:nvGrpSpPr>
          <p:cNvPr id="12305" name="Group 57"/>
          <p:cNvGrpSpPr/>
          <p:nvPr/>
        </p:nvGrpSpPr>
        <p:grpSpPr>
          <a:xfrm>
            <a:off x="6227763" y="1928813"/>
            <a:ext cx="2916237" cy="2522537"/>
            <a:chOff x="3560" y="1207"/>
            <a:chExt cx="1837" cy="1589"/>
          </a:xfrm>
        </p:grpSpPr>
        <p:sp>
          <p:nvSpPr>
            <p:cNvPr id="12306" name="AutoShape 27"/>
            <p:cNvSpPr/>
            <p:nvPr/>
          </p:nvSpPr>
          <p:spPr>
            <a:xfrm>
              <a:off x="3560" y="1207"/>
              <a:ext cx="1837" cy="800"/>
            </a:xfrm>
            <a:prstGeom prst="wedgeRoundRectCallout">
              <a:avLst>
                <a:gd name="adj1" fmla="val 18273"/>
                <a:gd name="adj2" fmla="val 6275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000" b="1"/>
                <a:t>复式条形统计图还可</a:t>
              </a:r>
              <a:endParaRPr lang="en-US" altLang="zh-CN" sz="2000" b="1"/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000" b="1"/>
                <a:t>以像下面这样画</a:t>
              </a:r>
              <a:endParaRPr lang="en-US" altLang="zh-CN" sz="2000" b="1"/>
            </a:p>
          </p:txBody>
        </p:sp>
        <p:pic>
          <p:nvPicPr>
            <p:cNvPr id="12307" name="Picture 19" descr="女天使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5" y="2114"/>
              <a:ext cx="812" cy="68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7" grpId="0" animBg="1"/>
      <p:bldP spid="1229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Box 19"/>
          <p:cNvSpPr/>
          <p:nvPr/>
        </p:nvSpPr>
        <p:spPr>
          <a:xfrm>
            <a:off x="642938" y="1000125"/>
            <a:ext cx="622141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四年级同学喜欢各项运动的人数情况如下表。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13315" name="TextBox 23"/>
          <p:cNvSpPr/>
          <p:nvPr/>
        </p:nvSpPr>
        <p:spPr>
          <a:xfrm>
            <a:off x="785813" y="3571875"/>
            <a:ext cx="5076825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请根据以上数据制成复式条形统计图。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13316" name="TextBox 20"/>
          <p:cNvSpPr/>
          <p:nvPr/>
        </p:nvSpPr>
        <p:spPr>
          <a:xfrm>
            <a:off x="428625" y="285750"/>
            <a:ext cx="2455863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/>
              <a:t>1. </a:t>
            </a:r>
            <a:r>
              <a:rPr lang="zh-CN" altLang="en-US" sz="2400" b="1"/>
              <a:t>做一做。</a:t>
            </a:r>
            <a:endParaRPr lang="zh-CN" altLang="en-US" sz="2400" b="1"/>
          </a:p>
        </p:txBody>
      </p:sp>
      <p:graphicFrame>
        <p:nvGraphicFramePr>
          <p:cNvPr id="13317" name="表格 13316"/>
          <p:cNvGraphicFramePr/>
          <p:nvPr/>
        </p:nvGraphicFramePr>
        <p:xfrm>
          <a:off x="1187450" y="1557338"/>
          <a:ext cx="5416550" cy="1250950"/>
        </p:xfrm>
        <a:graphic>
          <a:graphicData uri="http://schemas.openxmlformats.org/drawingml/2006/table">
            <a:tbl>
              <a:tblPr/>
              <a:tblGrid>
                <a:gridCol w="1395413"/>
                <a:gridCol w="1395412"/>
                <a:gridCol w="1395413"/>
                <a:gridCol w="1230312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eaLnBrk="0" hangingPunct="0">
                        <a:spcBef>
                          <a:spcPct val="20000"/>
                        </a:spcBef>
                        <a:buNone/>
                      </a:pPr>
                      <a:endParaRPr lang="zh-CN" altLang="en-US" sz="2800"/>
                    </a:p>
                  </a:txBody>
                  <a:tcPr marT="45732" marB="45732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乒乓球</a:t>
                      </a:r>
                      <a:endParaRPr lang="zh-CN" altLang="en-US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跑步</a:t>
                      </a:r>
                      <a:endParaRPr lang="zh-CN" altLang="en-US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跳绳</a:t>
                      </a:r>
                      <a:endParaRPr lang="zh-CN" altLang="en-US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男生</a:t>
                      </a:r>
                      <a:endParaRPr lang="zh-CN" altLang="en-US"/>
                    </a:p>
                  </a:txBody>
                  <a:tcPr marT="45732" marB="45732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zh-CN" altLang="en-US"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女生</a:t>
                      </a:r>
                      <a:endParaRPr lang="zh-CN" altLang="en-US"/>
                    </a:p>
                  </a:txBody>
                  <a:tcPr marT="45732" marB="45732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eaLnBrk="0" hangingPunct="0">
                        <a:buNone/>
                      </a:pPr>
                      <a:r>
                        <a:rPr lang="en-US" altLang="zh-CN"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en-US" altLang="zh-CN"/>
                    </a:p>
                  </a:txBody>
                  <a:tcPr marT="45732" marB="45732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3339" name="组合 105"/>
          <p:cNvGrpSpPr/>
          <p:nvPr/>
        </p:nvGrpSpPr>
        <p:grpSpPr>
          <a:xfrm>
            <a:off x="1308100" y="1555750"/>
            <a:ext cx="1381125" cy="590550"/>
            <a:chOff x="381" y="1815"/>
            <a:chExt cx="2629" cy="1404"/>
          </a:xfrm>
        </p:grpSpPr>
        <p:sp>
          <p:nvSpPr>
            <p:cNvPr id="13340" name="文本框 106"/>
            <p:cNvSpPr/>
            <p:nvPr/>
          </p:nvSpPr>
          <p:spPr>
            <a:xfrm>
              <a:off x="567" y="2127"/>
              <a:ext cx="1166" cy="433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spcBef>
                  <a:spcPct val="0"/>
                </a:spcBef>
                <a:buNone/>
              </a:pPr>
              <a:r>
                <a:rPr lang="zh-CN" altLang="en-US" sz="1000">
                  <a:latin typeface="Times New Roman" panose="02020603050405020304" pitchFamily="18" charset="0"/>
                </a:rPr>
                <a:t>人数</a:t>
              </a:r>
              <a:r>
                <a:rPr lang="en-US" altLang="zh-CN" sz="1000">
                  <a:latin typeface="Times New Roman" panose="02020603050405020304" pitchFamily="18" charset="0"/>
                </a:rPr>
                <a:t>/</a:t>
              </a:r>
              <a:r>
                <a:rPr lang="zh-CN" altLang="en-US" sz="1000">
                  <a:latin typeface="Times New Roman" panose="02020603050405020304" pitchFamily="18" charset="0"/>
                </a:rPr>
                <a:t>人</a:t>
              </a:r>
              <a:endParaRPr lang="zh-CN" altLang="en-US" sz="1800"/>
            </a:p>
          </p:txBody>
        </p:sp>
        <p:sp>
          <p:nvSpPr>
            <p:cNvPr id="13341" name="文本框 107"/>
            <p:cNvSpPr/>
            <p:nvPr/>
          </p:nvSpPr>
          <p:spPr>
            <a:xfrm>
              <a:off x="381" y="2595"/>
              <a:ext cx="906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spcBef>
                  <a:spcPct val="0"/>
                </a:spcBef>
                <a:buNone/>
              </a:pPr>
              <a:r>
                <a:rPr lang="zh-CN" altLang="en-US" sz="1000">
                  <a:latin typeface="Times New Roman" panose="02020603050405020304" pitchFamily="18" charset="0"/>
                </a:rPr>
                <a:t>性别</a:t>
              </a:r>
              <a:endParaRPr lang="zh-CN" altLang="en-US" sz="1800"/>
            </a:p>
          </p:txBody>
        </p:sp>
        <p:grpSp>
          <p:nvGrpSpPr>
            <p:cNvPr id="13342" name="组合 108"/>
            <p:cNvGrpSpPr/>
            <p:nvPr/>
          </p:nvGrpSpPr>
          <p:grpSpPr>
            <a:xfrm>
              <a:off x="387" y="1815"/>
              <a:ext cx="2623" cy="1216"/>
              <a:chOff x="387" y="1815"/>
              <a:chExt cx="2623" cy="1216"/>
            </a:xfrm>
          </p:grpSpPr>
          <p:cxnSp>
            <p:nvCxnSpPr>
              <p:cNvPr id="13343" name="直线 109"/>
              <p:cNvCxnSpPr/>
              <p:nvPr/>
            </p:nvCxnSpPr>
            <p:spPr>
              <a:xfrm>
                <a:off x="387" y="2283"/>
                <a:ext cx="2181" cy="748"/>
              </a:xfrm>
              <a:prstGeom prst="line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grpSp>
            <p:nvGrpSpPr>
              <p:cNvPr id="13344" name="组合 110"/>
              <p:cNvGrpSpPr/>
              <p:nvPr/>
            </p:nvGrpSpPr>
            <p:grpSpPr>
              <a:xfrm>
                <a:off x="747" y="1815"/>
                <a:ext cx="2263" cy="1152"/>
                <a:chOff x="671" y="567"/>
                <a:chExt cx="2446" cy="1245"/>
              </a:xfrm>
            </p:grpSpPr>
            <p:cxnSp>
              <p:nvCxnSpPr>
                <p:cNvPr id="13345" name="直线 111"/>
                <p:cNvCxnSpPr/>
                <p:nvPr/>
              </p:nvCxnSpPr>
              <p:spPr>
                <a:xfrm>
                  <a:off x="671" y="567"/>
                  <a:ext cx="1986" cy="1245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sp>
              <p:nvSpPr>
                <p:cNvPr id="13346" name="文本框 112"/>
                <p:cNvSpPr/>
                <p:nvPr/>
              </p:nvSpPr>
              <p:spPr>
                <a:xfrm>
                  <a:off x="1677" y="612"/>
                  <a:ext cx="1440" cy="46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/>
                <a:lstStyle>
                  <a:lvl1pPr marL="342900" indent="-3429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0" sz="3200" u="none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0" sz="2800" u="none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</a:defRPr>
                  </a:lvl2pPr>
                  <a:lvl3pPr marL="11430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defRPr kumimoji="0" sz="2400" u="none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</a:defRPr>
                  </a:lvl3pPr>
                  <a:lvl4pPr marL="16002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–"/>
                    <a:defRPr kumimoji="0" sz="2000" u="none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</a:defRPr>
                  </a:lvl4pPr>
                  <a:lvl5pPr marL="2057400" indent="-228600" algn="l" defTabSz="914400" rtl="0" eaLnBrk="0" fontAlgn="base" hangingPunct="0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»"/>
                    <a:defRPr kumimoji="0" sz="2000" u="none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</a:defRPr>
                  </a:lvl5pPr>
                </a:lstStyle>
                <a:p>
                  <a:pPr marL="0" lvl="0" indent="0" algn="just" eaLnBrk="1" hangingPunct="1">
                    <a:spcBef>
                      <a:spcPct val="0"/>
                    </a:spcBef>
                    <a:buNone/>
                  </a:pPr>
                  <a:r>
                    <a:rPr lang="zh-CN" altLang="en-US" sz="1000">
                      <a:latin typeface="Times New Roman" panose="02020603050405020304" pitchFamily="18" charset="0"/>
                    </a:rPr>
                    <a:t>项目</a:t>
                  </a:r>
                  <a:endParaRPr lang="zh-CN" altLang="en-US" sz="1800"/>
                </a:p>
              </p:txBody>
            </p:sp>
          </p:grpSp>
        </p:grp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Box 79"/>
          <p:cNvSpPr/>
          <p:nvPr/>
        </p:nvSpPr>
        <p:spPr>
          <a:xfrm>
            <a:off x="1285875" y="4643438"/>
            <a:ext cx="7699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（</a:t>
            </a:r>
            <a:r>
              <a:rPr lang="en-US" altLang="zh-CN" sz="2000" b="1"/>
              <a:t>1</a:t>
            </a:r>
            <a:r>
              <a:rPr lang="zh-CN" altLang="en-US" sz="2000" b="1">
                <a:latin typeface="宋体" panose="02010600030101010101" pitchFamily="2" charset="-122"/>
              </a:rPr>
              <a:t>）喜欢哪个项目的男生最多？喜欢哪个项目的女生最少？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14339" name="TextBox 81"/>
          <p:cNvSpPr/>
          <p:nvPr/>
        </p:nvSpPr>
        <p:spPr>
          <a:xfrm>
            <a:off x="1285875" y="5500688"/>
            <a:ext cx="76993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宋体" panose="02010600030101010101" pitchFamily="2" charset="-122"/>
              </a:rPr>
              <a:t>（</a:t>
            </a:r>
            <a:r>
              <a:rPr lang="en-US" altLang="zh-CN" sz="2000" b="1"/>
              <a:t>2</a:t>
            </a:r>
            <a:r>
              <a:rPr lang="zh-CN" altLang="en-US" sz="2000" b="1">
                <a:latin typeface="宋体" panose="02010600030101010101" pitchFamily="2" charset="-122"/>
              </a:rPr>
              <a:t>）你还能提出其他数学问题并解答吗？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14340" name="TextBox 20"/>
          <p:cNvSpPr/>
          <p:nvPr/>
        </p:nvSpPr>
        <p:spPr>
          <a:xfrm>
            <a:off x="928688" y="500063"/>
            <a:ext cx="2455862" cy="53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/>
              <a:t>1. </a:t>
            </a:r>
            <a:r>
              <a:rPr lang="zh-CN" altLang="en-US" sz="2400" b="1"/>
              <a:t>做一做。</a:t>
            </a:r>
            <a:endParaRPr lang="zh-CN" altLang="en-US" sz="2400" b="1"/>
          </a:p>
        </p:txBody>
      </p:sp>
      <p:grpSp>
        <p:nvGrpSpPr>
          <p:cNvPr id="14341" name="组合 18"/>
          <p:cNvGrpSpPr/>
          <p:nvPr/>
        </p:nvGrpSpPr>
        <p:grpSpPr>
          <a:xfrm>
            <a:off x="1000125" y="1143000"/>
            <a:ext cx="6826250" cy="3257550"/>
            <a:chOff x="1296988" y="2047875"/>
            <a:chExt cx="6826250" cy="3257550"/>
          </a:xfrm>
        </p:grpSpPr>
        <p:pic>
          <p:nvPicPr>
            <p:cNvPr id="14342" name="Picture 8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96988" y="2047875"/>
              <a:ext cx="6826250" cy="3257550"/>
            </a:xfrm>
            <a:prstGeom prst="rect">
              <a:avLst/>
            </a:prstGeom>
            <a:noFill/>
            <a:ln w="12700">
              <a:noFill/>
            </a:ln>
          </p:spPr>
        </p:pic>
        <p:sp>
          <p:nvSpPr>
            <p:cNvPr id="14343" name="矩形 36"/>
            <p:cNvSpPr/>
            <p:nvPr/>
          </p:nvSpPr>
          <p:spPr>
            <a:xfrm>
              <a:off x="2568576" y="3865563"/>
              <a:ext cx="241300" cy="1162050"/>
            </a:xfrm>
            <a:prstGeom prst="rect">
              <a:avLst/>
            </a:prstGeom>
            <a:solidFill>
              <a:srgbClr val="E9698A"/>
            </a:solidFill>
            <a:ln w="9525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4" name="矩形 35"/>
            <p:cNvSpPr/>
            <p:nvPr/>
          </p:nvSpPr>
          <p:spPr>
            <a:xfrm>
              <a:off x="2327276" y="3492500"/>
              <a:ext cx="241300" cy="1535113"/>
            </a:xfrm>
            <a:prstGeom prst="rect">
              <a:avLst/>
            </a:prstGeom>
            <a:solidFill>
              <a:srgbClr val="CCEDFE"/>
            </a:solidFill>
            <a:ln w="12700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5" name="矩形 36"/>
            <p:cNvSpPr/>
            <p:nvPr/>
          </p:nvSpPr>
          <p:spPr>
            <a:xfrm>
              <a:off x="3622676" y="4665663"/>
              <a:ext cx="241300" cy="361950"/>
            </a:xfrm>
            <a:prstGeom prst="rect">
              <a:avLst/>
            </a:prstGeom>
            <a:solidFill>
              <a:srgbClr val="E9698A"/>
            </a:solidFill>
            <a:ln w="9525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6" name="矩形 35"/>
            <p:cNvSpPr/>
            <p:nvPr/>
          </p:nvSpPr>
          <p:spPr>
            <a:xfrm>
              <a:off x="3381376" y="3392488"/>
              <a:ext cx="241300" cy="1635125"/>
            </a:xfrm>
            <a:prstGeom prst="rect">
              <a:avLst/>
            </a:prstGeom>
            <a:solidFill>
              <a:srgbClr val="CCEDFE"/>
            </a:solidFill>
            <a:ln w="12700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7" name="矩形 36"/>
            <p:cNvSpPr/>
            <p:nvPr/>
          </p:nvSpPr>
          <p:spPr>
            <a:xfrm>
              <a:off x="4675188" y="4505325"/>
              <a:ext cx="241300" cy="522288"/>
            </a:xfrm>
            <a:prstGeom prst="rect">
              <a:avLst/>
            </a:prstGeom>
            <a:solidFill>
              <a:srgbClr val="E9698A"/>
            </a:solidFill>
            <a:ln w="9525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8" name="矩形 35"/>
            <p:cNvSpPr/>
            <p:nvPr/>
          </p:nvSpPr>
          <p:spPr>
            <a:xfrm>
              <a:off x="5491163" y="3756025"/>
              <a:ext cx="241300" cy="1271588"/>
            </a:xfrm>
            <a:prstGeom prst="rect">
              <a:avLst/>
            </a:prstGeom>
            <a:solidFill>
              <a:srgbClr val="CCEDFE"/>
            </a:solidFill>
            <a:ln w="12700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49" name="矩形 36"/>
            <p:cNvSpPr/>
            <p:nvPr/>
          </p:nvSpPr>
          <p:spPr>
            <a:xfrm>
              <a:off x="5732463" y="3865563"/>
              <a:ext cx="241300" cy="1162050"/>
            </a:xfrm>
            <a:prstGeom prst="rect">
              <a:avLst/>
            </a:prstGeom>
            <a:solidFill>
              <a:srgbClr val="E9698A"/>
            </a:solidFill>
            <a:ln w="9525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50" name="矩形 35"/>
            <p:cNvSpPr/>
            <p:nvPr/>
          </p:nvSpPr>
          <p:spPr>
            <a:xfrm>
              <a:off x="6538913" y="4419600"/>
              <a:ext cx="241300" cy="608013"/>
            </a:xfrm>
            <a:prstGeom prst="rect">
              <a:avLst/>
            </a:prstGeom>
            <a:solidFill>
              <a:srgbClr val="CCEDFE"/>
            </a:solidFill>
            <a:ln w="12700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51" name="矩形 36"/>
            <p:cNvSpPr/>
            <p:nvPr/>
          </p:nvSpPr>
          <p:spPr>
            <a:xfrm>
              <a:off x="6780213" y="3568700"/>
              <a:ext cx="241300" cy="1458913"/>
            </a:xfrm>
            <a:prstGeom prst="rect">
              <a:avLst/>
            </a:prstGeom>
            <a:solidFill>
              <a:srgbClr val="E9698A"/>
            </a:solidFill>
            <a:ln w="9525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  <p:sp>
          <p:nvSpPr>
            <p:cNvPr id="14352" name="矩形 35"/>
            <p:cNvSpPr/>
            <p:nvPr/>
          </p:nvSpPr>
          <p:spPr>
            <a:xfrm>
              <a:off x="4433888" y="4311650"/>
              <a:ext cx="241300" cy="715963"/>
            </a:xfrm>
            <a:prstGeom prst="rect">
              <a:avLst/>
            </a:prstGeom>
            <a:solidFill>
              <a:srgbClr val="CCEDFE"/>
            </a:solidFill>
            <a:ln w="12700">
              <a:noFill/>
            </a:ln>
          </p:spPr>
          <p:txBody>
            <a:bodyPr anchor="ctr" anchorCtr="0"/>
            <a:p>
              <a:endParaRPr lang="zh-CN" altLang="en-US" sz="2000" b="1">
                <a:latin typeface="宋体" panose="02010600030101010101" pitchFamily="2" charset="-122"/>
              </a:endParaRPr>
            </a:p>
          </p:txBody>
        </p:sp>
      </p:grpSp>
      <p:sp>
        <p:nvSpPr>
          <p:cNvPr id="14353" name="Rectangle 18"/>
          <p:cNvSpPr/>
          <p:nvPr/>
        </p:nvSpPr>
        <p:spPr>
          <a:xfrm>
            <a:off x="539750" y="4292600"/>
            <a:ext cx="2087563" cy="1728788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4354" name="Rectangle 19"/>
          <p:cNvSpPr/>
          <p:nvPr/>
        </p:nvSpPr>
        <p:spPr>
          <a:xfrm>
            <a:off x="3779838" y="2349500"/>
            <a:ext cx="4248150" cy="2159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pic>
        <p:nvPicPr>
          <p:cNvPr id="14355" name="Picture 20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2565400"/>
            <a:ext cx="1704975" cy="19907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4356" name="Line 21"/>
          <p:cNvCxnSpPr/>
          <p:nvPr/>
        </p:nvCxnSpPr>
        <p:spPr>
          <a:xfrm>
            <a:off x="3708400" y="4127500"/>
            <a:ext cx="503238" cy="0"/>
          </a:xfrm>
          <a:prstGeom prst="line">
            <a:avLst/>
          </a:prstGeom>
          <a:ln w="25400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57" name="Rectangle 22"/>
          <p:cNvSpPr/>
          <p:nvPr/>
        </p:nvSpPr>
        <p:spPr>
          <a:xfrm>
            <a:off x="1730375" y="2260600"/>
            <a:ext cx="792163" cy="360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17</a:t>
            </a:r>
            <a:endParaRPr lang="en-US" altLang="zh-CN" sz="1800"/>
          </a:p>
        </p:txBody>
      </p:sp>
      <p:sp>
        <p:nvSpPr>
          <p:cNvPr id="14358" name="Rectangle 23"/>
          <p:cNvSpPr/>
          <p:nvPr/>
        </p:nvSpPr>
        <p:spPr>
          <a:xfrm>
            <a:off x="2008188" y="2636838"/>
            <a:ext cx="792162" cy="36036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13</a:t>
            </a:r>
            <a:endParaRPr lang="en-US" altLang="zh-CN" sz="1800"/>
          </a:p>
        </p:txBody>
      </p:sp>
      <p:sp>
        <p:nvSpPr>
          <p:cNvPr id="14359" name="Rectangle 24"/>
          <p:cNvSpPr/>
          <p:nvPr/>
        </p:nvSpPr>
        <p:spPr>
          <a:xfrm>
            <a:off x="2771775" y="2187575"/>
            <a:ext cx="792163" cy="360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18</a:t>
            </a:r>
            <a:endParaRPr lang="en-US" altLang="zh-CN" sz="1800"/>
          </a:p>
        </p:txBody>
      </p:sp>
      <p:sp>
        <p:nvSpPr>
          <p:cNvPr id="14360" name="Rectangle 25"/>
          <p:cNvSpPr/>
          <p:nvPr/>
        </p:nvSpPr>
        <p:spPr>
          <a:xfrm>
            <a:off x="3048000" y="3468688"/>
            <a:ext cx="792163" cy="36036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4</a:t>
            </a:r>
            <a:endParaRPr lang="en-US" altLang="zh-CN" sz="1800"/>
          </a:p>
        </p:txBody>
      </p:sp>
      <p:sp>
        <p:nvSpPr>
          <p:cNvPr id="14361" name="Rectangle 26"/>
          <p:cNvSpPr/>
          <p:nvPr/>
        </p:nvSpPr>
        <p:spPr>
          <a:xfrm>
            <a:off x="3851275" y="3213100"/>
            <a:ext cx="792163" cy="360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7</a:t>
            </a:r>
            <a:endParaRPr lang="en-US" altLang="zh-CN" sz="1800"/>
          </a:p>
        </p:txBody>
      </p:sp>
      <p:sp>
        <p:nvSpPr>
          <p:cNvPr id="14362" name="Rectangle 28"/>
          <p:cNvSpPr/>
          <p:nvPr/>
        </p:nvSpPr>
        <p:spPr>
          <a:xfrm>
            <a:off x="4051300" y="2492375"/>
            <a:ext cx="792163" cy="3603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/>
              <a:t>16</a:t>
            </a:r>
            <a:endParaRPr lang="en-US" altLang="zh-CN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/>
          <p:nvPr/>
        </p:nvSpPr>
        <p:spPr>
          <a:xfrm>
            <a:off x="827088" y="549275"/>
            <a:ext cx="777716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/>
              <a:t>   </a:t>
            </a:r>
            <a:r>
              <a:rPr lang="zh-CN" altLang="en-US" sz="2800" b="1">
                <a:solidFill>
                  <a:srgbClr val="FF00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某超级市场甲乙两种品牌的果汁饮料一 、二、三月销售情况如下表，完成下面的统计图。</a:t>
            </a:r>
            <a:endParaRPr lang="zh-CN" altLang="en-US" sz="2800" b="1">
              <a:solidFill>
                <a:srgbClr val="FF00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363" name="Text Box 3"/>
          <p:cNvSpPr/>
          <p:nvPr/>
        </p:nvSpPr>
        <p:spPr>
          <a:xfrm>
            <a:off x="971550" y="4581525"/>
            <a:ext cx="70913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根据上表信息</a:t>
            </a:r>
            <a:r>
              <a:rPr lang="en-US" altLang="zh-CN" sz="4000" b="1">
                <a:solidFill>
                  <a:srgbClr val="FF0000"/>
                </a:solidFill>
              </a:rPr>
              <a:t>,</a:t>
            </a:r>
            <a:r>
              <a:rPr lang="zh-CN" altLang="en-US" sz="4000" b="1">
                <a:solidFill>
                  <a:srgbClr val="FF0000"/>
                </a:solidFill>
              </a:rPr>
              <a:t>绘制条形统计图</a:t>
            </a:r>
            <a:r>
              <a:rPr lang="en-US" altLang="zh-CN" sz="4000" b="1">
                <a:solidFill>
                  <a:srgbClr val="FF0000"/>
                </a:solidFill>
              </a:rPr>
              <a:t>.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grpSp>
        <p:nvGrpSpPr>
          <p:cNvPr id="15364" name="Group 4"/>
          <p:cNvGrpSpPr/>
          <p:nvPr/>
        </p:nvGrpSpPr>
        <p:grpSpPr>
          <a:xfrm>
            <a:off x="1116013" y="1773238"/>
            <a:ext cx="6697662" cy="2233612"/>
            <a:chOff x="249" y="572"/>
            <a:chExt cx="4219" cy="1407"/>
          </a:xfrm>
        </p:grpSpPr>
        <p:sp>
          <p:nvSpPr>
            <p:cNvPr id="15365" name="Rectangle 5"/>
            <p:cNvSpPr/>
            <p:nvPr/>
          </p:nvSpPr>
          <p:spPr>
            <a:xfrm>
              <a:off x="295" y="1265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甲</a:t>
              </a:r>
              <a:endPara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66" name="Rectangle 6"/>
            <p:cNvSpPr/>
            <p:nvPr/>
          </p:nvSpPr>
          <p:spPr>
            <a:xfrm>
              <a:off x="249" y="935"/>
              <a:ext cx="862" cy="45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000" b="1">
                  <a:solidFill>
                    <a:srgbClr val="FF00FF"/>
                  </a:solidFill>
                </a:rPr>
                <a:t>品牌</a:t>
              </a:r>
              <a:endParaRPr lang="zh-CN" altLang="en-US" sz="2000" b="1">
                <a:solidFill>
                  <a:srgbClr val="FF00FF"/>
                </a:solidFill>
              </a:endParaRPr>
            </a:p>
          </p:txBody>
        </p:sp>
        <p:cxnSp>
          <p:nvCxnSpPr>
            <p:cNvPr id="15367" name="Line 7"/>
            <p:cNvCxnSpPr/>
            <p:nvPr/>
          </p:nvCxnSpPr>
          <p:spPr>
            <a:xfrm>
              <a:off x="249" y="618"/>
              <a:ext cx="105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68" name="Line 8"/>
            <p:cNvCxnSpPr/>
            <p:nvPr/>
          </p:nvCxnSpPr>
          <p:spPr>
            <a:xfrm>
              <a:off x="249" y="1207"/>
              <a:ext cx="4219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69" name="Line 9"/>
            <p:cNvCxnSpPr/>
            <p:nvPr/>
          </p:nvCxnSpPr>
          <p:spPr>
            <a:xfrm>
              <a:off x="249" y="1570"/>
              <a:ext cx="4219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0" name="Line 10"/>
            <p:cNvCxnSpPr/>
            <p:nvPr/>
          </p:nvCxnSpPr>
          <p:spPr>
            <a:xfrm>
              <a:off x="249" y="1979"/>
              <a:ext cx="4219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1" name="Line 11"/>
            <p:cNvCxnSpPr/>
            <p:nvPr/>
          </p:nvCxnSpPr>
          <p:spPr>
            <a:xfrm>
              <a:off x="249" y="618"/>
              <a:ext cx="0" cy="86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2" name="Line 12"/>
            <p:cNvCxnSpPr/>
            <p:nvPr/>
          </p:nvCxnSpPr>
          <p:spPr>
            <a:xfrm flipH="1">
              <a:off x="1292" y="618"/>
              <a:ext cx="9" cy="1361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3" name="Line 13"/>
            <p:cNvCxnSpPr/>
            <p:nvPr/>
          </p:nvCxnSpPr>
          <p:spPr>
            <a:xfrm flipH="1">
              <a:off x="2336" y="618"/>
              <a:ext cx="17" cy="1361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4" name="Line 14"/>
            <p:cNvCxnSpPr/>
            <p:nvPr/>
          </p:nvCxnSpPr>
          <p:spPr>
            <a:xfrm>
              <a:off x="3407" y="618"/>
              <a:ext cx="17" cy="1361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5" name="Line 15"/>
            <p:cNvCxnSpPr/>
            <p:nvPr/>
          </p:nvCxnSpPr>
          <p:spPr>
            <a:xfrm>
              <a:off x="4459" y="618"/>
              <a:ext cx="9" cy="1361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6" name="Line 16"/>
            <p:cNvCxnSpPr/>
            <p:nvPr/>
          </p:nvCxnSpPr>
          <p:spPr>
            <a:xfrm>
              <a:off x="1292" y="618"/>
              <a:ext cx="317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7" name="Line 17"/>
            <p:cNvCxnSpPr/>
            <p:nvPr/>
          </p:nvCxnSpPr>
          <p:spPr>
            <a:xfrm>
              <a:off x="657" y="618"/>
              <a:ext cx="635" cy="589"/>
            </a:xfrm>
            <a:prstGeom prst="line">
              <a:avLst/>
            </a:prstGeom>
            <a:ln w="12700" cap="rnd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8" name="Line 18"/>
            <p:cNvCxnSpPr/>
            <p:nvPr/>
          </p:nvCxnSpPr>
          <p:spPr>
            <a:xfrm>
              <a:off x="249" y="1480"/>
              <a:ext cx="0" cy="499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5379" name="Line 19"/>
            <p:cNvCxnSpPr/>
            <p:nvPr/>
          </p:nvCxnSpPr>
          <p:spPr>
            <a:xfrm>
              <a:off x="249" y="845"/>
              <a:ext cx="1043" cy="362"/>
            </a:xfrm>
            <a:prstGeom prst="line">
              <a:avLst/>
            </a:prstGeom>
            <a:ln w="12700" cap="rnd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5380" name="Rectangle 20"/>
            <p:cNvSpPr/>
            <p:nvPr/>
          </p:nvSpPr>
          <p:spPr>
            <a:xfrm>
              <a:off x="385" y="709"/>
              <a:ext cx="544" cy="40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000" b="1">
                  <a:solidFill>
                    <a:srgbClr val="FF00FF"/>
                  </a:solidFill>
                </a:rPr>
                <a:t>数量</a:t>
              </a:r>
              <a:r>
                <a:rPr lang="en-US" altLang="zh-CN" sz="2000" b="1">
                  <a:solidFill>
                    <a:srgbClr val="FF00FF"/>
                  </a:solidFill>
                </a:rPr>
                <a:t>/</a:t>
              </a:r>
              <a:endParaRPr lang="en-US" altLang="zh-CN" sz="2000" b="1">
                <a:solidFill>
                  <a:srgbClr val="FF00FF"/>
                </a:solidFill>
              </a:endParaRPr>
            </a:p>
          </p:txBody>
        </p:sp>
        <p:sp>
          <p:nvSpPr>
            <p:cNvPr id="15381" name="Rectangle 21"/>
            <p:cNvSpPr/>
            <p:nvPr/>
          </p:nvSpPr>
          <p:spPr>
            <a:xfrm>
              <a:off x="975" y="572"/>
              <a:ext cx="363" cy="45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zh-CN" altLang="en-US" sz="2000" b="1">
                  <a:solidFill>
                    <a:srgbClr val="FF00FF"/>
                  </a:solidFill>
                </a:rPr>
                <a:t>月份</a:t>
              </a:r>
              <a:endParaRPr lang="zh-CN" altLang="en-US" sz="2000" b="1">
                <a:solidFill>
                  <a:srgbClr val="FF00FF"/>
                </a:solidFill>
              </a:endParaRPr>
            </a:p>
          </p:txBody>
        </p:sp>
        <p:sp>
          <p:nvSpPr>
            <p:cNvPr id="15382" name="Text Box 22"/>
            <p:cNvSpPr/>
            <p:nvPr/>
          </p:nvSpPr>
          <p:spPr>
            <a:xfrm>
              <a:off x="748" y="845"/>
              <a:ext cx="40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000" b="1">
                  <a:solidFill>
                    <a:srgbClr val="FF00FF"/>
                  </a:solidFill>
                </a:rPr>
                <a:t>箱</a:t>
              </a:r>
              <a:endParaRPr lang="zh-CN" altLang="en-US" sz="2000" b="1">
                <a:solidFill>
                  <a:srgbClr val="FF00FF"/>
                </a:solidFill>
              </a:endParaRPr>
            </a:p>
          </p:txBody>
        </p:sp>
        <p:sp>
          <p:nvSpPr>
            <p:cNvPr id="15383" name="Rectangle 23"/>
            <p:cNvSpPr/>
            <p:nvPr/>
          </p:nvSpPr>
          <p:spPr>
            <a:xfrm>
              <a:off x="295" y="1554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乙</a:t>
              </a:r>
              <a:endPara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4" name="Rectangle 24"/>
            <p:cNvSpPr/>
            <p:nvPr/>
          </p:nvSpPr>
          <p:spPr>
            <a:xfrm>
              <a:off x="3424" y="1207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80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5" name="Rectangle 25"/>
            <p:cNvSpPr/>
            <p:nvPr/>
          </p:nvSpPr>
          <p:spPr>
            <a:xfrm>
              <a:off x="2426" y="1207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100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6" name="Rectangle 26"/>
            <p:cNvSpPr/>
            <p:nvPr/>
          </p:nvSpPr>
          <p:spPr>
            <a:xfrm>
              <a:off x="1338" y="1207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120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7" name="Rectangle 27"/>
            <p:cNvSpPr/>
            <p:nvPr/>
          </p:nvSpPr>
          <p:spPr>
            <a:xfrm>
              <a:off x="1338" y="1570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90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8" name="Rectangle 28"/>
            <p:cNvSpPr/>
            <p:nvPr/>
          </p:nvSpPr>
          <p:spPr>
            <a:xfrm>
              <a:off x="2381" y="1570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120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89" name="Rectangle 29"/>
            <p:cNvSpPr/>
            <p:nvPr/>
          </p:nvSpPr>
          <p:spPr>
            <a:xfrm>
              <a:off x="3424" y="1616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 defTabSz="914400">
                <a:spcBef>
                  <a:spcPct val="20000"/>
                </a:spcBef>
                <a:buClrTx/>
                <a:buSzPct val="100000"/>
                <a:buFontTx/>
                <a:buNone/>
              </a:pPr>
              <a:r>
                <a:rPr lang="en-US" altLang="zh-CN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140</a:t>
              </a:r>
              <a:endParaRPr lang="en-US" altLang="zh-CN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90" name="Rectangle 30"/>
            <p:cNvSpPr/>
            <p:nvPr/>
          </p:nvSpPr>
          <p:spPr>
            <a:xfrm>
              <a:off x="1383" y="709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一月</a:t>
              </a:r>
              <a:endPara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91" name="Rectangle 31"/>
            <p:cNvSpPr/>
            <p:nvPr/>
          </p:nvSpPr>
          <p:spPr>
            <a:xfrm>
              <a:off x="2336" y="709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二月</a:t>
              </a:r>
              <a:endPara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  <p:sp>
          <p:nvSpPr>
            <p:cNvPr id="15392" name="Rectangle 32"/>
            <p:cNvSpPr/>
            <p:nvPr/>
          </p:nvSpPr>
          <p:spPr>
            <a:xfrm>
              <a:off x="3379" y="754"/>
              <a:ext cx="998" cy="36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algn="ctr">
                <a:spcBef>
                  <a:spcPct val="2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三月</a:t>
              </a:r>
              <a:endParaRPr lang="zh-CN" altLang="en-US" sz="3200" b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Text Box 2"/>
          <p:cNvSpPr/>
          <p:nvPr/>
        </p:nvSpPr>
        <p:spPr>
          <a:xfrm>
            <a:off x="107950" y="4919663"/>
            <a:ext cx="9036050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）从统计图中你能得到哪些信息？</a:t>
            </a:r>
            <a:endParaRPr lang="zh-CN" altLang="en-US" sz="2400" b="1">
              <a:solidFill>
                <a:srgbClr val="00B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）如果你是超级市场的经理，下个月你会怎样进货？为什么？</a:t>
            </a:r>
            <a:endParaRPr lang="zh-CN" altLang="en-US" sz="2400" b="1">
              <a:solidFill>
                <a:srgbClr val="00B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400" b="1">
                <a:solidFill>
                  <a:srgbClr val="00B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）如果你是甲种饮料的厂长，看到这张统计图，你会采取什么样的措施？</a:t>
            </a:r>
            <a:endParaRPr lang="zh-CN" altLang="en-US" sz="2400" b="1">
              <a:solidFill>
                <a:srgbClr val="00B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87" name="Text Box 3"/>
          <p:cNvSpPr/>
          <p:nvPr/>
        </p:nvSpPr>
        <p:spPr>
          <a:xfrm>
            <a:off x="2000250" y="928688"/>
            <a:ext cx="3262313" cy="3381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1600" b="1">
                <a:solidFill>
                  <a:srgbClr val="0D0D0D"/>
                </a:solidFill>
                <a:ea typeface="华文细黑" panose="02010600040101010101" pitchFamily="2" charset="-122"/>
              </a:rPr>
              <a:t>甲、乙果汁饮料月销售情况统计图</a:t>
            </a:r>
            <a:endParaRPr lang="zh-CN" altLang="en-US" sz="1600" b="1">
              <a:solidFill>
                <a:srgbClr val="0D0D0D"/>
              </a:solidFill>
              <a:ea typeface="华文细黑" panose="02010600040101010101" pitchFamily="2" charset="-122"/>
            </a:endParaRPr>
          </a:p>
        </p:txBody>
      </p:sp>
      <p:sp>
        <p:nvSpPr>
          <p:cNvPr id="16388" name="Text Box 4"/>
          <p:cNvSpPr/>
          <p:nvPr/>
        </p:nvSpPr>
        <p:spPr>
          <a:xfrm>
            <a:off x="6659563" y="4508500"/>
            <a:ext cx="544512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1400" b="1">
                <a:solidFill>
                  <a:srgbClr val="0D0D0D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月份</a:t>
            </a:r>
            <a:endParaRPr lang="zh-CN" altLang="en-US" sz="1400" b="1">
              <a:solidFill>
                <a:srgbClr val="0D0D0D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6389" name="Text Box 5"/>
          <p:cNvSpPr/>
          <p:nvPr/>
        </p:nvSpPr>
        <p:spPr>
          <a:xfrm>
            <a:off x="1835150" y="4365625"/>
            <a:ext cx="47466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一月　　　二月　  　三月 　</a:t>
            </a:r>
            <a:endParaRPr lang="zh-CN" altLang="en-US" sz="32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6390" name="Text Box 6"/>
          <p:cNvSpPr/>
          <p:nvPr/>
        </p:nvSpPr>
        <p:spPr>
          <a:xfrm>
            <a:off x="500063" y="857250"/>
            <a:ext cx="773112" cy="307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1400" b="1">
                <a:solidFill>
                  <a:srgbClr val="0D0D0D"/>
                </a:solidFill>
              </a:rPr>
              <a:t>数量</a:t>
            </a:r>
            <a:r>
              <a:rPr lang="en-US" altLang="zh-CN" sz="1400" b="1">
                <a:solidFill>
                  <a:srgbClr val="0D0D0D"/>
                </a:solidFill>
              </a:rPr>
              <a:t>/</a:t>
            </a:r>
            <a:r>
              <a:rPr lang="zh-CN" altLang="en-US" sz="1400" b="1">
                <a:solidFill>
                  <a:srgbClr val="0D0D0D"/>
                </a:solidFill>
              </a:rPr>
              <a:t>箱</a:t>
            </a:r>
            <a:endParaRPr lang="zh-CN" altLang="en-US" sz="1400" b="1">
              <a:solidFill>
                <a:srgbClr val="0D0D0D"/>
              </a:solidFill>
            </a:endParaRPr>
          </a:p>
        </p:txBody>
      </p:sp>
      <p:cxnSp>
        <p:nvCxnSpPr>
          <p:cNvPr id="16391" name="Line 7"/>
          <p:cNvCxnSpPr/>
          <p:nvPr/>
        </p:nvCxnSpPr>
        <p:spPr>
          <a:xfrm flipV="1">
            <a:off x="1576388" y="4437063"/>
            <a:ext cx="5875337" cy="1111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6392" name="Line 8"/>
          <p:cNvCxnSpPr/>
          <p:nvPr/>
        </p:nvCxnSpPr>
        <p:spPr>
          <a:xfrm flipH="1" flipV="1">
            <a:off x="1547813" y="1125538"/>
            <a:ext cx="26987" cy="309403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6393" name="Line 9"/>
          <p:cNvCxnSpPr/>
          <p:nvPr/>
        </p:nvCxnSpPr>
        <p:spPr>
          <a:xfrm>
            <a:off x="1574800" y="278130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4" name="Line 10"/>
          <p:cNvCxnSpPr/>
          <p:nvPr/>
        </p:nvCxnSpPr>
        <p:spPr>
          <a:xfrm>
            <a:off x="1574800" y="3789363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5" name="Line 11"/>
          <p:cNvCxnSpPr/>
          <p:nvPr/>
        </p:nvCxnSpPr>
        <p:spPr>
          <a:xfrm>
            <a:off x="1574800" y="3500438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6" name="Line 12"/>
          <p:cNvCxnSpPr/>
          <p:nvPr/>
        </p:nvCxnSpPr>
        <p:spPr>
          <a:xfrm>
            <a:off x="1574800" y="3140075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7" name="Line 13"/>
          <p:cNvCxnSpPr/>
          <p:nvPr/>
        </p:nvCxnSpPr>
        <p:spPr>
          <a:xfrm>
            <a:off x="1574800" y="4148138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98" name="Text Box 14"/>
          <p:cNvSpPr/>
          <p:nvPr/>
        </p:nvSpPr>
        <p:spPr>
          <a:xfrm>
            <a:off x="1009650" y="692150"/>
            <a:ext cx="184150" cy="155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cxnSp>
        <p:nvCxnSpPr>
          <p:cNvPr id="16399" name="Line 15"/>
          <p:cNvCxnSpPr/>
          <p:nvPr/>
        </p:nvCxnSpPr>
        <p:spPr>
          <a:xfrm>
            <a:off x="3592513" y="4376738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0" name="Line 16"/>
          <p:cNvCxnSpPr/>
          <p:nvPr/>
        </p:nvCxnSpPr>
        <p:spPr>
          <a:xfrm>
            <a:off x="2368550" y="4376738"/>
            <a:ext cx="0" cy="71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1" name="Line 17"/>
          <p:cNvCxnSpPr/>
          <p:nvPr/>
        </p:nvCxnSpPr>
        <p:spPr>
          <a:xfrm>
            <a:off x="2800350" y="4376738"/>
            <a:ext cx="0" cy="71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2" name="Line 18"/>
          <p:cNvCxnSpPr/>
          <p:nvPr/>
        </p:nvCxnSpPr>
        <p:spPr>
          <a:xfrm>
            <a:off x="4024313" y="4303713"/>
            <a:ext cx="0" cy="144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3" name="Line 19"/>
          <p:cNvCxnSpPr/>
          <p:nvPr/>
        </p:nvCxnSpPr>
        <p:spPr>
          <a:xfrm>
            <a:off x="5608638" y="4376738"/>
            <a:ext cx="0" cy="71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4" name="Line 20"/>
          <p:cNvCxnSpPr/>
          <p:nvPr/>
        </p:nvCxnSpPr>
        <p:spPr>
          <a:xfrm>
            <a:off x="5248275" y="4303713"/>
            <a:ext cx="0" cy="144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5" name="Line 21"/>
          <p:cNvCxnSpPr/>
          <p:nvPr/>
        </p:nvCxnSpPr>
        <p:spPr>
          <a:xfrm>
            <a:off x="5967413" y="4376738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06" name="Text Box 25"/>
          <p:cNvSpPr/>
          <p:nvPr/>
        </p:nvSpPr>
        <p:spPr>
          <a:xfrm>
            <a:off x="1143000" y="4303713"/>
            <a:ext cx="3603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0</a:t>
            </a:r>
            <a:endParaRPr lang="en-US" altLang="zh-CN" sz="2800" b="1"/>
          </a:p>
        </p:txBody>
      </p:sp>
      <p:sp>
        <p:nvSpPr>
          <p:cNvPr id="16407" name="Text Box 26"/>
          <p:cNvSpPr/>
          <p:nvPr/>
        </p:nvSpPr>
        <p:spPr>
          <a:xfrm>
            <a:off x="971550" y="3916363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70</a:t>
            </a:r>
            <a:endParaRPr lang="en-US" altLang="zh-CN" sz="2400" b="1"/>
          </a:p>
        </p:txBody>
      </p:sp>
      <p:sp>
        <p:nvSpPr>
          <p:cNvPr id="16408" name="Text Box 27"/>
          <p:cNvSpPr/>
          <p:nvPr/>
        </p:nvSpPr>
        <p:spPr>
          <a:xfrm>
            <a:off x="998538" y="3578225"/>
            <a:ext cx="7921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80</a:t>
            </a:r>
            <a:endParaRPr lang="en-US" altLang="zh-CN" sz="2400" b="1"/>
          </a:p>
        </p:txBody>
      </p:sp>
      <p:sp>
        <p:nvSpPr>
          <p:cNvPr id="16409" name="Text Box 28"/>
          <p:cNvSpPr/>
          <p:nvPr/>
        </p:nvSpPr>
        <p:spPr>
          <a:xfrm>
            <a:off x="1016000" y="3273425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90</a:t>
            </a:r>
            <a:endParaRPr lang="en-US" altLang="zh-CN" sz="2400" b="1"/>
          </a:p>
        </p:txBody>
      </p:sp>
      <p:cxnSp>
        <p:nvCxnSpPr>
          <p:cNvPr id="16410" name="Line 29"/>
          <p:cNvCxnSpPr/>
          <p:nvPr/>
        </p:nvCxnSpPr>
        <p:spPr>
          <a:xfrm>
            <a:off x="4384675" y="4376738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1" name="Line 30"/>
          <p:cNvCxnSpPr/>
          <p:nvPr/>
        </p:nvCxnSpPr>
        <p:spPr>
          <a:xfrm>
            <a:off x="3563938" y="4376738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2" name="Line 31"/>
          <p:cNvCxnSpPr/>
          <p:nvPr/>
        </p:nvCxnSpPr>
        <p:spPr>
          <a:xfrm>
            <a:off x="1979613" y="4376738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13" name="Text Box 37"/>
          <p:cNvSpPr/>
          <p:nvPr/>
        </p:nvSpPr>
        <p:spPr>
          <a:xfrm>
            <a:off x="7667625" y="836613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甲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414" name="Text Box 38"/>
          <p:cNvSpPr/>
          <p:nvPr/>
        </p:nvSpPr>
        <p:spPr>
          <a:xfrm>
            <a:off x="7667625" y="1196975"/>
            <a:ext cx="6492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solidFill>
                  <a:srgbClr val="FF00FF"/>
                </a:solidFill>
              </a:rPr>
              <a:t>乙</a:t>
            </a:r>
            <a:endParaRPr lang="zh-CN" altLang="en-US" sz="2400" b="1">
              <a:solidFill>
                <a:srgbClr val="FF00FF"/>
              </a:solidFill>
            </a:endParaRPr>
          </a:p>
        </p:txBody>
      </p:sp>
      <p:sp>
        <p:nvSpPr>
          <p:cNvPr id="16415" name="Freeform 39"/>
          <p:cNvSpPr/>
          <p:nvPr/>
        </p:nvSpPr>
        <p:spPr>
          <a:xfrm>
            <a:off x="1574800" y="4221163"/>
            <a:ext cx="71438" cy="215900"/>
          </a:xfr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16" name="Line 40"/>
          <p:cNvCxnSpPr/>
          <p:nvPr/>
        </p:nvCxnSpPr>
        <p:spPr>
          <a:xfrm>
            <a:off x="1574800" y="1700213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7" name="Line 41"/>
          <p:cNvCxnSpPr/>
          <p:nvPr/>
        </p:nvCxnSpPr>
        <p:spPr>
          <a:xfrm>
            <a:off x="1574800" y="2060575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8" name="Line 42"/>
          <p:cNvCxnSpPr/>
          <p:nvPr/>
        </p:nvCxnSpPr>
        <p:spPr>
          <a:xfrm>
            <a:off x="1574800" y="2420938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9" name="Line 43"/>
          <p:cNvCxnSpPr/>
          <p:nvPr/>
        </p:nvCxnSpPr>
        <p:spPr>
          <a:xfrm>
            <a:off x="1574800" y="1339850"/>
            <a:ext cx="1428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20" name="Text Box 44"/>
          <p:cNvSpPr/>
          <p:nvPr/>
        </p:nvSpPr>
        <p:spPr>
          <a:xfrm>
            <a:off x="804863" y="2952750"/>
            <a:ext cx="7921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100</a:t>
            </a:r>
            <a:endParaRPr lang="en-US" altLang="zh-CN" sz="2400" b="1"/>
          </a:p>
        </p:txBody>
      </p:sp>
      <p:sp>
        <p:nvSpPr>
          <p:cNvPr id="16421" name="Text Box 45"/>
          <p:cNvSpPr/>
          <p:nvPr/>
        </p:nvSpPr>
        <p:spPr>
          <a:xfrm>
            <a:off x="755650" y="2178050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120</a:t>
            </a:r>
            <a:endParaRPr lang="en-US" altLang="zh-CN" sz="2400" b="1"/>
          </a:p>
        </p:txBody>
      </p:sp>
      <p:sp>
        <p:nvSpPr>
          <p:cNvPr id="16422" name="Text Box 46"/>
          <p:cNvSpPr/>
          <p:nvPr/>
        </p:nvSpPr>
        <p:spPr>
          <a:xfrm>
            <a:off x="793750" y="2592388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110</a:t>
            </a:r>
            <a:endParaRPr lang="en-US" altLang="zh-CN" sz="2400" b="1"/>
          </a:p>
        </p:txBody>
      </p:sp>
      <p:sp>
        <p:nvSpPr>
          <p:cNvPr id="16423" name="Text Box 47"/>
          <p:cNvSpPr/>
          <p:nvPr/>
        </p:nvSpPr>
        <p:spPr>
          <a:xfrm>
            <a:off x="755650" y="1125538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150</a:t>
            </a:r>
            <a:endParaRPr lang="en-US" altLang="zh-CN" sz="2400" b="1"/>
          </a:p>
        </p:txBody>
      </p:sp>
      <p:sp>
        <p:nvSpPr>
          <p:cNvPr id="16424" name="Text Box 48"/>
          <p:cNvSpPr/>
          <p:nvPr/>
        </p:nvSpPr>
        <p:spPr>
          <a:xfrm>
            <a:off x="728663" y="1833563"/>
            <a:ext cx="7921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130</a:t>
            </a:r>
            <a:endParaRPr lang="en-US" altLang="zh-CN" sz="2400" b="1"/>
          </a:p>
        </p:txBody>
      </p:sp>
      <p:sp>
        <p:nvSpPr>
          <p:cNvPr id="16425" name="Text Box 49"/>
          <p:cNvSpPr/>
          <p:nvPr/>
        </p:nvSpPr>
        <p:spPr>
          <a:xfrm>
            <a:off x="755650" y="1484313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140</a:t>
            </a:r>
            <a:endParaRPr lang="en-US" altLang="zh-CN" sz="2400" b="1"/>
          </a:p>
        </p:txBody>
      </p:sp>
      <p:sp>
        <p:nvSpPr>
          <p:cNvPr id="16426" name="Text Box 50"/>
          <p:cNvSpPr/>
          <p:nvPr/>
        </p:nvSpPr>
        <p:spPr>
          <a:xfrm>
            <a:off x="1835150" y="2084388"/>
            <a:ext cx="5762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120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27" name="Text Box 51"/>
          <p:cNvSpPr/>
          <p:nvPr/>
        </p:nvSpPr>
        <p:spPr>
          <a:xfrm>
            <a:off x="2339975" y="3163888"/>
            <a:ext cx="5762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90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28" name="Text Box 52"/>
          <p:cNvSpPr/>
          <p:nvPr/>
        </p:nvSpPr>
        <p:spPr>
          <a:xfrm>
            <a:off x="3492500" y="2852738"/>
            <a:ext cx="5762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100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29" name="Text Box 53"/>
          <p:cNvSpPr/>
          <p:nvPr/>
        </p:nvSpPr>
        <p:spPr>
          <a:xfrm>
            <a:off x="3924300" y="2060575"/>
            <a:ext cx="5762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120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30" name="Text Box 54"/>
          <p:cNvSpPr/>
          <p:nvPr/>
        </p:nvSpPr>
        <p:spPr>
          <a:xfrm>
            <a:off x="5219700" y="3452813"/>
            <a:ext cx="5762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80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31" name="Text Box 55"/>
          <p:cNvSpPr/>
          <p:nvPr/>
        </p:nvSpPr>
        <p:spPr>
          <a:xfrm>
            <a:off x="5500688" y="1214438"/>
            <a:ext cx="576262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600" b="1">
                <a:solidFill>
                  <a:srgbClr val="0000FF"/>
                </a:solidFill>
              </a:rPr>
              <a:t>140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6432" name="AutoShape 4"/>
          <p:cNvSpPr/>
          <p:nvPr/>
        </p:nvSpPr>
        <p:spPr>
          <a:xfrm>
            <a:off x="1979613" y="2349500"/>
            <a:ext cx="360362" cy="2087563"/>
          </a:xfrm>
          <a:prstGeom prst="can">
            <a:avLst>
              <a:gd name="adj" fmla="val 67125"/>
            </a:avLst>
          </a:prstGeom>
          <a:gradFill rotWithShape="1">
            <a:gsLst>
              <a:gs pos="0">
                <a:srgbClr val="99CC00">
                  <a:alpha val="100000"/>
                </a:srgbClr>
              </a:gs>
              <a:gs pos="50000">
                <a:srgbClr val="E1D7F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6433" name="AutoShape 8"/>
          <p:cNvSpPr/>
          <p:nvPr/>
        </p:nvSpPr>
        <p:spPr>
          <a:xfrm>
            <a:off x="2411413" y="3429000"/>
            <a:ext cx="360362" cy="1008063"/>
          </a:xfrm>
          <a:prstGeom prst="can">
            <a:avLst>
              <a:gd name="adj" fmla="val 24824"/>
            </a:avLst>
          </a:prstGeom>
          <a:gradFill rotWithShape="1">
            <a:gsLst>
              <a:gs pos="0">
                <a:srgbClr val="050000">
                  <a:alpha val="100000"/>
                </a:srgbClr>
              </a:gs>
              <a:gs pos="50000">
                <a:srgbClr val="CDCDE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6434" name="AutoShape 8"/>
          <p:cNvSpPr/>
          <p:nvPr/>
        </p:nvSpPr>
        <p:spPr>
          <a:xfrm>
            <a:off x="3995738" y="2349500"/>
            <a:ext cx="431800" cy="2087563"/>
          </a:xfrm>
          <a:prstGeom prst="can">
            <a:avLst>
              <a:gd name="adj" fmla="val 80708"/>
            </a:avLst>
          </a:prstGeom>
          <a:gradFill rotWithShape="1">
            <a:gsLst>
              <a:gs pos="0">
                <a:srgbClr val="050000">
                  <a:alpha val="100000"/>
                </a:srgbClr>
              </a:gs>
              <a:gs pos="50000">
                <a:srgbClr val="E5F0D5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6435" name="AutoShape 8"/>
          <p:cNvSpPr/>
          <p:nvPr/>
        </p:nvSpPr>
        <p:spPr>
          <a:xfrm>
            <a:off x="5580063" y="1557338"/>
            <a:ext cx="433387" cy="2879725"/>
          </a:xfrm>
          <a:prstGeom prst="can">
            <a:avLst>
              <a:gd name="adj" fmla="val 24824"/>
            </a:avLst>
          </a:prstGeom>
          <a:gradFill rotWithShape="1">
            <a:gsLst>
              <a:gs pos="0">
                <a:srgbClr val="050000">
                  <a:alpha val="100000"/>
                </a:srgbClr>
              </a:gs>
              <a:gs pos="50000">
                <a:srgbClr val="CDCDE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6436" name="AutoShape 8"/>
          <p:cNvSpPr/>
          <p:nvPr/>
        </p:nvSpPr>
        <p:spPr>
          <a:xfrm>
            <a:off x="7235825" y="1341438"/>
            <a:ext cx="360363" cy="288925"/>
          </a:xfrm>
          <a:prstGeom prst="can">
            <a:avLst>
              <a:gd name="adj" fmla="val 24824"/>
            </a:avLst>
          </a:prstGeom>
          <a:gradFill rotWithShape="1">
            <a:gsLst>
              <a:gs pos="0">
                <a:srgbClr val="050000">
                  <a:alpha val="100000"/>
                </a:srgbClr>
              </a:gs>
              <a:gs pos="50000">
                <a:srgbClr val="CDCDE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6437" name="AutoShape 4"/>
          <p:cNvSpPr/>
          <p:nvPr/>
        </p:nvSpPr>
        <p:spPr>
          <a:xfrm>
            <a:off x="3563938" y="3141663"/>
            <a:ext cx="431800" cy="1295400"/>
          </a:xfrm>
          <a:prstGeom prst="can">
            <a:avLst>
              <a:gd name="adj" fmla="val 34764"/>
            </a:avLst>
          </a:prstGeom>
          <a:gradFill rotWithShape="1">
            <a:gsLst>
              <a:gs pos="0">
                <a:srgbClr val="99CC00">
                  <a:alpha val="100000"/>
                </a:srgbClr>
              </a:gs>
              <a:gs pos="50000">
                <a:srgbClr val="E1D7F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6438" name="AutoShape 4"/>
          <p:cNvSpPr/>
          <p:nvPr/>
        </p:nvSpPr>
        <p:spPr>
          <a:xfrm>
            <a:off x="5219700" y="3789363"/>
            <a:ext cx="360363" cy="647700"/>
          </a:xfrm>
          <a:prstGeom prst="can">
            <a:avLst>
              <a:gd name="adj" fmla="val 20824"/>
            </a:avLst>
          </a:prstGeom>
          <a:gradFill rotWithShape="1">
            <a:gsLst>
              <a:gs pos="0">
                <a:srgbClr val="99CC00">
                  <a:alpha val="100000"/>
                </a:srgbClr>
              </a:gs>
              <a:gs pos="50000">
                <a:srgbClr val="E1D7F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6439" name="AutoShape 4"/>
          <p:cNvSpPr/>
          <p:nvPr/>
        </p:nvSpPr>
        <p:spPr>
          <a:xfrm>
            <a:off x="7235825" y="908050"/>
            <a:ext cx="360363" cy="360363"/>
          </a:xfrm>
          <a:prstGeom prst="can">
            <a:avLst>
              <a:gd name="adj" fmla="val 27625"/>
            </a:avLst>
          </a:prstGeom>
          <a:gradFill rotWithShape="1">
            <a:gsLst>
              <a:gs pos="0">
                <a:srgbClr val="99CC00">
                  <a:alpha val="100000"/>
                </a:srgbClr>
              </a:gs>
              <a:gs pos="50000">
                <a:srgbClr val="E1D7F6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6440" name="Text Box 2"/>
          <p:cNvSpPr/>
          <p:nvPr/>
        </p:nvSpPr>
        <p:spPr>
          <a:xfrm>
            <a:off x="0" y="214313"/>
            <a:ext cx="9001125" cy="430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200" b="1">
                <a:solidFill>
                  <a:srgbClr val="0D0D0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某超级市场甲乙两种品牌的果汁饮料一 、二、三月销售情况如下图：</a:t>
            </a:r>
            <a:endParaRPr lang="zh-CN" altLang="en-US" sz="2200" b="1">
              <a:solidFill>
                <a:srgbClr val="0D0D0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3"/>
          <p:cNvSpPr>
            <a:spLocks noGrp="1"/>
          </p:cNvSpPr>
          <p:nvPr>
            <p:ph idx="1"/>
          </p:nvPr>
        </p:nvSpPr>
        <p:spPr>
          <a:xfrm>
            <a:off x="214313" y="1071563"/>
            <a:ext cx="8770937" cy="4786312"/>
          </a:xfrm>
          <a:ln/>
        </p:spPr>
        <p:txBody>
          <a:bodyPr wrap="square" lIns="91440" tIns="45720" rIns="91440" bIns="45720" anchor="t" anchorCtr="0"/>
          <a:p>
            <a:pPr eaLnBrk="1" hangingPunct="1">
              <a:lnSpc>
                <a:spcPts val="5000"/>
              </a:lnSpc>
              <a:buNone/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 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根据今天所学的知识，请同学下去课外实践： </a:t>
            </a:r>
            <a:endParaRPr lang="en-US" altLang="zh-CN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ts val="5000"/>
              </a:lnSpc>
              <a:buNone/>
            </a:pP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）请你调查你们小组同学一周内爸爸妈妈每天的睡   </a:t>
            </a:r>
            <a:endParaRPr lang="en-US" altLang="zh-CN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ts val="5000"/>
              </a:lnSpc>
              <a:buNone/>
            </a:pPr>
            <a:r>
              <a:rPr lang="en-US" altLang="zh-CN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     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眠时间，制成统计表 </a:t>
            </a:r>
            <a:endParaRPr lang="en-US" altLang="zh-CN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ts val="5000"/>
              </a:lnSpc>
              <a:buNone/>
            </a:pP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）根据复式统计表制成复式条形统计图 </a:t>
            </a:r>
            <a:endParaRPr lang="en-US" altLang="zh-CN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ts val="5000"/>
              </a:lnSpc>
              <a:buNone/>
            </a:pP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）你发现了什么信息？</a:t>
            </a:r>
            <a:endParaRPr lang="en-US" altLang="zh-CN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ts val="5000"/>
              </a:lnSpc>
              <a:buNone/>
            </a:pP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800" b="1">
                <a:solidFill>
                  <a:srgbClr val="FF00FF"/>
                </a:solidFill>
                <a:latin typeface="仿宋_GB2312" pitchFamily="49" charset="-122"/>
                <a:ea typeface="仿宋_GB2312" pitchFamily="49" charset="-122"/>
              </a:rPr>
              <a:t>）根据你的调查结果，写一篇数学日记</a:t>
            </a:r>
            <a:endParaRPr lang="zh-CN" altLang="en-US" sz="2800" b="1">
              <a:solidFill>
                <a:srgbClr val="FF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7411" name="矩形 2"/>
          <p:cNvSpPr/>
          <p:nvPr/>
        </p:nvSpPr>
        <p:spPr>
          <a:xfrm>
            <a:off x="0" y="0"/>
            <a:ext cx="2271713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5400" b="1">
                <a:solidFill>
                  <a:srgbClr val="ECECF4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作业：</a:t>
            </a:r>
            <a:endParaRPr lang="zh-CN" altLang="en-US" sz="5400" b="1">
              <a:solidFill>
                <a:srgbClr val="ECECF4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741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27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7410">
                                            <p:txEl>
                                              <p:charRg st="27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55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7410">
                                            <p:txEl>
                                              <p:charRg st="55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7410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92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17410">
                                            <p:txEl>
                                              <p:charRg st="92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05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17410">
                                            <p:txEl>
                                              <p:charRg st="105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3"/>
          <p:cNvSpPr>
            <a:spLocks noGrp="1"/>
          </p:cNvSpPr>
          <p:nvPr>
            <p:ph idx="1"/>
          </p:nvPr>
        </p:nvSpPr>
        <p:spPr>
          <a:xfrm>
            <a:off x="755650" y="2276475"/>
            <a:ext cx="8229600" cy="1323975"/>
          </a:xfrm>
          <a:ln/>
        </p:spPr>
        <p:txBody>
          <a:bodyPr wrap="square" lIns="91440" tIns="45720" rIns="91440" bIns="45720" anchor="t" anchorCtr="0"/>
          <a:p>
            <a:pPr eaLnBrk="1" hangingPunct="1">
              <a:buNone/>
            </a:pPr>
            <a:r>
              <a:rPr lang="zh-CN" altLang="en-US" sz="6000">
                <a:solidFill>
                  <a:srgbClr val="FF00FF"/>
                </a:solidFill>
                <a:ea typeface="楷体_GB2312" pitchFamily="49" charset="-122"/>
              </a:rPr>
              <a:t>这节课你有什么收获？</a:t>
            </a:r>
            <a:endParaRPr lang="zh-CN" altLang="en-US" sz="6000">
              <a:solidFill>
                <a:srgbClr val="FF00FF"/>
              </a:solidFill>
              <a:ea typeface="楷体_GB2312" pitchFamily="49" charset="-122"/>
            </a:endParaRPr>
          </a:p>
        </p:txBody>
      </p:sp>
      <p:pic>
        <p:nvPicPr>
          <p:cNvPr id="18435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80900" y="10845800"/>
            <a:ext cx="3683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Rot="1"/>
          </p:cNvSpPr>
          <p:nvPr/>
        </p:nvSpPr>
        <p:spPr>
          <a:xfrm>
            <a:off x="468313" y="549275"/>
            <a:ext cx="7848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同学们，你们知道全球有多少人吗？</a:t>
            </a:r>
            <a:br>
              <a:rPr lang="zh-CN" altLang="en-US" b="1">
                <a:latin typeface="楷体_GB2312" pitchFamily="49" charset="-122"/>
                <a:ea typeface="楷体_GB2312" pitchFamily="49" charset="-122"/>
              </a:rPr>
            </a:b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中国有多少人？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075" name="Picture 5" descr="u=4057048346,1238393273&amp;fm=3&amp;gp=29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63" y="2205038"/>
            <a:ext cx="2030412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7" descr="u=3222747887,2938832650&amp;fm=0&amp;gp=2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525" y="2205038"/>
            <a:ext cx="2251075" cy="181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Text Box 10"/>
          <p:cNvSpPr/>
          <p:nvPr/>
        </p:nvSpPr>
        <p:spPr>
          <a:xfrm>
            <a:off x="592138" y="4365625"/>
            <a:ext cx="23955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 b="1"/>
              <a:t>全球人口约</a:t>
            </a:r>
            <a:r>
              <a:rPr lang="en-US" altLang="zh-CN" sz="1800" b="1"/>
              <a:t>65</a:t>
            </a:r>
            <a:r>
              <a:rPr lang="zh-CN" altLang="en-US" sz="1800" b="1"/>
              <a:t>亿</a:t>
            </a:r>
            <a:r>
              <a:rPr lang="zh-CN" altLang="en-US" sz="1800"/>
              <a:t> </a:t>
            </a:r>
            <a:endParaRPr lang="zh-CN" altLang="en-US" sz="1800"/>
          </a:p>
        </p:txBody>
      </p:sp>
      <p:sp>
        <p:nvSpPr>
          <p:cNvPr id="3078" name="Text Box 11"/>
          <p:cNvSpPr/>
          <p:nvPr/>
        </p:nvSpPr>
        <p:spPr>
          <a:xfrm>
            <a:off x="5724525" y="4365625"/>
            <a:ext cx="22494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 b="1"/>
              <a:t>中国人口约</a:t>
            </a:r>
            <a:r>
              <a:rPr lang="en-US" altLang="zh-CN" sz="1800" b="1"/>
              <a:t>13.28</a:t>
            </a:r>
            <a:r>
              <a:rPr lang="zh-CN" altLang="en-US" sz="1800" b="1"/>
              <a:t>亿</a:t>
            </a:r>
            <a:r>
              <a:rPr lang="zh-CN" altLang="en-US" sz="1800"/>
              <a:t> </a:t>
            </a:r>
            <a:endParaRPr lang="zh-CN" altLang="en-US" sz="1800"/>
          </a:p>
        </p:txBody>
      </p:sp>
      <p:sp>
        <p:nvSpPr>
          <p:cNvPr id="3079" name="AutoShape 9">
            <a:hlinkClick r:id="" action="ppaction://hlinkshowjump?jump=firstslide"/>
          </p:cNvPr>
          <p:cNvSpPr/>
          <p:nvPr/>
        </p:nvSpPr>
        <p:spPr>
          <a:xfrm>
            <a:off x="7524750" y="6237288"/>
            <a:ext cx="720725" cy="360362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1800"/>
              <a:t>返回</a:t>
            </a:r>
            <a:endParaRPr lang="zh-CN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Text Box 2"/>
          <p:cNvSpPr/>
          <p:nvPr/>
        </p:nvSpPr>
        <p:spPr>
          <a:xfrm>
            <a:off x="395288" y="700088"/>
            <a:ext cx="58959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/>
              <a:t>下面是某地区城乡人口统计表。</a:t>
            </a:r>
            <a:endParaRPr lang="zh-CN" altLang="en-US" b="1"/>
          </a:p>
        </p:txBody>
      </p:sp>
      <p:sp>
        <p:nvSpPr>
          <p:cNvPr id="4099" name="Rectangle 3"/>
          <p:cNvSpPr/>
          <p:nvPr/>
        </p:nvSpPr>
        <p:spPr>
          <a:xfrm>
            <a:off x="107950" y="1700213"/>
            <a:ext cx="1690688" cy="1944687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0" name="Rectangle 4"/>
          <p:cNvSpPr/>
          <p:nvPr/>
        </p:nvSpPr>
        <p:spPr>
          <a:xfrm>
            <a:off x="1798638" y="1700213"/>
            <a:ext cx="1787525" cy="1944687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1" name="Rectangle 5"/>
          <p:cNvSpPr/>
          <p:nvPr/>
        </p:nvSpPr>
        <p:spPr>
          <a:xfrm>
            <a:off x="3586163" y="1700213"/>
            <a:ext cx="1792287" cy="1944687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2" name="Rectangle 6"/>
          <p:cNvSpPr/>
          <p:nvPr/>
        </p:nvSpPr>
        <p:spPr>
          <a:xfrm>
            <a:off x="5378450" y="1700213"/>
            <a:ext cx="1793875" cy="1944687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3" name="Rectangle 7"/>
          <p:cNvSpPr/>
          <p:nvPr/>
        </p:nvSpPr>
        <p:spPr>
          <a:xfrm>
            <a:off x="7172325" y="1700213"/>
            <a:ext cx="1792288" cy="1944687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4" name="Rectangle 8"/>
          <p:cNvSpPr/>
          <p:nvPr/>
        </p:nvSpPr>
        <p:spPr>
          <a:xfrm>
            <a:off x="107950" y="3644900"/>
            <a:ext cx="1690688" cy="64770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5" name="Rectangle 9"/>
          <p:cNvSpPr/>
          <p:nvPr/>
        </p:nvSpPr>
        <p:spPr>
          <a:xfrm>
            <a:off x="1798638" y="3644900"/>
            <a:ext cx="1787525" cy="64770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6" name="Rectangle 10"/>
          <p:cNvSpPr/>
          <p:nvPr/>
        </p:nvSpPr>
        <p:spPr>
          <a:xfrm>
            <a:off x="3586163" y="3644900"/>
            <a:ext cx="1792287" cy="64770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7" name="Rectangle 11"/>
          <p:cNvSpPr/>
          <p:nvPr/>
        </p:nvSpPr>
        <p:spPr>
          <a:xfrm>
            <a:off x="7172325" y="3644900"/>
            <a:ext cx="1792288" cy="64770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8" name="Rectangle 12"/>
          <p:cNvSpPr/>
          <p:nvPr/>
        </p:nvSpPr>
        <p:spPr>
          <a:xfrm>
            <a:off x="107950" y="4292600"/>
            <a:ext cx="1690688" cy="720725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09" name="Rectangle 13"/>
          <p:cNvSpPr/>
          <p:nvPr/>
        </p:nvSpPr>
        <p:spPr>
          <a:xfrm>
            <a:off x="1798638" y="4292600"/>
            <a:ext cx="1787525" cy="720725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10" name="Rectangle 14"/>
          <p:cNvSpPr/>
          <p:nvPr/>
        </p:nvSpPr>
        <p:spPr>
          <a:xfrm>
            <a:off x="3586163" y="4292600"/>
            <a:ext cx="1792287" cy="720725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11" name="Rectangle 15"/>
          <p:cNvSpPr/>
          <p:nvPr/>
        </p:nvSpPr>
        <p:spPr>
          <a:xfrm>
            <a:off x="5378450" y="4292600"/>
            <a:ext cx="1793875" cy="720725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12" name="Rectangle 16"/>
          <p:cNvSpPr/>
          <p:nvPr/>
        </p:nvSpPr>
        <p:spPr>
          <a:xfrm>
            <a:off x="7172325" y="4292600"/>
            <a:ext cx="1792288" cy="720725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endParaRPr lang="zh-CN" altLang="zh-CN" sz="2800"/>
          </a:p>
        </p:txBody>
      </p:sp>
      <p:sp>
        <p:nvSpPr>
          <p:cNvPr id="4113" name="Text Box 33"/>
          <p:cNvSpPr/>
          <p:nvPr/>
        </p:nvSpPr>
        <p:spPr>
          <a:xfrm>
            <a:off x="7535863" y="2019300"/>
            <a:ext cx="1428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2000</a:t>
            </a:r>
            <a:endParaRPr lang="en-US" altLang="zh-CN" sz="4400"/>
          </a:p>
        </p:txBody>
      </p:sp>
      <p:sp>
        <p:nvSpPr>
          <p:cNvPr id="4114" name="Text Box 36"/>
          <p:cNvSpPr/>
          <p:nvPr/>
        </p:nvSpPr>
        <p:spPr>
          <a:xfrm>
            <a:off x="5664200" y="2019300"/>
            <a:ext cx="1428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1995</a:t>
            </a:r>
            <a:endParaRPr lang="en-US" altLang="zh-CN" sz="4400"/>
          </a:p>
        </p:txBody>
      </p:sp>
      <p:sp>
        <p:nvSpPr>
          <p:cNvPr id="4115" name="Text Box 37"/>
          <p:cNvSpPr/>
          <p:nvPr/>
        </p:nvSpPr>
        <p:spPr>
          <a:xfrm>
            <a:off x="3863975" y="2019300"/>
            <a:ext cx="1428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1990</a:t>
            </a:r>
            <a:endParaRPr lang="en-US" altLang="zh-CN" sz="4400"/>
          </a:p>
        </p:txBody>
      </p:sp>
      <p:sp>
        <p:nvSpPr>
          <p:cNvPr id="4116" name="Text Box 38"/>
          <p:cNvSpPr/>
          <p:nvPr/>
        </p:nvSpPr>
        <p:spPr>
          <a:xfrm>
            <a:off x="2051050" y="1989138"/>
            <a:ext cx="14287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1980</a:t>
            </a:r>
            <a:endParaRPr lang="en-US" altLang="zh-CN" sz="4400"/>
          </a:p>
        </p:txBody>
      </p:sp>
      <p:sp>
        <p:nvSpPr>
          <p:cNvPr id="4117" name="Text Box 39"/>
          <p:cNvSpPr/>
          <p:nvPr/>
        </p:nvSpPr>
        <p:spPr>
          <a:xfrm>
            <a:off x="1196975" y="1641475"/>
            <a:ext cx="638175" cy="946150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年</a:t>
            </a:r>
            <a:endParaRPr lang="zh-CN" altLang="en-US" sz="28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 份</a:t>
            </a:r>
            <a:endParaRPr lang="zh-CN" altLang="en-US" sz="2800"/>
          </a:p>
        </p:txBody>
      </p:sp>
      <p:sp>
        <p:nvSpPr>
          <p:cNvPr id="4118" name="Text Box 40"/>
          <p:cNvSpPr/>
          <p:nvPr/>
        </p:nvSpPr>
        <p:spPr>
          <a:xfrm>
            <a:off x="0" y="1628775"/>
            <a:ext cx="736600" cy="1373188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人</a:t>
            </a:r>
            <a:endParaRPr lang="zh-CN" altLang="en-US" sz="28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  数</a:t>
            </a:r>
            <a:endParaRPr lang="zh-CN" altLang="en-US" sz="28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    </a:t>
            </a:r>
            <a:endParaRPr lang="zh-CN" altLang="en-US" sz="2800"/>
          </a:p>
        </p:txBody>
      </p:sp>
      <p:sp>
        <p:nvSpPr>
          <p:cNvPr id="4119" name="Rectangle 41"/>
          <p:cNvSpPr/>
          <p:nvPr/>
        </p:nvSpPr>
        <p:spPr>
          <a:xfrm>
            <a:off x="482600" y="2478088"/>
            <a:ext cx="109220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/>
              <a:t> /</a:t>
            </a:r>
            <a:r>
              <a:rPr lang="zh-CN" altLang="en-US" sz="2800"/>
              <a:t>万人</a:t>
            </a:r>
            <a:endParaRPr lang="zh-CN" altLang="en-US" sz="2800"/>
          </a:p>
        </p:txBody>
      </p:sp>
      <p:sp>
        <p:nvSpPr>
          <p:cNvPr id="4120" name="Rectangle 42"/>
          <p:cNvSpPr/>
          <p:nvPr/>
        </p:nvSpPr>
        <p:spPr>
          <a:xfrm>
            <a:off x="220663" y="3125788"/>
            <a:ext cx="895350" cy="519112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地区</a:t>
            </a:r>
            <a:endParaRPr lang="zh-CN" altLang="en-US" sz="2800"/>
          </a:p>
        </p:txBody>
      </p:sp>
      <p:sp>
        <p:nvSpPr>
          <p:cNvPr id="4121" name="Rectangle 43"/>
          <p:cNvSpPr/>
          <p:nvPr/>
        </p:nvSpPr>
        <p:spPr>
          <a:xfrm>
            <a:off x="304800" y="3773488"/>
            <a:ext cx="8953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城镇</a:t>
            </a:r>
            <a:endParaRPr lang="zh-CN" altLang="en-US" sz="2800"/>
          </a:p>
        </p:txBody>
      </p:sp>
      <p:sp>
        <p:nvSpPr>
          <p:cNvPr id="4122" name="Rectangle 44"/>
          <p:cNvSpPr/>
          <p:nvPr/>
        </p:nvSpPr>
        <p:spPr>
          <a:xfrm>
            <a:off x="334963" y="4508500"/>
            <a:ext cx="8953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/>
              <a:t>乡村</a:t>
            </a:r>
            <a:endParaRPr lang="zh-CN" altLang="en-US" sz="2800"/>
          </a:p>
        </p:txBody>
      </p:sp>
      <p:sp>
        <p:nvSpPr>
          <p:cNvPr id="4123" name="Rectangle 45"/>
          <p:cNvSpPr/>
          <p:nvPr/>
        </p:nvSpPr>
        <p:spPr>
          <a:xfrm>
            <a:off x="2306638" y="35734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21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4" name="Rectangle 46"/>
          <p:cNvSpPr/>
          <p:nvPr/>
        </p:nvSpPr>
        <p:spPr>
          <a:xfrm>
            <a:off x="2306638" y="42211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58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5" name="Rectangle 47"/>
          <p:cNvSpPr/>
          <p:nvPr/>
        </p:nvSpPr>
        <p:spPr>
          <a:xfrm>
            <a:off x="4078288" y="35734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27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6" name="Rectangle 48"/>
          <p:cNvSpPr/>
          <p:nvPr/>
        </p:nvSpPr>
        <p:spPr>
          <a:xfrm>
            <a:off x="4078288" y="42211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54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7" name="Rectangle 49"/>
          <p:cNvSpPr/>
          <p:nvPr/>
        </p:nvSpPr>
        <p:spPr>
          <a:xfrm>
            <a:off x="5964238" y="35734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35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8" name="Rectangle 50"/>
          <p:cNvSpPr/>
          <p:nvPr/>
        </p:nvSpPr>
        <p:spPr>
          <a:xfrm>
            <a:off x="5964238" y="4221163"/>
            <a:ext cx="863600" cy="823912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49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29" name="Rectangle 51"/>
          <p:cNvSpPr/>
          <p:nvPr/>
        </p:nvSpPr>
        <p:spPr>
          <a:xfrm>
            <a:off x="7812088" y="35734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46</a:t>
            </a:r>
            <a:endParaRPr lang="en-US" altLang="zh-CN" sz="4800">
              <a:solidFill>
                <a:srgbClr val="FF3300"/>
              </a:solidFill>
            </a:endParaRPr>
          </a:p>
        </p:txBody>
      </p:sp>
      <p:sp>
        <p:nvSpPr>
          <p:cNvPr id="4130" name="Rectangle 52"/>
          <p:cNvSpPr/>
          <p:nvPr/>
        </p:nvSpPr>
        <p:spPr>
          <a:xfrm>
            <a:off x="7812088" y="4221163"/>
            <a:ext cx="86360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>
                <a:solidFill>
                  <a:srgbClr val="FF3300"/>
                </a:solidFill>
              </a:rPr>
              <a:t>43</a:t>
            </a:r>
            <a:endParaRPr lang="en-US" altLang="zh-CN" sz="4800">
              <a:solidFill>
                <a:srgbClr val="FF3300"/>
              </a:solidFill>
            </a:endParaRPr>
          </a:p>
        </p:txBody>
      </p:sp>
      <p:cxnSp>
        <p:nvCxnSpPr>
          <p:cNvPr id="4131" name="Line 34"/>
          <p:cNvCxnSpPr/>
          <p:nvPr/>
        </p:nvCxnSpPr>
        <p:spPr>
          <a:xfrm>
            <a:off x="971550" y="1700213"/>
            <a:ext cx="857250" cy="19573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32" name="Line 35"/>
          <p:cNvCxnSpPr/>
          <p:nvPr/>
        </p:nvCxnSpPr>
        <p:spPr>
          <a:xfrm>
            <a:off x="107950" y="2636838"/>
            <a:ext cx="1720850" cy="10207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/>
          <p:nvPr/>
        </p:nvSpPr>
        <p:spPr>
          <a:xfrm>
            <a:off x="2643188" y="428625"/>
            <a:ext cx="45370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某地区城镇人口统计图</a:t>
            </a:r>
            <a:endParaRPr lang="zh-CN" altLang="en-US" b="1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5123" name="Line 3"/>
          <p:cNvCxnSpPr/>
          <p:nvPr/>
        </p:nvCxnSpPr>
        <p:spPr>
          <a:xfrm>
            <a:off x="1763713" y="5589588"/>
            <a:ext cx="57610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5124" name="Line 4"/>
          <p:cNvCxnSpPr/>
          <p:nvPr/>
        </p:nvCxnSpPr>
        <p:spPr>
          <a:xfrm flipV="1">
            <a:off x="1763713" y="1263650"/>
            <a:ext cx="0" cy="4319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5125" name="Line 5"/>
          <p:cNvCxnSpPr/>
          <p:nvPr/>
        </p:nvCxnSpPr>
        <p:spPr>
          <a:xfrm>
            <a:off x="1763713" y="5013325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26" name="Line 6"/>
          <p:cNvCxnSpPr/>
          <p:nvPr/>
        </p:nvCxnSpPr>
        <p:spPr>
          <a:xfrm>
            <a:off x="1763713" y="4437063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27" name="Line 7"/>
          <p:cNvCxnSpPr/>
          <p:nvPr/>
        </p:nvCxnSpPr>
        <p:spPr>
          <a:xfrm>
            <a:off x="1763713" y="3860800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28" name="Line 8"/>
          <p:cNvCxnSpPr/>
          <p:nvPr/>
        </p:nvCxnSpPr>
        <p:spPr>
          <a:xfrm>
            <a:off x="1763713" y="3284538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29" name="Line 9"/>
          <p:cNvCxnSpPr/>
          <p:nvPr/>
        </p:nvCxnSpPr>
        <p:spPr>
          <a:xfrm>
            <a:off x="1763713" y="2708275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130" name="Text Box 10"/>
          <p:cNvSpPr/>
          <p:nvPr/>
        </p:nvSpPr>
        <p:spPr>
          <a:xfrm>
            <a:off x="1116013" y="4797425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10</a:t>
            </a:r>
            <a:endParaRPr lang="en-US" altLang="zh-CN" sz="2400" b="1"/>
          </a:p>
        </p:txBody>
      </p:sp>
      <p:sp>
        <p:nvSpPr>
          <p:cNvPr id="5131" name="Text Box 11"/>
          <p:cNvSpPr/>
          <p:nvPr/>
        </p:nvSpPr>
        <p:spPr>
          <a:xfrm>
            <a:off x="1258888" y="5373688"/>
            <a:ext cx="4333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0</a:t>
            </a:r>
            <a:endParaRPr lang="en-US" altLang="zh-CN" sz="2400" b="1"/>
          </a:p>
        </p:txBody>
      </p:sp>
      <p:sp>
        <p:nvSpPr>
          <p:cNvPr id="5132" name="Text Box 12"/>
          <p:cNvSpPr/>
          <p:nvPr/>
        </p:nvSpPr>
        <p:spPr>
          <a:xfrm>
            <a:off x="1116013" y="4221163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20</a:t>
            </a:r>
            <a:endParaRPr lang="en-US" altLang="zh-CN" sz="2400" b="1"/>
          </a:p>
        </p:txBody>
      </p:sp>
      <p:sp>
        <p:nvSpPr>
          <p:cNvPr id="5133" name="Text Box 13"/>
          <p:cNvSpPr/>
          <p:nvPr/>
        </p:nvSpPr>
        <p:spPr>
          <a:xfrm>
            <a:off x="1071563" y="3714750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30</a:t>
            </a:r>
            <a:endParaRPr lang="en-US" altLang="zh-CN" sz="2400" b="1"/>
          </a:p>
        </p:txBody>
      </p:sp>
      <p:sp>
        <p:nvSpPr>
          <p:cNvPr id="5134" name="Text Box 14"/>
          <p:cNvSpPr/>
          <p:nvPr/>
        </p:nvSpPr>
        <p:spPr>
          <a:xfrm>
            <a:off x="1116013" y="3068638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40</a:t>
            </a:r>
            <a:endParaRPr lang="en-US" altLang="zh-CN" sz="2400" b="1"/>
          </a:p>
        </p:txBody>
      </p:sp>
      <p:sp>
        <p:nvSpPr>
          <p:cNvPr id="5135" name="Text Box 15"/>
          <p:cNvSpPr/>
          <p:nvPr/>
        </p:nvSpPr>
        <p:spPr>
          <a:xfrm>
            <a:off x="1116013" y="2492375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50</a:t>
            </a:r>
            <a:endParaRPr lang="en-US" altLang="zh-CN" sz="2400" b="1"/>
          </a:p>
        </p:txBody>
      </p:sp>
      <p:sp>
        <p:nvSpPr>
          <p:cNvPr id="5136" name="Text Box 16"/>
          <p:cNvSpPr/>
          <p:nvPr/>
        </p:nvSpPr>
        <p:spPr>
          <a:xfrm>
            <a:off x="142875" y="857250"/>
            <a:ext cx="20161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人数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/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万人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37" name="Text Box 25"/>
          <p:cNvSpPr/>
          <p:nvPr/>
        </p:nvSpPr>
        <p:spPr>
          <a:xfrm>
            <a:off x="2339975" y="55895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1980</a:t>
            </a:r>
            <a:endParaRPr lang="en-US" altLang="zh-CN" sz="2400" b="1"/>
          </a:p>
        </p:txBody>
      </p:sp>
      <p:sp>
        <p:nvSpPr>
          <p:cNvPr id="5138" name="Text Box 26"/>
          <p:cNvSpPr/>
          <p:nvPr/>
        </p:nvSpPr>
        <p:spPr>
          <a:xfrm>
            <a:off x="3419475" y="55895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1990</a:t>
            </a:r>
            <a:endParaRPr lang="en-US" altLang="zh-CN" sz="2400" b="1"/>
          </a:p>
        </p:txBody>
      </p:sp>
      <p:sp>
        <p:nvSpPr>
          <p:cNvPr id="5139" name="Text Box 27"/>
          <p:cNvSpPr/>
          <p:nvPr/>
        </p:nvSpPr>
        <p:spPr>
          <a:xfrm>
            <a:off x="4572000" y="55895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2000</a:t>
            </a:r>
            <a:endParaRPr lang="en-US" altLang="zh-CN" sz="2400" b="1"/>
          </a:p>
        </p:txBody>
      </p:sp>
      <p:sp>
        <p:nvSpPr>
          <p:cNvPr id="5140" name="Text Box 28"/>
          <p:cNvSpPr/>
          <p:nvPr/>
        </p:nvSpPr>
        <p:spPr>
          <a:xfrm>
            <a:off x="5724525" y="558958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2010</a:t>
            </a:r>
            <a:endParaRPr lang="en-US" altLang="zh-CN" sz="2400" b="1"/>
          </a:p>
        </p:txBody>
      </p:sp>
      <p:sp>
        <p:nvSpPr>
          <p:cNvPr id="5141" name="Text Box 29"/>
          <p:cNvSpPr/>
          <p:nvPr/>
        </p:nvSpPr>
        <p:spPr>
          <a:xfrm>
            <a:off x="7596188" y="5373688"/>
            <a:ext cx="10080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年份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5142" name="Group 33"/>
          <p:cNvGrpSpPr/>
          <p:nvPr/>
        </p:nvGrpSpPr>
        <p:grpSpPr>
          <a:xfrm>
            <a:off x="3684588" y="5500688"/>
            <a:ext cx="382587" cy="71437"/>
            <a:chOff x="1596" y="3465"/>
            <a:chExt cx="241" cy="45"/>
          </a:xfrm>
        </p:grpSpPr>
        <p:cxnSp>
          <p:nvCxnSpPr>
            <p:cNvPr id="5143" name="Line 30"/>
            <p:cNvCxnSpPr/>
            <p:nvPr/>
          </p:nvCxnSpPr>
          <p:spPr>
            <a:xfrm>
              <a:off x="1596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44" name="Line 31"/>
            <p:cNvCxnSpPr/>
            <p:nvPr/>
          </p:nvCxnSpPr>
          <p:spPr>
            <a:xfrm>
              <a:off x="1837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145" name="Group 34"/>
          <p:cNvGrpSpPr/>
          <p:nvPr/>
        </p:nvGrpSpPr>
        <p:grpSpPr>
          <a:xfrm>
            <a:off x="2578100" y="5519738"/>
            <a:ext cx="382588" cy="71437"/>
            <a:chOff x="1596" y="3465"/>
            <a:chExt cx="241" cy="45"/>
          </a:xfrm>
        </p:grpSpPr>
        <p:cxnSp>
          <p:nvCxnSpPr>
            <p:cNvPr id="5146" name="Line 35"/>
            <p:cNvCxnSpPr/>
            <p:nvPr/>
          </p:nvCxnSpPr>
          <p:spPr>
            <a:xfrm>
              <a:off x="1596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47" name="Line 36"/>
            <p:cNvCxnSpPr/>
            <p:nvPr/>
          </p:nvCxnSpPr>
          <p:spPr>
            <a:xfrm>
              <a:off x="1837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148" name="Group 37"/>
          <p:cNvGrpSpPr/>
          <p:nvPr/>
        </p:nvGrpSpPr>
        <p:grpSpPr>
          <a:xfrm>
            <a:off x="4816475" y="5513388"/>
            <a:ext cx="382588" cy="71437"/>
            <a:chOff x="1596" y="3465"/>
            <a:chExt cx="241" cy="45"/>
          </a:xfrm>
        </p:grpSpPr>
        <p:cxnSp>
          <p:nvCxnSpPr>
            <p:cNvPr id="5149" name="Line 38"/>
            <p:cNvCxnSpPr/>
            <p:nvPr/>
          </p:nvCxnSpPr>
          <p:spPr>
            <a:xfrm>
              <a:off x="1596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50" name="Line 39"/>
            <p:cNvCxnSpPr/>
            <p:nvPr/>
          </p:nvCxnSpPr>
          <p:spPr>
            <a:xfrm>
              <a:off x="1837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151" name="Group 40"/>
          <p:cNvGrpSpPr/>
          <p:nvPr/>
        </p:nvGrpSpPr>
        <p:grpSpPr>
          <a:xfrm>
            <a:off x="5956300" y="5502275"/>
            <a:ext cx="382588" cy="71438"/>
            <a:chOff x="1596" y="3465"/>
            <a:chExt cx="241" cy="45"/>
          </a:xfrm>
        </p:grpSpPr>
        <p:cxnSp>
          <p:nvCxnSpPr>
            <p:cNvPr id="5152" name="Line 41"/>
            <p:cNvCxnSpPr/>
            <p:nvPr/>
          </p:nvCxnSpPr>
          <p:spPr>
            <a:xfrm>
              <a:off x="1596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5153" name="Line 42"/>
            <p:cNvCxnSpPr/>
            <p:nvPr/>
          </p:nvCxnSpPr>
          <p:spPr>
            <a:xfrm>
              <a:off x="1837" y="346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cxnSp>
        <p:nvCxnSpPr>
          <p:cNvPr id="5154" name="Line 9"/>
          <p:cNvCxnSpPr/>
          <p:nvPr/>
        </p:nvCxnSpPr>
        <p:spPr>
          <a:xfrm>
            <a:off x="1785938" y="2159000"/>
            <a:ext cx="7143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155" name="Text Box 15"/>
          <p:cNvSpPr/>
          <p:nvPr/>
        </p:nvSpPr>
        <p:spPr>
          <a:xfrm>
            <a:off x="1143000" y="1917700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 b="1"/>
              <a:t>60</a:t>
            </a:r>
            <a:endParaRPr lang="en-US" altLang="zh-CN" sz="24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1"/>
          <p:cNvSpPr/>
          <p:nvPr/>
        </p:nvSpPr>
        <p:spPr>
          <a:xfrm>
            <a:off x="7858125" y="5500688"/>
            <a:ext cx="10080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年份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6147" name="Group 35"/>
          <p:cNvGrpSpPr/>
          <p:nvPr/>
        </p:nvGrpSpPr>
        <p:grpSpPr>
          <a:xfrm>
            <a:off x="-1587" y="784225"/>
            <a:ext cx="8112125" cy="5235575"/>
            <a:chOff x="323" y="1041"/>
            <a:chExt cx="3918" cy="2768"/>
          </a:xfrm>
        </p:grpSpPr>
        <p:cxnSp>
          <p:nvCxnSpPr>
            <p:cNvPr id="6148" name="Line 3"/>
            <p:cNvCxnSpPr/>
            <p:nvPr/>
          </p:nvCxnSpPr>
          <p:spPr>
            <a:xfrm>
              <a:off x="1111" y="3521"/>
              <a:ext cx="313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6149" name="Line 4"/>
            <p:cNvCxnSpPr/>
            <p:nvPr/>
          </p:nvCxnSpPr>
          <p:spPr>
            <a:xfrm flipV="1">
              <a:off x="1111" y="1238"/>
              <a:ext cx="0" cy="228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6150" name="Line 5"/>
            <p:cNvCxnSpPr/>
            <p:nvPr/>
          </p:nvCxnSpPr>
          <p:spPr>
            <a:xfrm>
              <a:off x="1111" y="3158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6151" name="Line 6"/>
            <p:cNvCxnSpPr/>
            <p:nvPr/>
          </p:nvCxnSpPr>
          <p:spPr>
            <a:xfrm>
              <a:off x="1111" y="2795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6152" name="Line 7"/>
            <p:cNvCxnSpPr/>
            <p:nvPr/>
          </p:nvCxnSpPr>
          <p:spPr>
            <a:xfrm>
              <a:off x="1111" y="2432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6153" name="Line 8"/>
            <p:cNvCxnSpPr/>
            <p:nvPr/>
          </p:nvCxnSpPr>
          <p:spPr>
            <a:xfrm>
              <a:off x="1111" y="2069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6154" name="Line 9"/>
            <p:cNvCxnSpPr/>
            <p:nvPr/>
          </p:nvCxnSpPr>
          <p:spPr>
            <a:xfrm>
              <a:off x="1111" y="1706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6155" name="Text Box 10"/>
            <p:cNvSpPr/>
            <p:nvPr/>
          </p:nvSpPr>
          <p:spPr>
            <a:xfrm>
              <a:off x="703" y="3022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10</a:t>
              </a:r>
              <a:endParaRPr lang="en-US" altLang="zh-CN" sz="2400" b="1"/>
            </a:p>
          </p:txBody>
        </p:sp>
        <p:sp>
          <p:nvSpPr>
            <p:cNvPr id="6156" name="Text Box 11"/>
            <p:cNvSpPr/>
            <p:nvPr/>
          </p:nvSpPr>
          <p:spPr>
            <a:xfrm>
              <a:off x="793" y="3385"/>
              <a:ext cx="27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0</a:t>
              </a:r>
              <a:endParaRPr lang="en-US" altLang="zh-CN" sz="2400" b="1"/>
            </a:p>
          </p:txBody>
        </p:sp>
        <p:sp>
          <p:nvSpPr>
            <p:cNvPr id="6157" name="Text Box 12"/>
            <p:cNvSpPr/>
            <p:nvPr/>
          </p:nvSpPr>
          <p:spPr>
            <a:xfrm>
              <a:off x="703" y="2659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20</a:t>
              </a:r>
              <a:endParaRPr lang="en-US" altLang="zh-CN" sz="2400" b="1"/>
            </a:p>
          </p:txBody>
        </p:sp>
        <p:sp>
          <p:nvSpPr>
            <p:cNvPr id="6158" name="Text Box 13"/>
            <p:cNvSpPr/>
            <p:nvPr/>
          </p:nvSpPr>
          <p:spPr>
            <a:xfrm>
              <a:off x="703" y="2296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30</a:t>
              </a:r>
              <a:endParaRPr lang="en-US" altLang="zh-CN" sz="2400" b="1"/>
            </a:p>
          </p:txBody>
        </p:sp>
        <p:sp>
          <p:nvSpPr>
            <p:cNvPr id="6159" name="Text Box 14"/>
            <p:cNvSpPr/>
            <p:nvPr/>
          </p:nvSpPr>
          <p:spPr>
            <a:xfrm>
              <a:off x="703" y="1933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40</a:t>
              </a:r>
              <a:endParaRPr lang="en-US" altLang="zh-CN" sz="2400" b="1"/>
            </a:p>
          </p:txBody>
        </p:sp>
        <p:sp>
          <p:nvSpPr>
            <p:cNvPr id="6160" name="Text Box 15"/>
            <p:cNvSpPr/>
            <p:nvPr/>
          </p:nvSpPr>
          <p:spPr>
            <a:xfrm>
              <a:off x="703" y="1570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50</a:t>
              </a:r>
              <a:endParaRPr lang="en-US" altLang="zh-CN" sz="2400" b="1"/>
            </a:p>
          </p:txBody>
        </p:sp>
        <p:sp>
          <p:nvSpPr>
            <p:cNvPr id="6161" name="Text Box 16"/>
            <p:cNvSpPr/>
            <p:nvPr/>
          </p:nvSpPr>
          <p:spPr>
            <a:xfrm>
              <a:off x="323" y="1041"/>
              <a:ext cx="127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400" b="1">
                  <a:latin typeface="楷体_GB2312" pitchFamily="49" charset="-122"/>
                  <a:ea typeface="楷体_GB2312" pitchFamily="49" charset="-122"/>
                </a:rPr>
                <a:t>人数</a:t>
              </a:r>
              <a:r>
                <a:rPr lang="en-US" altLang="zh-CN" sz="2400" b="1">
                  <a:latin typeface="楷体_GB2312" pitchFamily="49" charset="-122"/>
                  <a:ea typeface="楷体_GB2312" pitchFamily="49" charset="-122"/>
                </a:rPr>
                <a:t>/</a:t>
              </a:r>
              <a:r>
                <a:rPr lang="zh-CN" altLang="en-US" sz="2400" b="1">
                  <a:latin typeface="楷体_GB2312" pitchFamily="49" charset="-122"/>
                  <a:ea typeface="楷体_GB2312" pitchFamily="49" charset="-122"/>
                </a:rPr>
                <a:t>万人</a:t>
              </a:r>
              <a:endParaRPr lang="zh-CN" altLang="en-US" sz="24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6162" name="Text Box 17"/>
            <p:cNvSpPr/>
            <p:nvPr/>
          </p:nvSpPr>
          <p:spPr>
            <a:xfrm>
              <a:off x="1474" y="3521"/>
              <a:ext cx="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1980</a:t>
              </a:r>
              <a:endParaRPr lang="en-US" altLang="zh-CN" sz="2400" b="1"/>
            </a:p>
          </p:txBody>
        </p:sp>
        <p:sp>
          <p:nvSpPr>
            <p:cNvPr id="6163" name="Text Box 18"/>
            <p:cNvSpPr/>
            <p:nvPr/>
          </p:nvSpPr>
          <p:spPr>
            <a:xfrm>
              <a:off x="2154" y="3521"/>
              <a:ext cx="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1990</a:t>
              </a:r>
              <a:endParaRPr lang="en-US" altLang="zh-CN" sz="2400" b="1"/>
            </a:p>
          </p:txBody>
        </p:sp>
        <p:sp>
          <p:nvSpPr>
            <p:cNvPr id="6164" name="Text Box 19"/>
            <p:cNvSpPr/>
            <p:nvPr/>
          </p:nvSpPr>
          <p:spPr>
            <a:xfrm>
              <a:off x="2880" y="3521"/>
              <a:ext cx="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2000</a:t>
              </a:r>
              <a:endParaRPr lang="en-US" altLang="zh-CN" sz="2400" b="1"/>
            </a:p>
          </p:txBody>
        </p:sp>
        <p:sp>
          <p:nvSpPr>
            <p:cNvPr id="6165" name="Text Box 20"/>
            <p:cNvSpPr/>
            <p:nvPr/>
          </p:nvSpPr>
          <p:spPr>
            <a:xfrm>
              <a:off x="3606" y="3521"/>
              <a:ext cx="59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2010</a:t>
              </a:r>
              <a:endParaRPr lang="en-US" altLang="zh-CN" sz="2400" b="1"/>
            </a:p>
          </p:txBody>
        </p:sp>
        <p:grpSp>
          <p:nvGrpSpPr>
            <p:cNvPr id="6166" name="Group 22"/>
            <p:cNvGrpSpPr/>
            <p:nvPr/>
          </p:nvGrpSpPr>
          <p:grpSpPr>
            <a:xfrm>
              <a:off x="2321" y="3465"/>
              <a:ext cx="241" cy="45"/>
              <a:chOff x="1596" y="3465"/>
              <a:chExt cx="241" cy="45"/>
            </a:xfrm>
          </p:grpSpPr>
          <p:cxnSp>
            <p:nvCxnSpPr>
              <p:cNvPr id="6167" name="Line 23"/>
              <p:cNvCxnSpPr/>
              <p:nvPr/>
            </p:nvCxnSpPr>
            <p:spPr>
              <a:xfrm>
                <a:off x="1596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68" name="Line 24"/>
              <p:cNvCxnSpPr/>
              <p:nvPr/>
            </p:nvCxnSpPr>
            <p:spPr>
              <a:xfrm>
                <a:off x="1837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6169" name="Group 25"/>
            <p:cNvGrpSpPr/>
            <p:nvPr/>
          </p:nvGrpSpPr>
          <p:grpSpPr>
            <a:xfrm>
              <a:off x="1624" y="3477"/>
              <a:ext cx="241" cy="45"/>
              <a:chOff x="1596" y="3465"/>
              <a:chExt cx="241" cy="45"/>
            </a:xfrm>
          </p:grpSpPr>
          <p:cxnSp>
            <p:nvCxnSpPr>
              <p:cNvPr id="6170" name="Line 26"/>
              <p:cNvCxnSpPr/>
              <p:nvPr/>
            </p:nvCxnSpPr>
            <p:spPr>
              <a:xfrm>
                <a:off x="1596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71" name="Line 27"/>
              <p:cNvCxnSpPr/>
              <p:nvPr/>
            </p:nvCxnSpPr>
            <p:spPr>
              <a:xfrm>
                <a:off x="1837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6172" name="Group 28"/>
            <p:cNvGrpSpPr/>
            <p:nvPr/>
          </p:nvGrpSpPr>
          <p:grpSpPr>
            <a:xfrm>
              <a:off x="3034" y="3473"/>
              <a:ext cx="241" cy="45"/>
              <a:chOff x="1596" y="3465"/>
              <a:chExt cx="241" cy="45"/>
            </a:xfrm>
          </p:grpSpPr>
          <p:cxnSp>
            <p:nvCxnSpPr>
              <p:cNvPr id="6173" name="Line 29"/>
              <p:cNvCxnSpPr/>
              <p:nvPr/>
            </p:nvCxnSpPr>
            <p:spPr>
              <a:xfrm>
                <a:off x="1596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74" name="Line 30"/>
              <p:cNvCxnSpPr/>
              <p:nvPr/>
            </p:nvCxnSpPr>
            <p:spPr>
              <a:xfrm>
                <a:off x="1837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6175" name="Group 31"/>
            <p:cNvGrpSpPr/>
            <p:nvPr/>
          </p:nvGrpSpPr>
          <p:grpSpPr>
            <a:xfrm>
              <a:off x="3752" y="3466"/>
              <a:ext cx="241" cy="45"/>
              <a:chOff x="1596" y="3465"/>
              <a:chExt cx="241" cy="45"/>
            </a:xfrm>
          </p:grpSpPr>
          <p:cxnSp>
            <p:nvCxnSpPr>
              <p:cNvPr id="6176" name="Line 32"/>
              <p:cNvCxnSpPr/>
              <p:nvPr/>
            </p:nvCxnSpPr>
            <p:spPr>
              <a:xfrm>
                <a:off x="1596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6177" name="Line 33"/>
              <p:cNvCxnSpPr/>
              <p:nvPr/>
            </p:nvCxnSpPr>
            <p:spPr>
              <a:xfrm>
                <a:off x="1837" y="346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cxnSp>
          <p:nvCxnSpPr>
            <p:cNvPr id="6178" name="Line 9"/>
            <p:cNvCxnSpPr/>
            <p:nvPr/>
          </p:nvCxnSpPr>
          <p:spPr>
            <a:xfrm>
              <a:off x="1112" y="1375"/>
              <a:ext cx="4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6179" name="Text Box 15"/>
            <p:cNvSpPr/>
            <p:nvPr/>
          </p:nvSpPr>
          <p:spPr>
            <a:xfrm>
              <a:off x="703" y="1246"/>
              <a:ext cx="363" cy="2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400" b="1"/>
                <a:t>60</a:t>
              </a:r>
              <a:endParaRPr lang="en-US" altLang="zh-CN" sz="2400" b="1"/>
            </a:p>
          </p:txBody>
        </p:sp>
      </p:grpSp>
      <p:sp>
        <p:nvSpPr>
          <p:cNvPr id="6180" name="矩形 36"/>
          <p:cNvSpPr/>
          <p:nvPr/>
        </p:nvSpPr>
        <p:spPr>
          <a:xfrm>
            <a:off x="1857375" y="428625"/>
            <a:ext cx="53927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     某地区乡村人口统计图</a:t>
            </a:r>
            <a:endParaRPr lang="zh-CN" altLang="en-US" b="1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81" name="AutoShape 10"/>
          <p:cNvSpPr/>
          <p:nvPr/>
        </p:nvSpPr>
        <p:spPr>
          <a:xfrm>
            <a:off x="4000500" y="1643063"/>
            <a:ext cx="4681538" cy="2519362"/>
          </a:xfrm>
          <a:prstGeom prst="cloudCallout">
            <a:avLst>
              <a:gd name="adj1" fmla="val -37995"/>
              <a:gd name="adj2" fmla="val 21958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FF0000"/>
                </a:solidFill>
              </a:rPr>
              <a:t>横轴表示：</a:t>
            </a:r>
            <a:endParaRPr lang="zh-CN" altLang="en-US">
              <a:solidFill>
                <a:srgbClr val="FF0000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FF0000"/>
                </a:solidFill>
              </a:rPr>
              <a:t>纵轴表示：</a:t>
            </a:r>
            <a:endParaRPr lang="zh-CN" altLang="en-US">
              <a:solidFill>
                <a:srgbClr val="FF0000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>
                <a:solidFill>
                  <a:srgbClr val="FF0000"/>
                </a:solidFill>
              </a:rPr>
              <a:t>一格代表：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CCCC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7170" name="Picture 1" descr="C:\Documents and Settings\Administrator\Application Data\Tencent\Users\281933866\QQ\WinTemp\RichOle\2_XQSCE$WO~NF{CS@((CKR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642938"/>
            <a:ext cx="3786187" cy="4000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2" descr="C:\Documents and Settings\Administrator\Application Data\Tencent\Users\281933866\QQ\WinTemp\RichOle\R~POCAISHI]06W$ZU)DS6F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642938"/>
            <a:ext cx="3786187" cy="4000500"/>
          </a:xfrm>
          <a:ln/>
        </p:spPr>
      </p:pic>
      <p:sp>
        <p:nvSpPr>
          <p:cNvPr id="7172" name="AutoShape 27"/>
          <p:cNvSpPr/>
          <p:nvPr/>
        </p:nvSpPr>
        <p:spPr>
          <a:xfrm>
            <a:off x="4645025" y="4714875"/>
            <a:ext cx="3254375" cy="1500188"/>
          </a:xfrm>
          <a:prstGeom prst="wedgeRoundRectCallout">
            <a:avLst>
              <a:gd name="adj1" fmla="val 56356"/>
              <a:gd name="adj2" fmla="val 24810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/>
              <a:t>如果想简单、清晰地比</a:t>
            </a:r>
            <a:endParaRPr lang="en-US" altLang="zh-CN" sz="20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/>
              <a:t>一比城镇和乡村相同年</a:t>
            </a:r>
            <a:endParaRPr lang="en-US" altLang="zh-CN" sz="20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/>
              <a:t>份人数的变化情况，你</a:t>
            </a:r>
            <a:endParaRPr lang="en-US" altLang="zh-CN" sz="20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/>
              <a:t>有什么方法吗？</a:t>
            </a:r>
            <a:endParaRPr lang="zh-CN" altLang="en-US" sz="2000" b="1"/>
          </a:p>
        </p:txBody>
      </p:sp>
      <p:pic>
        <p:nvPicPr>
          <p:cNvPr id="7173" name="Picture 14" descr="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4926013"/>
            <a:ext cx="1693863" cy="16938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4" name="Group 156"/>
          <p:cNvGrpSpPr/>
          <p:nvPr/>
        </p:nvGrpSpPr>
        <p:grpSpPr>
          <a:xfrm>
            <a:off x="857250" y="4887913"/>
            <a:ext cx="3314700" cy="1970087"/>
            <a:chOff x="3606" y="709"/>
            <a:chExt cx="2088" cy="1466"/>
          </a:xfrm>
        </p:grpSpPr>
        <p:sp>
          <p:nvSpPr>
            <p:cNvPr id="7175" name="AutoShape 27"/>
            <p:cNvSpPr/>
            <p:nvPr/>
          </p:nvSpPr>
          <p:spPr>
            <a:xfrm>
              <a:off x="3606" y="709"/>
              <a:ext cx="1542" cy="816"/>
            </a:xfrm>
            <a:prstGeom prst="wedgeRoundRectCallout">
              <a:avLst>
                <a:gd name="adj1" fmla="val 40921"/>
                <a:gd name="adj2" fmla="val 651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just" eaLnBrk="1" hangingPunct="1">
                <a:spcBef>
                  <a:spcPct val="0"/>
                </a:spcBef>
                <a:buNone/>
              </a:pPr>
              <a:r>
                <a:rPr lang="zh-CN" altLang="en-US" sz="2000" b="1"/>
                <a:t>你能把前面的两</a:t>
              </a:r>
              <a:endParaRPr lang="en-US" altLang="zh-CN" sz="2000" b="1"/>
            </a:p>
            <a:p>
              <a:pPr marL="0" lvl="0" indent="0" algn="just" eaLnBrk="1" hangingPunct="1">
                <a:spcBef>
                  <a:spcPct val="0"/>
                </a:spcBef>
                <a:buNone/>
              </a:pPr>
              <a:r>
                <a:rPr lang="zh-CN" altLang="en-US" sz="2000" b="1"/>
                <a:t>个统计图合成一</a:t>
              </a:r>
              <a:endParaRPr lang="en-US" altLang="zh-CN" sz="2000" b="1"/>
            </a:p>
            <a:p>
              <a:pPr marL="0" lvl="0" indent="0" algn="just" eaLnBrk="1" hangingPunct="1">
                <a:spcBef>
                  <a:spcPct val="0"/>
                </a:spcBef>
                <a:buNone/>
              </a:pPr>
              <a:r>
                <a:rPr lang="zh-CN" altLang="en-US" sz="2000" b="1"/>
                <a:t>个统计图吗？</a:t>
              </a:r>
              <a:endParaRPr lang="en-US" altLang="zh-CN" sz="1800"/>
            </a:p>
          </p:txBody>
        </p:sp>
        <p:pic>
          <p:nvPicPr>
            <p:cNvPr id="7176" name="Picture 19" descr="女天使副本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1" y="1525"/>
              <a:ext cx="773" cy="65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/>
          <p:nvPr/>
        </p:nvSpPr>
        <p:spPr>
          <a:xfrm>
            <a:off x="2700338" y="0"/>
            <a:ext cx="42640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/>
              <a:t>某地区城乡人口统计图</a:t>
            </a:r>
            <a:endParaRPr lang="zh-CN" altLang="en-US" b="1"/>
          </a:p>
        </p:txBody>
      </p:sp>
      <p:sp>
        <p:nvSpPr>
          <p:cNvPr id="8195" name="Text Box 3"/>
          <p:cNvSpPr/>
          <p:nvPr/>
        </p:nvSpPr>
        <p:spPr>
          <a:xfrm>
            <a:off x="0" y="142875"/>
            <a:ext cx="12874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00FF"/>
                </a:solidFill>
              </a:rPr>
              <a:t>人数</a:t>
            </a:r>
            <a:r>
              <a:rPr lang="en-US" altLang="zh-CN" sz="2000" b="1">
                <a:solidFill>
                  <a:srgbClr val="FF00FF"/>
                </a:solidFill>
              </a:rPr>
              <a:t>/</a:t>
            </a:r>
            <a:r>
              <a:rPr lang="zh-CN" altLang="en-US" sz="2000" b="1">
                <a:solidFill>
                  <a:srgbClr val="FF00FF"/>
                </a:solidFill>
              </a:rPr>
              <a:t>万人</a:t>
            </a:r>
            <a:endParaRPr lang="zh-CN" altLang="en-US" sz="2000" b="1">
              <a:solidFill>
                <a:srgbClr val="FF00FF"/>
              </a:solidFill>
            </a:endParaRPr>
          </a:p>
        </p:txBody>
      </p:sp>
      <p:sp>
        <p:nvSpPr>
          <p:cNvPr id="8196" name="Text Box 27"/>
          <p:cNvSpPr/>
          <p:nvPr/>
        </p:nvSpPr>
        <p:spPr>
          <a:xfrm>
            <a:off x="1979613" y="4738688"/>
            <a:ext cx="58420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1980  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1990 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2000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2010</a:t>
            </a:r>
            <a:r>
              <a:rPr lang="en-US" altLang="zh-CN" sz="3200" b="1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8197" name="Text Box 33"/>
          <p:cNvSpPr/>
          <p:nvPr/>
        </p:nvSpPr>
        <p:spPr>
          <a:xfrm>
            <a:off x="1012825" y="490538"/>
            <a:ext cx="7921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60</a:t>
            </a:r>
            <a:endParaRPr lang="en-US" altLang="zh-CN" sz="2800" b="1"/>
          </a:p>
        </p:txBody>
      </p:sp>
      <p:sp>
        <p:nvSpPr>
          <p:cNvPr id="8198" name="Text Box 43"/>
          <p:cNvSpPr/>
          <p:nvPr/>
        </p:nvSpPr>
        <p:spPr>
          <a:xfrm>
            <a:off x="214313" y="5072063"/>
            <a:ext cx="15128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>
                <a:solidFill>
                  <a:srgbClr val="FF0000"/>
                </a:solidFill>
              </a:rPr>
              <a:t>想一想：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199" name="Rectangle 48"/>
          <p:cNvSpPr/>
          <p:nvPr/>
        </p:nvSpPr>
        <p:spPr>
          <a:xfrm>
            <a:off x="1357313" y="5286375"/>
            <a:ext cx="756126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0000FF"/>
                </a:solidFill>
              </a:rPr>
              <a:t>　</a:t>
            </a:r>
            <a:r>
              <a:rPr lang="en-US" altLang="zh-CN" sz="2000" b="1">
                <a:solidFill>
                  <a:srgbClr val="0000FF"/>
                </a:solidFill>
              </a:rPr>
              <a:t>1.</a:t>
            </a:r>
            <a:r>
              <a:rPr lang="zh-CN" altLang="en-US" sz="2000" b="1">
                <a:solidFill>
                  <a:srgbClr val="0000FF"/>
                </a:solidFill>
              </a:rPr>
              <a:t>怎样区分这两个竖条？</a:t>
            </a:r>
            <a:endParaRPr lang="zh-CN" altLang="en-US" sz="2000" b="1">
              <a:solidFill>
                <a:srgbClr val="0000FF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0000FF"/>
                </a:solidFill>
              </a:rPr>
              <a:t>　</a:t>
            </a:r>
            <a:r>
              <a:rPr lang="en-US" altLang="zh-CN" sz="2000" b="1">
                <a:solidFill>
                  <a:srgbClr val="0000FF"/>
                </a:solidFill>
              </a:rPr>
              <a:t>2.</a:t>
            </a:r>
            <a:r>
              <a:rPr lang="zh-CN" altLang="en-US" sz="2000" b="1">
                <a:solidFill>
                  <a:srgbClr val="0000FF"/>
                </a:solidFill>
              </a:rPr>
              <a:t>怎样让别人知道你的统计图中哪条代表城填人口数，哪条</a:t>
            </a:r>
            <a:endParaRPr lang="zh-CN" altLang="en-US" sz="2000" b="1">
              <a:solidFill>
                <a:srgbClr val="0000FF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0000FF"/>
                </a:solidFill>
              </a:rPr>
              <a:t>       代表乡村人口数？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grpSp>
        <p:nvGrpSpPr>
          <p:cNvPr id="8200" name="组合 39"/>
          <p:cNvGrpSpPr/>
          <p:nvPr/>
        </p:nvGrpSpPr>
        <p:grpSpPr>
          <a:xfrm>
            <a:off x="971550" y="506413"/>
            <a:ext cx="7643813" cy="4691062"/>
            <a:chOff x="971550" y="8539"/>
            <a:chExt cx="7643813" cy="4690461"/>
          </a:xfrm>
        </p:grpSpPr>
        <p:cxnSp>
          <p:nvCxnSpPr>
            <p:cNvPr id="8201" name="Line 6"/>
            <p:cNvCxnSpPr/>
            <p:nvPr/>
          </p:nvCxnSpPr>
          <p:spPr>
            <a:xfrm flipV="1">
              <a:off x="1620838" y="8539"/>
              <a:ext cx="0" cy="417600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grpSp>
          <p:nvGrpSpPr>
            <p:cNvPr id="8202" name="组合 38"/>
            <p:cNvGrpSpPr/>
            <p:nvPr/>
          </p:nvGrpSpPr>
          <p:grpSpPr>
            <a:xfrm>
              <a:off x="971550" y="285728"/>
              <a:ext cx="7643813" cy="4413272"/>
              <a:chOff x="971550" y="285728"/>
              <a:chExt cx="7643813" cy="4413272"/>
            </a:xfrm>
          </p:grpSpPr>
          <p:cxnSp>
            <p:nvCxnSpPr>
              <p:cNvPr id="8203" name="Line 5"/>
              <p:cNvCxnSpPr/>
              <p:nvPr/>
            </p:nvCxnSpPr>
            <p:spPr>
              <a:xfrm>
                <a:off x="1620838" y="4160838"/>
                <a:ext cx="6480175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cxnSp>
          <p:cxnSp>
            <p:nvCxnSpPr>
              <p:cNvPr id="8204" name="Line 7"/>
              <p:cNvCxnSpPr/>
              <p:nvPr/>
            </p:nvCxnSpPr>
            <p:spPr>
              <a:xfrm>
                <a:off x="1620838" y="776288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05" name="Line 8"/>
              <p:cNvCxnSpPr/>
              <p:nvPr/>
            </p:nvCxnSpPr>
            <p:spPr>
              <a:xfrm>
                <a:off x="1620838" y="2792413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06" name="Line 9"/>
              <p:cNvCxnSpPr/>
              <p:nvPr/>
            </p:nvCxnSpPr>
            <p:spPr>
              <a:xfrm>
                <a:off x="1620838" y="2073275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07" name="Line 10"/>
              <p:cNvCxnSpPr/>
              <p:nvPr/>
            </p:nvCxnSpPr>
            <p:spPr>
              <a:xfrm>
                <a:off x="1620838" y="1423988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08" name="Line 11"/>
              <p:cNvCxnSpPr/>
              <p:nvPr/>
            </p:nvCxnSpPr>
            <p:spPr>
              <a:xfrm>
                <a:off x="1620838" y="3513138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8209" name="Text Box 12"/>
              <p:cNvSpPr/>
              <p:nvPr/>
            </p:nvSpPr>
            <p:spPr>
              <a:xfrm>
                <a:off x="1054100" y="405363"/>
                <a:ext cx="184150" cy="15539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pPr algn="ctr"/>
                <a:endParaRPr lang="en-US" altLang="zh-CN" sz="3200" b="1">
                  <a:effectLst>
                    <a:outerShdw blurRad="38100" dist="38100" dir="2700000">
                      <a:srgbClr val="C0C0C0"/>
                    </a:outerShdw>
                  </a:effectLst>
                </a:endParaRPr>
              </a:p>
              <a:p>
                <a:pPr algn="ctr"/>
                <a:endParaRPr lang="en-US" altLang="zh-CN" sz="3200" b="1">
                  <a:effectLst>
                    <a:outerShdw blurRad="38100" dist="38100" dir="2700000">
                      <a:srgbClr val="C0C0C0"/>
                    </a:outerShdw>
                  </a:effectLst>
                </a:endParaRPr>
              </a:p>
              <a:p>
                <a:pPr algn="ctr"/>
                <a:endParaRPr lang="en-US" altLang="zh-CN" sz="3200" b="1">
                  <a:effectLst>
                    <a:outerShdw blurRad="38100" dist="38100" dir="2700000">
                      <a:srgbClr val="C0C0C0"/>
                    </a:outerShdw>
                  </a:effectLst>
                </a:endParaRPr>
              </a:p>
            </p:txBody>
          </p:sp>
          <p:cxnSp>
            <p:nvCxnSpPr>
              <p:cNvPr id="8210" name="Line 13"/>
              <p:cNvCxnSpPr/>
              <p:nvPr/>
            </p:nvCxnSpPr>
            <p:spPr>
              <a:xfrm>
                <a:off x="3636963" y="4089400"/>
                <a:ext cx="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1" name="Line 14"/>
              <p:cNvCxnSpPr/>
              <p:nvPr/>
            </p:nvCxnSpPr>
            <p:spPr>
              <a:xfrm>
                <a:off x="2413000" y="4089400"/>
                <a:ext cx="0" cy="7143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2" name="Line 15"/>
              <p:cNvCxnSpPr/>
              <p:nvPr/>
            </p:nvCxnSpPr>
            <p:spPr>
              <a:xfrm>
                <a:off x="2844800" y="4089400"/>
                <a:ext cx="0" cy="7143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3" name="Line 16"/>
              <p:cNvCxnSpPr/>
              <p:nvPr/>
            </p:nvCxnSpPr>
            <p:spPr>
              <a:xfrm>
                <a:off x="4068763" y="4079738"/>
                <a:ext cx="0" cy="7199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4" name="Line 17"/>
              <p:cNvCxnSpPr/>
              <p:nvPr/>
            </p:nvCxnSpPr>
            <p:spPr>
              <a:xfrm>
                <a:off x="5653088" y="4089400"/>
                <a:ext cx="0" cy="7143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5" name="Line 18"/>
              <p:cNvCxnSpPr/>
              <p:nvPr/>
            </p:nvCxnSpPr>
            <p:spPr>
              <a:xfrm>
                <a:off x="5292725" y="4088790"/>
                <a:ext cx="0" cy="7199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6" name="Line 19"/>
              <p:cNvCxnSpPr/>
              <p:nvPr/>
            </p:nvCxnSpPr>
            <p:spPr>
              <a:xfrm>
                <a:off x="6011863" y="4089400"/>
                <a:ext cx="0" cy="7302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7" name="Line 20"/>
              <p:cNvCxnSpPr/>
              <p:nvPr/>
            </p:nvCxnSpPr>
            <p:spPr>
              <a:xfrm>
                <a:off x="7057725" y="4079738"/>
                <a:ext cx="0" cy="7199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18" name="Line 21"/>
              <p:cNvCxnSpPr/>
              <p:nvPr/>
            </p:nvCxnSpPr>
            <p:spPr>
              <a:xfrm>
                <a:off x="7453313" y="4079738"/>
                <a:ext cx="0" cy="7199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8219" name="Text Box 26"/>
              <p:cNvSpPr/>
              <p:nvPr/>
            </p:nvSpPr>
            <p:spPr>
              <a:xfrm>
                <a:off x="7720013" y="4179954"/>
                <a:ext cx="895350" cy="51904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zh-CN" altLang="en-US" sz="2800" b="1">
                    <a:solidFill>
                      <a:srgbClr val="FF00FF"/>
                    </a:solidFill>
                    <a:effectLst>
                      <a:outerShdw blurRad="38100" dist="38100" dir="2700000">
                        <a:srgbClr val="C0C0C0"/>
                      </a:outerShdw>
                    </a:effectLst>
                  </a:rPr>
                  <a:t>年份</a:t>
                </a:r>
                <a:endParaRPr lang="zh-CN" altLang="en-US" sz="2800" b="1">
                  <a:solidFill>
                    <a:srgbClr val="FF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220" name="Text Box 28"/>
              <p:cNvSpPr/>
              <p:nvPr/>
            </p:nvSpPr>
            <p:spPr>
              <a:xfrm>
                <a:off x="1187450" y="4016375"/>
                <a:ext cx="360363" cy="519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0</a:t>
                </a:r>
                <a:endParaRPr lang="en-US" altLang="zh-CN" sz="2800" b="1"/>
              </a:p>
            </p:txBody>
          </p:sp>
          <p:sp>
            <p:nvSpPr>
              <p:cNvPr id="8221" name="Text Box 29"/>
              <p:cNvSpPr/>
              <p:nvPr/>
            </p:nvSpPr>
            <p:spPr>
              <a:xfrm>
                <a:off x="971550" y="3224213"/>
                <a:ext cx="792163" cy="5191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10</a:t>
                </a:r>
                <a:endParaRPr lang="en-US" altLang="zh-CN" sz="2800" b="1"/>
              </a:p>
            </p:txBody>
          </p:sp>
          <p:sp>
            <p:nvSpPr>
              <p:cNvPr id="8222" name="Text Box 30"/>
              <p:cNvSpPr/>
              <p:nvPr/>
            </p:nvSpPr>
            <p:spPr>
              <a:xfrm>
                <a:off x="971550" y="2505075"/>
                <a:ext cx="792163" cy="519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20</a:t>
                </a:r>
                <a:endParaRPr lang="en-US" altLang="zh-CN" sz="2800" b="1"/>
              </a:p>
            </p:txBody>
          </p:sp>
          <p:sp>
            <p:nvSpPr>
              <p:cNvPr id="8223" name="Text Box 31"/>
              <p:cNvSpPr/>
              <p:nvPr/>
            </p:nvSpPr>
            <p:spPr>
              <a:xfrm>
                <a:off x="971550" y="1855788"/>
                <a:ext cx="792163" cy="51911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30</a:t>
                </a:r>
                <a:endParaRPr lang="en-US" altLang="zh-CN" sz="2800" b="1"/>
              </a:p>
            </p:txBody>
          </p:sp>
          <p:sp>
            <p:nvSpPr>
              <p:cNvPr id="8224" name="Text Box 32"/>
              <p:cNvSpPr/>
              <p:nvPr/>
            </p:nvSpPr>
            <p:spPr>
              <a:xfrm>
                <a:off x="1044575" y="1136650"/>
                <a:ext cx="792163" cy="519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40</a:t>
                </a:r>
                <a:endParaRPr lang="en-US" altLang="zh-CN" sz="2800" b="1"/>
              </a:p>
            </p:txBody>
          </p:sp>
          <p:cxnSp>
            <p:nvCxnSpPr>
              <p:cNvPr id="8225" name="Line 34"/>
              <p:cNvCxnSpPr/>
              <p:nvPr/>
            </p:nvCxnSpPr>
            <p:spPr>
              <a:xfrm>
                <a:off x="6661150" y="4089400"/>
                <a:ext cx="0" cy="7302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26" name="Line 35"/>
              <p:cNvCxnSpPr/>
              <p:nvPr/>
            </p:nvCxnSpPr>
            <p:spPr>
              <a:xfrm>
                <a:off x="4429125" y="4089400"/>
                <a:ext cx="0" cy="7302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27" name="Line 36"/>
              <p:cNvCxnSpPr/>
              <p:nvPr/>
            </p:nvCxnSpPr>
            <p:spPr>
              <a:xfrm>
                <a:off x="3708400" y="4089400"/>
                <a:ext cx="0" cy="7302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28" name="Line 37"/>
              <p:cNvCxnSpPr/>
              <p:nvPr/>
            </p:nvCxnSpPr>
            <p:spPr>
              <a:xfrm>
                <a:off x="2052638" y="4089400"/>
                <a:ext cx="0" cy="7302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8229" name="Line 7"/>
              <p:cNvCxnSpPr/>
              <p:nvPr/>
            </p:nvCxnSpPr>
            <p:spPr>
              <a:xfrm>
                <a:off x="1643042" y="285728"/>
                <a:ext cx="1428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8230" name="Text Box 33"/>
              <p:cNvSpPr/>
              <p:nvPr/>
            </p:nvSpPr>
            <p:spPr>
              <a:xfrm>
                <a:off x="1000100" y="500042"/>
                <a:ext cx="792163" cy="519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2800" b="1"/>
                  <a:t>50</a:t>
                </a:r>
                <a:endParaRPr lang="en-US" altLang="zh-CN" sz="2800" b="1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8" grpId="0" animBg="1"/>
      <p:bldP spid="81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3"/>
          <p:cNvSpPr/>
          <p:nvPr/>
        </p:nvSpPr>
        <p:spPr>
          <a:xfrm>
            <a:off x="4071938" y="-80962"/>
            <a:ext cx="3022600" cy="4302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200" b="1">
                <a:latin typeface="黑体" panose="02010609060101010101" pitchFamily="2" charset="-122"/>
                <a:ea typeface="黑体" panose="02010609060101010101" pitchFamily="2" charset="-122"/>
              </a:rPr>
              <a:t>某地区城乡人口统计图</a:t>
            </a:r>
            <a:endParaRPr lang="zh-CN" altLang="en-US" sz="2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19" name="Text Box 25"/>
          <p:cNvSpPr/>
          <p:nvPr/>
        </p:nvSpPr>
        <p:spPr>
          <a:xfrm>
            <a:off x="0" y="214313"/>
            <a:ext cx="117792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800" b="1">
                <a:solidFill>
                  <a:srgbClr val="FF00FF"/>
                </a:solidFill>
              </a:rPr>
              <a:t>人数</a:t>
            </a:r>
            <a:r>
              <a:rPr lang="en-US" altLang="zh-CN" sz="1800" b="1">
                <a:solidFill>
                  <a:srgbClr val="FF00FF"/>
                </a:solidFill>
              </a:rPr>
              <a:t>/</a:t>
            </a:r>
            <a:r>
              <a:rPr lang="zh-CN" altLang="en-US" sz="1800" b="1">
                <a:solidFill>
                  <a:srgbClr val="FF00FF"/>
                </a:solidFill>
              </a:rPr>
              <a:t>万人</a:t>
            </a:r>
            <a:endParaRPr lang="zh-CN" altLang="en-US" sz="1800" b="1">
              <a:solidFill>
                <a:srgbClr val="FF00FF"/>
              </a:solidFill>
            </a:endParaRPr>
          </a:p>
        </p:txBody>
      </p:sp>
      <p:cxnSp>
        <p:nvCxnSpPr>
          <p:cNvPr id="9220" name="Line 2"/>
          <p:cNvCxnSpPr/>
          <p:nvPr/>
        </p:nvCxnSpPr>
        <p:spPr>
          <a:xfrm>
            <a:off x="1620838" y="4160838"/>
            <a:ext cx="6480175" cy="158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9221" name="Line 4"/>
          <p:cNvCxnSpPr/>
          <p:nvPr/>
        </p:nvCxnSpPr>
        <p:spPr>
          <a:xfrm flipV="1">
            <a:off x="1620838" y="44450"/>
            <a:ext cx="0" cy="41402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9222" name="Line 5"/>
          <p:cNvCxnSpPr/>
          <p:nvPr/>
        </p:nvCxnSpPr>
        <p:spPr>
          <a:xfrm>
            <a:off x="1620838" y="776288"/>
            <a:ext cx="1428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23" name="Line 6"/>
          <p:cNvCxnSpPr/>
          <p:nvPr/>
        </p:nvCxnSpPr>
        <p:spPr>
          <a:xfrm>
            <a:off x="1620838" y="2792413"/>
            <a:ext cx="1428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24" name="Line 7"/>
          <p:cNvCxnSpPr/>
          <p:nvPr/>
        </p:nvCxnSpPr>
        <p:spPr>
          <a:xfrm>
            <a:off x="1620838" y="2073275"/>
            <a:ext cx="142875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25" name="Line 8"/>
          <p:cNvCxnSpPr/>
          <p:nvPr/>
        </p:nvCxnSpPr>
        <p:spPr>
          <a:xfrm>
            <a:off x="1620838" y="1423988"/>
            <a:ext cx="1428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26" name="Line 9"/>
          <p:cNvCxnSpPr/>
          <p:nvPr/>
        </p:nvCxnSpPr>
        <p:spPr>
          <a:xfrm>
            <a:off x="1620838" y="3513138"/>
            <a:ext cx="1428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27" name="Text Box 10"/>
          <p:cNvSpPr/>
          <p:nvPr/>
        </p:nvSpPr>
        <p:spPr>
          <a:xfrm>
            <a:off x="1054100" y="404813"/>
            <a:ext cx="184150" cy="15541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/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cxnSp>
        <p:nvCxnSpPr>
          <p:cNvPr id="9228" name="Line 11"/>
          <p:cNvCxnSpPr/>
          <p:nvPr/>
        </p:nvCxnSpPr>
        <p:spPr>
          <a:xfrm>
            <a:off x="3636963" y="40894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29" name="Line 13"/>
          <p:cNvCxnSpPr/>
          <p:nvPr/>
        </p:nvCxnSpPr>
        <p:spPr>
          <a:xfrm>
            <a:off x="2413000" y="408940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0" name="Line 14"/>
          <p:cNvCxnSpPr/>
          <p:nvPr/>
        </p:nvCxnSpPr>
        <p:spPr>
          <a:xfrm>
            <a:off x="2844800" y="408940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1" name="Line 15"/>
          <p:cNvCxnSpPr/>
          <p:nvPr/>
        </p:nvCxnSpPr>
        <p:spPr>
          <a:xfrm>
            <a:off x="4068763" y="4016375"/>
            <a:ext cx="0" cy="1444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2" name="Line 16"/>
          <p:cNvCxnSpPr/>
          <p:nvPr/>
        </p:nvCxnSpPr>
        <p:spPr>
          <a:xfrm>
            <a:off x="5653088" y="4089400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3" name="Line 17"/>
          <p:cNvCxnSpPr/>
          <p:nvPr/>
        </p:nvCxnSpPr>
        <p:spPr>
          <a:xfrm>
            <a:off x="5292725" y="4016375"/>
            <a:ext cx="0" cy="1444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4" name="Line 18"/>
          <p:cNvCxnSpPr/>
          <p:nvPr/>
        </p:nvCxnSpPr>
        <p:spPr>
          <a:xfrm>
            <a:off x="6011863" y="408940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5" name="Line 19"/>
          <p:cNvCxnSpPr/>
          <p:nvPr/>
        </p:nvCxnSpPr>
        <p:spPr>
          <a:xfrm>
            <a:off x="7021513" y="4016375"/>
            <a:ext cx="0" cy="1444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36" name="Line 20"/>
          <p:cNvCxnSpPr/>
          <p:nvPr/>
        </p:nvCxnSpPr>
        <p:spPr>
          <a:xfrm>
            <a:off x="7453313" y="4016375"/>
            <a:ext cx="0" cy="1444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37" name="Text Box 26"/>
          <p:cNvSpPr/>
          <p:nvPr/>
        </p:nvSpPr>
        <p:spPr>
          <a:xfrm>
            <a:off x="7720013" y="4179888"/>
            <a:ext cx="8953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年份</a:t>
            </a:r>
            <a:endParaRPr lang="zh-CN" altLang="en-US" sz="2800" b="1">
              <a:solidFill>
                <a:srgbClr val="FF00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9238" name="Text Box 27"/>
          <p:cNvSpPr/>
          <p:nvPr/>
        </p:nvSpPr>
        <p:spPr>
          <a:xfrm>
            <a:off x="1979613" y="4160838"/>
            <a:ext cx="578008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  <a:buNone/>
            </a:pP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1985  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1990 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1995  </a:t>
            </a:r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</a:rPr>
              <a:t>　</a:t>
            </a: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</a:rPr>
              <a:t>2000</a:t>
            </a:r>
            <a:r>
              <a:rPr lang="en-US" altLang="zh-CN" sz="3200" b="1">
                <a:effectLst>
                  <a:outerShdw blurRad="38100" dist="38100" dir="2700000">
                    <a:srgbClr val="C0C0C0"/>
                  </a:outerShdw>
                </a:effectLst>
              </a:rPr>
              <a:t> </a:t>
            </a:r>
            <a:endParaRPr lang="en-US" altLang="zh-CN" sz="32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9239" name="Text Box 33"/>
          <p:cNvSpPr/>
          <p:nvPr/>
        </p:nvSpPr>
        <p:spPr>
          <a:xfrm>
            <a:off x="1187450" y="4016375"/>
            <a:ext cx="3603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0</a:t>
            </a:r>
            <a:endParaRPr lang="en-US" altLang="zh-CN" sz="2800" b="1"/>
          </a:p>
        </p:txBody>
      </p:sp>
      <p:sp>
        <p:nvSpPr>
          <p:cNvPr id="9240" name="Text Box 34"/>
          <p:cNvSpPr/>
          <p:nvPr/>
        </p:nvSpPr>
        <p:spPr>
          <a:xfrm>
            <a:off x="971550" y="3224213"/>
            <a:ext cx="7921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10</a:t>
            </a:r>
            <a:endParaRPr lang="en-US" altLang="zh-CN" sz="2800" b="1"/>
          </a:p>
        </p:txBody>
      </p:sp>
      <p:sp>
        <p:nvSpPr>
          <p:cNvPr id="9241" name="Text Box 35"/>
          <p:cNvSpPr/>
          <p:nvPr/>
        </p:nvSpPr>
        <p:spPr>
          <a:xfrm>
            <a:off x="971550" y="2505075"/>
            <a:ext cx="7921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20</a:t>
            </a:r>
            <a:endParaRPr lang="en-US" altLang="zh-CN" sz="2800" b="1"/>
          </a:p>
        </p:txBody>
      </p:sp>
      <p:sp>
        <p:nvSpPr>
          <p:cNvPr id="9242" name="Text Box 36"/>
          <p:cNvSpPr/>
          <p:nvPr/>
        </p:nvSpPr>
        <p:spPr>
          <a:xfrm>
            <a:off x="971550" y="1855788"/>
            <a:ext cx="7921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30</a:t>
            </a:r>
            <a:endParaRPr lang="en-US" altLang="zh-CN" sz="2800" b="1"/>
          </a:p>
        </p:txBody>
      </p:sp>
      <p:sp>
        <p:nvSpPr>
          <p:cNvPr id="9243" name="Text Box 37"/>
          <p:cNvSpPr/>
          <p:nvPr/>
        </p:nvSpPr>
        <p:spPr>
          <a:xfrm>
            <a:off x="1044575" y="1136650"/>
            <a:ext cx="7921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40</a:t>
            </a:r>
            <a:endParaRPr lang="en-US" altLang="zh-CN" sz="2800" b="1"/>
          </a:p>
        </p:txBody>
      </p:sp>
      <p:sp>
        <p:nvSpPr>
          <p:cNvPr id="9244" name="Text Box 38"/>
          <p:cNvSpPr/>
          <p:nvPr/>
        </p:nvSpPr>
        <p:spPr>
          <a:xfrm>
            <a:off x="1044575" y="488950"/>
            <a:ext cx="7921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50</a:t>
            </a:r>
            <a:endParaRPr lang="en-US" altLang="zh-CN" sz="2800" b="1"/>
          </a:p>
        </p:txBody>
      </p:sp>
      <p:cxnSp>
        <p:nvCxnSpPr>
          <p:cNvPr id="9245" name="Line 39"/>
          <p:cNvCxnSpPr/>
          <p:nvPr/>
        </p:nvCxnSpPr>
        <p:spPr>
          <a:xfrm>
            <a:off x="6661150" y="408940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46" name="Line 40"/>
          <p:cNvCxnSpPr/>
          <p:nvPr/>
        </p:nvCxnSpPr>
        <p:spPr>
          <a:xfrm>
            <a:off x="4429125" y="408940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47" name="Line 41"/>
          <p:cNvCxnSpPr/>
          <p:nvPr/>
        </p:nvCxnSpPr>
        <p:spPr>
          <a:xfrm>
            <a:off x="3708400" y="408940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248" name="Line 42"/>
          <p:cNvCxnSpPr/>
          <p:nvPr/>
        </p:nvCxnSpPr>
        <p:spPr>
          <a:xfrm>
            <a:off x="2052638" y="4089400"/>
            <a:ext cx="0" cy="730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49" name="Text Box 57"/>
          <p:cNvSpPr/>
          <p:nvPr/>
        </p:nvSpPr>
        <p:spPr>
          <a:xfrm>
            <a:off x="611188" y="4652963"/>
            <a:ext cx="16573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>
                <a:solidFill>
                  <a:srgbClr val="0000FF"/>
                </a:solidFill>
              </a:rPr>
              <a:t>想一想：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9250" name="Rectangle 58"/>
          <p:cNvSpPr/>
          <p:nvPr/>
        </p:nvSpPr>
        <p:spPr>
          <a:xfrm>
            <a:off x="7500938" y="500063"/>
            <a:ext cx="287337" cy="2159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>
              <a:solidFill>
                <a:srgbClr val="0000FF"/>
              </a:solidFill>
            </a:endParaRPr>
          </a:p>
        </p:txBody>
      </p:sp>
      <p:sp>
        <p:nvSpPr>
          <p:cNvPr id="9251" name="Rectangle 59"/>
          <p:cNvSpPr/>
          <p:nvPr/>
        </p:nvSpPr>
        <p:spPr>
          <a:xfrm>
            <a:off x="7500938" y="785813"/>
            <a:ext cx="287337" cy="2159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>
              <a:solidFill>
                <a:srgbClr val="0000FF"/>
              </a:solidFill>
            </a:endParaRPr>
          </a:p>
        </p:txBody>
      </p:sp>
      <p:sp>
        <p:nvSpPr>
          <p:cNvPr id="9252" name="Text Box 60"/>
          <p:cNvSpPr/>
          <p:nvPr/>
        </p:nvSpPr>
        <p:spPr>
          <a:xfrm>
            <a:off x="7715250" y="357188"/>
            <a:ext cx="1150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/>
              <a:t>城填</a:t>
            </a:r>
            <a:endParaRPr lang="zh-CN" altLang="en-US" sz="2400" b="1"/>
          </a:p>
        </p:txBody>
      </p:sp>
      <p:sp>
        <p:nvSpPr>
          <p:cNvPr id="9253" name="Text Box 61"/>
          <p:cNvSpPr/>
          <p:nvPr/>
        </p:nvSpPr>
        <p:spPr>
          <a:xfrm>
            <a:off x="7715250" y="642938"/>
            <a:ext cx="1150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400" b="1"/>
              <a:t>乡村</a:t>
            </a:r>
            <a:endParaRPr lang="zh-CN" altLang="en-US" sz="2400" b="1"/>
          </a:p>
        </p:txBody>
      </p:sp>
      <p:sp>
        <p:nvSpPr>
          <p:cNvPr id="9254" name="Text Box 53"/>
          <p:cNvSpPr/>
          <p:nvPr/>
        </p:nvSpPr>
        <p:spPr>
          <a:xfrm>
            <a:off x="1908175" y="4652963"/>
            <a:ext cx="7416800" cy="176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 b="1"/>
              <a:t>1.</a:t>
            </a:r>
            <a:r>
              <a:rPr lang="zh-CN" altLang="en-US" sz="2000" b="1"/>
              <a:t>哪年</a:t>
            </a:r>
            <a:r>
              <a:rPr lang="zh-CN" altLang="en-US" sz="2000" b="1">
                <a:solidFill>
                  <a:srgbClr val="FF0000"/>
                </a:solidFill>
              </a:rPr>
              <a:t>城填</a:t>
            </a:r>
            <a:r>
              <a:rPr lang="zh-CN" altLang="en-US" sz="2000" b="1"/>
              <a:t>人口数最多？哪年最少？</a:t>
            </a:r>
            <a:endParaRPr lang="zh-CN" altLang="en-US" sz="20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 b="1"/>
              <a:t>2.</a:t>
            </a:r>
            <a:r>
              <a:rPr lang="zh-CN" altLang="en-US" sz="2000" b="1"/>
              <a:t>哪年</a:t>
            </a:r>
            <a:r>
              <a:rPr lang="zh-CN" altLang="en-US" sz="2000" b="1">
                <a:solidFill>
                  <a:srgbClr val="FF0000"/>
                </a:solidFill>
              </a:rPr>
              <a:t>乡村</a:t>
            </a:r>
            <a:r>
              <a:rPr lang="zh-CN" altLang="en-US" sz="2000" b="1"/>
              <a:t>人口数最多？哪年最少？</a:t>
            </a:r>
            <a:endParaRPr lang="zh-CN" altLang="en-US" sz="20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 b="1"/>
              <a:t>3.</a:t>
            </a:r>
            <a:r>
              <a:rPr lang="zh-CN" altLang="en-US" sz="2000" b="1"/>
              <a:t>哪年</a:t>
            </a:r>
            <a:r>
              <a:rPr lang="zh-CN" altLang="en-US" sz="2000" b="1">
                <a:solidFill>
                  <a:srgbClr val="FF0000"/>
                </a:solidFill>
              </a:rPr>
              <a:t>城乡</a:t>
            </a:r>
            <a:r>
              <a:rPr lang="zh-CN" altLang="en-US" sz="2000" b="1"/>
              <a:t>人口数最多？哪年最少？</a:t>
            </a:r>
            <a:endParaRPr lang="zh-CN" altLang="en-US" sz="2000" b="1"/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000" b="1"/>
              <a:t>4.</a:t>
            </a:r>
            <a:r>
              <a:rPr lang="zh-CN" altLang="en-US" sz="2000" b="1"/>
              <a:t>你还能得到哪些信息？</a:t>
            </a:r>
            <a:endParaRPr lang="zh-CN" altLang="en-US" sz="2000" b="1"/>
          </a:p>
        </p:txBody>
      </p:sp>
      <p:cxnSp>
        <p:nvCxnSpPr>
          <p:cNvPr id="9255" name="Line 5"/>
          <p:cNvCxnSpPr/>
          <p:nvPr/>
        </p:nvCxnSpPr>
        <p:spPr>
          <a:xfrm>
            <a:off x="1643063" y="303213"/>
            <a:ext cx="142875" cy="15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56" name="Text Box 38"/>
          <p:cNvSpPr/>
          <p:nvPr/>
        </p:nvSpPr>
        <p:spPr>
          <a:xfrm>
            <a:off x="1071563" y="0"/>
            <a:ext cx="7921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/>
              <a:t>60</a:t>
            </a:r>
            <a:endParaRPr lang="en-US" altLang="zh-CN" sz="2800" b="1"/>
          </a:p>
        </p:txBody>
      </p:sp>
      <p:grpSp>
        <p:nvGrpSpPr>
          <p:cNvPr id="9257" name="组合 58"/>
          <p:cNvGrpSpPr/>
          <p:nvPr/>
        </p:nvGrpSpPr>
        <p:grpSpPr>
          <a:xfrm>
            <a:off x="1930400" y="2198688"/>
            <a:ext cx="585788" cy="1962150"/>
            <a:chOff x="1929780" y="2198420"/>
            <a:chExt cx="585788" cy="1962418"/>
          </a:xfrm>
        </p:grpSpPr>
        <p:sp>
          <p:nvSpPr>
            <p:cNvPr id="9258" name="Rectangle 21"/>
            <p:cNvSpPr/>
            <p:nvPr/>
          </p:nvSpPr>
          <p:spPr>
            <a:xfrm>
              <a:off x="1979613" y="2643182"/>
              <a:ext cx="431800" cy="1517656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59" name="Text Box 93"/>
            <p:cNvSpPr/>
            <p:nvPr/>
          </p:nvSpPr>
          <p:spPr>
            <a:xfrm>
              <a:off x="1929780" y="2198420"/>
              <a:ext cx="585788" cy="5239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21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60" name="组合 60"/>
          <p:cNvGrpSpPr/>
          <p:nvPr/>
        </p:nvGrpSpPr>
        <p:grpSpPr>
          <a:xfrm>
            <a:off x="3500438" y="1643063"/>
            <a:ext cx="585787" cy="2517775"/>
            <a:chOff x="3500430" y="1643050"/>
            <a:chExt cx="585788" cy="2517788"/>
          </a:xfrm>
        </p:grpSpPr>
        <p:sp>
          <p:nvSpPr>
            <p:cNvPr id="9261" name="Rectangle 22"/>
            <p:cNvSpPr/>
            <p:nvPr/>
          </p:nvSpPr>
          <p:spPr>
            <a:xfrm>
              <a:off x="3636963" y="2143116"/>
              <a:ext cx="431800" cy="2017722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62" name="Text Box 93"/>
            <p:cNvSpPr/>
            <p:nvPr/>
          </p:nvSpPr>
          <p:spPr>
            <a:xfrm>
              <a:off x="3500430" y="1643050"/>
              <a:ext cx="585788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27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63" name="组合 62"/>
          <p:cNvGrpSpPr/>
          <p:nvPr/>
        </p:nvGrpSpPr>
        <p:grpSpPr>
          <a:xfrm>
            <a:off x="5214938" y="1071563"/>
            <a:ext cx="585787" cy="3089275"/>
            <a:chOff x="5214942" y="1071546"/>
            <a:chExt cx="585417" cy="3089293"/>
          </a:xfrm>
        </p:grpSpPr>
        <p:sp>
          <p:nvSpPr>
            <p:cNvPr id="9264" name="Rectangle 23"/>
            <p:cNvSpPr/>
            <p:nvPr/>
          </p:nvSpPr>
          <p:spPr>
            <a:xfrm>
              <a:off x="5292725" y="1571613"/>
              <a:ext cx="431800" cy="2589226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65" name="Text Box 93"/>
            <p:cNvSpPr/>
            <p:nvPr/>
          </p:nvSpPr>
          <p:spPr>
            <a:xfrm>
              <a:off x="5214942" y="1071546"/>
              <a:ext cx="585417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35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66" name="组合 64"/>
          <p:cNvGrpSpPr/>
          <p:nvPr/>
        </p:nvGrpSpPr>
        <p:grpSpPr>
          <a:xfrm>
            <a:off x="6572250" y="357188"/>
            <a:ext cx="585788" cy="3803650"/>
            <a:chOff x="6572264" y="357166"/>
            <a:chExt cx="585417" cy="3803672"/>
          </a:xfrm>
        </p:grpSpPr>
        <p:sp>
          <p:nvSpPr>
            <p:cNvPr id="9267" name="Rectangle 24"/>
            <p:cNvSpPr/>
            <p:nvPr/>
          </p:nvSpPr>
          <p:spPr>
            <a:xfrm>
              <a:off x="6661150" y="857232"/>
              <a:ext cx="431800" cy="3303606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68" name="Text Box 93"/>
            <p:cNvSpPr/>
            <p:nvPr/>
          </p:nvSpPr>
          <p:spPr>
            <a:xfrm>
              <a:off x="6572264" y="357166"/>
              <a:ext cx="585417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46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69" name="组合 59"/>
          <p:cNvGrpSpPr/>
          <p:nvPr/>
        </p:nvGrpSpPr>
        <p:grpSpPr>
          <a:xfrm>
            <a:off x="2357438" y="0"/>
            <a:ext cx="585787" cy="4160838"/>
            <a:chOff x="2357422" y="0"/>
            <a:chExt cx="585417" cy="4160839"/>
          </a:xfrm>
        </p:grpSpPr>
        <p:sp>
          <p:nvSpPr>
            <p:cNvPr id="9270" name="Rectangle 43"/>
            <p:cNvSpPr/>
            <p:nvPr/>
          </p:nvSpPr>
          <p:spPr>
            <a:xfrm>
              <a:off x="2413000" y="428605"/>
              <a:ext cx="431800" cy="3732234"/>
            </a:xfrm>
            <a:prstGeom prst="rect">
              <a:avLst/>
            </a:prstGeom>
            <a:solidFill>
              <a:srgbClr val="FF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71" name="Text Box 93"/>
            <p:cNvSpPr/>
            <p:nvPr/>
          </p:nvSpPr>
          <p:spPr>
            <a:xfrm>
              <a:off x="2357422" y="0"/>
              <a:ext cx="585417" cy="5238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58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72" name="组合 61"/>
          <p:cNvGrpSpPr/>
          <p:nvPr/>
        </p:nvGrpSpPr>
        <p:grpSpPr>
          <a:xfrm>
            <a:off x="4000500" y="142875"/>
            <a:ext cx="585788" cy="4006850"/>
            <a:chOff x="4000496" y="142852"/>
            <a:chExt cx="585417" cy="4006873"/>
          </a:xfrm>
        </p:grpSpPr>
        <p:sp>
          <p:nvSpPr>
            <p:cNvPr id="9273" name="Rectangle 47"/>
            <p:cNvSpPr/>
            <p:nvPr/>
          </p:nvSpPr>
          <p:spPr>
            <a:xfrm>
              <a:off x="4067175" y="571480"/>
              <a:ext cx="431800" cy="3578245"/>
            </a:xfrm>
            <a:prstGeom prst="rect">
              <a:avLst/>
            </a:prstGeom>
            <a:solidFill>
              <a:srgbClr val="FF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74" name="Text Box 93"/>
            <p:cNvSpPr/>
            <p:nvPr/>
          </p:nvSpPr>
          <p:spPr>
            <a:xfrm>
              <a:off x="4000496" y="142852"/>
              <a:ext cx="585417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54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75" name="组合 63"/>
          <p:cNvGrpSpPr/>
          <p:nvPr/>
        </p:nvGrpSpPr>
        <p:grpSpPr>
          <a:xfrm>
            <a:off x="5643563" y="357188"/>
            <a:ext cx="585787" cy="3803650"/>
            <a:chOff x="5643570" y="357166"/>
            <a:chExt cx="585417" cy="3803673"/>
          </a:xfrm>
        </p:grpSpPr>
        <p:sp>
          <p:nvSpPr>
            <p:cNvPr id="9276" name="Rectangle 48"/>
            <p:cNvSpPr/>
            <p:nvPr/>
          </p:nvSpPr>
          <p:spPr>
            <a:xfrm>
              <a:off x="5724525" y="857233"/>
              <a:ext cx="431800" cy="3303606"/>
            </a:xfrm>
            <a:prstGeom prst="rect">
              <a:avLst/>
            </a:prstGeom>
            <a:solidFill>
              <a:srgbClr val="FF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77" name="Text Box 93"/>
            <p:cNvSpPr/>
            <p:nvPr/>
          </p:nvSpPr>
          <p:spPr>
            <a:xfrm>
              <a:off x="5643570" y="357166"/>
              <a:ext cx="585417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49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  <p:grpSp>
        <p:nvGrpSpPr>
          <p:cNvPr id="9278" name="组合 65"/>
          <p:cNvGrpSpPr/>
          <p:nvPr/>
        </p:nvGrpSpPr>
        <p:grpSpPr>
          <a:xfrm>
            <a:off x="7000875" y="785813"/>
            <a:ext cx="585788" cy="3375025"/>
            <a:chOff x="7000892" y="785794"/>
            <a:chExt cx="585417" cy="3375045"/>
          </a:xfrm>
        </p:grpSpPr>
        <p:sp>
          <p:nvSpPr>
            <p:cNvPr id="9279" name="Rectangle 49"/>
            <p:cNvSpPr/>
            <p:nvPr/>
          </p:nvSpPr>
          <p:spPr>
            <a:xfrm>
              <a:off x="7092950" y="1214423"/>
              <a:ext cx="431800" cy="2946416"/>
            </a:xfrm>
            <a:prstGeom prst="rect">
              <a:avLst/>
            </a:prstGeom>
            <a:solidFill>
              <a:srgbClr val="FF00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9280" name="Text Box 93"/>
            <p:cNvSpPr/>
            <p:nvPr/>
          </p:nvSpPr>
          <p:spPr>
            <a:xfrm>
              <a:off x="7000892" y="785794"/>
              <a:ext cx="585417" cy="523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defTabSz="914400">
                <a:buClrTx/>
                <a:buSzPct val="100000"/>
                <a:buFontTx/>
                <a:buNone/>
              </a:pP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</a:rPr>
                <a:t>43</a:t>
              </a:r>
              <a:endParaRPr lang="en-US" altLang="zh-CN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1" descr="C:\Documents and Settings\Administrator\Application Data\Tencent\Users\281933866\QQ\WinTemp\RichOle\2_XQSCE$WO~NF{CS@((CKR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313" y="142875"/>
            <a:ext cx="3786187" cy="271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2" descr="C:\Documents and Settings\Administrator\Application Data\Tencent\Users\281933866\QQ\WinTemp\RichOle\R~POCAISHI]06W$ZU)DS6F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42875"/>
            <a:ext cx="3786187" cy="2643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1" descr="C:\Documents and Settings\Administrator\Application Data\Tencent\Users\281933866\QQ\WinTemp\RichOle\41FMS(MUZG68G8(6)K}TA)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3429000"/>
            <a:ext cx="5929313" cy="2143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丁字箭头 4"/>
          <p:cNvSpPr/>
          <p:nvPr/>
        </p:nvSpPr>
        <p:spPr>
          <a:xfrm rot="10800000">
            <a:off x="3857625" y="2143125"/>
            <a:ext cx="1071563" cy="1285875"/>
          </a:xfrm>
          <a:solidFill>
            <a:srgbClr val="333399"/>
          </a:solidFill>
          <a:ln w="25400" cap="flat" cmpd="sng">
            <a:solidFill>
              <a:srgbClr val="23236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1293</Words>
  <Application>WPS 演示</Application>
  <PresentationFormat/>
  <Paragraphs>393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Arial</vt:lpstr>
      <vt:lpstr>华文新魏</vt:lpstr>
      <vt:lpstr>楷体_GB2312</vt:lpstr>
      <vt:lpstr>新宋体</vt:lpstr>
      <vt:lpstr>黑体</vt:lpstr>
      <vt:lpstr>Times New Roman</vt:lpstr>
      <vt:lpstr>华文细黑</vt:lpstr>
      <vt:lpstr>仿宋_GB2312</vt:lpstr>
      <vt:lpstr>仿宋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2021-06-16T10:49:46Z</cp:lastPrinted>
  <dcterms:created xsi:type="dcterms:W3CDTF">2021-06-16T10:49:46Z</dcterms:created>
  <dcterms:modified xsi:type="dcterms:W3CDTF">2021-12-12T06:20:20Z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7AFE59739771441989A1E7A63B6CD8B4</vt:lpwstr>
  </property>
  <property fmtid="{D5CDD505-2E9C-101B-9397-08002B2CF9AE}" pid="7" name="KSOProductBuildVer">
    <vt:lpwstr>2052-11.1.0.11115</vt:lpwstr>
  </property>
</Properties>
</file>