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sldIdLst>
    <p:sldId id="1267" r:id="rId3"/>
    <p:sldId id="1148" r:id="rId5"/>
    <p:sldId id="1258" r:id="rId6"/>
    <p:sldId id="1268" r:id="rId7"/>
    <p:sldId id="1259" r:id="rId8"/>
    <p:sldId id="1256" r:id="rId9"/>
    <p:sldId id="1269" r:id="rId10"/>
    <p:sldId id="1243" r:id="rId11"/>
    <p:sldId id="1244" r:id="rId12"/>
    <p:sldId id="1245" r:id="rId13"/>
    <p:sldId id="1246" r:id="rId14"/>
    <p:sldId id="1270" r:id="rId15"/>
    <p:sldId id="1226" r:id="rId16"/>
    <p:sldId id="1227" r:id="rId17"/>
    <p:sldId id="1257" r:id="rId18"/>
    <p:sldId id="1260" r:id="rId19"/>
    <p:sldId id="1261" r:id="rId20"/>
    <p:sldId id="1235" r:id="rId21"/>
    <p:sldId id="1271" r:id="rId22"/>
    <p:sldId id="1236" r:id="rId23"/>
    <p:sldId id="1240" r:id="rId24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28"/>
    </p:embeddedFont>
    <p:embeddedFont>
      <p:font typeface="黑体" panose="02010609060101010101" pitchFamily="49" charset="-122"/>
      <p:regular r:id="rId29"/>
    </p:embeddedFont>
    <p:embeddedFont>
      <p:font typeface="Calibri" panose="020F0502020204030204" pitchFamily="34" charset="0"/>
      <p:regular r:id="rId30"/>
      <p:bold r:id="rId31"/>
      <p:italic r:id="rId32"/>
      <p:boldItalic r:id="rId33"/>
    </p:embeddedFont>
  </p:embeddedFontLst>
  <p:custDataLst>
    <p:tags r:id="rId34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FF"/>
    <a:srgbClr val="FFCC00"/>
    <a:srgbClr val="7EB2E4"/>
    <a:srgbClr val="293937"/>
    <a:srgbClr val="0000FF"/>
    <a:srgbClr val="FF9933"/>
    <a:srgbClr val="FFFFCC"/>
    <a:srgbClr val="FFFF99"/>
    <a:srgbClr val="FFCC99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05" autoAdjust="0"/>
    <p:restoredTop sz="99852" autoAdjust="0"/>
  </p:normalViewPr>
  <p:slideViewPr>
    <p:cSldViewPr>
      <p:cViewPr>
        <p:scale>
          <a:sx n="100" d="100"/>
          <a:sy n="100" d="100"/>
        </p:scale>
        <p:origin x="-750" y="-402"/>
      </p:cViewPr>
      <p:guideLst>
        <p:guide orient="horz" pos="121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gs" Target="tags/tag1.xml"/><Relationship Id="rId33" Type="http://schemas.openxmlformats.org/officeDocument/2006/relationships/font" Target="fonts/font6.fntdata"/><Relationship Id="rId32" Type="http://schemas.openxmlformats.org/officeDocument/2006/relationships/font" Target="fonts/font5.fntdata"/><Relationship Id="rId31" Type="http://schemas.openxmlformats.org/officeDocument/2006/relationships/font" Target="fonts/font4.fntdata"/><Relationship Id="rId30" Type="http://schemas.openxmlformats.org/officeDocument/2006/relationships/font" Target="fonts/font3.fntdata"/><Relationship Id="rId3" Type="http://schemas.openxmlformats.org/officeDocument/2006/relationships/slide" Target="slides/slide1.xml"/><Relationship Id="rId29" Type="http://schemas.openxmlformats.org/officeDocument/2006/relationships/font" Target="fonts/font2.fntdata"/><Relationship Id="rId28" Type="http://schemas.openxmlformats.org/officeDocument/2006/relationships/font" Target="fonts/font1.fntdata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rgbClr val="293937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dministrator\Desktop\5b7be13e86224.jp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82272"/>
            <a:ext cx="987992" cy="38834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0" lvl="0" indent="0" algn="ctr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463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050" lvl="4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5950" lvl="5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8850" lvl="6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1750" lvl="7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4650" lvl="8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1714500" lvl="5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057400" lvl="6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2400300" lvl="7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2743200" lvl="8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slide" Target="slide13.xml"/><Relationship Id="rId2" Type="http://schemas.openxmlformats.org/officeDocument/2006/relationships/slide" Target="slide2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3.xml"/><Relationship Id="rId2" Type="http://schemas.microsoft.com/office/2007/relationships/hdphoto" Target="../media/image22.wdp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4.jpeg"/><Relationship Id="rId1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3.xml"/><Relationship Id="rId2" Type="http://schemas.microsoft.com/office/2007/relationships/hdphoto" Target="../media/image26.wdp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32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microsoft.com/office/2007/relationships/hdphoto" Target="../media/image5.wdp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20.wdp"/><Relationship Id="rId1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3.xml"/><Relationship Id="rId5" Type="http://schemas.microsoft.com/office/2007/relationships/hdphoto" Target="../media/image10.wdp"/><Relationship Id="rId4" Type="http://schemas.openxmlformats.org/officeDocument/2006/relationships/image" Target="../media/image9.png"/><Relationship Id="rId3" Type="http://schemas.microsoft.com/office/2007/relationships/hdphoto" Target="../media/image8.wdp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3.xml"/><Relationship Id="rId6" Type="http://schemas.microsoft.com/office/2007/relationships/hdphoto" Target="../media/image16.wdp"/><Relationship Id="rId5" Type="http://schemas.openxmlformats.org/officeDocument/2006/relationships/image" Target="../media/image15.png"/><Relationship Id="rId4" Type="http://schemas.microsoft.com/office/2007/relationships/hdphoto" Target="../media/image14.wdp"/><Relationship Id="rId3" Type="http://schemas.openxmlformats.org/officeDocument/2006/relationships/image" Target="../media/image13.png"/><Relationship Id="rId2" Type="http://schemas.microsoft.com/office/2007/relationships/hdphoto" Target="../media/image12.wdp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3.xml"/><Relationship Id="rId2" Type="http://schemas.microsoft.com/office/2007/relationships/hdphoto" Target="../media/image18.wdp"/><Relationship Id="rId1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3.xml"/><Relationship Id="rId2" Type="http://schemas.microsoft.com/office/2007/relationships/hdphoto" Target="../media/image20.wdp"/><Relationship Id="rId1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3.xml"/><Relationship Id="rId2" Type="http://schemas.microsoft.com/office/2007/relationships/hdphoto" Target="../media/image20.wdp"/><Relationship Id="rId1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20.wdp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3.xml"/><Relationship Id="rId2" Type="http://schemas.microsoft.com/office/2007/relationships/hdphoto" Target="../media/image22.wdp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Desktop\5b7be13e86224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1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文本框 1"/>
          <p:cNvSpPr txBox="1"/>
          <p:nvPr/>
        </p:nvSpPr>
        <p:spPr>
          <a:xfrm>
            <a:off x="4373191" y="1054790"/>
            <a:ext cx="4519289" cy="108491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600" b="1" smtClean="0">
                <a:ln w="9525">
                  <a:solidFill>
                    <a:schemeClr val="bg1"/>
                  </a:solidFill>
                  <a:prstDash val="solid"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我爱学语文</a:t>
            </a:r>
            <a:endParaRPr lang="zh-CN" altLang="en-US" sz="6600" b="1" dirty="0">
              <a:ln w="9525">
                <a:solidFill>
                  <a:schemeClr val="bg1"/>
                </a:solidFill>
                <a:prstDash val="solid"/>
              </a:ln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7504" y="124639"/>
            <a:ext cx="30716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语文 一年级 上册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5">
            <a:hlinkClick r:id="rId2" action="ppaction://hlinksldjump"/>
          </p:cNvPr>
          <p:cNvSpPr txBox="1"/>
          <p:nvPr/>
        </p:nvSpPr>
        <p:spPr>
          <a:xfrm>
            <a:off x="5274071" y="2459500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+mn-ea"/>
              </a:rPr>
              <a:t>第一课时</a:t>
            </a:r>
            <a:endParaRPr kumimoji="1" lang="zh-CN" altLang="en-US" sz="3600" b="1" dirty="0">
              <a:latin typeface="+mn-ea"/>
            </a:endParaRPr>
          </a:p>
        </p:txBody>
      </p:sp>
      <p:sp>
        <p:nvSpPr>
          <p:cNvPr id="22" name="iconfont-1191-870150"/>
          <p:cNvSpPr>
            <a:spLocks noChangeAspect="1"/>
          </p:cNvSpPr>
          <p:nvPr/>
        </p:nvSpPr>
        <p:spPr bwMode="auto">
          <a:xfrm>
            <a:off x="7673406" y="2570438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3" name="iconfont-1191-870150"/>
          <p:cNvSpPr>
            <a:spLocks noChangeAspect="1"/>
          </p:cNvSpPr>
          <p:nvPr/>
        </p:nvSpPr>
        <p:spPr bwMode="auto">
          <a:xfrm rot="10800000">
            <a:off x="5139612" y="2570439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4" name="文本框 15">
            <a:hlinkClick r:id="rId3" action="ppaction://hlinksldjump"/>
          </p:cNvPr>
          <p:cNvSpPr txBox="1"/>
          <p:nvPr/>
        </p:nvSpPr>
        <p:spPr>
          <a:xfrm>
            <a:off x="5274071" y="3221563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+mn-ea"/>
              </a:rPr>
              <a:t>第二课时</a:t>
            </a:r>
            <a:endParaRPr kumimoji="1" lang="zh-CN" altLang="en-US" sz="3600" b="1" dirty="0">
              <a:latin typeface="+mn-ea"/>
            </a:endParaRPr>
          </a:p>
        </p:txBody>
      </p:sp>
      <p:sp>
        <p:nvSpPr>
          <p:cNvPr id="25" name="iconfont-1191-870150"/>
          <p:cNvSpPr>
            <a:spLocks noChangeAspect="1"/>
          </p:cNvSpPr>
          <p:nvPr/>
        </p:nvSpPr>
        <p:spPr bwMode="auto">
          <a:xfrm>
            <a:off x="7673406" y="3332501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6" name="iconfont-1191-870150"/>
          <p:cNvSpPr>
            <a:spLocks noChangeAspect="1"/>
          </p:cNvSpPr>
          <p:nvPr/>
        </p:nvSpPr>
        <p:spPr bwMode="auto">
          <a:xfrm rot="10800000">
            <a:off x="5139612" y="3332502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907704" y="1419622"/>
            <a:ext cx="2952328" cy="343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写字</a:t>
            </a:r>
            <a:r>
              <a:rPr lang="zh-CN" altLang="en-US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歌</a:t>
            </a:r>
            <a:endParaRPr lang="en-US" altLang="zh-CN" sz="28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要挺，字看清。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头摆正，肩放平。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手离笔尖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一寸，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胸离桌子一拳，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眼离桌面一尺。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755576" y="378822"/>
            <a:ext cx="5760640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老师读儿歌，你来做动作。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4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857003"/>
            <a:ext cx="2545363" cy="2734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08484" y="1377087"/>
            <a:ext cx="2643522" cy="2538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 descr="C:\Users\Administrator\Desktop\图片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5579" y="1116764"/>
            <a:ext cx="4192885" cy="3133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5440263" y="4149392"/>
            <a:ext cx="1992284" cy="419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中指内侧抵住笔杆。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360041" y="255385"/>
            <a:ext cx="5148063" cy="734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认识手指，学执笔方法。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 rot="865655">
            <a:off x="2555776" y="2150107"/>
            <a:ext cx="430887" cy="49629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拇指</a:t>
            </a:r>
            <a:endParaRPr lang="zh-CN" altLang="en-US" sz="1050" dirty="0"/>
          </a:p>
        </p:txBody>
      </p:sp>
      <p:sp>
        <p:nvSpPr>
          <p:cNvPr id="3" name="矩形 2"/>
          <p:cNvSpPr/>
          <p:nvPr/>
        </p:nvSpPr>
        <p:spPr>
          <a:xfrm>
            <a:off x="2143145" y="1283372"/>
            <a:ext cx="430887" cy="49629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食指</a:t>
            </a:r>
            <a:endParaRPr lang="zh-CN" altLang="en-US" sz="1050" dirty="0"/>
          </a:p>
        </p:txBody>
      </p:sp>
      <p:sp>
        <p:nvSpPr>
          <p:cNvPr id="4" name="矩形 3"/>
          <p:cNvSpPr/>
          <p:nvPr/>
        </p:nvSpPr>
        <p:spPr>
          <a:xfrm>
            <a:off x="1691680" y="1139356"/>
            <a:ext cx="430887" cy="49629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中指</a:t>
            </a:r>
            <a:endParaRPr lang="zh-CN" altLang="en-US" sz="1050" dirty="0"/>
          </a:p>
        </p:txBody>
      </p:sp>
      <p:sp>
        <p:nvSpPr>
          <p:cNvPr id="8" name="矩形 7"/>
          <p:cNvSpPr/>
          <p:nvPr/>
        </p:nvSpPr>
        <p:spPr>
          <a:xfrm>
            <a:off x="3059832" y="2230898"/>
            <a:ext cx="16640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拇指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和食指握住笔杆下端，距离笔尖约一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寸。</a:t>
            </a:r>
            <a:endParaRPr lang="zh-CN" altLang="en-US" sz="1100" dirty="0"/>
          </a:p>
        </p:txBody>
      </p:sp>
      <p:sp>
        <p:nvSpPr>
          <p:cNvPr id="12" name="矩形 11"/>
          <p:cNvSpPr/>
          <p:nvPr/>
        </p:nvSpPr>
        <p:spPr>
          <a:xfrm>
            <a:off x="6228184" y="669925"/>
            <a:ext cx="252028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笔杆上端贴在虎口。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32801" y="1029612"/>
            <a:ext cx="430887" cy="69826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无名指</a:t>
            </a:r>
            <a:endParaRPr lang="zh-CN" altLang="en-US" sz="1050" dirty="0"/>
          </a:p>
        </p:txBody>
      </p:sp>
      <p:sp>
        <p:nvSpPr>
          <p:cNvPr id="14" name="矩形 13"/>
          <p:cNvSpPr/>
          <p:nvPr/>
        </p:nvSpPr>
        <p:spPr>
          <a:xfrm>
            <a:off x="900753" y="1351674"/>
            <a:ext cx="430887" cy="69826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小拇指</a:t>
            </a:r>
            <a:endParaRPr lang="zh-CN" altLang="en-US" sz="105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/>
      <p:bldP spid="3" grpId="0"/>
      <p:bldP spid="4" grpId="0"/>
      <p:bldP spid="8" grpId="0"/>
      <p:bldP spid="12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dministrator\Desktop\图片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5579" y="1310175"/>
            <a:ext cx="4192885" cy="3133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360041" y="327393"/>
            <a:ext cx="6076364" cy="660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老师读儿歌，你来做动作。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5576" y="1147141"/>
            <a:ext cx="3672408" cy="3559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执笔</a:t>
            </a:r>
            <a:r>
              <a:rPr lang="zh-CN" altLang="zh-CN" sz="32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歌</a:t>
            </a:r>
            <a:endParaRPr lang="en-US" altLang="zh-CN" sz="32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食指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拇指捏着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指四指托着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小指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在后藏着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笔尖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向前斜着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en-US" altLang="zh-CN" sz="32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笔杆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向后躺着</a:t>
            </a:r>
            <a:r>
              <a:rPr lang="zh-CN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4067944" y="1707654"/>
            <a:ext cx="1198694" cy="848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起立</a:t>
            </a:r>
            <a:endParaRPr lang="en-US" altLang="zh-CN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167563" y="2391681"/>
            <a:ext cx="2896843" cy="848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坐下</a:t>
            </a:r>
            <a:endParaRPr lang="en-US" altLang="zh-CN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6"/>
          <p:cNvSpPr txBox="1"/>
          <p:nvPr/>
        </p:nvSpPr>
        <p:spPr>
          <a:xfrm>
            <a:off x="1509286" y="1059582"/>
            <a:ext cx="7239178" cy="789447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听口令，做动作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，看谁做得最标准。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3167563" y="3075708"/>
            <a:ext cx="2896843" cy="848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读书</a:t>
            </a:r>
            <a:endParaRPr lang="en-US" altLang="zh-CN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2571736" y="3759736"/>
            <a:ext cx="4088496" cy="848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写自己的名字</a:t>
            </a:r>
            <a:endParaRPr lang="en-US" altLang="zh-CN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15"/>
          <p:cNvSpPr txBox="1"/>
          <p:nvPr/>
        </p:nvSpPr>
        <p:spPr>
          <a:xfrm>
            <a:off x="3329855" y="195486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smtClean="0">
                <a:latin typeface="+mn-ea"/>
              </a:rPr>
              <a:t>第</a:t>
            </a:r>
            <a:r>
              <a:rPr kumimoji="1" lang="zh-CN" altLang="en-US" sz="3600" b="1">
                <a:latin typeface="+mn-ea"/>
              </a:rPr>
              <a:t>二</a:t>
            </a:r>
            <a:r>
              <a:rPr kumimoji="1" lang="zh-CN" altLang="en-US" sz="3600" b="1" smtClean="0">
                <a:latin typeface="+mn-ea"/>
              </a:rPr>
              <a:t>课时</a:t>
            </a:r>
            <a:endParaRPr kumimoji="1" lang="zh-CN" altLang="en-US" sz="3600" b="1" dirty="0">
              <a:latin typeface="+mn-ea"/>
            </a:endParaRPr>
          </a:p>
        </p:txBody>
      </p:sp>
      <p:sp>
        <p:nvSpPr>
          <p:cNvPr id="12" name="iconfont-1191-870150"/>
          <p:cNvSpPr>
            <a:spLocks noChangeAspect="1"/>
          </p:cNvSpPr>
          <p:nvPr/>
        </p:nvSpPr>
        <p:spPr bwMode="auto">
          <a:xfrm>
            <a:off x="5729190" y="306424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6" name="iconfont-1191-870150"/>
          <p:cNvSpPr>
            <a:spLocks noChangeAspect="1"/>
          </p:cNvSpPr>
          <p:nvPr/>
        </p:nvSpPr>
        <p:spPr bwMode="auto">
          <a:xfrm rot="10800000">
            <a:off x="3195396" y="306425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962220" y="195486"/>
            <a:ext cx="7570220" cy="1731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    观察课文第</a:t>
            </a:r>
            <a:r>
              <a:rPr lang="en-US" altLang="zh-CN" sz="360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幅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插图，说一说：图上的小朋友在干什么？</a:t>
            </a:r>
            <a:endParaRPr lang="en-US" altLang="zh-CN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2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926729"/>
            <a:ext cx="3672408" cy="25985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225030"/>
            <a:ext cx="4988720" cy="234301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762146" y="555526"/>
            <a:ext cx="7698286" cy="1509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你们读过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西游记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的故事吗？知道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西游记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中有哪些主要人物吗？</a:t>
            </a:r>
            <a:endParaRPr lang="en-US" altLang="zh-CN" sz="36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827584" y="499872"/>
            <a:ext cx="8352928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你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还知道有关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西游记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的哪些人物？</a:t>
            </a:r>
            <a:endParaRPr lang="en-US" altLang="zh-CN" sz="36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50" name="Picture 2" descr="C:\Users\Administrator\Desktop\包图网_19632087中国风东龙鎏金元素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97871"/>
            <a:ext cx="2224028" cy="2385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图片 7" descr="二郎神"/>
          <p:cNvPicPr/>
          <p:nvPr/>
        </p:nvPicPr>
        <p:blipFill>
          <a:blip r:embed="rId2"/>
          <a:stretch>
            <a:fillRect/>
          </a:stretch>
        </p:blipFill>
        <p:spPr>
          <a:xfrm>
            <a:off x="5508104" y="1597871"/>
            <a:ext cx="3366257" cy="2304256"/>
          </a:xfrm>
          <a:prstGeom prst="rect">
            <a:avLst/>
          </a:prstGeom>
        </p:spPr>
      </p:pic>
      <p:pic>
        <p:nvPicPr>
          <p:cNvPr id="9" name="图片 8" descr="哪吒"/>
          <p:cNvPicPr/>
          <p:nvPr/>
        </p:nvPicPr>
        <p:blipFill>
          <a:blip r:embed="rId3"/>
          <a:stretch>
            <a:fillRect/>
          </a:stretch>
        </p:blipFill>
        <p:spPr>
          <a:xfrm>
            <a:off x="2907262" y="1575491"/>
            <a:ext cx="2825419" cy="25804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Administrator\Desktop\5b4ee0c2b56d3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3429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9"/>
          <p:cNvSpPr>
            <a:spLocks noChangeArrowheads="1"/>
          </p:cNvSpPr>
          <p:nvPr/>
        </p:nvSpPr>
        <p:spPr bwMode="auto">
          <a:xfrm>
            <a:off x="3403104" y="987574"/>
            <a:ext cx="5489376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听故事：</a:t>
            </a:r>
            <a:r>
              <a:rPr lang="en-US" altLang="zh-CN" sz="360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猪八戒吃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西瓜</a:t>
            </a:r>
            <a:r>
              <a:rPr lang="en-US" altLang="zh-CN" sz="360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283968" y="3063697"/>
            <a:ext cx="3672408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你听懂了什么？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猪八戒吃西瓜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322168" y="185167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711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esktop\82009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131590"/>
            <a:ext cx="7056784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218907" y="2712715"/>
            <a:ext cx="5377429" cy="1731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听的时候，眼睛要看着讲故事的人，认真听。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9"/>
          <p:cNvSpPr>
            <a:spLocks noChangeArrowheads="1"/>
          </p:cNvSpPr>
          <p:nvPr/>
        </p:nvSpPr>
        <p:spPr bwMode="auto">
          <a:xfrm>
            <a:off x="387152" y="343183"/>
            <a:ext cx="6921152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组内讲故事，评选“故事大王”。</a:t>
            </a: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istrator\Desktop\5b9dfdca0024a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9"/>
          <p:cNvSpPr>
            <a:spLocks noChangeArrowheads="1"/>
          </p:cNvSpPr>
          <p:nvPr/>
        </p:nvSpPr>
        <p:spPr bwMode="auto">
          <a:xfrm>
            <a:off x="1403648" y="1361986"/>
            <a:ext cx="6336704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“故事大王”全班讲故事。</a:t>
            </a:r>
            <a:endParaRPr lang="en-US" altLang="zh-CN" sz="3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611560" y="1449670"/>
            <a:ext cx="4392487" cy="2562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拿出你的语文书，看一看课本的封面：你都看到了什么？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3000" contrast="13000"/>
                    </a14:imgEffect>
                    <a14:imgEffect>
                      <a14:saturation sat="153000"/>
                    </a14:imgEffect>
                    <a14:imgEffect>
                      <a14:sharpenSoften amount="9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364088" y="987574"/>
            <a:ext cx="2573742" cy="3639272"/>
          </a:xfrm>
          <a:prstGeom prst="rect">
            <a:avLst/>
          </a:prstGeom>
          <a:ln>
            <a:noFill/>
          </a:ln>
          <a:effectLst>
            <a:glow rad="63500">
              <a:srgbClr val="FFC000">
                <a:alpha val="40000"/>
              </a:srgb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文本框 15"/>
          <p:cNvSpPr txBox="1"/>
          <p:nvPr/>
        </p:nvSpPr>
        <p:spPr>
          <a:xfrm>
            <a:off x="3329855" y="195486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+mn-ea"/>
              </a:rPr>
              <a:t>第一课时</a:t>
            </a:r>
            <a:endParaRPr kumimoji="1" lang="zh-CN" altLang="en-US" sz="3600" b="1" dirty="0">
              <a:latin typeface="+mn-ea"/>
            </a:endParaRPr>
          </a:p>
        </p:txBody>
      </p:sp>
      <p:sp>
        <p:nvSpPr>
          <p:cNvPr id="11" name="iconfont-1191-870150"/>
          <p:cNvSpPr>
            <a:spLocks noChangeAspect="1"/>
          </p:cNvSpPr>
          <p:nvPr/>
        </p:nvSpPr>
        <p:spPr bwMode="auto">
          <a:xfrm>
            <a:off x="5729190" y="306424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2" name="iconfont-1191-870150"/>
          <p:cNvSpPr>
            <a:spLocks noChangeAspect="1"/>
          </p:cNvSpPr>
          <p:nvPr/>
        </p:nvSpPr>
        <p:spPr bwMode="auto">
          <a:xfrm rot="10800000">
            <a:off x="3195396" y="306425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602822" y="315910"/>
            <a:ext cx="7929618" cy="160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你读过哪些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故事？我们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的语文书里就藏着许多有趣的故事呢！</a:t>
            </a:r>
            <a:endParaRPr lang="en-US" altLang="zh-CN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26" b="7908"/>
          <a:stretch>
            <a:fillRect/>
          </a:stretch>
        </p:blipFill>
        <p:spPr bwMode="auto">
          <a:xfrm>
            <a:off x="5052317" y="2449827"/>
            <a:ext cx="3621061" cy="1418067"/>
          </a:xfrm>
          <a:prstGeom prst="rect">
            <a:avLst/>
          </a:prstGeom>
          <a:ln>
            <a:noFill/>
          </a:ln>
          <a:effectLst>
            <a:glow rad="63500">
              <a:srgbClr val="FFC000">
                <a:alpha val="40000"/>
              </a:srgb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449827"/>
            <a:ext cx="4081567" cy="1418067"/>
          </a:xfrm>
          <a:prstGeom prst="rect">
            <a:avLst/>
          </a:prstGeom>
          <a:ln>
            <a:noFill/>
          </a:ln>
          <a:effectLst>
            <a:glow rad="63500">
              <a:srgbClr val="FFC000">
                <a:alpha val="40000"/>
              </a:srgb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0915" y="1894266"/>
            <a:ext cx="2498193" cy="2621700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6"/>
          <p:cNvSpPr txBox="1"/>
          <p:nvPr/>
        </p:nvSpPr>
        <p:spPr>
          <a:xfrm>
            <a:off x="899592" y="339502"/>
            <a:ext cx="7272808" cy="1504451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   请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大家拿起语文书，我们再来比一比谁的读书姿势最正确！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1326821" y="323677"/>
            <a:ext cx="6120680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翻翻课本：你看到了什么？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331640" y="1316355"/>
            <a:ext cx="1931106" cy="3211407"/>
            <a:chOff x="1331640" y="1316355"/>
            <a:chExt cx="1931106" cy="3211407"/>
          </a:xfrm>
        </p:grpSpPr>
        <p:sp>
          <p:nvSpPr>
            <p:cNvPr id="13" name="Text Box 4"/>
            <p:cNvSpPr txBox="1">
              <a:spLocks noChangeArrowheads="1"/>
            </p:cNvSpPr>
            <p:nvPr/>
          </p:nvSpPr>
          <p:spPr bwMode="auto">
            <a:xfrm>
              <a:off x="1331640" y="3757358"/>
              <a:ext cx="1931106" cy="770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3600" b="1" smtClean="0">
                  <a:latin typeface="+mn-ea"/>
                  <a:ea typeface="+mn-ea"/>
                </a:rPr>
                <a:t>识字</a:t>
              </a:r>
              <a:endParaRPr lang="zh-CN" altLang="en-US" sz="3600" b="1" dirty="0">
                <a:latin typeface="+mn-ea"/>
                <a:ea typeface="+mn-ea"/>
              </a:endParaRPr>
            </a:p>
          </p:txBody>
        </p:sp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0672" y="1316355"/>
              <a:ext cx="1838647" cy="2574106"/>
            </a:xfrm>
            <a:prstGeom prst="rect">
              <a:avLst/>
            </a:prstGeom>
            <a:ln>
              <a:noFill/>
            </a:ln>
            <a:effectLst>
              <a:glow rad="63500">
                <a:srgbClr val="7EB2E4">
                  <a:alpha val="40000"/>
                </a:srgbClr>
              </a:glo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" name="组合 5"/>
          <p:cNvGrpSpPr/>
          <p:nvPr/>
        </p:nvGrpSpPr>
        <p:grpSpPr>
          <a:xfrm>
            <a:off x="3635896" y="1316355"/>
            <a:ext cx="2088232" cy="3341249"/>
            <a:chOff x="3635896" y="1316355"/>
            <a:chExt cx="2088232" cy="3341249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/>
                      </a14:imgEffect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08479" y="1316355"/>
              <a:ext cx="1846980" cy="2574106"/>
            </a:xfrm>
            <a:prstGeom prst="rect">
              <a:avLst/>
            </a:prstGeom>
            <a:ln>
              <a:noFill/>
            </a:ln>
            <a:effectLst>
              <a:glow rad="63500">
                <a:srgbClr val="7EB2E4">
                  <a:alpha val="40000"/>
                </a:srgbClr>
              </a:glo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Text Box 4"/>
            <p:cNvSpPr txBox="1">
              <a:spLocks noChangeArrowheads="1"/>
            </p:cNvSpPr>
            <p:nvPr/>
          </p:nvSpPr>
          <p:spPr bwMode="auto">
            <a:xfrm>
              <a:off x="3635896" y="3757358"/>
              <a:ext cx="2088232" cy="900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3600" b="1" smtClean="0">
                  <a:latin typeface="+mn-ea"/>
                  <a:ea typeface="+mn-ea"/>
                </a:rPr>
                <a:t>汉语拼音</a:t>
              </a:r>
              <a:endParaRPr lang="zh-CN" altLang="en-US" sz="3600" b="1" dirty="0">
                <a:latin typeface="+mn-ea"/>
                <a:ea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972467" y="1316355"/>
            <a:ext cx="1936746" cy="3341249"/>
            <a:chOff x="5972467" y="1316355"/>
            <a:chExt cx="1936746" cy="3341249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 contrast="-20000"/>
                      </a14:imgEffect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72467" y="1316355"/>
              <a:ext cx="1789688" cy="2574106"/>
            </a:xfrm>
            <a:prstGeom prst="rect">
              <a:avLst/>
            </a:prstGeom>
            <a:ln>
              <a:noFill/>
            </a:ln>
            <a:effectLst>
              <a:glow rad="63500">
                <a:srgbClr val="7EB2E4">
                  <a:alpha val="40000"/>
                </a:srgbClr>
              </a:glo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Text Box 4"/>
            <p:cNvSpPr txBox="1">
              <a:spLocks noChangeArrowheads="1"/>
            </p:cNvSpPr>
            <p:nvPr/>
          </p:nvSpPr>
          <p:spPr bwMode="auto">
            <a:xfrm>
              <a:off x="6072708" y="3757358"/>
              <a:ext cx="1836505" cy="900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3600" b="1" dirty="0" smtClean="0">
                  <a:latin typeface="+mn-ea"/>
                  <a:ea typeface="+mn-ea"/>
                </a:rPr>
                <a:t> 课文</a:t>
              </a:r>
              <a:endParaRPr lang="zh-CN" altLang="en-US" sz="3600" b="1" dirty="0"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2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6769" y="1563639"/>
            <a:ext cx="1913147" cy="2664295"/>
          </a:xfrm>
          <a:prstGeom prst="rect">
            <a:avLst/>
          </a:prstGeom>
          <a:ln>
            <a:noFill/>
          </a:ln>
          <a:effectLst>
            <a:glow rad="63500">
              <a:srgbClr val="FFCC0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1653" y="1563639"/>
            <a:ext cx="1942715" cy="2664295"/>
          </a:xfrm>
          <a:prstGeom prst="rect">
            <a:avLst/>
          </a:prstGeom>
          <a:ln>
            <a:noFill/>
          </a:ln>
          <a:effectLst>
            <a:glow rad="63500">
              <a:srgbClr val="FFCC0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4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1834" y="1563639"/>
            <a:ext cx="1993198" cy="2664295"/>
          </a:xfrm>
          <a:prstGeom prst="rect">
            <a:avLst/>
          </a:prstGeom>
          <a:ln>
            <a:noFill/>
          </a:ln>
          <a:effectLst>
            <a:glow rad="63500">
              <a:srgbClr val="FFCC0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1691681" y="323677"/>
            <a:ext cx="5472608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翻翻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目录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：你看到了什么？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00161" y="1851670"/>
            <a:ext cx="231679" cy="2232248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148064" y="1779662"/>
            <a:ext cx="231679" cy="2232248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596336" y="1779662"/>
            <a:ext cx="231679" cy="2157840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8020206" y="2045970"/>
            <a:ext cx="1070016" cy="1771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4000" b="1" smtClean="0">
                <a:latin typeface="+mn-ea"/>
                <a:ea typeface="+mn-ea"/>
              </a:rPr>
              <a:t>页数</a:t>
            </a:r>
            <a:endParaRPr lang="zh-CN" altLang="en-US" sz="4000" b="1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7" grpId="0" animBg="1"/>
      <p:bldP spid="18" grpId="0" animBg="1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697827" y="1161638"/>
            <a:ext cx="4464496" cy="2562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    看课本插图，说一说：三幅图上的小朋友们在干什么</a:t>
            </a:r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16000" contrast="15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537245"/>
            <a:ext cx="2896240" cy="4124722"/>
          </a:xfrm>
          <a:prstGeom prst="rect">
            <a:avLst/>
          </a:prstGeom>
          <a:ln>
            <a:noFill/>
          </a:ln>
          <a:effectLst>
            <a:glow rad="63500">
              <a:srgbClr val="00CCFF">
                <a:alpha val="40000"/>
              </a:srgb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611560" y="411510"/>
            <a:ext cx="8208912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读书图：你能学着小女孩的样子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读书吗？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0963" y="1491630"/>
            <a:ext cx="2498193" cy="2621700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827584" y="323677"/>
            <a:ext cx="7056784" cy="770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老师读儿歌，你来做动作。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4499992" y="1327720"/>
            <a:ext cx="4355976" cy="311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4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读书歌</a:t>
            </a:r>
            <a:endParaRPr lang="en-US" altLang="zh-CN" sz="44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身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坐直，脚放平，双手拿书向外倾。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491630"/>
            <a:ext cx="2498193" cy="2621700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9"/>
          <p:cNvSpPr>
            <a:spLocks noChangeArrowheads="1"/>
          </p:cNvSpPr>
          <p:nvPr/>
        </p:nvSpPr>
        <p:spPr bwMode="auto">
          <a:xfrm>
            <a:off x="539552" y="386393"/>
            <a:ext cx="8280920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    读一读</a:t>
            </a:r>
            <a:r>
              <a:rPr lang="en-US" altLang="zh-CN" sz="360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上学歌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，看看谁的读书姿势最棒！</a:t>
            </a: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0915" y="1894266"/>
            <a:ext cx="2498193" cy="2621700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9"/>
          <p:cNvSpPr>
            <a:spLocks noChangeArrowheads="1"/>
          </p:cNvSpPr>
          <p:nvPr/>
        </p:nvSpPr>
        <p:spPr bwMode="auto">
          <a:xfrm>
            <a:off x="683568" y="339501"/>
            <a:ext cx="7272808" cy="1407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    写字图：观察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图片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，说一说：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写字时要用什么样的姿势呢？</a:t>
            </a: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4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764142"/>
            <a:ext cx="2545363" cy="2734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b7caf7b9-446e-47c1-b068-97f25eefaae6"/>
  <p:tag name="COMMONDATA" val="eyJoZGlkIjoiMDUzMmRhYzhkNzM3Y2ZlODExZjhhYzliMDJjYzA0ZGIifQ=="/>
</p:tagLst>
</file>

<file path=ppt/theme/theme1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642</Words>
  <Application>WPS 演示</Application>
  <PresentationFormat>全屏显示(16:9)</PresentationFormat>
  <Paragraphs>105</Paragraphs>
  <Slides>21</Slides>
  <Notes>18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Arial</vt:lpstr>
      <vt:lpstr>宋体</vt:lpstr>
      <vt:lpstr>Wingdings</vt:lpstr>
      <vt:lpstr>楷体</vt:lpstr>
      <vt:lpstr>黑体</vt:lpstr>
      <vt:lpstr>Calibri</vt:lpstr>
      <vt:lpstr>微软雅黑</vt:lpstr>
      <vt:lpstr>Arial Unicode MS</vt:lpstr>
      <vt:lpstr>Xingkai SC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338</cp:revision>
  <dcterms:created xsi:type="dcterms:W3CDTF">2017-03-17T02:28:00Z</dcterms:created>
  <dcterms:modified xsi:type="dcterms:W3CDTF">2022-11-01T11:58:30Z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2052-11.1.0.12598</vt:lpwstr>
  </property>
  <property fmtid="{D5CDD505-2E9C-101B-9397-08002B2CF9AE}" pid="3" name="ICV">
    <vt:lpwstr>B818C9237C0E461B9688834EFCC0BE7F</vt:lpwstr>
  </property>
</Properties>
</file>