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148" r:id="rId5"/>
    <p:sldId id="1005" r:id="rId6"/>
    <p:sldId id="1242" r:id="rId7"/>
    <p:sldId id="1258" r:id="rId8"/>
    <p:sldId id="1243" r:id="rId9"/>
    <p:sldId id="1172" r:id="rId10"/>
    <p:sldId id="1259" r:id="rId11"/>
    <p:sldId id="1248" r:id="rId12"/>
    <p:sldId id="1249" r:id="rId13"/>
    <p:sldId id="1250" r:id="rId14"/>
    <p:sldId id="1206" r:id="rId15"/>
    <p:sldId id="1262" r:id="rId16"/>
    <p:sldId id="1263" r:id="rId17"/>
    <p:sldId id="1207" r:id="rId18"/>
    <p:sldId id="1225" r:id="rId19"/>
    <p:sldId id="1226" r:id="rId20"/>
    <p:sldId id="1227" r:id="rId21"/>
    <p:sldId id="1228" r:id="rId22"/>
    <p:sldId id="1257" r:id="rId23"/>
    <p:sldId id="1229" r:id="rId24"/>
    <p:sldId id="1261" r:id="rId25"/>
    <p:sldId id="1235" r:id="rId26"/>
    <p:sldId id="1236" r:id="rId27"/>
    <p:sldId id="1237" r:id="rId28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2"/>
    </p:embeddedFont>
    <p:embeddedFont>
      <p:font typeface="黑体" panose="02010609060101010101" pitchFamily="49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custDataLst>
    <p:tags r:id="rId3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FF9933"/>
    <a:srgbClr val="293937"/>
    <a:srgbClr val="0000FF"/>
    <a:srgbClr val="FFCC00"/>
    <a:srgbClr val="FFFFCC"/>
    <a:srgbClr val="FFFF99"/>
    <a:srgbClr val="FFCC99"/>
    <a:srgbClr val="FFCC66"/>
    <a:srgbClr val="7EB2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05" autoAdjust="0"/>
    <p:restoredTop sz="99221" autoAdjust="0"/>
  </p:normalViewPr>
  <p:slideViewPr>
    <p:cSldViewPr>
      <p:cViewPr>
        <p:scale>
          <a:sx n="100" d="100"/>
          <a:sy n="100" d="100"/>
        </p:scale>
        <p:origin x="-750" y="-402"/>
      </p:cViewPr>
      <p:guideLst>
        <p:guide orient="horz" pos="12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2.xml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29393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5b7be13e86224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82272"/>
            <a:ext cx="987992" cy="3883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16.xml"/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3.xml"/><Relationship Id="rId7" Type="http://schemas.microsoft.com/office/2007/relationships/hdphoto" Target="../media/image5.wdp"/><Relationship Id="rId6" Type="http://schemas.openxmlformats.org/officeDocument/2006/relationships/image" Target="../media/image4.png"/><Relationship Id="rId5" Type="http://schemas.openxmlformats.org/officeDocument/2006/relationships/image" Target="../media/image12.emf"/><Relationship Id="rId4" Type="http://schemas.openxmlformats.org/officeDocument/2006/relationships/slide" Target="slide2.xml"/><Relationship Id="rId3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10.wdp"/><Relationship Id="rId7" Type="http://schemas.openxmlformats.org/officeDocument/2006/relationships/image" Target="../media/image9.png"/><Relationship Id="rId6" Type="http://schemas.microsoft.com/office/2007/relationships/hdphoto" Target="../media/image28.wdp"/><Relationship Id="rId5" Type="http://schemas.openxmlformats.org/officeDocument/2006/relationships/image" Target="../media/image27.png"/><Relationship Id="rId4" Type="http://schemas.microsoft.com/office/2007/relationships/hdphoto" Target="../media/image26.wdp"/><Relationship Id="rId3" Type="http://schemas.openxmlformats.org/officeDocument/2006/relationships/image" Target="../media/image25.png"/><Relationship Id="rId2" Type="http://schemas.microsoft.com/office/2007/relationships/hdphoto" Target="../media/image24.wdp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3.xml"/><Relationship Id="rId6" Type="http://schemas.microsoft.com/office/2007/relationships/hdphoto" Target="../media/image34.wdp"/><Relationship Id="rId5" Type="http://schemas.openxmlformats.org/officeDocument/2006/relationships/image" Target="../media/image33.png"/><Relationship Id="rId4" Type="http://schemas.microsoft.com/office/2007/relationships/hdphoto" Target="../media/image32.wdp"/><Relationship Id="rId3" Type="http://schemas.openxmlformats.org/officeDocument/2006/relationships/image" Target="../media/image31.png"/><Relationship Id="rId2" Type="http://schemas.microsoft.com/office/2007/relationships/hdphoto" Target="../media/image30.wdp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microsoft.com/office/2007/relationships/hdphoto" Target="../media/image38.wdp"/><Relationship Id="rId3" Type="http://schemas.openxmlformats.org/officeDocument/2006/relationships/image" Target="../media/image37.png"/><Relationship Id="rId2" Type="http://schemas.microsoft.com/office/2007/relationships/hdphoto" Target="../media/image36.wdp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4.png"/><Relationship Id="rId2" Type="http://schemas.microsoft.com/office/2007/relationships/hdphoto" Target="../media/image43.wdp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3.xml"/><Relationship Id="rId7" Type="http://schemas.microsoft.com/office/2007/relationships/hdphoto" Target="../media/image10.wdp"/><Relationship Id="rId6" Type="http://schemas.openxmlformats.org/officeDocument/2006/relationships/image" Target="../media/image9.png"/><Relationship Id="rId5" Type="http://schemas.openxmlformats.org/officeDocument/2006/relationships/image" Target="../media/image12.emf"/><Relationship Id="rId4" Type="http://schemas.openxmlformats.org/officeDocument/2006/relationships/slide" Target="slide2.xml"/><Relationship Id="rId3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C:\Users\Administrator\Desktop\5b7be13e86224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5">
            <a:hlinkClick r:id="rId3" action="ppaction://hlinksldjump"/>
          </p:cNvPr>
          <p:cNvSpPr txBox="1"/>
          <p:nvPr/>
        </p:nvSpPr>
        <p:spPr>
          <a:xfrm>
            <a:off x="5066500" y="2387492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3" name="iconfont-1191-870150"/>
          <p:cNvSpPr>
            <a:spLocks noChangeAspect="1"/>
          </p:cNvSpPr>
          <p:nvPr/>
        </p:nvSpPr>
        <p:spPr bwMode="auto">
          <a:xfrm>
            <a:off x="7465835" y="249843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4" name="iconfont-1191-870150"/>
          <p:cNvSpPr>
            <a:spLocks noChangeAspect="1"/>
          </p:cNvSpPr>
          <p:nvPr/>
        </p:nvSpPr>
        <p:spPr bwMode="auto">
          <a:xfrm rot="10800000">
            <a:off x="4932041" y="249843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5" name="文本框 15">
            <a:hlinkClick r:id="rId4" action="ppaction://hlinksldjump"/>
          </p:cNvPr>
          <p:cNvSpPr txBox="1"/>
          <p:nvPr/>
        </p:nvSpPr>
        <p:spPr>
          <a:xfrm>
            <a:off x="5066500" y="3149555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第二课时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>
            <a:off x="7465835" y="326049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 rot="10800000">
            <a:off x="4932041" y="326049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文本框 1"/>
          <p:cNvSpPr txBox="1"/>
          <p:nvPr/>
        </p:nvSpPr>
        <p:spPr>
          <a:xfrm>
            <a:off x="4013151" y="1086556"/>
            <a:ext cx="4519289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smtClean="0">
                <a:ln w="9525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我是</a:t>
            </a:r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小学生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82272"/>
            <a:ext cx="987992" cy="3883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62819" y="339502"/>
            <a:ext cx="8113637" cy="140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小贴士：向别人介绍自己的时候，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可以加上自己的学校和班级。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267744" y="2139702"/>
            <a:ext cx="6552728" cy="1829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我是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 ）学校</a:t>
            </a:r>
            <a:endParaRPr lang="en-US" altLang="zh-CN" sz="4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年级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）班的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C:\Users\Administrator\Desktop\包图网_895972小学生开学女孩卡通手绘矢量元素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1718"/>
            <a:ext cx="1512168" cy="273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11560" y="371962"/>
            <a:ext cx="7083877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认识老师：你都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认识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哪些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老师？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82037" y="1347614"/>
            <a:ext cx="7852514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）老师，是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我们的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</a:rPr>
              <a:t>语文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老师</a:t>
            </a: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82037" y="2265789"/>
            <a:ext cx="8670483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）老师，是我们的体育老师。</a:t>
            </a:r>
            <a:endParaRPr lang="zh-CN" altLang="en-US" sz="4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82037" y="3183964"/>
            <a:ext cx="8247783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）老师，是我们的音乐老师。</a:t>
            </a:r>
            <a:endParaRPr lang="zh-CN" altLang="en-US" sz="4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3059" y="195486"/>
            <a:ext cx="7759341" cy="131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认识旁边的同学：问一问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你旁边的同学叫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什么名字。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72000" y="1203598"/>
            <a:ext cx="3986136" cy="809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你叫什么名字？</a:t>
            </a:r>
            <a:endParaRPr lang="zh-CN" altLang="en-US" sz="3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635896" y="2093000"/>
            <a:ext cx="5256584" cy="2783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叫（ ），</a:t>
            </a: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我是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）</a:t>
            </a: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小学一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年级（ </a:t>
            </a:r>
            <a:r>
              <a:rPr lang="zh-CN" altLang="en-US" sz="3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）班的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小学生。我喜欢（ ）。</a:t>
            </a:r>
            <a:endParaRPr lang="zh-CN" altLang="en-US" sz="3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5ca07954b162e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8871"/>
            <a:ext cx="3250332" cy="187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62346" y="480467"/>
            <a:ext cx="8142101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看一看：你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喜欢校园里的什么地方？为什么？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62347" y="2127359"/>
            <a:ext cx="8064896" cy="21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我喜欢校园里的</a:t>
            </a:r>
            <a:r>
              <a:rPr lang="zh-CN" altLang="en-US" sz="4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，因为</a:t>
            </a:r>
            <a:r>
              <a:rPr lang="zh-CN" altLang="en-US" sz="4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47864" y="1088470"/>
            <a:ext cx="5472608" cy="2562240"/>
            <a:chOff x="3779912" y="1088470"/>
            <a:chExt cx="5472608" cy="2562240"/>
          </a:xfrm>
        </p:grpSpPr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3779912" y="1088470"/>
              <a:ext cx="5472608" cy="2562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我喜欢</a:t>
              </a:r>
              <a:r>
                <a:rPr lang="zh-CN" altLang="en-US" sz="3600" b="1" u="sng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       </a:t>
              </a: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因为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600" b="1" u="sng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600" b="1" u="sng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           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788024" y="2571750"/>
              <a:ext cx="41044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5724128" y="1194887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校园里的操场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11960" y="1997427"/>
            <a:ext cx="4752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在那里我们能够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锻炼</a:t>
            </a:r>
            <a:endParaRPr lang="zh-CN" altLang="en-US" sz="1800">
              <a:solidFill>
                <a:srgbClr val="FF0000"/>
              </a:solidFill>
            </a:endParaRPr>
          </a:p>
        </p:txBody>
      </p:sp>
      <p:pic>
        <p:nvPicPr>
          <p:cNvPr id="1026" name="Picture 2" descr="C:\Users\Administrator\Desktop\5b6d459ee3168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5"/>
          <a:stretch>
            <a:fillRect/>
          </a:stretch>
        </p:blipFill>
        <p:spPr bwMode="auto">
          <a:xfrm>
            <a:off x="539552" y="596569"/>
            <a:ext cx="2717506" cy="3592996"/>
          </a:xfrm>
          <a:prstGeom prst="round2DiagRect">
            <a:avLst>
              <a:gd name="adj1" fmla="val 0"/>
              <a:gd name="adj2" fmla="val 0"/>
            </a:avLst>
          </a:prstGeom>
          <a:ln w="47625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491880" y="2861523"/>
            <a:ext cx="38980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游戏</a:t>
            </a:r>
            <a:endParaRPr lang="zh-CN" altLang="en-US" sz="18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98"/>
          <a:stretch>
            <a:fillRect/>
          </a:stretch>
        </p:blipFill>
        <p:spPr bwMode="auto">
          <a:xfrm>
            <a:off x="0" y="0"/>
            <a:ext cx="9144000" cy="523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9552" y="92345"/>
            <a:ext cx="8208912" cy="2063642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glow rad="63500">
              <a:srgbClr val="FFC000">
                <a:alpha val="19000"/>
              </a:srgbClr>
            </a:glow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祝贺大家成为一名光荣的小学生，接下来，我们将在学校里一起生活，一起学习，一起劳动，健康快乐地成长！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儿童歌曲-上学歌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41910" y="3293571"/>
            <a:ext cx="609600" cy="609600"/>
          </a:xfrm>
          <a:prstGeom prst="rect">
            <a:avLst/>
          </a:prstGeom>
        </p:spPr>
      </p:pic>
      <p:sp>
        <p:nvSpPr>
          <p:cNvPr id="14" name="文本框 15"/>
          <p:cNvSpPr txBox="1"/>
          <p:nvPr/>
        </p:nvSpPr>
        <p:spPr>
          <a:xfrm>
            <a:off x="3329855" y="195486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smtClean="0">
                <a:latin typeface="+mn-ea"/>
              </a:rPr>
              <a:t>第</a:t>
            </a:r>
            <a:r>
              <a:rPr kumimoji="1" lang="zh-CN" altLang="en-US" sz="3600" b="1">
                <a:latin typeface="+mn-ea"/>
              </a:rPr>
              <a:t>二</a:t>
            </a:r>
            <a:r>
              <a:rPr kumimoji="1" lang="zh-CN" altLang="en-US" sz="3600" b="1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5" name="iconfont-1191-870150"/>
          <p:cNvSpPr>
            <a:spLocks noChangeAspect="1"/>
          </p:cNvSpPr>
          <p:nvPr/>
        </p:nvSpPr>
        <p:spPr bwMode="auto">
          <a:xfrm>
            <a:off x="5729190" y="30642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 rot="10800000">
            <a:off x="3195396" y="30642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grpSp>
        <p:nvGrpSpPr>
          <p:cNvPr id="18" name="组合 17"/>
          <p:cNvGrpSpPr/>
          <p:nvPr/>
        </p:nvGrpSpPr>
        <p:grpSpPr>
          <a:xfrm>
            <a:off x="755576" y="1203598"/>
            <a:ext cx="4176464" cy="661228"/>
            <a:chOff x="4283968" y="4083918"/>
            <a:chExt cx="4176464" cy="661228"/>
          </a:xfrm>
        </p:grpSpPr>
        <p:sp>
          <p:nvSpPr>
            <p:cNvPr id="19" name="文本框 15">
              <a:hlinkClick r:id="rId4" action="ppaction://hlinksldjump"/>
            </p:cNvPr>
            <p:cNvSpPr txBox="1"/>
            <p:nvPr/>
          </p:nvSpPr>
          <p:spPr>
            <a:xfrm>
              <a:off x="5004048" y="4083918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听一听，唱一唱</a:t>
              </a:r>
              <a:endParaRPr kumimoji="1" lang="zh-CN" altLang="en-US" sz="3600" b="1" dirty="0">
                <a:latin typeface="+mn-ea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83968" y="4087489"/>
              <a:ext cx="669869" cy="657657"/>
            </a:xfrm>
            <a:prstGeom prst="rect">
              <a:avLst/>
            </a:prstGeom>
          </p:spPr>
        </p:pic>
      </p:grpSp>
      <p:sp>
        <p:nvSpPr>
          <p:cNvPr id="10" name="文本框 15">
            <a:hlinkClick r:id="rId4" action="ppaction://hlinksldjump"/>
          </p:cNvPr>
          <p:cNvSpPr txBox="1"/>
          <p:nvPr/>
        </p:nvSpPr>
        <p:spPr>
          <a:xfrm>
            <a:off x="1137729" y="2357467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上学歌</a:t>
            </a:r>
            <a:r>
              <a:rPr kumimoji="1"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kumimoji="1"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2" descr="C:\Users\Administrator\Desktop\5b6824c66d1fb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10422" y="1995686"/>
            <a:ext cx="4488632" cy="234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49174" y="3523387"/>
            <a:ext cx="4352356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天天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上学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不迟到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341490" y="3523387"/>
            <a:ext cx="1958702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爱学习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"/>
          <p:cNvSpPr txBox="1"/>
          <p:nvPr/>
        </p:nvSpPr>
        <p:spPr>
          <a:xfrm>
            <a:off x="381957" y="267494"/>
            <a:ext cx="8165771" cy="140750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学习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上学歌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，你觉得怎样才能当好小学生？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474313" y="3523387"/>
            <a:ext cx="2193377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爱劳动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35676" y1="18644" x2="35676" y2="18644"/>
                        <a14:foregroundMark x1="28378" y1="13277" x2="28378" y2="13277"/>
                        <a14:foregroundMark x1="30811" y1="27401" x2="30811" y2="27401"/>
                        <a14:foregroundMark x1="30811" y1="27401" x2="30811" y2="27401"/>
                        <a14:foregroundMark x1="20541" y1="31073" x2="20541" y2="31073"/>
                        <a14:foregroundMark x1="15676" y1="26836" x2="15676" y2="26836"/>
                        <a14:foregroundMark x1="29189" y1="35028" x2="29189" y2="35028"/>
                        <a14:foregroundMark x1="24054" y1="33333" x2="24054" y2="33333"/>
                        <a14:foregroundMark x1="73784" y1="74859" x2="73784" y2="74859"/>
                        <a14:foregroundMark x1="68919" y1="78249" x2="68919" y2="78249"/>
                        <a14:foregroundMark x1="59730" y1="78814" x2="59730" y2="78814"/>
                        <a14:foregroundMark x1="54865" y1="74294" x2="54865" y2="74294"/>
                        <a14:foregroundMark x1="61081" y1="73164" x2="61081" y2="73164"/>
                        <a14:foregroundMark x1="62162" y1="75424" x2="62162" y2="75424"/>
                        <a14:foregroundMark x1="68108" y1="81921" x2="68108" y2="81921"/>
                        <a14:foregroundMark x1="71622" y1="78814" x2="71622" y2="78814"/>
                        <a14:foregroundMark x1="71622" y1="78814" x2="71622" y2="78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847"/>
          <a:stretch>
            <a:fillRect/>
          </a:stretch>
        </p:blipFill>
        <p:spPr bwMode="auto">
          <a:xfrm flipH="1">
            <a:off x="953556" y="1797007"/>
            <a:ext cx="2250292" cy="185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86" b="100000" l="1439" r="988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26414"/>
            <a:ext cx="1533508" cy="1853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Administrator\Desktop\5c36d8f5ed5f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466" y="1587391"/>
            <a:ext cx="1882114" cy="213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3306556"/>
            <a:ext cx="2664296" cy="131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按时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起床，不睡懒觉。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482328" y="3306556"/>
            <a:ext cx="3115448" cy="131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刷牙洗脸动作快，不拖拉。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2780416" y="339502"/>
            <a:ext cx="4527887" cy="78944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怎样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才能不迟到呢？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732240" y="3306556"/>
            <a:ext cx="2160240" cy="131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上学路上不贪玩。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26" y="1121105"/>
            <a:ext cx="2878559" cy="204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250932" y="1321687"/>
            <a:ext cx="3192706" cy="1985639"/>
            <a:chOff x="718367" y="1722244"/>
            <a:chExt cx="3822419" cy="2377276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24" b="100000" l="0" r="100000">
                          <a14:foregroundMark x1="55652" y1="58841" x2="55652" y2="58841"/>
                          <a14:foregroundMark x1="65217" y1="57317" x2="65217" y2="57317"/>
                          <a14:foregroundMark x1="63768" y1="48171" x2="63768" y2="48171"/>
                          <a14:foregroundMark x1="63768" y1="48171" x2="63768" y2="48171"/>
                          <a14:foregroundMark x1="59130" y1="46951" x2="59130" y2="46951"/>
                          <a14:foregroundMark x1="61739" y1="41159" x2="61739" y2="41159"/>
                          <a14:foregroundMark x1="36232" y1="40549" x2="36232" y2="40549"/>
                          <a14:foregroundMark x1="39710" y1="65244" x2="39710" y2="65244"/>
                          <a14:foregroundMark x1="39710" y1="66463" x2="39710" y2="66463"/>
                          <a14:foregroundMark x1="38261" y1="58841" x2="38261" y2="58841"/>
                          <a14:foregroundMark x1="37681" y1="55183" x2="37681" y2="55183"/>
                          <a14:foregroundMark x1="36232" y1="52439" x2="36232" y2="52439"/>
                          <a14:foregroundMark x1="34783" y1="51829" x2="34783" y2="51829"/>
                          <a14:foregroundMark x1="34783" y1="51829" x2="34783" y2="51829"/>
                          <a14:foregroundMark x1="34203" y1="63110" x2="34203" y2="63110"/>
                          <a14:foregroundMark x1="33623" y1="60366" x2="36812" y2="59451"/>
                          <a14:foregroundMark x1="40870" y1="58841" x2="44348" y2="58841"/>
                          <a14:foregroundMark x1="48406" y1="58841" x2="48406" y2="58841"/>
                          <a14:foregroundMark x1="49565" y1="58841" x2="49565" y2="58841"/>
                          <a14:foregroundMark x1="52464" y1="58841" x2="52464" y2="58841"/>
                          <a14:foregroundMark x1="57681" y1="65244" x2="57681" y2="65244"/>
                          <a14:foregroundMark x1="53623" y1="66463" x2="53623" y2="66463"/>
                          <a14:foregroundMark x1="53043" y1="66463" x2="48986" y2="66463"/>
                          <a14:foregroundMark x1="48406" y1="65854" x2="47536" y2="63720"/>
                          <a14:foregroundMark x1="47536" y1="63720" x2="45507" y2="63720"/>
                          <a14:foregroundMark x1="45507" y1="63720" x2="45507" y2="63720"/>
                          <a14:foregroundMark x1="44348" y1="61585" x2="44348" y2="61585"/>
                          <a14:foregroundMark x1="43768" y1="59451" x2="43768" y2="59451"/>
                          <a14:foregroundMark x1="43768" y1="56707" x2="43768" y2="56707"/>
                          <a14:foregroundMark x1="43768" y1="55183" x2="43768" y2="51829"/>
                          <a14:foregroundMark x1="43768" y1="51829" x2="43768" y2="51829"/>
                          <a14:foregroundMark x1="43768" y1="51829" x2="43768" y2="51829"/>
                          <a14:foregroundMark x1="43768" y1="50305" x2="43768" y2="50305"/>
                          <a14:foregroundMark x1="55072" y1="52439" x2="55072" y2="52439"/>
                          <a14:foregroundMark x1="55072" y1="52439" x2="55072" y2="52439"/>
                          <a14:foregroundMark x1="56232" y1="52439" x2="56232" y2="52439"/>
                          <a14:foregroundMark x1="56232" y1="52439" x2="56232" y2="52439"/>
                          <a14:foregroundMark x1="57681" y1="52439" x2="57681" y2="52439"/>
                          <a14:foregroundMark x1="64348" y1="58232" x2="64348" y2="58232"/>
                          <a14:foregroundMark x1="64348" y1="58232" x2="64348" y2="58232"/>
                          <a14:foregroundMark x1="63188" y1="59451" x2="61159" y2="60366"/>
                          <a14:foregroundMark x1="60290" y1="60366" x2="58261" y2="60366"/>
                          <a14:foregroundMark x1="57681" y1="59451" x2="57681" y2="59451"/>
                          <a14:foregroundMark x1="57101" y1="58841" x2="57101" y2="58841"/>
                          <a14:foregroundMark x1="61159" y1="56098" x2="61159" y2="56098"/>
                          <a14:foregroundMark x1="61159" y1="56098" x2="61159" y2="56098"/>
                          <a14:foregroundMark x1="61159" y1="56098" x2="61159" y2="56098"/>
                          <a14:foregroundMark x1="63768" y1="53049" x2="63768" y2="53049"/>
                          <a14:foregroundMark x1="65217" y1="53049" x2="67246" y2="53049"/>
                          <a14:foregroundMark x1="67826" y1="51829" x2="67826" y2="51829"/>
                          <a14:foregroundMark x1="67826" y1="50915" x2="67826" y2="50915"/>
                          <a14:foregroundMark x1="49565" y1="53049" x2="49565" y2="53049"/>
                          <a14:foregroundMark x1="50435" y1="50305" x2="50435" y2="50305"/>
                          <a14:foregroundMark x1="75942" y1="73780" x2="75942" y2="73780"/>
                          <a14:foregroundMark x1="73913" y1="68598" x2="73913" y2="6859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8367" y="1722244"/>
              <a:ext cx="2347561" cy="22318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220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52716" y1="88587" x2="52716" y2="88587"/>
                          <a14:foregroundMark x1="68371" y1="86957" x2="68371" y2="86957"/>
                          <a14:foregroundMark x1="69968" y1="84239" x2="69968" y2="84239"/>
                          <a14:foregroundMark x1="69968" y1="84239" x2="70927" y2="81522"/>
                          <a14:foregroundMark x1="78275" y1="77989" x2="78275" y2="77989"/>
                          <a14:foregroundMark x1="46645" y1="90489" x2="46645" y2="90489"/>
                          <a14:foregroundMark x1="36741" y1="90489" x2="36741" y2="90489"/>
                          <a14:foregroundMark x1="33546" y1="87772" x2="30990" y2="87772"/>
                          <a14:foregroundMark x1="27796" y1="85598" x2="27796" y2="85598"/>
                          <a14:foregroundMark x1="23642" y1="80707" x2="23642" y2="80707"/>
                          <a14:foregroundMark x1="23642" y1="80707" x2="23642" y2="80707"/>
                          <a14:foregroundMark x1="25240" y1="80707" x2="25240" y2="80707"/>
                          <a14:foregroundMark x1="48562" y1="89130" x2="48562" y2="89130"/>
                          <a14:foregroundMark x1="62620" y1="90489" x2="61661" y2="93478"/>
                          <a14:foregroundMark x1="60064" y1="93478" x2="60064" y2="93478"/>
                          <a14:foregroundMark x1="54952" y1="94022" x2="52716" y2="94022"/>
                          <a14:foregroundMark x1="51757" y1="94022" x2="49201" y2="94837"/>
                          <a14:foregroundMark x1="49201" y1="94837" x2="49201" y2="94837"/>
                          <a14:foregroundMark x1="48562" y1="95652" x2="48562" y2="95652"/>
                          <a14:foregroundMark x1="46006" y1="95652" x2="40256" y2="95652"/>
                          <a14:foregroundMark x1="40256" y1="95652" x2="40256" y2="95652"/>
                          <a14:foregroundMark x1="63259" y1="92120" x2="63259" y2="92120"/>
                          <a14:foregroundMark x1="78275" y1="82880" x2="78275" y2="828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8627" y="1769058"/>
              <a:ext cx="1982159" cy="23304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5676" y1="18644" x2="35676" y2="18644"/>
                        <a14:foregroundMark x1="28378" y1="13277" x2="28378" y2="13277"/>
                        <a14:foregroundMark x1="30811" y1="27401" x2="30811" y2="27401"/>
                        <a14:foregroundMark x1="30811" y1="27401" x2="30811" y2="27401"/>
                        <a14:foregroundMark x1="20541" y1="31073" x2="20541" y2="31073"/>
                        <a14:foregroundMark x1="15676" y1="26836" x2="15676" y2="26836"/>
                        <a14:foregroundMark x1="29189" y1="35028" x2="29189" y2="35028"/>
                        <a14:foregroundMark x1="24054" y1="33333" x2="24054" y2="33333"/>
                        <a14:foregroundMark x1="73784" y1="74859" x2="73784" y2="74859"/>
                        <a14:foregroundMark x1="68919" y1="78249" x2="68919" y2="78249"/>
                        <a14:foregroundMark x1="59730" y1="78814" x2="59730" y2="78814"/>
                        <a14:foregroundMark x1="54865" y1="74294" x2="54865" y2="74294"/>
                        <a14:foregroundMark x1="61081" y1="73164" x2="61081" y2="73164"/>
                        <a14:foregroundMark x1="62162" y1="75424" x2="62162" y2="75424"/>
                        <a14:foregroundMark x1="68108" y1="81921" x2="68108" y2="81921"/>
                        <a14:foregroundMark x1="71622" y1="78814" x2="71622" y2="78814"/>
                        <a14:foregroundMark x1="71622" y1="78814" x2="71622" y2="78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16" r="7243" b="12696"/>
          <a:stretch>
            <a:fillRect/>
          </a:stretch>
        </p:blipFill>
        <p:spPr bwMode="auto">
          <a:xfrm flipH="1">
            <a:off x="6671056" y="1059582"/>
            <a:ext cx="2152651" cy="2165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0149" y="267494"/>
            <a:ext cx="8212331" cy="231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小学生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到学校里除了不迟到，还要爱学习。你们已经学习过什么？成为小学生后，还想学习什么？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923" b="100000" l="777" r="100000">
                        <a14:foregroundMark x1="82718" y1="82933" x2="82718" y2="82933"/>
                        <a14:foregroundMark x1="81942" y1="75721" x2="81942" y2="75721"/>
                        <a14:foregroundMark x1="81553" y1="75481" x2="81553" y2="75481"/>
                        <a14:foregroundMark x1="79417" y1="74038" x2="79417" y2="74038"/>
                        <a14:foregroundMark x1="77864" y1="73558" x2="77864" y2="73558"/>
                        <a14:foregroundMark x1="77864" y1="73558" x2="77864" y2="73558"/>
                        <a14:foregroundMark x1="75534" y1="75000" x2="75534" y2="75000"/>
                        <a14:foregroundMark x1="75534" y1="78125" x2="75534" y2="78125"/>
                        <a14:foregroundMark x1="75728" y1="81010" x2="75728" y2="81010"/>
                        <a14:foregroundMark x1="76505" y1="82452" x2="76505" y2="82452"/>
                        <a14:foregroundMark x1="79417" y1="84375" x2="79417" y2="84375"/>
                        <a14:foregroundMark x1="79417" y1="84375" x2="79417" y2="84375"/>
                        <a14:foregroundMark x1="79612" y1="84375" x2="79612" y2="83173"/>
                        <a14:foregroundMark x1="80583" y1="79327" x2="80583" y2="79327"/>
                        <a14:foregroundMark x1="80583" y1="78606" x2="80583" y2="78606"/>
                        <a14:foregroundMark x1="80583" y1="76202" x2="80583" y2="76202"/>
                        <a14:foregroundMark x1="80388" y1="74038" x2="80388" y2="74038"/>
                        <a14:foregroundMark x1="79417" y1="74038" x2="79417" y2="74038"/>
                        <a14:foregroundMark x1="77864" y1="79087" x2="77864" y2="79087"/>
                        <a14:foregroundMark x1="77864" y1="79087" x2="77864" y2="79087"/>
                        <a14:foregroundMark x1="77864" y1="79087" x2="77864" y2="79087"/>
                        <a14:foregroundMark x1="77864" y1="79087" x2="77864" y2="79087"/>
                        <a14:foregroundMark x1="83107" y1="78606" x2="84078" y2="78846"/>
                        <a14:foregroundMark x1="84078" y1="78846" x2="84078" y2="78846"/>
                        <a14:foregroundMark x1="84660" y1="79808" x2="84660" y2="79808"/>
                        <a14:foregroundMark x1="85243" y1="79808" x2="85243" y2="79808"/>
                        <a14:foregroundMark x1="86214" y1="77644" x2="86214" y2="77644"/>
                        <a14:foregroundMark x1="86214" y1="75721" x2="86214" y2="75721"/>
                        <a14:foregroundMark x1="86214" y1="75721" x2="86214" y2="75721"/>
                        <a14:foregroundMark x1="86214" y1="74519" x2="85825" y2="73558"/>
                        <a14:foregroundMark x1="81359" y1="68510" x2="81359" y2="68510"/>
                        <a14:foregroundMark x1="81359" y1="68510" x2="81359" y2="68510"/>
                        <a14:foregroundMark x1="83883" y1="74519" x2="83883" y2="74519"/>
                        <a14:foregroundMark x1="83883" y1="73077" x2="83883" y2="73077"/>
                        <a14:foregroundMark x1="86408" y1="72596" x2="86408" y2="72596"/>
                        <a14:foregroundMark x1="86602" y1="70433" x2="86602" y2="70433"/>
                        <a14:foregroundMark x1="86408" y1="68750" x2="86408" y2="68750"/>
                        <a14:foregroundMark x1="86408" y1="68750" x2="86408" y2="68750"/>
                        <a14:foregroundMark x1="87379" y1="80288" x2="87379" y2="80288"/>
                        <a14:foregroundMark x1="87379" y1="80288" x2="87379" y2="80288"/>
                        <a14:foregroundMark x1="87379" y1="80288" x2="87379" y2="80288"/>
                        <a14:foregroundMark x1="87379" y1="80288" x2="87379" y2="80288"/>
                        <a14:foregroundMark x1="87379" y1="81971" x2="87379" y2="81971"/>
                        <a14:foregroundMark x1="87379" y1="83413" x2="87379" y2="83413"/>
                        <a14:foregroundMark x1="86602" y1="84135" x2="84854" y2="84135"/>
                        <a14:foregroundMark x1="84854" y1="84135" x2="84854" y2="84135"/>
                        <a14:foregroundMark x1="83689" y1="83894" x2="82330" y2="83413"/>
                        <a14:foregroundMark x1="82136" y1="83413" x2="80583" y2="83413"/>
                        <a14:foregroundMark x1="78252" y1="84375" x2="78252" y2="84375"/>
                        <a14:foregroundMark x1="78252" y1="84375" x2="78252" y2="84375"/>
                        <a14:foregroundMark x1="78252" y1="84375" x2="77670" y2="85096"/>
                        <a14:foregroundMark x1="76311" y1="85577" x2="76311" y2="85577"/>
                        <a14:foregroundMark x1="75340" y1="84135" x2="75340" y2="84135"/>
                        <a14:foregroundMark x1="75728" y1="81010" x2="75728" y2="81010"/>
                        <a14:foregroundMark x1="75728" y1="79327" x2="75728" y2="79327"/>
                        <a14:foregroundMark x1="76117" y1="78846" x2="76117" y2="78846"/>
                        <a14:foregroundMark x1="76117" y1="77163" x2="76117" y2="77163"/>
                        <a14:foregroundMark x1="76117" y1="76202" x2="76117" y2="76202"/>
                        <a14:foregroundMark x1="75728" y1="73798" x2="75728" y2="73798"/>
                        <a14:foregroundMark x1="75146" y1="73558" x2="75146" y2="73558"/>
                        <a14:foregroundMark x1="75146" y1="73558" x2="75146" y2="73558"/>
                        <a14:foregroundMark x1="73010" y1="72837" x2="73010" y2="72837"/>
                        <a14:foregroundMark x1="73010" y1="72837" x2="73010" y2="72837"/>
                        <a14:foregroundMark x1="73010" y1="73798" x2="73010" y2="73798"/>
                        <a14:foregroundMark x1="72039" y1="78125" x2="72039" y2="78125"/>
                        <a14:foregroundMark x1="73204" y1="78846" x2="73204" y2="78846"/>
                        <a14:foregroundMark x1="73204" y1="78846" x2="73204" y2="78846"/>
                        <a14:foregroundMark x1="73786" y1="79087" x2="73786" y2="79087"/>
                        <a14:foregroundMark x1="73786" y1="81010" x2="73786" y2="81010"/>
                        <a14:foregroundMark x1="78641" y1="86538" x2="78641" y2="86538"/>
                        <a14:foregroundMark x1="78641" y1="86538" x2="80194" y2="87019"/>
                        <a14:foregroundMark x1="80777" y1="87019" x2="80777" y2="87019"/>
                        <a14:foregroundMark x1="81165" y1="87019" x2="81942" y2="87019"/>
                        <a14:foregroundMark x1="83301" y1="70673" x2="83301" y2="70673"/>
                        <a14:foregroundMark x1="82913" y1="69471" x2="82913" y2="69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08621"/>
            <a:ext cx="2455970" cy="198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0793" y1="82051" x2="40793" y2="82051"/>
                        <a14:foregroundMark x1="38462" y1="75641" x2="38462" y2="75641"/>
                        <a14:foregroundMark x1="53147" y1="73077" x2="53147" y2="73077"/>
                        <a14:foregroundMark x1="57576" y1="83761" x2="57576" y2="83761"/>
                        <a14:foregroundMark x1="47786" y1="72650" x2="47786" y2="72650"/>
                        <a14:foregroundMark x1="38928" y1="73504" x2="38928" y2="73504"/>
                        <a14:foregroundMark x1="41725" y1="75000" x2="41725" y2="75000"/>
                        <a14:foregroundMark x1="40093" y1="75855" x2="40093" y2="75855"/>
                        <a14:foregroundMark x1="38462" y1="75641" x2="38462" y2="75641"/>
                        <a14:foregroundMark x1="38462" y1="73718" x2="38462" y2="73718"/>
                        <a14:foregroundMark x1="37296" y1="72863" x2="37296" y2="72863"/>
                        <a14:foregroundMark x1="36597" y1="72863" x2="36597" y2="72863"/>
                        <a14:foregroundMark x1="52448" y1="74786" x2="52448" y2="74786"/>
                        <a14:foregroundMark x1="52448" y1="74786" x2="52448" y2="74786"/>
                        <a14:foregroundMark x1="53380" y1="75214" x2="53380" y2="75214"/>
                        <a14:foregroundMark x1="54079" y1="74359" x2="54079" y2="74359"/>
                        <a14:foregroundMark x1="50816" y1="73077" x2="50816" y2="73077"/>
                        <a14:foregroundMark x1="50816" y1="73077" x2="50816" y2="73077"/>
                        <a14:foregroundMark x1="50816" y1="73077" x2="50816" y2="73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8621"/>
            <a:ext cx="1843094" cy="2010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62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625761"/>
            <a:ext cx="1753487" cy="2106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39552" y="915566"/>
            <a:ext cx="3744416" cy="326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我们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每天都来学校上学，你是怎样来学校上学的呢？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5"/>
          <p:cNvSpPr txBox="1"/>
          <p:nvPr/>
        </p:nvSpPr>
        <p:spPr>
          <a:xfrm>
            <a:off x="3329855" y="195486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0" name="iconfont-1191-870150"/>
          <p:cNvSpPr>
            <a:spLocks noChangeAspect="1"/>
          </p:cNvSpPr>
          <p:nvPr/>
        </p:nvSpPr>
        <p:spPr bwMode="auto">
          <a:xfrm>
            <a:off x="5729190" y="30642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1" name="iconfont-1191-870150"/>
          <p:cNvSpPr>
            <a:spLocks noChangeAspect="1"/>
          </p:cNvSpPr>
          <p:nvPr/>
        </p:nvSpPr>
        <p:spPr bwMode="auto">
          <a:xfrm rot="10800000">
            <a:off x="3195396" y="30642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" name="Picture 2" descr="C:\Users\Administrator\Desktop\5b6824c66d1fb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11960" y="1419622"/>
            <a:ext cx="4488632" cy="234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31640" y="323677"/>
            <a:ext cx="6768752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小组讨论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：怎样做才是爱学习呢？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95536" y="3457530"/>
            <a:ext cx="3024336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上课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认真听讲。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164288" y="3457530"/>
            <a:ext cx="1800200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读书。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923928" y="3457530"/>
            <a:ext cx="2481163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懂就要问。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24828" y1="17941" x2="18621" y2="68235"/>
                        <a14:foregroundMark x1="77471" y1="13529" x2="86897" y2="16765"/>
                        <a14:foregroundMark x1="20460" y1="10588" x2="31494" y2="14412"/>
                        <a14:foregroundMark x1="20460" y1="79118" x2="17701" y2="95000"/>
                        <a14:foregroundMark x1="69425" y1="82353" x2="74023" y2="91765"/>
                        <a14:foregroundMark x1="78391" y1="82059" x2="78391" y2="93824"/>
                        <a14:foregroundMark x1="88736" y1="13529" x2="88736" y2="13529"/>
                        <a14:foregroundMark x1="60460" y1="15588" x2="60460" y2="15588"/>
                        <a14:foregroundMark x1="57931" y1="12941" x2="57931" y2="12941"/>
                        <a14:foregroundMark x1="28506" y1="35000" x2="28506" y2="45882"/>
                        <a14:foregroundMark x1="31034" y1="91176" x2="31494" y2="95000"/>
                        <a14:foregroundMark x1="72644" y1="35000" x2="74483" y2="43529"/>
                        <a14:foregroundMark x1="34253" y1="44118" x2="32874" y2="55588"/>
                        <a14:foregroundMark x1="31034" y1="82353" x2="29425" y2="911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5827"/>
            <a:ext cx="2224189" cy="173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7" b="100000" l="0" r="100000">
                        <a14:foregroundMark x1="27206" y1="90258" x2="27206" y2="90258"/>
                        <a14:foregroundMark x1="30637" y1="83668" x2="30637" y2="83668"/>
                        <a14:foregroundMark x1="31618" y1="77650" x2="31618" y2="77650"/>
                        <a14:foregroundMark x1="25490" y1="79656" x2="25490" y2="79656"/>
                        <a14:foregroundMark x1="23775" y1="88252" x2="23775" y2="88252"/>
                        <a14:foregroundMark x1="28186" y1="90831" x2="29902" y2="90831"/>
                        <a14:foregroundMark x1="50490" y1="88252" x2="50490" y2="88252"/>
                        <a14:foregroundMark x1="52206" y1="86246" x2="52206" y2="86246"/>
                        <a14:foregroundMark x1="75490" y1="84241" x2="75490" y2="84241"/>
                        <a14:foregroundMark x1="80147" y1="84241" x2="81127" y2="86246"/>
                        <a14:foregroundMark x1="80637" y1="79656" x2="80637" y2="79656"/>
                        <a14:foregroundMark x1="69853" y1="79656" x2="69853" y2="79656"/>
                        <a14:foregroundMark x1="70343" y1="87679" x2="70343" y2="87679"/>
                        <a14:foregroundMark x1="70343" y1="91691" x2="70343" y2="91691"/>
                        <a14:foregroundMark x1="70343" y1="94842" x2="70343" y2="94842"/>
                        <a14:foregroundMark x1="70343" y1="94842" x2="70343" y2="94842"/>
                        <a14:foregroundMark x1="75980" y1="81662" x2="75980" y2="81662"/>
                        <a14:foregroundMark x1="73775" y1="81662" x2="73775" y2="81662"/>
                        <a14:foregroundMark x1="72549" y1="80802" x2="72549" y2="80802"/>
                        <a14:foregroundMark x1="72549" y1="80802" x2="72549" y2="80802"/>
                        <a14:foregroundMark x1="72549" y1="80802" x2="72549" y2="80802"/>
                        <a14:foregroundMark x1="84069" y1="86819" x2="84069" y2="86819"/>
                        <a14:foregroundMark x1="84069" y1="86819" x2="84069" y2="86819"/>
                        <a14:foregroundMark x1="84069" y1="86819" x2="84069" y2="86819"/>
                        <a14:foregroundMark x1="64706" y1="42980" x2="64706" y2="42980"/>
                        <a14:foregroundMark x1="64216" y1="40974" x2="66422" y2="40401"/>
                        <a14:foregroundMark x1="68137" y1="39542" x2="68137" y2="39542"/>
                        <a14:foregroundMark x1="69853" y1="38395" x2="69853" y2="38395"/>
                        <a14:foregroundMark x1="69853" y1="38395" x2="69853" y2="38395"/>
                        <a14:foregroundMark x1="60049" y1="81662" x2="60049" y2="81662"/>
                        <a14:foregroundMark x1="60049" y1="81662" x2="60049" y2="81662"/>
                        <a14:foregroundMark x1="54412" y1="84814" x2="54412" y2="86819"/>
                        <a14:foregroundMark x1="54412" y1="90258" x2="54412" y2="90258"/>
                        <a14:foregroundMark x1="54412" y1="90258" x2="54412" y2="90258"/>
                        <a14:foregroundMark x1="53186" y1="90258" x2="53186" y2="902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937" y="1395806"/>
            <a:ext cx="2448272" cy="2094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图片 11" descr="C:\Users\Administrator\Desktop\6046e72ede085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336" y="1439862"/>
            <a:ext cx="1576104" cy="19633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51520" y="195486"/>
            <a:ext cx="3528392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认真上课做一做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03648" y="977003"/>
            <a:ext cx="2664296" cy="361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上课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丁零零，上课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了，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快进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教室来坐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好，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书本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文具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放整齐，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等待老师来上课。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老师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说话认真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听，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回答问题声音响，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大家夸我做得好。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C:\Users\Administrator\Desktop\包图网_740571卡通清新学生上课矢量元素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75606"/>
            <a:ext cx="351936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5536" y="123478"/>
            <a:ext cx="2448272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发言你最棒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55576" y="1059582"/>
            <a:ext cx="4464496" cy="359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发言</a:t>
            </a:r>
            <a:r>
              <a:rPr lang="zh-CN" altLang="en-US" sz="4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endParaRPr lang="en-US" altLang="zh-CN" sz="4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要发言，先举手。</a:t>
            </a:r>
            <a:endParaRPr lang="en-US" altLang="zh-CN" sz="4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人站正，声音响。</a:t>
            </a:r>
            <a:endParaRPr lang="en-US" altLang="zh-CN" sz="4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吐字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清，大家明。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Users\Administrator\Desktop\包图网_18022833手绘开学季学生举手回答插画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19622"/>
            <a:ext cx="3456384" cy="249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483595" y="267494"/>
            <a:ext cx="8165771" cy="212769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上学歌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告诉我们，小学生不仅要爱学习，还要爱劳动，你们爱劳动吗？你在家里做过什么劳动？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2417" r="100000">
                        <a14:foregroundMark x1="72054" y1="49726" x2="78097" y2="52466"/>
                        <a14:foregroundMark x1="41390" y1="51781" x2="39124" y2="57671"/>
                        <a14:foregroundMark x1="35952" y1="55342" x2="44864" y2="60274"/>
                        <a14:foregroundMark x1="71601" y1="50685" x2="73414" y2="53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04248" y="2395192"/>
            <a:ext cx="1989134" cy="219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480" y="2271351"/>
            <a:ext cx="2127909" cy="2127909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11560" y="2820550"/>
            <a:ext cx="4176464" cy="102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我会</a:t>
            </a:r>
            <a:r>
              <a:rPr lang="zh-CN" altLang="en-US" sz="48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3568" y="1363489"/>
            <a:ext cx="3600400" cy="243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在教室里，我们可以做哪些劳动呢？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C:\Users\Administrator\Desktop\606c0e610caa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42979"/>
            <a:ext cx="3217304" cy="3630192"/>
          </a:xfrm>
          <a:prstGeom prst="rect">
            <a:avLst/>
          </a:prstGeom>
          <a:noFill/>
          <a:ln w="28575">
            <a:solidFill>
              <a:schemeClr val="bg1">
                <a:alpha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95536" y="546225"/>
            <a:ext cx="5112568" cy="3969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作为一名小学生，我们要天天上学不迟到，爱学习、爱劳动，长大要为祖国立功劳。让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我们再一起读一读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上学歌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吧！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colorTemperature colorTemp="6400"/>
                    </a14:imgEffect>
                    <a14:imgEffect>
                      <a14:saturation sat="109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84299"/>
            <a:ext cx="2880320" cy="4037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38100">
              <a:srgbClr val="66CCFF">
                <a:alpha val="95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colorTemperature colorTemp="6400"/>
                    </a14:imgEffect>
                    <a14:imgEffect>
                      <a14:saturation sat="109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523" y="949269"/>
            <a:ext cx="2868151" cy="4020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38100">
              <a:srgbClr val="66CCFF">
                <a:alpha val="95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1403648" y="220310"/>
            <a:ext cx="648072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图中的小学生是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怎样上学的？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467544" y="2499742"/>
            <a:ext cx="2192717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好朋友手拉手去上学。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5868144" y="817972"/>
            <a:ext cx="3024336" cy="4058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上学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的路上，有太阳，有小鸟，有鲜花，他们一边欣赏美景，一边走向学校。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467544" y="1203598"/>
            <a:ext cx="2192717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背着书包上学。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899592" y="787425"/>
            <a:ext cx="7416824" cy="243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听老师读一读图中的儿歌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上学歌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，你来用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手在图片上指出儿歌里说到的内容吧！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colorTemperature colorTemp="6400"/>
                    </a14:imgEffect>
                    <a14:imgEffect>
                      <a14:saturation sat="109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221" y="227342"/>
            <a:ext cx="3264731" cy="457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38100">
              <a:srgbClr val="66CCFF">
                <a:alpha val="95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6894436" y="607368"/>
            <a:ext cx="228607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太阳当空照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6619602" y="1222306"/>
            <a:ext cx="509395" cy="717940"/>
          </a:xfrm>
          <a:prstGeom prst="rect">
            <a:avLst/>
          </a:prstGeom>
        </p:spPr>
      </p:pic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6798356" y="3579862"/>
            <a:ext cx="267018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花儿对我笑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45505">
            <a:off x="6677664" y="4187394"/>
            <a:ext cx="509395" cy="717940"/>
          </a:xfrm>
          <a:prstGeom prst="rect">
            <a:avLst/>
          </a:prstGeom>
        </p:spPr>
      </p:pic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395536" y="267494"/>
            <a:ext cx="331236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小鸟说：早，早，早，你为什么背上小书包？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7077">
            <a:off x="3158395" y="1371128"/>
            <a:ext cx="509395" cy="7179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7077">
            <a:off x="3165364" y="3576472"/>
            <a:ext cx="509395" cy="717940"/>
          </a:xfrm>
          <a:prstGeom prst="rect">
            <a:avLst/>
          </a:prstGeom>
        </p:spPr>
      </p:pic>
      <p:sp>
        <p:nvSpPr>
          <p:cNvPr id="21" name="矩形 9"/>
          <p:cNvSpPr>
            <a:spLocks noChangeArrowheads="1"/>
          </p:cNvSpPr>
          <p:nvPr/>
        </p:nvSpPr>
        <p:spPr bwMode="auto">
          <a:xfrm>
            <a:off x="229343" y="2391913"/>
            <a:ext cx="2902497" cy="222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我去上学校，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天天不迟到。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爱学习，爱劳动，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长大要为祖国立功劳。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7077">
            <a:off x="3140912" y="2683121"/>
            <a:ext cx="509395" cy="717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529744" y="471409"/>
            <a:ext cx="8362736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听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老师读前两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句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，回答小鸟提出的问题。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419622"/>
            <a:ext cx="54726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太阳当空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花儿对我笑。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小鸟说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早，早，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你为什么背上小书包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672138" y="1396030"/>
            <a:ext cx="335740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我是小学生。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35676" y1="18644" x2="35676" y2="18644"/>
                        <a14:foregroundMark x1="28378" y1="13277" x2="28378" y2="13277"/>
                        <a14:foregroundMark x1="30811" y1="27401" x2="30811" y2="27401"/>
                        <a14:foregroundMark x1="30811" y1="27401" x2="30811" y2="27401"/>
                        <a14:foregroundMark x1="20541" y1="31073" x2="20541" y2="31073"/>
                        <a14:foregroundMark x1="15676" y1="26836" x2="15676" y2="26836"/>
                        <a14:foregroundMark x1="29189" y1="35028" x2="29189" y2="35028"/>
                        <a14:foregroundMark x1="24054" y1="33333" x2="24054" y2="33333"/>
                        <a14:foregroundMark x1="73784" y1="74859" x2="73784" y2="74859"/>
                        <a14:foregroundMark x1="68919" y1="78249" x2="68919" y2="78249"/>
                        <a14:foregroundMark x1="59730" y1="78814" x2="59730" y2="78814"/>
                        <a14:foregroundMark x1="54865" y1="74294" x2="54865" y2="74294"/>
                        <a14:foregroundMark x1="61081" y1="73164" x2="61081" y2="73164"/>
                        <a14:foregroundMark x1="62162" y1="75424" x2="62162" y2="75424"/>
                        <a14:foregroundMark x1="68108" y1="81921" x2="68108" y2="81921"/>
                        <a14:foregroundMark x1="71622" y1="78814" x2="71622" y2="78814"/>
                        <a14:foregroundMark x1="71622" y1="78814" x2="71622" y2="78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2211709"/>
            <a:ext cx="2821374" cy="269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39552" y="843558"/>
            <a:ext cx="3837103" cy="31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老师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读一句，你来读一句，要带着快乐的心情去朗读哦！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colorTemperature colorTemp="6400"/>
                    </a14:imgEffect>
                    <a14:imgEffect>
                      <a14:saturation sat="109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7148"/>
            <a:ext cx="2927891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38100">
              <a:srgbClr val="66CCFF">
                <a:alpha val="95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儿童歌曲-上学歌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60802" y="3042270"/>
            <a:ext cx="609600" cy="6096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979712" y="627534"/>
            <a:ext cx="4176464" cy="661228"/>
            <a:chOff x="4283968" y="4083918"/>
            <a:chExt cx="4176464" cy="661228"/>
          </a:xfrm>
        </p:grpSpPr>
        <p:sp>
          <p:nvSpPr>
            <p:cNvPr id="18" name="文本框 15">
              <a:hlinkClick r:id="rId4" action="ppaction://hlinksldjump"/>
            </p:cNvPr>
            <p:cNvSpPr txBox="1"/>
            <p:nvPr/>
          </p:nvSpPr>
          <p:spPr>
            <a:xfrm>
              <a:off x="5004048" y="4083918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听一听，唱一唱</a:t>
              </a:r>
              <a:endParaRPr kumimoji="1" lang="zh-CN" altLang="en-US" sz="3600" b="1" dirty="0">
                <a:latin typeface="+mn-ea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83968" y="4087489"/>
              <a:ext cx="669869" cy="657657"/>
            </a:xfrm>
            <a:prstGeom prst="rect">
              <a:avLst/>
            </a:prstGeom>
          </p:spPr>
        </p:pic>
      </p:grpSp>
      <p:sp>
        <p:nvSpPr>
          <p:cNvPr id="10" name="文本框 15">
            <a:hlinkClick r:id="rId4" action="ppaction://hlinksldjump"/>
          </p:cNvPr>
          <p:cNvSpPr txBox="1"/>
          <p:nvPr/>
        </p:nvSpPr>
        <p:spPr>
          <a:xfrm>
            <a:off x="883969" y="1995686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上学歌</a:t>
            </a:r>
            <a:r>
              <a:rPr kumimoji="1"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kumimoji="1"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5676" y1="18644" x2="35676" y2="18644"/>
                        <a14:foregroundMark x1="28378" y1="13277" x2="28378" y2="13277"/>
                        <a14:foregroundMark x1="30811" y1="27401" x2="30811" y2="27401"/>
                        <a14:foregroundMark x1="30811" y1="27401" x2="30811" y2="27401"/>
                        <a14:foregroundMark x1="20541" y1="31073" x2="20541" y2="31073"/>
                        <a14:foregroundMark x1="15676" y1="26836" x2="15676" y2="26836"/>
                        <a14:foregroundMark x1="29189" y1="35028" x2="29189" y2="35028"/>
                        <a14:foregroundMark x1="24054" y1="33333" x2="24054" y2="33333"/>
                        <a14:foregroundMark x1="73784" y1="74859" x2="73784" y2="74859"/>
                        <a14:foregroundMark x1="68919" y1="78249" x2="68919" y2="78249"/>
                        <a14:foregroundMark x1="59730" y1="78814" x2="59730" y2="78814"/>
                        <a14:foregroundMark x1="54865" y1="74294" x2="54865" y2="74294"/>
                        <a14:foregroundMark x1="61081" y1="73164" x2="61081" y2="73164"/>
                        <a14:foregroundMark x1="62162" y1="75424" x2="62162" y2="75424"/>
                        <a14:foregroundMark x1="68108" y1="81921" x2="68108" y2="81921"/>
                        <a14:foregroundMark x1="71622" y1="78814" x2="71622" y2="78814"/>
                        <a14:foregroundMark x1="71622" y1="78814" x2="71622" y2="78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84022" y="1635646"/>
            <a:ext cx="2821374" cy="269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645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99592" y="483518"/>
            <a:ext cx="7200800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认识班级：你是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哪个班级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的小学生？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83568" y="1563638"/>
            <a:ext cx="8064896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我是一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年级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班的小学生。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Users\Administrator\Desktop\5d2c40e8660c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84123"/>
            <a:ext cx="2522165" cy="108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5d2c40e8660c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775" y="2784123"/>
            <a:ext cx="2677480" cy="115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5d2c40e8660c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304" y="2784123"/>
            <a:ext cx="2522163" cy="108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8096.700787401574,&quot;width&quot;:14400}"/>
</p:tagLst>
</file>

<file path=ppt/tags/tag2.xml><?xml version="1.0" encoding="utf-8"?>
<p:tagLst xmlns:p="http://schemas.openxmlformats.org/presentationml/2006/main">
  <p:tag name="KSO_WPP_MARK_KEY" val="37b95bff-1c76-4a14-aa67-1fcf36b35f2c"/>
  <p:tag name="COMMONDATA" val="eyJoZGlkIjoiMDUzMmRhYzhkNzM3Y2ZlODExZjhhYzliMDJjYzA0ZGIifQ==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1151</Words>
  <Application>WPS 演示</Application>
  <PresentationFormat>全屏显示(16:9)</PresentationFormat>
  <Paragraphs>144</Paragraphs>
  <Slides>25</Slides>
  <Notes>21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Arial Unicode MS</vt:lpstr>
      <vt:lpstr>Xingkai SC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337</cp:revision>
  <dcterms:created xsi:type="dcterms:W3CDTF">2017-03-17T02:28:00Z</dcterms:created>
  <dcterms:modified xsi:type="dcterms:W3CDTF">2022-11-01T12:05:09Z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940D06B3722D496EA79F043A13C68DA2</vt:lpwstr>
  </property>
</Properties>
</file>