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gif" ContentType="image/gif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4"/>
  </p:notesMasterIdLst>
  <p:sldIdLst>
    <p:sldId id="462" r:id="rId3"/>
    <p:sldId id="1148" r:id="rId5"/>
    <p:sldId id="1242" r:id="rId6"/>
    <p:sldId id="1260" r:id="rId7"/>
    <p:sldId id="1172" r:id="rId8"/>
    <p:sldId id="1261" r:id="rId9"/>
    <p:sldId id="1262" r:id="rId10"/>
    <p:sldId id="1263" r:id="rId11"/>
    <p:sldId id="1264" r:id="rId12"/>
    <p:sldId id="1249" r:id="rId13"/>
    <p:sldId id="1206" r:id="rId14"/>
    <p:sldId id="1207" r:id="rId15"/>
    <p:sldId id="1252" r:id="rId16"/>
    <p:sldId id="1254" r:id="rId17"/>
    <p:sldId id="1208" r:id="rId18"/>
    <p:sldId id="1258" r:id="rId19"/>
  </p:sldIdLst>
  <p:sldSz cx="9144000" cy="5143500" type="screen16x9"/>
  <p:notesSz cx="6858000" cy="9144000"/>
  <p:embeddedFontLst>
    <p:embeddedFont>
      <p:font typeface="楷体" panose="02010609060101010101" pitchFamily="49" charset="-122"/>
      <p:regular r:id="rId23"/>
    </p:embeddedFont>
    <p:embeddedFont>
      <p:font typeface="黑体" panose="02010609060101010101" pitchFamily="49" charset="-122"/>
      <p:regular r:id="rId24"/>
    </p:embeddedFont>
    <p:embeddedFont>
      <p:font typeface="Calibri" panose="020F0502020204030204" pitchFamily="34" charset="0"/>
      <p:regular r:id="rId25"/>
      <p:bold r:id="rId26"/>
      <p:italic r:id="rId27"/>
      <p:boldItalic r:id="rId28"/>
    </p:embeddedFont>
  </p:embeddedFontLst>
  <p:custDataLst>
    <p:tags r:id="rId29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EB2E4"/>
    <a:srgbClr val="FFCC99"/>
    <a:srgbClr val="293937"/>
    <a:srgbClr val="0000FF"/>
    <a:srgbClr val="FF9933"/>
    <a:srgbClr val="FFCC00"/>
    <a:srgbClr val="FFFFCC"/>
    <a:srgbClr val="FFFF99"/>
    <a:srgbClr val="FFCC66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505" autoAdjust="0"/>
    <p:restoredTop sz="99221" autoAdjust="0"/>
  </p:normalViewPr>
  <p:slideViewPr>
    <p:cSldViewPr>
      <p:cViewPr>
        <p:scale>
          <a:sx n="100" d="100"/>
          <a:sy n="100" d="100"/>
        </p:scale>
        <p:origin x="-750" y="-402"/>
      </p:cViewPr>
      <p:guideLst>
        <p:guide orient="horz" pos="1212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tags" Target="tags/tag2.xml"/><Relationship Id="rId28" Type="http://schemas.openxmlformats.org/officeDocument/2006/relationships/font" Target="fonts/font6.fntdata"/><Relationship Id="rId27" Type="http://schemas.openxmlformats.org/officeDocument/2006/relationships/font" Target="fonts/font5.fntdata"/><Relationship Id="rId26" Type="http://schemas.openxmlformats.org/officeDocument/2006/relationships/font" Target="fonts/font4.fntdata"/><Relationship Id="rId25" Type="http://schemas.openxmlformats.org/officeDocument/2006/relationships/font" Target="fonts/font3.fntdata"/><Relationship Id="rId24" Type="http://schemas.openxmlformats.org/officeDocument/2006/relationships/font" Target="fonts/font2.fntdata"/><Relationship Id="rId23" Type="http://schemas.openxmlformats.org/officeDocument/2006/relationships/font" Target="fonts/font1.fntdata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9393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istrator\Desktop\5b7be13e86224.jpg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82272"/>
            <a:ext cx="987992" cy="388344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marL="0" lvl="0" indent="0" algn="ctr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3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57175" lvl="0" indent="-257175" algn="l" defTabSz="6858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57530" lvl="1" indent="-214630" algn="l" defTabSz="6858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1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857250" lvl="2" indent="-171450" algn="l" defTabSz="6858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200150" lvl="3" indent="-171450" algn="l" defTabSz="6858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543050" lvl="4" indent="-171450" algn="l" defTabSz="6858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885950" lvl="5" indent="-171450" algn="l" defTabSz="6858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228850" lvl="6" indent="-171450" algn="l" defTabSz="6858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571750" lvl="7" indent="-171450" algn="l" defTabSz="6858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14650" lvl="8" indent="-171450" algn="l" defTabSz="6858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342900" lvl="1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685800" lvl="2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028700" lvl="3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371600" lvl="4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1714500" lvl="5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057400" lvl="6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2400300" lvl="7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2743200" lvl="8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.png"/><Relationship Id="rId2" Type="http://schemas.openxmlformats.org/officeDocument/2006/relationships/tags" Target="../tags/tag1.xml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3.xml"/><Relationship Id="rId2" Type="http://schemas.microsoft.com/office/2007/relationships/hdphoto" Target="../media/image28.wdp"/><Relationship Id="rId1" Type="http://schemas.openxmlformats.org/officeDocument/2006/relationships/image" Target="../media/image2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9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4.xml"/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35.png"/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5.GIF"/><Relationship Id="rId3" Type="http://schemas.openxmlformats.org/officeDocument/2006/relationships/image" Target="../media/image4.png"/><Relationship Id="rId2" Type="http://schemas.microsoft.com/office/2007/relationships/media" Target="../media/media1.mp3"/><Relationship Id="rId1" Type="http://schemas.openxmlformats.org/officeDocument/2006/relationships/audio" Target="../media/media1.mp3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5.xml"/><Relationship Id="rId7" Type="http://schemas.openxmlformats.org/officeDocument/2006/relationships/slideLayout" Target="../slideLayouts/slideLayout3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6.xml"/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7.xml"/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26.png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Administrator\Desktop\5b7be13e86224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14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8" name="文本框 1"/>
          <p:cNvSpPr txBox="1"/>
          <p:nvPr/>
        </p:nvSpPr>
        <p:spPr>
          <a:xfrm>
            <a:off x="2411760" y="843558"/>
            <a:ext cx="4536504" cy="108491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6600" b="1" smtClean="0">
                <a:ln w="9525">
                  <a:solidFill>
                    <a:schemeClr val="bg1"/>
                  </a:solidFill>
                  <a:prstDash val="solid"/>
                </a:ln>
                <a:latin typeface="楷体" panose="02010609060101010101" pitchFamily="49" charset="-122"/>
                <a:ea typeface="楷体" panose="02010609060101010101" pitchFamily="49" charset="-122"/>
              </a:rPr>
              <a:t>我</a:t>
            </a:r>
            <a:r>
              <a:rPr lang="zh-CN" altLang="en-US" sz="6600" b="1" dirty="0" smtClean="0">
                <a:ln w="9525">
                  <a:solidFill>
                    <a:schemeClr val="bg1"/>
                  </a:solidFill>
                  <a:prstDash val="solid"/>
                </a:ln>
                <a:latin typeface="楷体" panose="02010609060101010101" pitchFamily="49" charset="-122"/>
                <a:ea typeface="楷体" panose="02010609060101010101" pitchFamily="49" charset="-122"/>
              </a:rPr>
              <a:t>是中国人</a:t>
            </a:r>
            <a:endParaRPr lang="zh-CN" altLang="en-US" sz="6600" b="1" dirty="0">
              <a:ln w="9525">
                <a:solidFill>
                  <a:schemeClr val="bg1"/>
                </a:solidFill>
                <a:prstDash val="solid"/>
              </a:ln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7504" y="124639"/>
            <a:ext cx="30716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语文 一年级 上册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82272"/>
            <a:ext cx="987992" cy="38834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539552" y="452826"/>
            <a:ext cx="8208912" cy="13988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你还知道图中的哪个小朋友是哪个民族的？你知道这个民族的哪些信息？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477943" y="1884352"/>
            <a:ext cx="4079578" cy="2919646"/>
            <a:chOff x="141016" y="466723"/>
            <a:chExt cx="8386409" cy="6001931"/>
          </a:xfrm>
        </p:grpSpPr>
        <p:pic>
          <p:nvPicPr>
            <p:cNvPr id="10" name="Picture 2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1016" y="477429"/>
              <a:ext cx="4124325" cy="59912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1" name="Picture 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23792" y="466723"/>
              <a:ext cx="4303633" cy="600192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395536" y="524834"/>
            <a:ext cx="8504237" cy="13988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3600" b="1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en-US" altLang="zh-CN" sz="3600" b="1" smtClean="0">
                <a:latin typeface="黑体" panose="02010609060101010101" pitchFamily="49" charset="-122"/>
                <a:ea typeface="黑体" panose="02010609060101010101" pitchFamily="49" charset="-122"/>
              </a:rPr>
              <a:t>56</a:t>
            </a:r>
            <a:r>
              <a:rPr lang="zh-CN" altLang="en-US" sz="3600" b="1" smtClean="0">
                <a:latin typeface="黑体" panose="02010609060101010101" pitchFamily="49" charset="-122"/>
                <a:ea typeface="黑体" panose="02010609060101010101" pitchFamily="49" charset="-122"/>
              </a:rPr>
              <a:t>个民族都有一个共同的名字</a:t>
            </a:r>
            <a:r>
              <a:rPr lang="en-US" altLang="zh-CN" sz="3600" b="1" smtClean="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3600" b="1" smtClean="0">
                <a:latin typeface="黑体" panose="02010609060101010101" pitchFamily="49" charset="-122"/>
                <a:ea typeface="黑体" panose="02010609060101010101" pitchFamily="49" charset="-122"/>
              </a:rPr>
              <a:t>中国人。请你学</a:t>
            </a: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着老师的样子说一说。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-108520" y="2067694"/>
            <a:ext cx="9005748" cy="10041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48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 我是汉族人</a:t>
            </a:r>
            <a:r>
              <a:rPr lang="zh-CN" altLang="en-US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，我是中国人。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-108520" y="3148068"/>
            <a:ext cx="9005748" cy="1177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我</a:t>
            </a:r>
            <a:r>
              <a:rPr lang="zh-CN" altLang="en-US" sz="4800" b="1" smtClean="0"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lang="en-US" altLang="zh-CN" sz="4800" b="1" smtClean="0">
                <a:latin typeface="楷体" panose="02010609060101010101" pitchFamily="49" charset="-122"/>
                <a:ea typeface="楷体" panose="02010609060101010101" pitchFamily="49" charset="-122"/>
              </a:rPr>
              <a:t>__</a:t>
            </a:r>
            <a:r>
              <a:rPr lang="zh-CN" altLang="en-US" sz="4800" b="1" smtClean="0">
                <a:latin typeface="楷体" panose="02010609060101010101" pitchFamily="49" charset="-122"/>
                <a:ea typeface="楷体" panose="02010609060101010101" pitchFamily="49" charset="-122"/>
              </a:rPr>
              <a:t>族人</a:t>
            </a:r>
            <a:r>
              <a:rPr lang="zh-CN" altLang="en-US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，我是中国人。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4427984" y="1203598"/>
            <a:ext cx="4079578" cy="2919646"/>
            <a:chOff x="141016" y="466723"/>
            <a:chExt cx="8386409" cy="6001931"/>
          </a:xfrm>
        </p:grpSpPr>
        <p:pic>
          <p:nvPicPr>
            <p:cNvPr id="11" name="Picture 2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1016" y="477429"/>
              <a:ext cx="4124325" cy="59912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2" name="Picture 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23792" y="466723"/>
              <a:ext cx="4303633" cy="600192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539552" y="1050721"/>
            <a:ext cx="3672408" cy="3393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3600" b="1" smtClean="0">
                <a:latin typeface="黑体" panose="02010609060101010101" pitchFamily="49" charset="-122"/>
                <a:ea typeface="黑体" panose="02010609060101010101" pitchFamily="49" charset="-122"/>
              </a:rPr>
              <a:t>    看课本插图，</a:t>
            </a: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除了看到很多小朋友，你还看到了什么？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线形标注 2 7"/>
          <p:cNvSpPr/>
          <p:nvPr/>
        </p:nvSpPr>
        <p:spPr>
          <a:xfrm>
            <a:off x="3454911" y="402649"/>
            <a:ext cx="2016224" cy="648072"/>
          </a:xfrm>
          <a:prstGeom prst="borderCallout2">
            <a:avLst>
              <a:gd name="adj1" fmla="val 31977"/>
              <a:gd name="adj2" fmla="val 99556"/>
              <a:gd name="adj3" fmla="val 192180"/>
              <a:gd name="adj4" fmla="val 79884"/>
              <a:gd name="adj5" fmla="val 210972"/>
              <a:gd name="adj6" fmla="val 80555"/>
            </a:avLst>
          </a:prstGeom>
          <a:solidFill>
            <a:srgbClr val="00B0F0"/>
          </a:solidFill>
          <a:ln w="25400" cap="flat" cmpd="sng" algn="ctr">
            <a:solidFill>
              <a:srgbClr val="00B0F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4400" b="1" kern="0">
                <a:solidFill>
                  <a:sysClr val="window" lastClr="FFFF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天安门</a:t>
            </a:r>
            <a:endParaRPr kumimoji="0" lang="zh-CN" altLang="en-US" sz="4400" b="1" i="0" u="none" strike="noStrike" kern="0" cap="none" spc="0" normalizeH="0" baseline="0" noProof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线形标注 2 8"/>
          <p:cNvSpPr/>
          <p:nvPr/>
        </p:nvSpPr>
        <p:spPr>
          <a:xfrm>
            <a:off x="4100889" y="2637524"/>
            <a:ext cx="2660471" cy="648072"/>
          </a:xfrm>
          <a:prstGeom prst="borderCallout2">
            <a:avLst>
              <a:gd name="adj1" fmla="val -1827"/>
              <a:gd name="adj2" fmla="val 32686"/>
              <a:gd name="adj3" fmla="val -40039"/>
              <a:gd name="adj4" fmla="val 52516"/>
              <a:gd name="adj5" fmla="val -160872"/>
              <a:gd name="adj6" fmla="val 71680"/>
            </a:avLst>
          </a:prstGeom>
          <a:solidFill>
            <a:srgbClr val="00B0F0"/>
          </a:solidFill>
          <a:ln w="25400" cap="flat" cmpd="sng" algn="ctr">
            <a:solidFill>
              <a:srgbClr val="00B0F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五星红旗</a:t>
            </a:r>
            <a:endParaRPr kumimoji="0" lang="zh-CN" altLang="en-US" sz="4400" b="1" i="0" u="none" strike="noStrike" kern="0" cap="none" spc="0" normalizeH="0" baseline="0" noProof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4680520" y="886957"/>
            <a:ext cx="4427984" cy="7704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天安门在</a:t>
            </a:r>
            <a:r>
              <a:rPr lang="zh-CN" altLang="en-US" sz="3600" b="1" u="sng" smtClean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市。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7200800" y="814949"/>
            <a:ext cx="1472286" cy="7704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3600" b="1" spc="-30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北京</a:t>
            </a:r>
            <a:endParaRPr lang="zh-CN" altLang="en-US" sz="3600" b="1" spc="-3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contrast="5000"/>
                    </a14:imgEffect>
                    <a14:imgEffect>
                      <a14:saturation sat="173000"/>
                    </a14:imgEffect>
                    <a14:imgEffect>
                      <a14:sharpenSoften amount="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738" r="6907"/>
          <a:stretch>
            <a:fillRect/>
          </a:stretch>
        </p:blipFill>
        <p:spPr bwMode="auto">
          <a:xfrm>
            <a:off x="457124" y="1167929"/>
            <a:ext cx="3970860" cy="2195909"/>
          </a:xfrm>
          <a:prstGeom prst="round2DiagRect">
            <a:avLst>
              <a:gd name="adj1" fmla="val 0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4680520" y="1978462"/>
            <a:ext cx="3888432" cy="1601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spcBef>
                <a:spcPct val="50000"/>
              </a:spcBef>
              <a:defRPr sz="3200" b="1" spc="-300"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marL="742950" indent="-28575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spc="0"/>
              <a:t>2.</a:t>
            </a:r>
            <a:r>
              <a:rPr lang="zh-CN" altLang="en-US" sz="3600" spc="0"/>
              <a:t>天安门</a:t>
            </a:r>
            <a:r>
              <a:rPr lang="zh-CN" altLang="en-US" sz="3600" spc="0" smtClean="0"/>
              <a:t>是</a:t>
            </a:r>
            <a:r>
              <a:rPr lang="zh-CN" altLang="en-US" sz="3600" u="sng" spc="0" smtClean="0"/>
              <a:t>   </a:t>
            </a:r>
            <a:r>
              <a:rPr lang="zh-CN" altLang="en-US" sz="3600" spc="0" smtClean="0"/>
              <a:t>的墙，</a:t>
            </a:r>
            <a:r>
              <a:rPr lang="zh-CN" altLang="en-US" sz="3600" u="sng" spc="0" smtClean="0"/>
              <a:t>   </a:t>
            </a:r>
            <a:r>
              <a:rPr lang="zh-CN" altLang="en-US" sz="3600" spc="0" smtClean="0"/>
              <a:t>的瓦</a:t>
            </a:r>
            <a:r>
              <a:rPr lang="zh-CN" altLang="en-US" sz="3600" spc="0" dirty="0"/>
              <a:t>。</a:t>
            </a:r>
            <a:endParaRPr lang="zh-CN" altLang="en-US" sz="3600" spc="0" dirty="0"/>
          </a:p>
        </p:txBody>
      </p:sp>
      <p:sp>
        <p:nvSpPr>
          <p:cNvPr id="11" name="Text Box 4"/>
          <p:cNvSpPr txBox="1">
            <a:spLocks noChangeArrowheads="1"/>
          </p:cNvSpPr>
          <p:nvPr/>
        </p:nvSpPr>
        <p:spPr bwMode="auto">
          <a:xfrm>
            <a:off x="7128792" y="1978462"/>
            <a:ext cx="504056" cy="7704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红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5760640" y="2759165"/>
            <a:ext cx="504056" cy="7704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黄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" grpId="0"/>
      <p:bldP spid="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3275856" y="411510"/>
            <a:ext cx="5508104" cy="4390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en-US" altLang="zh-CN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五星红旗是我们的</a:t>
            </a:r>
            <a:r>
              <a:rPr lang="zh-CN" altLang="en-US" sz="3600" b="1" u="sng" smtClean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，是我们伟大祖国的象征。</a:t>
            </a:r>
            <a:endParaRPr lang="en-US" altLang="zh-CN" sz="36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2.</a:t>
            </a: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红旗上有</a:t>
            </a:r>
            <a:r>
              <a:rPr lang="zh-CN" altLang="en-US" sz="3600" b="1" u="sng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颗星，</a:t>
            </a:r>
            <a:endParaRPr lang="en-US" altLang="zh-CN" sz="36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600" b="1" u="sng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颗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小星星</a:t>
            </a: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围绕着</a:t>
            </a:r>
            <a:r>
              <a:rPr lang="zh-CN" altLang="en-US" sz="3600" b="1" u="sng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颗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大星星。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 Box 4"/>
          <p:cNvSpPr txBox="1">
            <a:spLocks noChangeArrowheads="1"/>
          </p:cNvSpPr>
          <p:nvPr/>
        </p:nvSpPr>
        <p:spPr bwMode="auto">
          <a:xfrm>
            <a:off x="3779912" y="949961"/>
            <a:ext cx="1296024" cy="900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36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国旗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3347864" y="3219822"/>
            <a:ext cx="648012" cy="900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四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 Box 4"/>
          <p:cNvSpPr txBox="1">
            <a:spLocks noChangeArrowheads="1"/>
          </p:cNvSpPr>
          <p:nvPr/>
        </p:nvSpPr>
        <p:spPr bwMode="auto">
          <a:xfrm>
            <a:off x="7236296" y="3183672"/>
            <a:ext cx="648012" cy="900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064" y="937592"/>
            <a:ext cx="2178752" cy="2821663"/>
          </a:xfrm>
          <a:prstGeom prst="round2DiagRect">
            <a:avLst>
              <a:gd name="adj1" fmla="val 0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6516216" y="2427734"/>
            <a:ext cx="648012" cy="900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36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五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467544" y="292084"/>
            <a:ext cx="7992888" cy="20636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天安门是中国的象征，是我们国家代表性的建筑。你还知道我们国家有哪些代表性的建筑吗？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2427734"/>
            <a:ext cx="3704456" cy="2172496"/>
          </a:xfrm>
          <a:prstGeom prst="rect">
            <a:avLst/>
          </a:prstGeom>
          <a:noFill/>
          <a:ln w="28575">
            <a:solidFill>
              <a:schemeClr val="bg1">
                <a:alpha val="70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036"/>
          <a:stretch>
            <a:fillRect/>
          </a:stretch>
        </p:blipFill>
        <p:spPr bwMode="auto">
          <a:xfrm>
            <a:off x="827584" y="2427734"/>
            <a:ext cx="3187872" cy="2172496"/>
          </a:xfrm>
          <a:prstGeom prst="rect">
            <a:avLst/>
          </a:prstGeom>
          <a:noFill/>
          <a:ln w="28575">
            <a:solidFill>
              <a:schemeClr val="bg1">
                <a:alpha val="70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506810" y="123478"/>
            <a:ext cx="8208912" cy="1310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听</a:t>
            </a:r>
            <a:r>
              <a:rPr lang="zh-CN" altLang="en-US" sz="3600" b="1" smtClean="0">
                <a:latin typeface="黑体" panose="02010609060101010101" pitchFamily="49" charset="-122"/>
                <a:ea typeface="黑体" panose="02010609060101010101" pitchFamily="49" charset="-122"/>
              </a:rPr>
              <a:t>老师来读儿歌</a:t>
            </a: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，感受作为中国人的自豪之情吧！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1547664" y="1397803"/>
            <a:ext cx="7560840" cy="30461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80000"/>
              </a:lnSpc>
            </a:pPr>
            <a:r>
              <a:rPr lang="zh-CN" altLang="en-US" sz="3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我爱</a:t>
            </a:r>
            <a:r>
              <a:rPr lang="zh-CN" altLang="en-US" sz="3800" b="1" smtClean="0">
                <a:latin typeface="楷体" panose="02010609060101010101" pitchFamily="49" charset="-122"/>
                <a:ea typeface="楷体" panose="02010609060101010101" pitchFamily="49" charset="-122"/>
              </a:rPr>
              <a:t>鲜花，我</a:t>
            </a:r>
            <a:r>
              <a:rPr lang="zh-CN" altLang="en-US" sz="3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爱白鸽，</a:t>
            </a:r>
            <a:endParaRPr lang="en-US" altLang="zh-CN" sz="3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80000"/>
              </a:lnSpc>
            </a:pPr>
            <a:r>
              <a:rPr lang="zh-CN" altLang="en-US" sz="3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我爱</a:t>
            </a:r>
            <a:r>
              <a:rPr lang="zh-CN" altLang="en-US" sz="3800" b="1" smtClean="0">
                <a:latin typeface="楷体" panose="02010609060101010101" pitchFamily="49" charset="-122"/>
                <a:ea typeface="楷体" panose="02010609060101010101" pitchFamily="49" charset="-122"/>
              </a:rPr>
              <a:t>万里长城，我</a:t>
            </a:r>
            <a:r>
              <a:rPr lang="zh-CN" altLang="en-US" sz="3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爱长江黄河，</a:t>
            </a:r>
            <a:endParaRPr lang="en-US" altLang="zh-CN" sz="3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80000"/>
              </a:lnSpc>
            </a:pPr>
            <a:r>
              <a:rPr lang="zh-CN" altLang="en-US" sz="3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我是</a:t>
            </a:r>
            <a:r>
              <a:rPr lang="zh-CN" altLang="en-US" sz="3800" b="1" smtClean="0">
                <a:latin typeface="楷体" panose="02010609060101010101" pitchFamily="49" charset="-122"/>
                <a:ea typeface="楷体" panose="02010609060101010101" pitchFamily="49" charset="-122"/>
              </a:rPr>
              <a:t>中国人，我</a:t>
            </a:r>
            <a:r>
              <a:rPr lang="zh-CN" altLang="en-US" sz="3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爱我的祖国。</a:t>
            </a:r>
            <a:endParaRPr lang="zh-CN" altLang="en-US" sz="3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170" name="Picture 2" descr="C:\Users\Administrator\Desktop\5c726fd25feea.pn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1434030"/>
            <a:ext cx="1224136" cy="11833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C:\Users\Administrator\Desktop\包图网_18153788手绘母亲节鲜花手捧康乃馨插画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20192" y="1635646"/>
            <a:ext cx="1033983" cy="11304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3" descr="C:\Users\Administrator\Desktop\5bdfee0319ab5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920880"/>
            <a:ext cx="1033983" cy="9650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C:\Users\Administrator\Desktop\包图网_19748667大海翻滚海浪浪花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10983" y="3403406"/>
            <a:ext cx="870760" cy="594052"/>
          </a:xfrm>
          <a:prstGeom prst="rect">
            <a:avLst/>
          </a:prstGeom>
          <a:noFill/>
          <a:effectLst>
            <a:softEdge rad="127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Box 4"/>
          <p:cNvSpPr txBox="1">
            <a:spLocks noChangeArrowheads="1"/>
          </p:cNvSpPr>
          <p:nvPr/>
        </p:nvSpPr>
        <p:spPr bwMode="auto">
          <a:xfrm>
            <a:off x="467544" y="1275606"/>
            <a:ext cx="4320480" cy="900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lang="zh-CN" altLang="en-US" sz="3600" smtClean="0">
                <a:latin typeface="黑体" panose="02010609060101010101" pitchFamily="49" charset="-122"/>
                <a:ea typeface="黑体" panose="02010609060101010101" pitchFamily="49" charset="-122"/>
              </a:rPr>
              <a:t>听歌曲：</a:t>
            </a:r>
            <a:r>
              <a:rPr lang="en-US" altLang="zh-CN" sz="3600" smtClean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3600" smtClean="0">
                <a:latin typeface="黑体" panose="02010609060101010101" pitchFamily="49" charset="-122"/>
                <a:ea typeface="黑体" panose="02010609060101010101" pitchFamily="49" charset="-122"/>
              </a:rPr>
              <a:t>大中国</a:t>
            </a:r>
            <a:r>
              <a:rPr lang="en-US" altLang="zh-CN" sz="3600" smtClean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" name="高枫-大中国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1979712" y="2499742"/>
            <a:ext cx="609600" cy="609600"/>
          </a:xfrm>
          <a:prstGeom prst="rect">
            <a:avLst/>
          </a:prstGeom>
        </p:spPr>
      </p:pic>
      <p:pic>
        <p:nvPicPr>
          <p:cNvPr id="6146" name="Picture 2" descr="C:\Users\Administrator\Desktop\20-男孩男生弹吉他唱歌动图GIF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1437" y="1059582"/>
            <a:ext cx="3214936" cy="3214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542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9"/>
          <p:cNvSpPr>
            <a:spLocks noChangeArrowheads="1"/>
          </p:cNvSpPr>
          <p:nvPr/>
        </p:nvSpPr>
        <p:spPr bwMode="auto">
          <a:xfrm>
            <a:off x="705847" y="380818"/>
            <a:ext cx="7826593" cy="13988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3600" b="1" smtClean="0">
                <a:latin typeface="黑体" panose="02010609060101010101" pitchFamily="49" charset="-122"/>
                <a:ea typeface="黑体" panose="02010609060101010101" pitchFamily="49" charset="-122"/>
              </a:rPr>
              <a:t>    图上的这些小朋友都是中国人吗？为什么他们穿的衣服不一样？</a:t>
            </a:r>
            <a:endParaRPr lang="en-US" altLang="zh-CN" sz="3600" b="1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477943" y="1884352"/>
            <a:ext cx="4079578" cy="2919646"/>
            <a:chOff x="141016" y="466723"/>
            <a:chExt cx="8386409" cy="6001931"/>
          </a:xfrm>
        </p:grpSpPr>
        <p:pic>
          <p:nvPicPr>
            <p:cNvPr id="7" name="Picture 2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1016" y="477429"/>
              <a:ext cx="4124325" cy="59912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8" name="Picture 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23792" y="466723"/>
              <a:ext cx="4303633" cy="600192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9"/>
          <p:cNvSpPr>
            <a:spLocks noChangeArrowheads="1"/>
          </p:cNvSpPr>
          <p:nvPr/>
        </p:nvSpPr>
        <p:spPr bwMode="auto">
          <a:xfrm>
            <a:off x="1153128" y="915566"/>
            <a:ext cx="6803248" cy="295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en-US" altLang="zh-CN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我们的国家是一个多民族的国家，一共有</a:t>
            </a:r>
            <a:r>
              <a:rPr lang="en-US" altLang="zh-CN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56</a:t>
            </a: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个民族，其中汉族人数最多。虽然民族不一样，但我们都是中国人，是一家人。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9"/>
          <p:cNvSpPr>
            <a:spLocks noChangeArrowheads="1"/>
          </p:cNvSpPr>
          <p:nvPr/>
        </p:nvSpPr>
        <p:spPr bwMode="auto">
          <a:xfrm>
            <a:off x="1331640" y="1059582"/>
            <a:ext cx="6840760" cy="2562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3600" b="1" smtClean="0">
                <a:latin typeface="黑体" panose="02010609060101010101" pitchFamily="49" charset="-122"/>
                <a:ea typeface="黑体" panose="02010609060101010101" pitchFamily="49" charset="-122"/>
              </a:rPr>
              <a:t>    你是什么民族的？你的民族有什么生活习惯？你的民族服饰有什么特点？</a:t>
            </a:r>
            <a:endParaRPr lang="en-US" altLang="zh-CN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istrator\Desktop\P3.pn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5288" y="168043"/>
            <a:ext cx="1233183" cy="19312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4144075" y="285368"/>
            <a:ext cx="1224136" cy="8483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4000" b="1" smtClean="0">
                <a:latin typeface="楷体" panose="02010609060101010101" pitchFamily="49" charset="-122"/>
                <a:ea typeface="楷体" panose="02010609060101010101" pitchFamily="49" charset="-122"/>
              </a:rPr>
              <a:t>汉族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53" name="Picture 5" descr="C:\Users\Administrator\Desktop\5b8e95cac590a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1805" y="2387957"/>
            <a:ext cx="2528527" cy="2402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C:\Users\Administrator\Desktop\包图网_19730208端午节包粽子母子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133677"/>
            <a:ext cx="2426007" cy="2389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 descr="C:\Users\Administrator\Desktop\包图网_17928372手绘过年给小朋友红包人物素材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1203598"/>
            <a:ext cx="2574888" cy="2574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4144074" y="285368"/>
            <a:ext cx="2012101" cy="9925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4000" b="1" smtClean="0">
                <a:latin typeface="楷体" panose="02010609060101010101" pitchFamily="49" charset="-122"/>
                <a:ea typeface="楷体" panose="02010609060101010101" pitchFamily="49" charset="-122"/>
              </a:rPr>
              <a:t>蒙古族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074" name="Picture 2" descr="C:\Users\Administrator\Desktop\P3.pn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0079" y="229809"/>
            <a:ext cx="973995" cy="18077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Administrator\Desktop\包图网_18238707手绘少数民族蒙古男子射箭插画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1294715"/>
            <a:ext cx="1960233" cy="2554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Administrator\Desktop\包图网_18238709手绘少数民族蒙古骑马男子插画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2355726"/>
            <a:ext cx="2224404" cy="24849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C:\Users\Administrator\Desktop\包图网_18238735手绘少数民族弹琴蒙古人物插画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0775" y="2266749"/>
            <a:ext cx="1906633" cy="2573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C:\Users\Administrator\Desktop\包图网_18238701手绘蒙古少数民族摔跤王插画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855643"/>
            <a:ext cx="1742271" cy="21902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9" name="Picture 7" descr="C:\Users\Administrator\Desktop\未标题-1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548755"/>
            <a:ext cx="1800200" cy="6325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4144075" y="285368"/>
            <a:ext cx="1224136" cy="8483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4000" b="1" smtClean="0">
                <a:latin typeface="楷体" panose="02010609060101010101" pitchFamily="49" charset="-122"/>
                <a:ea typeface="楷体" panose="02010609060101010101" pitchFamily="49" charset="-122"/>
              </a:rPr>
              <a:t>傣族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100" name="Picture 4" descr="C:\Users\Administrator\Desktop\包图网_18094947手绘傣族节日泼水节泼水女士插画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1275606"/>
            <a:ext cx="285750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 descr="C:\Users\Administrator\Desktop\包图网_19472016傣族风俗泼水女孩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921845"/>
            <a:ext cx="285750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C:\Users\Administrator\Desktop\包图网_18094953手绘傣族泼水节泼水女士插画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1779662"/>
            <a:ext cx="2794620" cy="27946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3" name="Picture 7" descr="C:\Users\Administrator\Desktop\未标题-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9819" y="461281"/>
            <a:ext cx="1953568" cy="6863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Administrator\Desktop\P3.pn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7108" b="43252"/>
          <a:stretch>
            <a:fillRect/>
          </a:stretch>
        </p:blipFill>
        <p:spPr bwMode="auto">
          <a:xfrm>
            <a:off x="2778463" y="45545"/>
            <a:ext cx="1395725" cy="1347641"/>
          </a:xfrm>
          <a:prstGeom prst="flowChartConnector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4144075" y="285368"/>
            <a:ext cx="1224136" cy="8483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4000" b="1" smtClean="0">
                <a:latin typeface="楷体" panose="02010609060101010101" pitchFamily="49" charset="-122"/>
                <a:ea typeface="楷体" panose="02010609060101010101" pitchFamily="49" charset="-122"/>
              </a:rPr>
              <a:t>彝族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" name="Picture 2" descr="C:\Users\Administrator\Desktop\未标题-1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7473" y="441916"/>
            <a:ext cx="1962919" cy="6896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组合 2"/>
          <p:cNvGrpSpPr/>
          <p:nvPr/>
        </p:nvGrpSpPr>
        <p:grpSpPr>
          <a:xfrm>
            <a:off x="1065672" y="1491630"/>
            <a:ext cx="6962712" cy="3488407"/>
            <a:chOff x="1259632" y="1419622"/>
            <a:chExt cx="6962712" cy="3488407"/>
          </a:xfrm>
        </p:grpSpPr>
        <p:pic>
          <p:nvPicPr>
            <p:cNvPr id="1026" name="Picture 2" descr="C:\Users\Administrator\Desktop\60ece6be72041.png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0000"/>
            <a:stretch>
              <a:fillRect/>
            </a:stretch>
          </p:blipFill>
          <p:spPr bwMode="auto">
            <a:xfrm>
              <a:off x="3681680" y="2139702"/>
              <a:ext cx="2118617" cy="276832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7" name="Picture 3" descr="C:\Users\Administrator\Desktop\未标题-1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64894" y="1419622"/>
              <a:ext cx="2457450" cy="29527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3" descr="C:\Users\Administrator\Desktop\未标题-1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1259632" y="1419622"/>
              <a:ext cx="2457450" cy="29527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029" name="Picture 5" descr="C:\Users\Administrator\Desktop\P2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6120" y="123477"/>
            <a:ext cx="1179855" cy="17147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UNIT_PLACING_PICTURE_USER_VIEWPORT" val="{&quot;height&quot;:611.5653543307086,&quot;width&quot;:1555.8929133858267}"/>
</p:tagLst>
</file>

<file path=ppt/tags/tag2.xml><?xml version="1.0" encoding="utf-8"?>
<p:tagLst xmlns:p="http://schemas.openxmlformats.org/presentationml/2006/main">
  <p:tag name="KSO_WPP_MARK_KEY" val="43b6a197-9916-4f73-a458-0c4d9770693e"/>
  <p:tag name="COMMONDATA" val="eyJoZGlkIjoiMDUzMmRhYzhkNzM3Y2ZlODExZjhhYzliMDJjYzA0ZGIifQ=="/>
</p:tagLst>
</file>

<file path=ppt/theme/theme1.xml><?xml version="1.0" encoding="utf-8"?>
<a:theme xmlns:a="http://schemas.openxmlformats.org/drawingml/2006/main" name="1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513</Words>
  <Application>WPS 演示</Application>
  <PresentationFormat>全屏显示(16:9)</PresentationFormat>
  <Paragraphs>64</Paragraphs>
  <Slides>16</Slides>
  <Notes>16</Notes>
  <HiddenSlides>0</HiddenSlides>
  <MMClips>2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5" baseType="lpstr">
      <vt:lpstr>Arial</vt:lpstr>
      <vt:lpstr>宋体</vt:lpstr>
      <vt:lpstr>Wingdings</vt:lpstr>
      <vt:lpstr>楷体</vt:lpstr>
      <vt:lpstr>黑体</vt:lpstr>
      <vt:lpstr>Calibri</vt:lpstr>
      <vt:lpstr>微软雅黑</vt:lpstr>
      <vt:lpstr>Arial Unicode MS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Rocket Girls</cp:lastModifiedBy>
  <cp:revision>339</cp:revision>
  <dcterms:created xsi:type="dcterms:W3CDTF">2017-03-17T02:28:00Z</dcterms:created>
  <dcterms:modified xsi:type="dcterms:W3CDTF">2022-11-01T12:08:47Z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2052-11.1.0.12598</vt:lpwstr>
  </property>
  <property fmtid="{D5CDD505-2E9C-101B-9397-08002B2CF9AE}" pid="3" name="ICV">
    <vt:lpwstr>89A8CFE8A0AD4CCDBE6A2F32FAAB1D5B</vt:lpwstr>
  </property>
</Properties>
</file>