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409" r:id="rId2"/>
    <p:sldId id="410" r:id="rId3"/>
    <p:sldId id="411" r:id="rId4"/>
    <p:sldId id="412" r:id="rId5"/>
    <p:sldId id="413" r:id="rId6"/>
    <p:sldId id="414" r:id="rId7"/>
    <p:sldId id="415" r:id="rId8"/>
    <p:sldId id="416" r:id="rId9"/>
    <p:sldId id="417" r:id="rId10"/>
    <p:sldId id="418" r:id="rId11"/>
    <p:sldId id="419" r:id="rId12"/>
    <p:sldId id="421" r:id="rId13"/>
    <p:sldId id="422" r:id="rId14"/>
    <p:sldId id="423" r:id="rId15"/>
    <p:sldId id="424" r:id="rId16"/>
    <p:sldId id="425" r:id="rId17"/>
    <p:sldId id="426" r:id="rId18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tags" Target="tags/tag82.xml" /><Relationship Id="rId2" Type="http://schemas.openxmlformats.org/officeDocument/2006/relationships/slide" Target="slides/slide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8.xml" /><Relationship Id="rId2" Type="http://schemas.openxmlformats.org/officeDocument/2006/relationships/tags" Target="../tags/tag49.xml" /><Relationship Id="rId3" Type="http://schemas.openxmlformats.org/officeDocument/2006/relationships/tags" Target="../tags/tag50.xml" /><Relationship Id="rId4" Type="http://schemas.openxmlformats.org/officeDocument/2006/relationships/tags" Target="../tags/tag51.xml" /><Relationship Id="rId5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2.xml" /><Relationship Id="rId2" Type="http://schemas.openxmlformats.org/officeDocument/2006/relationships/tags" Target="../tags/tag53.xml" /><Relationship Id="rId3" Type="http://schemas.openxmlformats.org/officeDocument/2006/relationships/tags" Target="../tags/tag54.xml" /><Relationship Id="rId4" Type="http://schemas.openxmlformats.org/officeDocument/2006/relationships/tags" Target="../tags/tag55.xml" /><Relationship Id="rId5" Type="http://schemas.openxmlformats.org/officeDocument/2006/relationships/tags" Target="../tags/tag56.xml" /><Relationship Id="rId6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.xml" /><Relationship Id="rId2" Type="http://schemas.openxmlformats.org/officeDocument/2006/relationships/tags" Target="../tags/tag7.xml" /><Relationship Id="rId3" Type="http://schemas.openxmlformats.org/officeDocument/2006/relationships/tags" Target="../tags/tag8.xml" /><Relationship Id="rId4" Type="http://schemas.openxmlformats.org/officeDocument/2006/relationships/tags" Target="../tags/tag9.xml" /><Relationship Id="rId5" Type="http://schemas.openxmlformats.org/officeDocument/2006/relationships/tags" Target="../tags/tag10.xml" /><Relationship Id="rId6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.xml" /><Relationship Id="rId2" Type="http://schemas.openxmlformats.org/officeDocument/2006/relationships/tags" Target="../tags/tag12.xml" /><Relationship Id="rId3" Type="http://schemas.openxmlformats.org/officeDocument/2006/relationships/tags" Target="../tags/tag13.xml" /><Relationship Id="rId4" Type="http://schemas.openxmlformats.org/officeDocument/2006/relationships/tags" Target="../tags/tag14.xml" /><Relationship Id="rId5" Type="http://schemas.openxmlformats.org/officeDocument/2006/relationships/tags" Target="../tags/tag15.xml" /><Relationship Id="rId6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6.xml" /><Relationship Id="rId2" Type="http://schemas.openxmlformats.org/officeDocument/2006/relationships/tags" Target="../tags/tag17.xml" /><Relationship Id="rId3" Type="http://schemas.openxmlformats.org/officeDocument/2006/relationships/tags" Target="../tags/tag18.xml" /><Relationship Id="rId4" Type="http://schemas.openxmlformats.org/officeDocument/2006/relationships/tags" Target="../tags/tag19.xml" /><Relationship Id="rId5" Type="http://schemas.openxmlformats.org/officeDocument/2006/relationships/tags" Target="../tags/tag20.xml" /><Relationship Id="rId6" Type="http://schemas.openxmlformats.org/officeDocument/2006/relationships/tags" Target="../tags/tag21.xml" /><Relationship Id="rId7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.xml" /><Relationship Id="rId2" Type="http://schemas.openxmlformats.org/officeDocument/2006/relationships/tags" Target="../tags/tag23.xml" /><Relationship Id="rId3" Type="http://schemas.openxmlformats.org/officeDocument/2006/relationships/tags" Target="../tags/tag24.xml" /><Relationship Id="rId4" Type="http://schemas.openxmlformats.org/officeDocument/2006/relationships/tags" Target="../tags/tag25.xml" /><Relationship Id="rId5" Type="http://schemas.openxmlformats.org/officeDocument/2006/relationships/tags" Target="../tags/tag26.xml" /><Relationship Id="rId6" Type="http://schemas.openxmlformats.org/officeDocument/2006/relationships/tags" Target="../tags/tag27.xml" /><Relationship Id="rId7" Type="http://schemas.openxmlformats.org/officeDocument/2006/relationships/tags" Target="../tags/tag28.xml" /><Relationship Id="rId8" Type="http://schemas.openxmlformats.org/officeDocument/2006/relationships/tags" Target="../tags/tag29.xml" /><Relationship Id="rId9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0.xml" /><Relationship Id="rId2" Type="http://schemas.openxmlformats.org/officeDocument/2006/relationships/tags" Target="../tags/tag31.xml" /><Relationship Id="rId3" Type="http://schemas.openxmlformats.org/officeDocument/2006/relationships/tags" Target="../tags/tag32.xml" /><Relationship Id="rId4" Type="http://schemas.openxmlformats.org/officeDocument/2006/relationships/tags" Target="../tags/tag33.xml" /><Relationship Id="rId5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.xml" /><Relationship Id="rId2" Type="http://schemas.openxmlformats.org/officeDocument/2006/relationships/tags" Target="../tags/tag38.xml" /><Relationship Id="rId3" Type="http://schemas.openxmlformats.org/officeDocument/2006/relationships/tags" Target="../tags/tag39.xml" /><Relationship Id="rId4" Type="http://schemas.openxmlformats.org/officeDocument/2006/relationships/tags" Target="../tags/tag40.xml" /><Relationship Id="rId5" Type="http://schemas.openxmlformats.org/officeDocument/2006/relationships/tags" Target="../tags/tag41.xml" /><Relationship Id="rId6" Type="http://schemas.openxmlformats.org/officeDocument/2006/relationships/tags" Target="../tags/tag42.xml" /><Relationship Id="rId7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.xml" /><Relationship Id="rId2" Type="http://schemas.openxmlformats.org/officeDocument/2006/relationships/tags" Target="../tags/tag44.xml" /><Relationship Id="rId3" Type="http://schemas.openxmlformats.org/officeDocument/2006/relationships/tags" Target="../tags/tag45.xml" /><Relationship Id="rId4" Type="http://schemas.openxmlformats.org/officeDocument/2006/relationships/tags" Target="../tags/tag46.xml" /><Relationship Id="rId5" Type="http://schemas.openxmlformats.org/officeDocument/2006/relationships/tags" Target="../tags/tag47.xml" /><Relationship Id="rId6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57.xml" /><Relationship Id="rId13" Type="http://schemas.openxmlformats.org/officeDocument/2006/relationships/tags" Target="../tags/tag58.xml" /><Relationship Id="rId14" Type="http://schemas.openxmlformats.org/officeDocument/2006/relationships/tags" Target="../tags/tag59.xml" /><Relationship Id="rId15" Type="http://schemas.openxmlformats.org/officeDocument/2006/relationships/tags" Target="../tags/tag60.xml" /><Relationship Id="rId16" Type="http://schemas.openxmlformats.org/officeDocument/2006/relationships/tags" Target="../tags/tag61.xml" /><Relationship Id="rId17" Type="http://schemas.openxmlformats.org/officeDocument/2006/relationships/image" Target="file:///D:\qq&#25991;&#20214;\712321467\Image\C2C\Image2\%7b75232B38-A165-1FB7-499C-2E1C792CACB5%7d.png" TargetMode="External" /><Relationship Id="rId18" Type="http://schemas.openxmlformats.org/officeDocument/2006/relationships/image" Target="../media/image1.png" /><Relationship Id="rId19" Type="http://schemas.openxmlformats.org/officeDocument/2006/relationships/tags" Target="../tags/tag62.xml" /><Relationship Id="rId2" Type="http://schemas.openxmlformats.org/officeDocument/2006/relationships/slideLayout" Target="../slideLayouts/slideLayout2.xml" /><Relationship Id="rId20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8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63.xml" /><Relationship Id="rId3" Type="http://schemas.openxmlformats.org/officeDocument/2006/relationships/tags" Target="../tags/tag64.xml" /><Relationship Id="rId4" Type="http://schemas.openxmlformats.org/officeDocument/2006/relationships/tags" Target="../tags/tag65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5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6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8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9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80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tags" Target="../tags/tag8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66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67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68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69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0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73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06095" y="210820"/>
            <a:ext cx="11184890" cy="4503420"/>
          </a:xfrm>
        </p:spPr>
        <p:txBody>
          <a:bodyPr>
            <a:noAutofit/>
          </a:bodyPr>
          <a:lstStyle/>
          <a:p>
            <a:pPr algn="l"/>
            <a:r>
              <a:rPr lang="zh-CN" altLang="en-US" sz="3200"/>
              <a:t>题号	参考答案与评分标准</a:t>
            </a:r>
            <a:br>
              <a:rPr lang="zh-CN" altLang="en-US" sz="3200"/>
            </a:br>
            <a:r>
              <a:rPr lang="zh-CN" altLang="en-US" sz="3200"/>
              <a:t>（1）朝晖夕阴</a:t>
            </a:r>
            <a:br>
              <a:rPr lang="zh-CN" altLang="en-US" sz="3200"/>
            </a:br>
            <a:r>
              <a:rPr lang="zh-CN" altLang="en-US" sz="3200"/>
              <a:t>（2）不尽长江滚滚流</a:t>
            </a:r>
            <a:br>
              <a:rPr lang="zh-CN" altLang="en-US" sz="3200"/>
            </a:br>
            <a:r>
              <a:rPr lang="zh-CN" altLang="en-US" sz="3200"/>
              <a:t>（3）春蚕到死丝方尽、蜡炬成灰泪始干</a:t>
            </a:r>
            <a:br>
              <a:rPr lang="zh-CN" altLang="en-US" sz="3200"/>
            </a:br>
            <a:r>
              <a:rPr lang="zh-CN" altLang="en-US" sz="3200"/>
              <a:t>（4）忽如一夜春风来、千树万树梨花开</a:t>
            </a:r>
            <a:br>
              <a:rPr lang="zh-CN" altLang="en-US" sz="3200"/>
            </a:br>
            <a:r>
              <a:rPr lang="zh-CN" altLang="en-US" sz="3200"/>
              <a:t>（5）不知天上宫阙、今夕是何年、人有悲欢离合、月有阴晴圆缺</a:t>
            </a:r>
            <a:br>
              <a:rPr lang="zh-CN" altLang="en-US" sz="3200"/>
            </a:br>
            <a:r>
              <a:rPr lang="zh-CN" altLang="en-US" sz="3200"/>
              <a:t>	1横线1分，错、多、漏1个字该横线扣0.5分，扣完即止。</a:t>
            </a:r>
            <a:endParaRPr lang="zh-CN" altLang="en-US" sz="32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单击输入您的封面副标题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05" y="1071245"/>
            <a:ext cx="10968990" cy="5581015"/>
          </a:xfrm>
        </p:spPr>
        <p:txBody>
          <a:bodyPr>
            <a:normAutofit/>
          </a:bodyPr>
          <a:lstStyle/>
          <a:p>
            <a:pPr lvl="0"/>
            <a:br>
              <a:rPr lang="zh-CN" altLang="en-US"/>
            </a:br>
            <a:r>
              <a:rPr lang="zh-CN" altLang="en-US"/>
              <a:t>17	（1）“洋洋得意”形容得意时神气十足的姿态（0.5分），运用了神态描写（0.5分），写出了杨飞云对自家苹果的自信（或“自豪”等）（1分）。（2）写出了乡亲们对杨飞云提出的意见不配合、不愿意尝试的态度，（或：对网络平台销售的不相信、不敢冒险的心理）（0.5分），运用了语言描写（0.5分），表达了大部分乡亲固步自封的思想（或：也侧面反映出杨飞云创业的不易)（1分）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05" y="607695"/>
            <a:ext cx="10968990" cy="5380990"/>
          </a:xfrm>
        </p:spPr>
        <p:txBody>
          <a:bodyPr>
            <a:normAutofit fontScale="90000"/>
          </a:bodyPr>
          <a:lstStyle/>
          <a:p>
            <a:pPr lvl="0"/>
            <a:br>
              <a:rPr lang="zh-CN" altLang="en-US"/>
            </a:br>
            <a:r>
              <a:rPr lang="zh-CN" altLang="en-US"/>
              <a:t>18	（1）个人方面，敢于拼搏，相信科学，不断学习，勇于开拓；（2）国家层面，国家扶贫政策，相关技术发展，相关科技人员帮助；（3）地理环境，气候、土壤、海拔适宜种植苹果。（1点2分，2点4分，3点满分。注意，题目要求是“概括”。）</a:t>
            </a:r>
            <a:br>
              <a:rPr lang="zh-CN" altLang="en-US"/>
            </a:br>
            <a:r>
              <a:rPr lang="zh-CN" altLang="en-US"/>
              <a:t>只答：“不畏失败（不甘失败），永不放弃；敢于（勇于）尝试，敢为人先，果敢；有清醒的头脑，善于学习；热心、无私帮助乡亲们共同富裕”等，归入“个人方面”只算1点。只答“老杨毫无保留，一直坚守，鼎力帮助”等，归入“国家层面”算1点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7825" y="810260"/>
            <a:ext cx="10968990" cy="4225925"/>
          </a:xfrm>
        </p:spPr>
        <p:txBody>
          <a:bodyPr>
            <a:normAutofit/>
          </a:bodyPr>
          <a:lstStyle/>
          <a:p>
            <a:pPr lvl="0"/>
            <a:br>
              <a:rPr lang="zh-CN" altLang="en-US"/>
            </a:br>
            <a:r>
              <a:rPr lang="zh-CN" altLang="en-US"/>
              <a:t>附加题1	上午9时至11时（答其他皆不得分）</a:t>
            </a:r>
            <a:br>
              <a:rPr lang="zh-CN" altLang="en-US"/>
            </a:br>
            <a:r>
              <a:rPr lang="zh-CN" altLang="en-US"/>
              <a:t>附加题2	霹雳火（1分）。性急（急躁、容易冲动），刚猛勇敢，正直（嫉恶如仇），无谋，重情重义。（1个1分，3分。注意：题目关键词为“性格”；同一种性格可使用不同词语表达，但只给1分；）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1490345"/>
            <a:ext cx="10968990" cy="3936365"/>
          </a:xfrm>
        </p:spPr>
        <p:txBody>
          <a:bodyPr>
            <a:normAutofit fontScale="90000"/>
          </a:bodyPr>
          <a:lstStyle/>
          <a:p>
            <a:pPr lvl="0"/>
            <a:br>
              <a:rPr lang="zh-CN" altLang="en-US"/>
            </a:br>
            <a:r>
              <a:rPr lang="zh-CN" altLang="en-US"/>
              <a:t>附加题3	（1）宋江优待被俘的秦明，以感化他；宋江叫士卒假扮秦明攻打青州城，以绝其归路；宋江与众将伏地请罪，以打动秦明；宋江主婚将花荣的妹妹嫁给秦明，以笼络其心。（1个1分，共2分）</a:t>
            </a:r>
            <a:br>
              <a:rPr lang="zh-CN" altLang="en-US"/>
            </a:br>
            <a:r>
              <a:rPr lang="zh-CN" altLang="en-US"/>
              <a:t>（2）认同一些方法，如优待被俘的秦明（1分）；不认同某些方法，如假扮秦明杀害平民百姓（1分）。（要一分为二评价，言之成理即可。）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6400" y="1129030"/>
            <a:ext cx="10968990" cy="4831715"/>
          </a:xfrm>
        </p:spPr>
        <p:txBody>
          <a:bodyPr>
            <a:normAutofit fontScale="90000"/>
          </a:bodyPr>
          <a:lstStyle/>
          <a:p>
            <a:pPr lvl="0"/>
            <a:br>
              <a:rPr lang="zh-CN" altLang="en-US"/>
            </a:br>
            <a:r>
              <a:rPr lang="zh-CN" altLang="en-US"/>
              <a:t>19.写作评分标准</a:t>
            </a:r>
            <a:br>
              <a:rPr lang="zh-CN" altLang="en-US"/>
            </a:br>
            <a:r>
              <a:rPr lang="zh-CN" altLang="en-US"/>
              <a:t>（1）简析</a:t>
            </a:r>
            <a:br>
              <a:rPr lang="zh-CN" altLang="en-US"/>
            </a:br>
            <a:r>
              <a:rPr lang="zh-CN" altLang="en-US"/>
              <a:t>①半命题作文。②应用文，书信。③可以讲述自己在“变与不变”中的经历与收获，可写记叙文；也可以谈谈对“变与不变”的理解与感悟，可写议论文。④写作内容，可与抗疫有关，也可与抗疫无关，但要在“变与不变”的话题内。⑤写作重点是讲述或论证与“变与不变”有关的人物、事件或观点、思想或精神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372745" y="151765"/>
            <a:ext cx="13531850" cy="65544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/>
            <a:r>
              <a:rPr lang="zh-CN" altLang="en-US" sz="2000">
                <a:sym typeface="+mn-ea"/>
              </a:rPr>
              <a:t>（2）等级与标准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作文等级	评分标准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一类卷（50～45分）1．立意明确，中心突出，材料具体生动，有真情实感。	2．结构严谨，注意照应，详略得当。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3．语言得体、流畅。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4．有4、5个细节描写或论据材料，字数一般在700-800字之间。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二类卷（44～40分）	1．立意明确，中心突出，材料具体。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2．结构完整，条理清楚。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3．语言规范、通顺。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4. 有2、3个细节描写或论据材料，字数一般在600-700字之间。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三类卷（39～30分）	1．立意明确，材料能表现中心。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2．结构基本完整，有条理。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3．语言基本通顺，有少数错别字。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4. 有1、2个细节描写或论据材料，字数一般在500-600字之间。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四类卷（29～15分）	1．立意不明确，材料难以表现中心。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2．结构不完整，条理不清楚。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3．语言不通顺，错别字较多。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4. 字数一般在300-500字之间。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五类卷（14～0分）	1．没有中心，空洞无物，严重离题。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2．结构残缺，不成篇章。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3．文理不通，错别字较多。</a:t>
            </a:r>
            <a:br>
              <a:rPr lang="zh-CN" altLang="en-US" sz="2000">
                <a:sym typeface="+mn-ea"/>
              </a:rPr>
            </a:br>
            <a:r>
              <a:rPr lang="zh-CN" altLang="en-US" sz="2000">
                <a:sym typeface="+mn-ea"/>
              </a:rPr>
              <a:t>	4. 字数一般在0-300字之间。</a:t>
            </a:r>
            <a:endParaRPr lang="zh-CN" altLang="en-US" sz="2000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05" y="-1295400"/>
            <a:ext cx="10968990" cy="9449435"/>
          </a:xfrm>
        </p:spPr>
        <p:txBody>
          <a:bodyPr/>
          <a:lstStyle/>
          <a:p>
            <a:pPr lvl="0"/>
            <a:br>
              <a:rPr lang="zh-CN" altLang="en-US" sz="3200"/>
            </a:br>
            <a:r>
              <a:rPr lang="zh-CN" altLang="en-US" sz="3200"/>
              <a:t>加分	符合如下条件之一，大胆加分：</a:t>
            </a:r>
            <a:br>
              <a:rPr lang="zh-CN" altLang="en-US" sz="3200"/>
            </a:br>
            <a:r>
              <a:rPr lang="zh-CN" altLang="en-US" sz="3200"/>
              <a:t>1．立意深刻。如写个人方面，写出真挚情感、深刻思想、人生问题而产生共鸣的；又如能跳出个人小圈子，写出社会问题、人类问题而引起深思的。加5分。</a:t>
            </a:r>
            <a:br>
              <a:rPr lang="zh-CN" altLang="en-US" sz="3200"/>
            </a:br>
            <a:r>
              <a:rPr lang="zh-CN" altLang="en-US" sz="3200"/>
              <a:t>2．构思独特。一般指记叙文，结局出人意料且在情理之中的。加5分。</a:t>
            </a:r>
            <a:br>
              <a:rPr lang="zh-CN" altLang="en-US" sz="3200"/>
            </a:br>
            <a:r>
              <a:rPr lang="zh-CN" altLang="en-US" sz="3200"/>
              <a:t>3．语言优美。表现为句式整齐，词语丰富，适当引用。加5分。</a:t>
            </a:r>
            <a:br>
              <a:rPr lang="zh-CN" altLang="en-US" sz="3200"/>
            </a:br>
            <a:r>
              <a:rPr lang="zh-CN" altLang="en-US" sz="3200"/>
              <a:t>4．富有个性。对普通问题有自己的新看法而又言之成理的。加5分。</a:t>
            </a:r>
            <a:br>
              <a:rPr lang="zh-CN" altLang="en-US" sz="3200"/>
            </a:br>
            <a:r>
              <a:rPr lang="zh-CN" altLang="en-US" sz="3200"/>
              <a:t>5．文面整洁，书写优美，标点分明。有其中之一的，加3分。</a:t>
            </a:r>
            <a:br>
              <a:rPr lang="zh-CN" altLang="en-US" sz="3200"/>
            </a:br>
            <a:r>
              <a:rPr lang="zh-CN" altLang="en-US" sz="3200"/>
              <a:t>6. 字数在750-850字中间的一、二类文，加3分。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174625"/>
            <a:ext cx="10968990" cy="5410200"/>
          </a:xfrm>
        </p:spPr>
        <p:txBody>
          <a:bodyPr>
            <a:normAutofit fontScale="90000"/>
          </a:bodyPr>
          <a:lstStyle/>
          <a:p>
            <a:pPr lvl="0"/>
            <a:br>
              <a:rPr lang="zh-CN" altLang="en-US"/>
            </a:br>
            <a:r>
              <a:rPr lang="zh-CN" altLang="en-US"/>
              <a:t>扣分	1．没有标题、标题不完整，扣2分。</a:t>
            </a:r>
            <a:br>
              <a:rPr lang="zh-CN" altLang="en-US"/>
            </a:br>
            <a:r>
              <a:rPr lang="zh-CN" altLang="en-US"/>
              <a:t>2．书信格式占4分，缺称呼、问候语、祝福语、落款等各扣1分。</a:t>
            </a:r>
            <a:br>
              <a:rPr lang="zh-CN" altLang="en-US"/>
            </a:br>
            <a:r>
              <a:rPr lang="zh-CN" altLang="en-US"/>
              <a:t>3．不足500字者，每少50字扣1分。</a:t>
            </a:r>
            <a:br>
              <a:rPr lang="zh-CN" altLang="en-US"/>
            </a:br>
            <a:r>
              <a:rPr lang="zh-CN" altLang="en-US"/>
              <a:t>4．错别字每3个扣1分（重复的错别字不计），最多扣3分。</a:t>
            </a:r>
            <a:br>
              <a:rPr lang="zh-CN" altLang="en-US"/>
            </a:br>
            <a:r>
              <a:rPr lang="zh-CN" altLang="en-US"/>
              <a:t>5．不能正确使用标点扣1～3分。</a:t>
            </a:r>
            <a:br>
              <a:rPr lang="zh-CN" altLang="en-US"/>
            </a:br>
            <a:r>
              <a:rPr lang="zh-CN" altLang="en-US"/>
              <a:t>6．文面脏乱，字迹潦草、难以辨认者扣1～3分。</a:t>
            </a:r>
            <a:br>
              <a:rPr lang="zh-CN" altLang="en-US"/>
            </a:br>
            <a:r>
              <a:rPr lang="zh-CN" altLang="en-US"/>
              <a:t>7．出现暴露身份的真实校名、地名、人名的扣1～3分。</a:t>
            </a:r>
            <a:br>
              <a:rPr lang="zh-CN" altLang="en-US"/>
            </a:br>
            <a:r>
              <a:rPr lang="zh-CN" altLang="en-US"/>
              <a:t>8. 平均分约35分。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4900" y="12471400"/>
            <a:ext cx="317500" cy="2286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608330"/>
            <a:ext cx="10968990" cy="4630420"/>
          </a:xfrm>
        </p:spPr>
        <p:txBody>
          <a:bodyPr/>
          <a:lstStyle/>
          <a:p>
            <a:pPr lvl="0"/>
            <a:br>
              <a:rPr lang="zh-CN" altLang="en-US"/>
            </a:br>
            <a:r>
              <a:rPr lang="zh-CN" altLang="en-US"/>
              <a:t>2	（1）筵席（2）桑梓（3）如坐针毡（4）哗众取宠（每词1分，错漏1字该词扣0.5分，扣完即止。）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158750"/>
            <a:ext cx="10968990" cy="6540500"/>
          </a:xfrm>
        </p:spPr>
        <p:txBody>
          <a:bodyPr>
            <a:normAutofit fontScale="90000"/>
          </a:bodyPr>
          <a:lstStyle/>
          <a:p>
            <a:pPr lvl="0"/>
            <a:br>
              <a:rPr lang="zh-CN" altLang="en-US"/>
            </a:br>
            <a:r>
              <a:rPr lang="zh-CN" altLang="en-US"/>
              <a:t>5	（1）明清小说以讲故事的方式彰显出巨大的文化价值与社会价值。（明清小说以……的方式彰显出巨大的文化价值与社会价值，1分；以讲故事的方式，1分；）</a:t>
            </a:r>
            <a:br>
              <a:rPr lang="zh-CN" altLang="en-US"/>
            </a:br>
            <a:r>
              <a:rPr lang="zh-CN" altLang="en-US"/>
              <a:t>示例二：明清小说通过讲故事彰显文化与社会价值，让传统文化走近百姓。（2分）</a:t>
            </a:r>
            <a:br>
              <a:rPr lang="zh-CN" altLang="en-US"/>
            </a:br>
            <a:r>
              <a:rPr lang="zh-CN" altLang="en-US"/>
              <a:t>示例三：明清小说以讲故事的方式，塑造了感人的形象，让传统文化走进千家万户。（1分）</a:t>
            </a:r>
            <a:br>
              <a:rPr lang="zh-CN" altLang="en-US"/>
            </a:br>
            <a:r>
              <a:rPr lang="zh-CN" altLang="en-US"/>
              <a:t>示范四：明清小说以独特的方式彰显出巨大的文化价值与社会价值。（1分）</a:t>
            </a:r>
            <a:br>
              <a:rPr lang="zh-CN" altLang="en-US"/>
            </a:br>
            <a:r>
              <a:rPr lang="zh-CN" altLang="en-US"/>
              <a:t>（2）上联：④⑥②（赤面秉赤心，骑赤兔追风，驰驱时无忘赤帝。全对1分，其他情况不得分）；下联：⑤③①（青灯观青史，仗青龙偃月，隐微处不愧青天。全对1分，其他情况不得分）。数字序号不加圈不扣分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608330"/>
            <a:ext cx="10968990" cy="4082415"/>
          </a:xfrm>
        </p:spPr>
        <p:txBody>
          <a:bodyPr/>
          <a:lstStyle/>
          <a:p>
            <a:pPr lvl="0"/>
            <a:br>
              <a:rPr lang="zh-CN" altLang="en-US"/>
            </a:br>
            <a:r>
              <a:rPr lang="zh-CN" altLang="en-US"/>
              <a:t>8	题目关键词：事情、感恩、图报。（1）刘备三顾茅庐（临危受命）对他有知遇之恩，诸葛亮出山为刘备效命；（2）刘备临终托孤对他绝对信任，诸葛亮为此（积极荐贤、稳定大后方、平定南方、备战北伐）鞠躬尽瘁。（1点2分。其中“……恩”0.5分，“报……”0.5分）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608330"/>
            <a:ext cx="10968990" cy="4370705"/>
          </a:xfrm>
        </p:spPr>
        <p:txBody>
          <a:bodyPr/>
          <a:lstStyle/>
          <a:p>
            <a:pPr lvl="0"/>
            <a:br>
              <a:rPr lang="zh-CN" altLang="en-US"/>
            </a:br>
            <a:r>
              <a:rPr lang="zh-CN" altLang="en-US"/>
              <a:t>11	（1）因为李斯妒忌韩非的才华（0.5分），担心有朝一日被韩非取代，所以设计杀死韩非（1分）；（2）秦王不信任韩非子（0.5分），听从了李斯谗言（0.5分），派官吏治韩非死罪（0.5分）。（1点1.5分）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580390"/>
            <a:ext cx="10968990" cy="5697855"/>
          </a:xfrm>
        </p:spPr>
        <p:txBody>
          <a:bodyPr>
            <a:normAutofit/>
          </a:bodyPr>
          <a:lstStyle/>
          <a:p>
            <a:pPr lvl="0"/>
            <a:br>
              <a:rPr lang="zh-CN" altLang="en-US"/>
            </a:br>
            <a:r>
              <a:rPr lang="zh-CN" altLang="en-US"/>
              <a:t>12	答案一：（1）核心（2）内容（3）目标（1个1分）（“未来教育的三个主要特征”）</a:t>
            </a:r>
            <a:br>
              <a:rPr lang="zh-CN" altLang="en-US"/>
            </a:br>
            <a:r>
              <a:rPr lang="zh-CN" altLang="en-US"/>
              <a:t>答案二：（1）核心是“创造力”（2）内容是“个性化”（3）目标是“协同性”（1个1分）</a:t>
            </a:r>
            <a:br>
              <a:rPr lang="zh-CN" altLang="en-US"/>
            </a:br>
            <a:r>
              <a:rPr lang="zh-CN" altLang="en-US"/>
              <a:t>答案三：（1）必要性（2）主要特征（3）挑战（1个1分，意思相同亦可）（全文主要的内容）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255" y="270510"/>
            <a:ext cx="10968990" cy="6795135"/>
          </a:xfrm>
        </p:spPr>
        <p:txBody>
          <a:bodyPr>
            <a:normAutofit fontScale="90000"/>
          </a:bodyPr>
          <a:lstStyle/>
          <a:p>
            <a:pPr lvl="0"/>
            <a:br>
              <a:rPr lang="zh-CN" altLang="en-US"/>
            </a:br>
            <a:r>
              <a:rPr lang="zh-CN" altLang="en-US"/>
              <a:t>14	（1）前瞻性，眼光要长远（0.5分），要有敏锐的洞察力和准确的预见性（0.5分）。</a:t>
            </a:r>
            <a:br>
              <a:rPr lang="zh-CN" altLang="en-US"/>
            </a:br>
            <a:r>
              <a:rPr lang="zh-CN" altLang="en-US"/>
              <a:t>（2）因为教育是百年树人的大业，要为“百年之久”而准备（或：因为传统的教育已难以适应新时代的学习需求，所以教育要有前瞻性。）（1.5分，紧扣题目关键词“未来的教育”的“教育”的特点来说）（2）因为未来会出现很多新事物（无限挑战），未来教育要为“人工智能时代的教育”而准备。（或“未来的人工智能、数字革命会给每个国家和社会提供很多的新机会，我们应当具备掌握新机会的能力。”）（1.5分，紧扣题目关键词“未来的教育”的“未来”的特点来说）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4405" y="-748030"/>
            <a:ext cx="10968990" cy="8353425"/>
          </a:xfrm>
        </p:spPr>
        <p:txBody>
          <a:bodyPr/>
          <a:lstStyle/>
          <a:p>
            <a:pPr lvl="0"/>
            <a:r>
              <a:rPr lang="zh-CN" altLang="en-US" sz="2800"/>
              <a:t>15	选择其中一个题目（1分），言之成理（3分）。参考：（1）我认为“小杨与老杨”这个标题最好（1分），因为它交代了小说的主要人物（1分），老杨是坚决执行脱贫攻坚政策的党干部（1分），小杨是党与国家好政策帮助下成长起来的新一代农民（1分）。（2）我认为“糖心之王”这个标题最好（1分），因为它作为文章的线索（1分）；设置了悬念，谁是糖心之王，为什么称他为“糖心之王”，吸引了读者阅读的兴趣（1分）；突出了杨飞云研究苹果优质品种的钻研精神（1分）；揭示了小说脱贫攻坚，共同富裕的主题（1分）。（理由共4点，答到其中3点满分）（3）我认为“同一个姓”这个标题最好（1分），因为它设置了悬念，谁和谁同一个姓，由于同一个姓发生了什么故事，吸引了读者阅读的兴趣。（1.5分）揭示了小说脱贫攻坚，共同富裕的主题。（1.5分）</a:t>
            </a:r>
            <a:endParaRPr lang="zh-CN" altLang="en-US" sz="2800"/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0" y="1099820"/>
            <a:ext cx="10968990" cy="4053205"/>
          </a:xfrm>
        </p:spPr>
        <p:txBody>
          <a:bodyPr>
            <a:normAutofit fontScale="90000"/>
          </a:bodyPr>
          <a:lstStyle/>
          <a:p>
            <a:pPr lvl="0"/>
            <a:br>
              <a:rPr lang="zh-CN" altLang="en-US"/>
            </a:br>
            <a:r>
              <a:rPr lang="zh-CN" altLang="en-US"/>
              <a:t>16	（1）“哈哈大笑”，说明老杨性格开朗，长期坚守在扶贫岗位上依然快乐；（2）“神秘低声”，说明老杨性格有诙谐幽默的一面；（3）“同一个姓”，老杨用他的方式解释“脱贫攻坚、共同富裕”的精神，反映了老杨机智风趣的性格，也反映了共产党人不忘初心的精神；（4）“我是有私心的”，表现老杨慷慨无私。（1点2分。其中，举出句子关键词来分析0.5分，性格特征0.5分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输入您的封面副标题"/>
  <p:tag name="KSO_WM_UNIT_SHOW_EDIT_AREA_INDICATION" val="1"/>
  <p:tag name="KSO_WM_UNIT_TYPE" val="b"/>
  <p:tag name="KSO_WM_UNIT_VALUE" val="111"/>
</p:tagLst>
</file>

<file path=ppt/tags/tag65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18</Paragraphs>
  <Slides>17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1">
      <vt:lpstr>Arial</vt:lpstr>
      <vt:lpstr>微软雅黑</vt:lpstr>
      <vt:lpstr>Wingdings</vt:lpstr>
      <vt:lpstr>Office 主题​​</vt:lpstr>
      <vt:lpstr>题号	参考答案与评分标准（1）朝晖夕阴（2）不尽长江滚滚流（3）春蚕到死丝方尽、蜡炬成灰泪始干（4）忽如一夜春风来、千树万树梨花开（5）不知天上宫阙、今夕是何年、人有悲欢离合、月有阴晴圆缺	1横线1分，错、多、漏1个字该横线扣0.5分，扣完即止。</vt:lpstr>
      <vt:lpstr>2	（1）筵席（2）桑梓（3）如坐针毡（4）哗众取宠（每词1分，错漏1字该词扣0.5分，扣完即止。）</vt:lpstr>
      <vt:lpstr>5	（1）明清小说以讲故事的方式彰显出巨大的文化价值与社会价值。（明清小说以……的方式彰显出巨大的文化价值与社会价值，1分；以讲故事的方式，1分；）示例二：明清小说通过讲故事彰显文化与社会价值，让传统文化走近百姓。（2分）示例三：明清小说以讲故事的方式，塑造了感人的形象，让传统文化走进千家万户。（1分）示范四：明清小说以独特的方式彰显出巨大的文化价值与社会价值。（1分）（2）上联：④⑥②（赤面秉赤心，骑赤兔追风，驰驱时无忘赤帝。全对1分，其他情况不得分）；下联：⑤③①（青灯观青史，仗青龙偃月，隐微处不愧青天。全对1分，其他情况不得分）。数字序号不加圈不扣分。</vt:lpstr>
      <vt:lpstr>8	题目关键词：事情、感恩、图报。（1）刘备三顾茅庐（临危受命）对他有知遇之恩，诸葛亮出山为刘备效命；（2）刘备临终托孤对他绝对信任，诸葛亮为此（积极荐贤、稳定大后方、平定南方、备战北伐）鞠躬尽瘁。（1点2分。其中“……恩”0.5分，“报……”0.5分）</vt:lpstr>
      <vt:lpstr>11	（1）因为李斯妒忌韩非的才华（0.5分），担心有朝一日被韩非取代，所以设计杀死韩非（1分）；（2）秦王不信任韩非子（0.5分），听从了李斯谗言（0.5分），派官吏治韩非死罪（0.5分）。（1点1.5分）</vt:lpstr>
      <vt:lpstr>12	答案一：（1）核心（2）内容（3）目标（1个1分）（“未来教育的三个主要特征”）答案二：（1）核心是“创造力”（2）内容是“个性化”（3）目标是“协同性”（1个1分）答案三：（1）必要性（2）主要特征（3）挑战（1个1分，意思相同亦可）（全文主要的内容）</vt:lpstr>
      <vt:lpstr>14	（1）前瞻性，眼光要长远（0.5分），要有敏锐的洞察力和准确的预见性（0.5分）。（2）因为教育是百年树人的大业，要为“百年之久”而准备（或：因为传统的教育已难以适应新时代的学习需求，所以教育要有前瞻性。）（1.5分，紧扣题目关键词“未来的教育”的“教育”的特点来说）（2）因为未来会出现很多新事物（无限挑战），未来教育要为“人工智能时代的教育”而准备。（或“未来的人工智能、数字革命会给每个国家和社会提供很多的新机会，我们应当具备掌握新机会的能力。”）（1.5分，紧扣题目关键词“未来的教育”的“未来”的特点来说）。</vt:lpstr>
      <vt:lpstr>15	选择其中一个题目（1分），言之成理（3分）。参考：（1）我认为“小杨与老杨”这个标题最好（1分），因为它交代了小说的主要人物（1分），老杨是坚决执行脱贫攻坚政策的党干部（1分），小杨是党与国家好政策帮助下成长起来的新一代农民（1分）。（2）我认为“糖心之王”这个标题最好（1分），因为它作为文章的线索（1分）；设置了悬念，谁是糖心之王，为什么称他为“糖心之王”，吸引了读者阅读的兴趣（1分）；突出了杨飞云研究苹果优质品种的钻研精神（1分）；揭示了小说脱贫攻坚，共同富裕的主题（1分）。（理由共4点，答到其中3点满分）（3）我认为“同一个姓”这个标题最好（1分），因为它设置了悬念，谁和谁同一个姓，由于同一个姓发生了什么故事，吸引了读者阅读的兴趣。（1.5分）揭示了小说脱贫攻坚，共同富裕的主题。（1.5分）</vt:lpstr>
      <vt:lpstr>16	（1）“哈哈大笑”，说明老杨性格开朗，长期坚守在扶贫岗位上依然快乐；（2）“神秘低声”，说明老杨性格有诙谐幽默的一面；（3）“同一个姓”，老杨用他的方式解释“脱贫攻坚、共同富裕”的精神，反映了老杨机智风趣的性格，也反映了共产党人不忘初心的精神；（4）“我是有私心的”，表现老杨慷慨无私。（1点2分。其中，举出句子关键词来分析0.5分，性格特征0.5分）</vt:lpstr>
      <vt:lpstr>17	（1）“洋洋得意”形容得意时神气十足的姿态（0.5分），运用了神态描写（0.5分），写出了杨飞云对自家苹果的自信（或“自豪”等）（1分）。（2）写出了乡亲们对杨飞云提出的意见不配合、不愿意尝试的态度，（或：对网络平台销售的不相信、不敢冒险的心理）（0.5分），运用了语言描写（0.5分），表达了大部分乡亲固步自封的思想（或：也侧面反映出杨飞云创业的不易)（1分）。</vt:lpstr>
      <vt:lpstr>18	（1）个人方面，敢于拼搏，相信科学，不断学习，勇于开拓；（2）国家层面，国家扶贫政策，相关技术发展，相关科技人员帮助；（3）地理环境，气候、土壤、海拔适宜种植苹果。（1点2分，2点4分，3点满分。注意，题目要求是“概括”。）只答：“不畏失败（不甘失败），永不放弃；敢于（勇于）尝试，敢为人先，果敢；有清醒的头脑，善于学习；热心、无私帮助乡亲们共同富裕”等，归入“个人方面”只算1点。只答“老杨毫无保留，一直坚守，鼎力帮助”等，归入“国家层面”算1点。</vt:lpstr>
      <vt:lpstr>附加题1	上午9时至11时（答其他皆不得分）附加题2	霹雳火（1分）。性急（急躁、容易冲动），刚猛勇敢，正直（嫉恶如仇），无谋，重情重义。（1个1分，3分。注意：题目关键词为“性格”；同一种性格可使用不同词语表达，但只给1分；）</vt:lpstr>
      <vt:lpstr>附加题3	（1）宋江优待被俘的秦明，以感化他；宋江叫士卒假扮秦明攻打青州城，以绝其归路；宋江与众将伏地请罪，以打动秦明；宋江主婚将花荣的妹妹嫁给秦明，以笼络其心。（1个1分，共2分）（2）认同一些方法，如优待被俘的秦明（1分）；不认同某些方法，如假扮秦明杀害平民百姓（1分）。（要一分为二评价，言之成理即可。）</vt:lpstr>
      <vt:lpstr>19.写作评分标准（1）简析①半命题作文。②应用文，书信。③可以讲述自己在“变与不变”中的经历与收获，可写记叙文；也可以谈谈对“变与不变”的理解与感悟，可写议论文。④写作内容，可与抗疫有关，也可与抗疫无关，但要在“变与不变”的话题内。⑤写作重点是讲述或论证与“变与不变”有关的人物、事件或观点、思想或精神。</vt:lpstr>
      <vt:lpstr>PowerPoint Presentation</vt:lpstr>
      <vt:lpstr>加分	符合如下条件之一，大胆加分：1．立意深刻。如写个人方面，写出真挚情感、深刻思想、人生问题而产生共鸣的；又如能跳出个人小圈子，写出社会问题、人类问题而引起深思的。加5分。2．构思独特。一般指记叙文，结局出人意料且在情理之中的。加5分。3．语言优美。表现为句式整齐，词语丰富，适当引用。加5分。4．富有个性。对普通问题有自己的新看法而又言之成理的。加5分。5．文面整洁，书写优美，标点分明。有其中之一的，加3分。6. 字数在750-850字中间的一、二类文，加3分。</vt:lpstr>
      <vt:lpstr>扣分	1．没有标题、标题不完整，扣2分。2．书信格式占4分，缺称呼、问候语、祝福语、落款等各扣1分。3．不足500字者，每少50字扣1分。4．错别字每3个扣1分（重复的错别字不计），最多扣3分。5．不能正确使用标点扣1～3分。6．文面脏乱，字迹潦草、难以辨认者扣1～3分。7．出现暴露身份的真实校名、地名、人名的扣1～3分。8. 平均分约35分。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2022-05-08T16:45:37.552</cp:lastPrinted>
  <dcterms:created xsi:type="dcterms:W3CDTF">2022-05-08T16:45:37Z</dcterms:created>
  <dcterms:modified xsi:type="dcterms:W3CDTF">2022-05-08T08:45:37Z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