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9"/>
  </p:notesMasterIdLst>
  <p:handoutMasterIdLst>
    <p:handoutMasterId r:id="rId25"/>
  </p:handoutMasterIdLst>
  <p:sldIdLst>
    <p:sldId id="1954" r:id="rId3"/>
    <p:sldId id="1873" r:id="rId4"/>
    <p:sldId id="2051" r:id="rId5"/>
    <p:sldId id="2050" r:id="rId6"/>
    <p:sldId id="1875" r:id="rId7"/>
    <p:sldId id="2054" r:id="rId8"/>
    <p:sldId id="2055" r:id="rId10"/>
    <p:sldId id="2057" r:id="rId11"/>
    <p:sldId id="1811" r:id="rId12"/>
    <p:sldId id="1812" r:id="rId13"/>
    <p:sldId id="2058" r:id="rId14"/>
    <p:sldId id="1813" r:id="rId15"/>
    <p:sldId id="1831" r:id="rId16"/>
    <p:sldId id="1808" r:id="rId17"/>
    <p:sldId id="2043" r:id="rId18"/>
    <p:sldId id="1817" r:id="rId19"/>
    <p:sldId id="1818" r:id="rId20"/>
    <p:sldId id="1819" r:id="rId21"/>
    <p:sldId id="1798" r:id="rId22"/>
    <p:sldId id="1810" r:id="rId23"/>
    <p:sldId id="2039" r:id="rId2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0"/>
    </p:embeddedFont>
    <p:embeddedFont>
      <p:font typeface="微软雅黑" panose="020B0503020204020204" pitchFamily="34" charset="-122"/>
      <p:regular r:id="rId31"/>
    </p:embeddedFont>
    <p:embeddedFont>
      <p:font typeface="黑体" panose="02010609060101010101" pitchFamily="49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汉语拼音" panose="020B0604020202020204" pitchFamily="34" charset="0"/>
      <p:regular r:id="rId37"/>
    </p:embeddedFont>
  </p:embeddedFontLst>
  <p:custDataLst>
    <p:tags r:id="rId38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14EA89"/>
    <a:srgbClr val="DEFEEC"/>
    <a:srgbClr val="BEFEDB"/>
    <a:srgbClr val="FFFFFF"/>
    <a:srgbClr val="FF0000"/>
    <a:srgbClr val="0000FF"/>
    <a:srgbClr val="0066FF"/>
    <a:srgbClr val="A38302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45" autoAdjust="0"/>
    <p:restoredTop sz="93824" autoAdjust="0"/>
  </p:normalViewPr>
  <p:slideViewPr>
    <p:cSldViewPr>
      <p:cViewPr>
        <p:scale>
          <a:sx n="100" d="100"/>
          <a:sy n="100" d="100"/>
        </p:scale>
        <p:origin x="-738" y="-402"/>
      </p:cViewPr>
      <p:guideLst>
        <p:guide orient="horz" pos="3162"/>
        <p:guide pos="553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6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C2A6BDB-3A18-4CF3-BF58-21EBC8E6DA6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72DE11B-9FA5-4892-8862-267B7CE1E6D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CF968F2-4CF9-4D57-BC13-C820F5B900A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F70D218-9244-47DF-A514-9EEE5E411F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619c52d5a6b32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7124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image7.wdp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microsoft.com/office/2007/relationships/hdphoto" Target="../media/image31.wdp"/><Relationship Id="rId6" Type="http://schemas.openxmlformats.org/officeDocument/2006/relationships/image" Target="../media/image30.png"/><Relationship Id="rId5" Type="http://schemas.microsoft.com/office/2007/relationships/hdphoto" Target="../media/image29.wdp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33.wdp"/><Relationship Id="rId2" Type="http://schemas.openxmlformats.org/officeDocument/2006/relationships/image" Target="../media/image32.png"/><Relationship Id="rId1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35.wdp"/><Relationship Id="rId2" Type="http://schemas.openxmlformats.org/officeDocument/2006/relationships/image" Target="../media/image3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emf"/><Relationship Id="rId4" Type="http://schemas.microsoft.com/office/2007/relationships/hdphoto" Target="../media/image48.wdp"/><Relationship Id="rId3" Type="http://schemas.openxmlformats.org/officeDocument/2006/relationships/image" Target="../media/image47.png"/><Relationship Id="rId2" Type="http://schemas.microsoft.com/office/2007/relationships/hdphoto" Target="../media/image46.wdp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hyperlink" Target="&#19971;&#24425;&#19968;&#24180;&#32423;&#19978;&#35838;&#25991;&#26391;&#35835;&#35782;&#23383;1&#22825;&#22320;&#20154;.mp4" TargetMode="Externa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52.wdp"/><Relationship Id="rId3" Type="http://schemas.openxmlformats.org/officeDocument/2006/relationships/image" Target="../media/image51.png"/><Relationship Id="rId2" Type="http://schemas.microsoft.com/office/2007/relationships/hdphoto" Target="../media/image50.wdp"/><Relationship Id="rId1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hyperlink" Target="&#19971;&#24425;&#19968;&#24180;&#32423;&#19978;&#35838;&#25991;&#26391;&#35835;&#35782;&#23383;1&#22825;&#22320;&#20154;.mp4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36512" y="0"/>
            <a:ext cx="9215947" cy="5164038"/>
            <a:chOff x="-36512" y="22068"/>
            <a:chExt cx="9215947" cy="5164038"/>
          </a:xfrm>
        </p:grpSpPr>
        <p:pic>
          <p:nvPicPr>
            <p:cNvPr id="38" name="Picture 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22068"/>
              <a:ext cx="9215947" cy="51640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38" b="93478" l="9963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84368" y="421808"/>
              <a:ext cx="1005597" cy="597421"/>
            </a:xfrm>
            <a:prstGeom prst="rect">
              <a:avLst/>
            </a:prstGeom>
            <a:ln>
              <a:noFill/>
            </a:ln>
            <a:effectLst>
              <a:outerShdw dist="35921" dir="2700000" sx="89000" sy="89000" algn="ctr" rotWithShape="0">
                <a:schemeClr val="accent3">
                  <a:lumMod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38" b="93478" l="9963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642652" y="41371"/>
              <a:ext cx="1005597" cy="597421"/>
            </a:xfrm>
            <a:prstGeom prst="rect">
              <a:avLst/>
            </a:prstGeom>
            <a:ln>
              <a:noFill/>
            </a:ln>
            <a:effectLst>
              <a:outerShdw dist="35921" dir="2700000" sx="89000" sy="89000" algn="ctr" rotWithShape="0">
                <a:schemeClr val="accent3">
                  <a:lumMod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2339752" y="1203598"/>
            <a:ext cx="4358580" cy="1076573"/>
            <a:chOff x="2339752" y="1347614"/>
            <a:chExt cx="4358580" cy="1076573"/>
          </a:xfrm>
        </p:grpSpPr>
        <p:sp>
          <p:nvSpPr>
            <p:cNvPr id="6" name="标题 1"/>
            <p:cNvSpPr txBox="1"/>
            <p:nvPr/>
          </p:nvSpPr>
          <p:spPr>
            <a:xfrm>
              <a:off x="3313956" y="1347614"/>
              <a:ext cx="3384376" cy="1076573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/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7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天地人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339752" y="1578121"/>
              <a:ext cx="830188" cy="841449"/>
              <a:chOff x="3021732" y="2234357"/>
              <a:chExt cx="830188" cy="841449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21732" y="2239328"/>
                <a:ext cx="830188" cy="836478"/>
              </a:xfrm>
              <a:prstGeom prst="rect">
                <a:avLst/>
              </a:prstGeom>
            </p:spPr>
          </p:pic>
          <p:sp>
            <p:nvSpPr>
              <p:cNvPr id="10" name="文本框 6"/>
              <p:cNvSpPr txBox="1"/>
              <p:nvPr/>
            </p:nvSpPr>
            <p:spPr>
              <a:xfrm>
                <a:off x="3203848" y="2234357"/>
                <a:ext cx="46839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en-US" altLang="zh-CN" sz="4400" b="1" smtClean="0">
                    <a:solidFill>
                      <a:srgbClr val="009B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kumimoji="1" lang="zh-CN" altLang="en-US" sz="4800" b="1" dirty="0">
                  <a:solidFill>
                    <a:srgbClr val="009B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认一认："/>
          <p:cNvSpPr txBox="1">
            <a:spLocks noChangeArrowheads="1"/>
          </p:cNvSpPr>
          <p:nvPr/>
        </p:nvSpPr>
        <p:spPr bwMode="auto">
          <a:xfrm>
            <a:off x="2547645" y="133351"/>
            <a:ext cx="39403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19" rIns="45719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9pPr>
          </a:lstStyle>
          <a:p>
            <a:pPr eaLnBrk="1"/>
            <a:r>
              <a:rPr lang="en-US" altLang="zh-CN" sz="60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“</a:t>
            </a: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天</a:t>
            </a:r>
            <a:r>
              <a:rPr lang="en-US" altLang="zh-CN" sz="60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”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的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演变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r="21252"/>
          <a:stretch>
            <a:fillRect/>
          </a:stretch>
        </p:blipFill>
        <p:spPr bwMode="auto">
          <a:xfrm>
            <a:off x="675437" y="1779662"/>
            <a:ext cx="1312604" cy="1457325"/>
          </a:xfrm>
          <a:prstGeom prst="rect">
            <a:avLst/>
          </a:prstGeom>
          <a:ln>
            <a:noFill/>
          </a:ln>
          <a:effectLst>
            <a:glow rad="38100">
              <a:srgbClr val="00B050">
                <a:alpha val="72000"/>
              </a:srgbClr>
            </a:glow>
            <a:outerShdw blurRad="88900" dist="63500" dir="2700000" sx="93000" sy="93000" algn="ctr" rotWithShape="0">
              <a:schemeClr val="accent3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034" y="1779662"/>
            <a:ext cx="1270302" cy="1457325"/>
          </a:xfrm>
          <a:prstGeom prst="rect">
            <a:avLst/>
          </a:prstGeom>
          <a:ln>
            <a:noFill/>
          </a:ln>
          <a:effectLst>
            <a:glow rad="38100">
              <a:srgbClr val="00B050">
                <a:alpha val="72000"/>
              </a:srgbClr>
            </a:glow>
            <a:outerShdw blurRad="88900" dist="63500" dir="2700000" sx="93000" sy="93000" algn="ctr" rotWithShape="0">
              <a:schemeClr val="accent3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6" r="10054"/>
          <a:stretch>
            <a:fillRect/>
          </a:stretch>
        </p:blipFill>
        <p:spPr bwMode="auto">
          <a:xfrm>
            <a:off x="3868329" y="1779662"/>
            <a:ext cx="1339703" cy="1457325"/>
          </a:xfrm>
          <a:prstGeom prst="rect">
            <a:avLst/>
          </a:prstGeom>
          <a:ln>
            <a:noFill/>
          </a:ln>
          <a:effectLst>
            <a:glow rad="38100">
              <a:srgbClr val="00B050">
                <a:alpha val="72000"/>
              </a:srgbClr>
            </a:glow>
            <a:outerShdw blurRad="88900" dist="63500" dir="2700000" sx="93000" sy="93000" algn="ctr" rotWithShape="0">
              <a:schemeClr val="accent3">
                <a:lumMod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认一认："/>
          <p:cNvSpPr txBox="1">
            <a:spLocks noChangeArrowheads="1"/>
          </p:cNvSpPr>
          <p:nvPr/>
        </p:nvSpPr>
        <p:spPr bwMode="auto">
          <a:xfrm>
            <a:off x="2051720" y="3651870"/>
            <a:ext cx="429500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19" rIns="45719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9pPr>
          </a:lstStyle>
          <a:p>
            <a:pPr eaLnBrk="1"/>
            <a:r>
              <a:rPr lang="zh-CN" altLang="en-US" sz="40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人的头顶是天空。</a:t>
            </a:r>
            <a:endParaRPr lang="zh-CN" altLang="zh-CN" sz="2000" b="1" dirty="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14" name="认一认："/>
          <p:cNvSpPr txBox="1"/>
          <p:nvPr/>
        </p:nvSpPr>
        <p:spPr>
          <a:xfrm>
            <a:off x="5513025" y="1779662"/>
            <a:ext cx="1346085" cy="1457325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glow rad="38100">
              <a:srgbClr val="00B050">
                <a:alpha val="72000"/>
              </a:srgbClr>
            </a:glow>
            <a:outerShdw blurRad="88900" dist="63500" dir="2700000" sx="93000" sy="93000" algn="ctr" rotWithShape="0">
              <a:schemeClr val="accent3">
                <a:lumMod val="50000"/>
              </a:schemeClr>
            </a:outerShdw>
          </a:effectLst>
        </p:spPr>
        <p:txBody>
          <a:bodyPr wrap="square" lIns="45719" rIns="45719" anchor="t">
            <a:noAutofit/>
          </a:bodyPr>
          <a:lstStyle/>
          <a:p>
            <a:pPr algn="ctr" hangingPunct="0"/>
            <a:r>
              <a:rPr lang="zh-CN" altLang="en-US" sz="8000" b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天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45" l="0" r="100000">
                        <a14:foregroundMark x1="17827" y1="30383" x2="17827" y2="30383"/>
                        <a14:foregroundMark x1="30919" y1="19174" x2="30919" y2="19174"/>
                        <a14:foregroundMark x1="45125" y1="11504" x2="45125" y2="11504"/>
                        <a14:foregroundMark x1="59610" y1="12094" x2="59610" y2="12094"/>
                        <a14:foregroundMark x1="72702" y1="23599" x2="72702" y2="23599"/>
                        <a14:foregroundMark x1="77159" y1="41298" x2="77159" y2="41298"/>
                        <a14:foregroundMark x1="16992" y1="44248" x2="16992" y2="442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998" y="771550"/>
            <a:ext cx="1317497" cy="1244099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44" b="97671" l="4286" r="96327">
                        <a14:foregroundMark x1="51224" y1="50137" x2="48571" y2="77808"/>
                        <a14:foregroundMark x1="43673" y1="87397" x2="43673" y2="90274"/>
                        <a14:foregroundMark x1="55510" y1="86164" x2="55714" y2="90274"/>
                        <a14:foregroundMark x1="54082" y1="72603" x2="54286" y2="84521"/>
                        <a14:foregroundMark x1="45714" y1="48630" x2="44898" y2="801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157" y="1923678"/>
            <a:ext cx="1520299" cy="2264935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认一认："/>
          <p:cNvSpPr txBox="1">
            <a:spLocks noChangeArrowheads="1"/>
          </p:cNvSpPr>
          <p:nvPr/>
        </p:nvSpPr>
        <p:spPr bwMode="auto">
          <a:xfrm>
            <a:off x="6084507" y="1707654"/>
            <a:ext cx="2159901" cy="2045320"/>
          </a:xfrm>
          <a:prstGeom prst="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>
                <a:sym typeface="黑体" panose="02010609060101010101" pitchFamily="49" charset="-122"/>
              </a:rPr>
              <a:t>天</a:t>
            </a:r>
            <a:endParaRPr lang="zh-CN" altLang="zh-CN" dirty="0">
              <a:sym typeface="黑体" panose="02010609060101010101" pitchFamily="49" charset="-122"/>
            </a:endParaRPr>
          </a:p>
        </p:txBody>
      </p:sp>
      <p:sp>
        <p:nvSpPr>
          <p:cNvPr id="2" name="认一认："/>
          <p:cNvSpPr txBox="1">
            <a:spLocks noChangeArrowheads="1"/>
          </p:cNvSpPr>
          <p:nvPr/>
        </p:nvSpPr>
        <p:spPr bwMode="auto">
          <a:xfrm>
            <a:off x="971600" y="1707654"/>
            <a:ext cx="2057000" cy="2045320"/>
          </a:xfrm>
          <a:prstGeom prst="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>
                <a:sym typeface="黑体" panose="02010609060101010101" pitchFamily="49" charset="-122"/>
              </a:rPr>
              <a:t>人</a:t>
            </a:r>
            <a:endParaRPr lang="zh-CN" altLang="zh-CN" dirty="0">
              <a:sym typeface="黑体" panose="02010609060101010101" pitchFamily="49" charset="-122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514263" y="1722026"/>
            <a:ext cx="233807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816929" y="302532"/>
            <a:ext cx="3771295" cy="654448"/>
            <a:chOff x="55663" y="2787774"/>
            <a:chExt cx="3771295" cy="654448"/>
          </a:xfrm>
        </p:grpSpPr>
        <p:sp>
          <p:nvSpPr>
            <p:cNvPr id="76" name="文本框 15"/>
            <p:cNvSpPr txBox="1"/>
            <p:nvPr/>
          </p:nvSpPr>
          <p:spPr>
            <a:xfrm>
              <a:off x="903136" y="2787774"/>
              <a:ext cx="2076348" cy="654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>
                  <a:latin typeface="+mn-ea"/>
                </a:rPr>
                <a:t>识字方法</a:t>
              </a:r>
              <a:endParaRPr kumimoji="1" lang="zh-CN" altLang="en-US" sz="3600" b="1" dirty="0">
                <a:latin typeface="+mn-ea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2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163" y="2298090"/>
            <a:ext cx="3133021" cy="676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4"/>
          <p:cNvSpPr txBox="1"/>
          <p:nvPr/>
        </p:nvSpPr>
        <p:spPr>
          <a:xfrm>
            <a:off x="3613361" y="3003798"/>
            <a:ext cx="1728192" cy="623248"/>
          </a:xfrm>
          <a:prstGeom prst="rect">
            <a:avLst/>
          </a:prstGeom>
          <a:noFill/>
          <a:ln w="22225" cmpd="sng">
            <a:solidFill>
              <a:schemeClr val="accent3">
                <a:lumMod val="75000"/>
              </a:schemeClr>
            </a:solidFill>
            <a:prstDash val="sysDash"/>
            <a:miter lim="800000"/>
          </a:ln>
          <a:effectLst>
            <a:glow rad="25400">
              <a:schemeClr val="accent3">
                <a:satMod val="175000"/>
                <a:alpha val="13000"/>
              </a:schemeClr>
            </a:glo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smtClean="0"/>
              <a:t>加一加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562051" y="1143513"/>
            <a:ext cx="1857821" cy="1584176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5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115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2"/>
          <p:cNvGrpSpPr/>
          <p:nvPr/>
        </p:nvGrpSpPr>
        <p:grpSpPr bwMode="auto">
          <a:xfrm>
            <a:off x="1292746" y="3135925"/>
            <a:ext cx="2559174" cy="649506"/>
            <a:chOff x="1001662" y="3400620"/>
            <a:chExt cx="1980251" cy="500665"/>
          </a:xfrm>
        </p:grpSpPr>
        <p:sp>
          <p:nvSpPr>
            <p:cNvPr id="6" name="矩形: 圆角 19"/>
            <p:cNvSpPr/>
            <p:nvPr/>
          </p:nvSpPr>
          <p:spPr>
            <a:xfrm>
              <a:off x="1001662" y="3400620"/>
              <a:ext cx="1813095" cy="500664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61C7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7" name="TextBox 2"/>
            <p:cNvSpPr txBox="1"/>
            <p:nvPr/>
          </p:nvSpPr>
          <p:spPr>
            <a:xfrm>
              <a:off x="1109760" y="3403068"/>
              <a:ext cx="1872153" cy="4982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南构钦雕汉古" panose="00020600040101010101" pitchFamily="18" charset="-122"/>
                  <a:ea typeface="南构钦雕汉古" panose="00020600040101010101" pitchFamily="18" charset="-122"/>
                </a:defRPr>
              </a:lvl1pPr>
            </a:lstStyle>
            <a:p>
              <a:pPr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脚下</a:t>
              </a:r>
              <a:r>
                <a:rPr lang="zh-CN" altLang="en-US" sz="36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的地</a:t>
              </a:r>
              <a:endPara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90486" y="2786678"/>
            <a:ext cx="6477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1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09283"/>
            <a:ext cx="3960440" cy="2868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认一认："/>
          <p:cNvSpPr txBox="1"/>
          <p:nvPr/>
        </p:nvSpPr>
        <p:spPr>
          <a:xfrm>
            <a:off x="2339752" y="43919"/>
            <a:ext cx="4493344" cy="1015663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>
            <a:spAutoFit/>
          </a:bodyPr>
          <a:lstStyle/>
          <a:p>
            <a:pPr hangingPunct="0"/>
            <a:r>
              <a:rPr lang="en-US" altLang="zh-CN" sz="6000" b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“</a:t>
            </a: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地</a:t>
            </a:r>
            <a:r>
              <a:rPr lang="en-US" altLang="zh-CN" sz="6000" b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”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的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演变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95" name="认一认："/>
          <p:cNvSpPr txBox="1"/>
          <p:nvPr/>
        </p:nvSpPr>
        <p:spPr>
          <a:xfrm>
            <a:off x="792088" y="3651870"/>
            <a:ext cx="8460432" cy="646331"/>
          </a:xfrm>
          <a:prstGeom prst="rect">
            <a:avLst/>
          </a:prstGeom>
          <a:noFill/>
          <a:ln w="12700">
            <a:noFill/>
          </a:ln>
        </p:spPr>
        <p:txBody>
          <a:bodyPr wrap="square" lIns="45719" rIns="45719" anchor="t">
            <a:spAutoFit/>
          </a:bodyPr>
          <a:lstStyle/>
          <a:p>
            <a:pPr hangingPunct="0"/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上古时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地面草木丛生，蛇虫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到处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可见。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04796" y="1707654"/>
            <a:ext cx="1346085" cy="1457325"/>
            <a:chOff x="3104796" y="1707654"/>
            <a:chExt cx="1346085" cy="1457325"/>
          </a:xfrm>
        </p:grpSpPr>
        <p:sp>
          <p:nvSpPr>
            <p:cNvPr id="11" name="认一认："/>
            <p:cNvSpPr txBox="1"/>
            <p:nvPr/>
          </p:nvSpPr>
          <p:spPr>
            <a:xfrm>
              <a:off x="3104796" y="1707654"/>
              <a:ext cx="1346085" cy="1457325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glow rad="38100">
                <a:srgbClr val="00B050">
                  <a:alpha val="72000"/>
                </a:srgbClr>
              </a:glow>
              <a:outerShdw blurRad="88900" dist="63500" dir="2700000" sx="93000" sy="93000" algn="ctr" rotWithShape="0">
                <a:schemeClr val="accent3">
                  <a:lumMod val="50000"/>
                </a:schemeClr>
              </a:outerShdw>
            </a:effectLst>
          </p:spPr>
          <p:txBody>
            <a:bodyPr wrap="square" lIns="45719" rIns="45719" anchor="t">
              <a:noAutofit/>
            </a:bodyPr>
            <a:lstStyle>
              <a:defPPr>
                <a:defRPr lang="zh-CN"/>
              </a:defPPr>
              <a:lvl1pPr algn="ctr" hangingPunct="0">
                <a:defRPr sz="80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endParaRPr lang="zh-CN" altLang="zh-CN" dirty="0">
                <a:sym typeface="黑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1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4922" y="1707654"/>
              <a:ext cx="1099046" cy="1311765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4877952" y="1690489"/>
            <a:ext cx="1346085" cy="1457325"/>
            <a:chOff x="4877952" y="1690489"/>
            <a:chExt cx="1346085" cy="1457325"/>
          </a:xfrm>
        </p:grpSpPr>
        <p:sp>
          <p:nvSpPr>
            <p:cNvPr id="13" name="认一认："/>
            <p:cNvSpPr txBox="1"/>
            <p:nvPr/>
          </p:nvSpPr>
          <p:spPr>
            <a:xfrm>
              <a:off x="4877952" y="1690489"/>
              <a:ext cx="1346085" cy="1457325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glow rad="38100">
                <a:srgbClr val="00B050">
                  <a:alpha val="72000"/>
                </a:srgbClr>
              </a:glow>
              <a:outerShdw blurRad="88900" dist="63500" dir="2700000" sx="93000" sy="93000" algn="ctr" rotWithShape="0">
                <a:schemeClr val="accent3">
                  <a:lumMod val="50000"/>
                </a:schemeClr>
              </a:outerShdw>
            </a:effectLst>
          </p:spPr>
          <p:txBody>
            <a:bodyPr wrap="square" lIns="45719" rIns="45719" anchor="t">
              <a:noAutofit/>
            </a:bodyPr>
            <a:lstStyle>
              <a:defPPr>
                <a:defRPr lang="zh-CN"/>
              </a:defPPr>
              <a:lvl1pPr algn="ctr" hangingPunct="0">
                <a:defRPr sz="80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endParaRPr lang="zh-CN" altLang="zh-CN" dirty="0">
                <a:sym typeface="黑体" panose="02010609060101010101" pitchFamily="49" charset="-122"/>
              </a:endParaRPr>
            </a:p>
          </p:txBody>
        </p:sp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2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1851670"/>
              <a:ext cx="1174998" cy="964101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1331640" y="1690489"/>
            <a:ext cx="1346085" cy="1457325"/>
            <a:chOff x="1331640" y="1690489"/>
            <a:chExt cx="1346085" cy="1457325"/>
          </a:xfrm>
        </p:grpSpPr>
        <p:sp>
          <p:nvSpPr>
            <p:cNvPr id="9" name="认一认："/>
            <p:cNvSpPr txBox="1"/>
            <p:nvPr/>
          </p:nvSpPr>
          <p:spPr>
            <a:xfrm>
              <a:off x="1331640" y="1690489"/>
              <a:ext cx="1346085" cy="1457325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  <a:effectLst>
              <a:glow rad="38100">
                <a:srgbClr val="00B050">
                  <a:alpha val="72000"/>
                </a:srgbClr>
              </a:glow>
              <a:outerShdw blurRad="88900" dist="63500" dir="2700000" sx="93000" sy="93000" algn="ctr" rotWithShape="0">
                <a:schemeClr val="accent3">
                  <a:lumMod val="50000"/>
                </a:schemeClr>
              </a:outerShdw>
            </a:effectLst>
          </p:spPr>
          <p:txBody>
            <a:bodyPr wrap="square" lIns="45719" rIns="45719" anchor="t">
              <a:noAutofit/>
            </a:bodyPr>
            <a:lstStyle>
              <a:defPPr>
                <a:defRPr lang="zh-CN"/>
              </a:defPPr>
              <a:lvl1pPr algn="ctr" hangingPunct="0">
                <a:defRPr sz="80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endParaRPr lang="zh-CN" altLang="zh-CN" dirty="0">
                <a:sym typeface="黑体" panose="02010609060101010101" pitchFamily="49" charset="-122"/>
              </a:endParaRPr>
            </a:p>
          </p:txBody>
        </p:sp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1707654"/>
              <a:ext cx="1181789" cy="1372637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认一认："/>
          <p:cNvSpPr txBox="1"/>
          <p:nvPr/>
        </p:nvSpPr>
        <p:spPr>
          <a:xfrm>
            <a:off x="6651109" y="1690489"/>
            <a:ext cx="1346085" cy="1457325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glow rad="38100">
              <a:srgbClr val="00B050">
                <a:alpha val="72000"/>
              </a:srgbClr>
            </a:glow>
            <a:outerShdw blurRad="88900" dist="63500" dir="2700000" sx="93000" sy="93000" algn="ctr" rotWithShape="0">
              <a:schemeClr val="accent3">
                <a:lumMod val="50000"/>
              </a:schemeClr>
            </a:outerShdw>
          </a:effectLst>
        </p:spPr>
        <p:txBody>
          <a:bodyPr wrap="square" lIns="45719" rIns="45719" anchor="t">
            <a:noAutofit/>
          </a:bodyPr>
          <a:lstStyle>
            <a:defPPr>
              <a:defRPr lang="zh-CN"/>
            </a:defPPr>
            <a:lvl1pPr algn="ctr" hangingPunct="0">
              <a:defRPr sz="8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>
                <a:sym typeface="黑体" panose="02010609060101010101" pitchFamily="49" charset="-122"/>
              </a:rPr>
              <a:t>地</a:t>
            </a:r>
            <a:endParaRPr lang="zh-CN" altLang="zh-CN" dirty="0"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60ada4db72fd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-20538"/>
            <a:ext cx="9183651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7452320" y="1635646"/>
            <a:ext cx="994607" cy="934720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115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63576" y="1630075"/>
            <a:ext cx="303276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</a:t>
            </a:r>
            <a:r>
              <a:rPr lang="en-US" altLang="zh-CN" sz="44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400" b="1" u="sng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452320" y="2743230"/>
            <a:ext cx="1026795" cy="946150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452320" y="3862244"/>
            <a:ext cx="995045" cy="840740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387853" y="3910613"/>
            <a:ext cx="303276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4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下，</a:t>
            </a:r>
            <a:r>
              <a:rPr lang="en-US" altLang="zh-CN" sz="44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400" b="1" u="sng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819901" y="2715766"/>
            <a:ext cx="423164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u="sng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天地间。</a:t>
            </a:r>
            <a:r>
              <a:rPr lang="en-US" altLang="zh-CN" sz="4400" b="1" u="sng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400" b="1" u="sng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283968" y="179928"/>
            <a:ext cx="2376264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smtClean="0">
                <a:latin typeface="宋体" panose="02010600030101010101" pitchFamily="2" charset="-122"/>
              </a:rPr>
              <a:t>看图找一找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-102470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10984E-6 L -0.32205 -0.0765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11" y="-38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29497E-6 L -0.54427 0.1545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22" y="77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05E-7 L -0.50312 -0.2696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56" y="-134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  <p:bldP spid="12" grpId="0" animBg="1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lbx777.com/multimedia/dzjc/pic_dzjc/bbb_01/bbb_01_006.JPG"/>
          <p:cNvPicPr>
            <a:picLocks noChangeAspect="1" noChangeArrowheads="1"/>
          </p:cNvPicPr>
          <p:nvPr/>
        </p:nvPicPr>
        <p:blipFill rotWithShape="1">
          <a:blip r:embed="rId1"/>
          <a:srcRect l="4730" t="42834" r="6458" b="36103"/>
          <a:stretch>
            <a:fillRect/>
          </a:stretch>
        </p:blipFill>
        <p:spPr bwMode="auto">
          <a:xfrm>
            <a:off x="1763688" y="1995686"/>
            <a:ext cx="5494247" cy="1823319"/>
          </a:xfrm>
          <a:prstGeom prst="rect">
            <a:avLst/>
          </a:prstGeom>
          <a:ln w="15875">
            <a:noFill/>
          </a:ln>
          <a:effectLst>
            <a:glow rad="63500">
              <a:srgbClr val="00B050">
                <a:alpha val="40000"/>
              </a:srgbClr>
            </a:glow>
          </a:effectLst>
        </p:spPr>
      </p:pic>
      <p:sp>
        <p:nvSpPr>
          <p:cNvPr id="21" name="比较：这两幅图有什么共同之处？"/>
          <p:cNvSpPr txBox="1">
            <a:spLocks noChangeArrowheads="1"/>
          </p:cNvSpPr>
          <p:nvPr/>
        </p:nvSpPr>
        <p:spPr bwMode="auto">
          <a:xfrm>
            <a:off x="2771800" y="781886"/>
            <a:ext cx="4320480" cy="86793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45719" rIns="45719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大声朗读这三个字。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475656" y="1949958"/>
            <a:ext cx="1857821" cy="1821408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5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115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4960" y="629275"/>
            <a:ext cx="2658888" cy="646331"/>
            <a:chOff x="421284" y="411510"/>
            <a:chExt cx="2658888" cy="64633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10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学认字</a:t>
              </a:r>
              <a:endParaRPr kumimoji="1" lang="zh-CN" altLang="en-US" sz="3600" b="1" dirty="0">
                <a:latin typeface="+mn-ea"/>
              </a:endParaRPr>
            </a:p>
          </p:txBody>
        </p:sp>
      </p:grpSp>
      <p:pic>
        <p:nvPicPr>
          <p:cNvPr id="1026" name="Picture 2" descr="C:\Users\Administrator\Desktop\5b6eac361a7e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81720"/>
            <a:ext cx="2510066" cy="280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4644008" y="1206093"/>
            <a:ext cx="1512168" cy="715089"/>
          </a:xfrm>
          <a:prstGeom prst="wedgeRoundRectCallout">
            <a:avLst>
              <a:gd name="adj1" fmla="val 7351"/>
              <a:gd name="adj2" fmla="val 82667"/>
              <a:gd name="adj3" fmla="val 16667"/>
            </a:avLst>
          </a:prstGeom>
          <a:solidFill>
            <a:srgbClr val="DEFEEC"/>
          </a:solidFill>
          <a:ln w="9525">
            <a:solidFill>
              <a:srgbClr val="00B05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好！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43608" y="1625007"/>
            <a:ext cx="1857821" cy="1813153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5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endParaRPr lang="zh-CN" altLang="en-US" sz="115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 descr="C:\Users\Administrator\Desktop\609a524f7039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915566"/>
            <a:ext cx="550111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219116" y="1686446"/>
            <a:ext cx="1857821" cy="1821408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5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115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Users\Administrator\Desktop\5857de81cc64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1" y="1851670"/>
            <a:ext cx="3037603" cy="222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标注 7"/>
          <p:cNvSpPr/>
          <p:nvPr/>
        </p:nvSpPr>
        <p:spPr>
          <a:xfrm>
            <a:off x="4644008" y="961125"/>
            <a:ext cx="2533546" cy="715089"/>
          </a:xfrm>
          <a:prstGeom prst="wedgeRoundRectCallout">
            <a:avLst>
              <a:gd name="adj1" fmla="val -10303"/>
              <a:gd name="adj2" fmla="val 42858"/>
              <a:gd name="adj3" fmla="val 16667"/>
            </a:avLst>
          </a:prstGeom>
          <a:solidFill>
            <a:srgbClr val="DEFEEC"/>
          </a:solidFill>
          <a:ln w="9525">
            <a:solidFill>
              <a:srgbClr val="00B05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是谁？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052390" y="2098186"/>
            <a:ext cx="1439862" cy="1366837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9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9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508402" y="2098186"/>
            <a:ext cx="1439862" cy="1368425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9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9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"/>
          <p:cNvSpPr txBox="1"/>
          <p:nvPr/>
        </p:nvSpPr>
        <p:spPr>
          <a:xfrm>
            <a:off x="3131840" y="3867894"/>
            <a:ext cx="2659062" cy="646331"/>
          </a:xfrm>
          <a:prstGeom prst="rect">
            <a:avLst/>
          </a:prstGeom>
          <a:noFill/>
          <a:ln w="22225" cmpd="sng">
            <a:solidFill>
              <a:schemeClr val="accent3">
                <a:lumMod val="75000"/>
              </a:schemeClr>
            </a:solidFill>
            <a:prstDash val="sysDash"/>
            <a:miter lim="800000"/>
          </a:ln>
          <a:effectLst>
            <a:glow rad="25400">
              <a:schemeClr val="accent3">
                <a:satMod val="175000"/>
                <a:alpha val="13000"/>
              </a:schemeClr>
            </a:glo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/>
              <a:t>归类识字</a:t>
            </a:r>
            <a:endParaRPr lang="zh-CN" altLang="en-US" dirty="0"/>
          </a:p>
        </p:txBody>
      </p:sp>
      <p:sp>
        <p:nvSpPr>
          <p:cNvPr id="12" name="比较：这两幅图有什么共同之处？"/>
          <p:cNvSpPr txBox="1">
            <a:spLocks noChangeArrowheads="1"/>
          </p:cNvSpPr>
          <p:nvPr/>
        </p:nvSpPr>
        <p:spPr bwMode="auto">
          <a:xfrm>
            <a:off x="587395" y="1166548"/>
            <a:ext cx="6504885" cy="75713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45719" rIns="45719">
            <a:spAutoFit/>
          </a:bodyPr>
          <a:lstStyle/>
          <a:p>
            <a:pPr marL="0" indent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“你、他”相同的部分是什么？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04" b="97386" l="9091" r="89610">
                        <a14:backgroundMark x1="75325" y1="56209" x2="75325" y2="562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810" y="2194848"/>
            <a:ext cx="631374" cy="1254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722" r="95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476" y="2336509"/>
            <a:ext cx="602858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2411761" y="302532"/>
            <a:ext cx="3771295" cy="654448"/>
            <a:chOff x="55663" y="2787774"/>
            <a:chExt cx="3771295" cy="654448"/>
          </a:xfrm>
        </p:grpSpPr>
        <p:sp>
          <p:nvSpPr>
            <p:cNvPr id="22" name="文本框 15"/>
            <p:cNvSpPr txBox="1"/>
            <p:nvPr/>
          </p:nvSpPr>
          <p:spPr>
            <a:xfrm>
              <a:off x="903136" y="2787774"/>
              <a:ext cx="2076348" cy="654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识字方法</a:t>
              </a:r>
              <a:endParaRPr kumimoji="1" lang="zh-CN" altLang="en-US" sz="3600" b="1" dirty="0">
                <a:latin typeface="+mn-ea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419872" y="570885"/>
            <a:ext cx="280831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课前准备歌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699793" y="1131590"/>
            <a:ext cx="4896544" cy="3224530"/>
          </a:xfrm>
          <a:prstGeom prst="round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9832" y="1563638"/>
            <a:ext cx="547260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铃声响，坐坐好。</a:t>
            </a:r>
            <a:endParaRPr lang="zh-CN" altLang="en-US" sz="36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腰挺直，脚放平。</a:t>
            </a:r>
            <a:endParaRPr lang="zh-CN" altLang="en-US" sz="36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手放好，头摆正。</a:t>
            </a:r>
            <a:endParaRPr lang="zh-CN" altLang="en-US" sz="36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眼睛看老师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，上课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专心听。</a:t>
            </a:r>
            <a:endParaRPr lang="zh-CN" altLang="en-US" sz="3600" b="1" dirty="0">
              <a:solidFill>
                <a:prstClr val="black">
                  <a:lumMod val="95000"/>
                  <a:lumOff val="500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32" y="1457364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557895" y="304165"/>
            <a:ext cx="3048000" cy="829945"/>
          </a:xfrm>
          <a:prstGeom prst="rect">
            <a:avLst/>
          </a:prstGeom>
          <a:solidFill>
            <a:schemeClr val="bg1">
              <a:alpha val="22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195736" y="1652588"/>
            <a:ext cx="1439862" cy="1366837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9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9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652418" y="1652588"/>
            <a:ext cx="1439862" cy="1368425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9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endParaRPr lang="zh-CN" altLang="en-US" sz="9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比较：这两幅图有什么共同之处？"/>
          <p:cNvSpPr txBox="1">
            <a:spLocks noChangeArrowheads="1"/>
          </p:cNvSpPr>
          <p:nvPr/>
        </p:nvSpPr>
        <p:spPr bwMode="auto">
          <a:xfrm>
            <a:off x="1127918" y="678777"/>
            <a:ext cx="7289726" cy="66883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45719" rIns="45719">
            <a:spAutoFit/>
          </a:bodyPr>
          <a:lstStyle>
            <a:defPPr>
              <a:defRPr lang="zh-CN"/>
            </a:defPPr>
            <a:lvl1pPr marL="0" indent="0">
              <a:lnSpc>
                <a:spcPct val="120000"/>
              </a:lnSpc>
              <a:buFont typeface="Wingdings" panose="05000000000000000000" pitchFamily="2" charset="2"/>
              <a:buNone/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600" dirty="0">
                <a:sym typeface="宋体" panose="02010600030101010101" pitchFamily="2" charset="-122"/>
              </a:rPr>
              <a:t>“地、他”相同的部分是什么？</a:t>
            </a:r>
            <a:endParaRPr lang="zh-CN" altLang="en-US" sz="3600" dirty="0">
              <a:sym typeface="宋体" panose="02010600030101010101" pitchFamily="2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3347864" y="3568053"/>
            <a:ext cx="2659062" cy="646331"/>
          </a:xfrm>
          <a:prstGeom prst="rect">
            <a:avLst/>
          </a:prstGeom>
          <a:noFill/>
          <a:ln w="22225" cmpd="sng">
            <a:solidFill>
              <a:schemeClr val="accent3">
                <a:lumMod val="75000"/>
              </a:schemeClr>
            </a:solidFill>
            <a:prstDash val="sysDash"/>
            <a:miter lim="800000"/>
          </a:ln>
          <a:effectLst>
            <a:glow rad="25400">
              <a:schemeClr val="accent3">
                <a:satMod val="175000"/>
                <a:alpha val="13000"/>
              </a:schemeClr>
            </a:glo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/>
              <a:t>归类识字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180" b="91617" l="28324" r="994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79662"/>
            <a:ext cx="1420674" cy="126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203" l="31250" r="926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554"/>
          <a:stretch>
            <a:fillRect/>
          </a:stretch>
        </p:blipFill>
        <p:spPr bwMode="auto">
          <a:xfrm>
            <a:off x="2683087" y="1827858"/>
            <a:ext cx="1036649" cy="1170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5"/>
          <a:stretch>
            <a:fillRect/>
          </a:stretch>
        </p:blipFill>
        <p:spPr>
          <a:xfrm>
            <a:off x="-36512" y="764118"/>
            <a:ext cx="9180512" cy="437938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91" y="1875455"/>
            <a:ext cx="3268045" cy="326804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971600" y="853633"/>
            <a:ext cx="3110865" cy="1328023"/>
          </a:xfrm>
          <a:prstGeom prst="wedgeRoundRectCallout">
            <a:avLst>
              <a:gd name="adj1" fmla="val -38388"/>
              <a:gd name="adj2" fmla="val 80915"/>
              <a:gd name="adj3" fmla="val 16667"/>
            </a:avLst>
          </a:prstGeom>
          <a:solidFill>
            <a:srgbClr val="DEFEEC"/>
          </a:solidFill>
          <a:ln w="9525">
            <a:solidFill>
              <a:srgbClr val="00B05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是你们的语文老师。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635896" y="996915"/>
            <a:ext cx="5454650" cy="2870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我们都是一年级的小学生。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75856" y="195486"/>
            <a:ext cx="324036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smtClean="0">
                <a:latin typeface="宋体" panose="02010600030101010101" pitchFamily="2" charset="-122"/>
              </a:rPr>
              <a:t>跟着老师说一说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-20538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4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883742" y="641906"/>
            <a:ext cx="345638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读书姿势要正确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65154" y="1635646"/>
            <a:ext cx="4022870" cy="269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读书歌</a:t>
            </a:r>
            <a:endParaRPr lang="en-US" altLang="zh-CN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坐直，脚放平，双手拿书向外倾。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C:\Users\Administrator\Desktop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188" y="1635646"/>
            <a:ext cx="260282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61560" y="267494"/>
            <a:ext cx="2610240" cy="720080"/>
            <a:chOff x="377584" y="2859782"/>
            <a:chExt cx="2610240" cy="72008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22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pic>
        <p:nvPicPr>
          <p:cNvPr id="15" name="Picture 2" descr="http://www.lbx777.com/multimedia/dzjc/pic_dzjc/bbb_01/bbb_01_006.JPG"/>
          <p:cNvPicPr>
            <a:picLocks noChangeAspect="1" noChangeArrowheads="1"/>
          </p:cNvPicPr>
          <p:nvPr/>
        </p:nvPicPr>
        <p:blipFill rotWithShape="1">
          <a:blip r:embed="rId3"/>
          <a:srcRect l="4730" t="23241" r="6458" b="56054"/>
          <a:stretch>
            <a:fillRect/>
          </a:stretch>
        </p:blipFill>
        <p:spPr bwMode="auto">
          <a:xfrm>
            <a:off x="1899858" y="2319564"/>
            <a:ext cx="5408446" cy="1764354"/>
          </a:xfrm>
          <a:prstGeom prst="rect">
            <a:avLst/>
          </a:prstGeom>
          <a:ln w="15875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6" name="比较：这两幅图有什么共同之处？"/>
          <p:cNvSpPr txBox="1">
            <a:spLocks noChangeArrowheads="1"/>
          </p:cNvSpPr>
          <p:nvPr/>
        </p:nvSpPr>
        <p:spPr bwMode="auto">
          <a:xfrm>
            <a:off x="1979712" y="1285942"/>
            <a:ext cx="4896544" cy="78175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45719" rIns="45719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大声朗读这三个字。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EB4AC8E6BECF83BC05EE81F909A1B22F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600" y="1144271"/>
            <a:ext cx="7200686" cy="3803743"/>
          </a:xfrm>
          <a:prstGeom prst="rect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  <a:prstDash val="dash"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4" name="圆角矩形 13"/>
          <p:cNvSpPr/>
          <p:nvPr/>
        </p:nvSpPr>
        <p:spPr>
          <a:xfrm>
            <a:off x="6927721" y="3999794"/>
            <a:ext cx="952500" cy="848360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347864" y="3013004"/>
            <a:ext cx="996315" cy="986790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3" name="比较：这两幅图有什么共同之处？"/>
          <p:cNvSpPr txBox="1">
            <a:spLocks noChangeArrowheads="1"/>
          </p:cNvSpPr>
          <p:nvPr/>
        </p:nvSpPr>
        <p:spPr bwMode="auto">
          <a:xfrm>
            <a:off x="2589763" y="311876"/>
            <a:ext cx="5078581" cy="75713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45719" r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你从图中看到了什么？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012160" y="1137904"/>
            <a:ext cx="992505" cy="897255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641" y="16793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41066" y="1635646"/>
            <a:ext cx="1857821" cy="1584176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5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115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017018" y="3579862"/>
            <a:ext cx="2266950" cy="704850"/>
            <a:chOff x="1001662" y="3400621"/>
            <a:chExt cx="2290171" cy="888967"/>
          </a:xfrm>
        </p:grpSpPr>
        <p:sp>
          <p:nvSpPr>
            <p:cNvPr id="5" name="矩形: 圆角 19"/>
            <p:cNvSpPr/>
            <p:nvPr/>
          </p:nvSpPr>
          <p:spPr>
            <a:xfrm>
              <a:off x="1001662" y="3400621"/>
              <a:ext cx="1890835" cy="888967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61C7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a typeface="方正黑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6" name="TextBox 2"/>
            <p:cNvSpPr txBox="1"/>
            <p:nvPr/>
          </p:nvSpPr>
          <p:spPr>
            <a:xfrm>
              <a:off x="1073832" y="3769022"/>
              <a:ext cx="2218001" cy="5205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ts val="25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南构钦雕汉古" panose="00020600040101010101" pitchFamily="18" charset="-122"/>
                  <a:ea typeface="南构钦雕汉古" panose="00020600040101010101" pitchFamily="18" charset="-122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b="1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中国人</a:t>
              </a:r>
              <a:endParaRPr lang="en-US" alt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3168" y="3205212"/>
            <a:ext cx="6477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421284" y="267494"/>
            <a:ext cx="2658888" cy="646331"/>
            <a:chOff x="421284" y="411510"/>
            <a:chExt cx="2658888" cy="64633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13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学认字</a:t>
              </a:r>
              <a:endParaRPr kumimoji="1" lang="zh-CN" altLang="en-US" sz="3600" b="1" dirty="0">
                <a:latin typeface="+mn-ea"/>
              </a:endParaRPr>
            </a:p>
          </p:txBody>
        </p:sp>
      </p:grpSp>
      <p:pic>
        <p:nvPicPr>
          <p:cNvPr id="2050" name="Picture 2" descr="C:\Users\Administrator\Desktop\包图网_18050185手绘可爱开心的小学生插画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02951"/>
            <a:ext cx="1656184" cy="288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认一认："/>
          <p:cNvSpPr txBox="1">
            <a:spLocks noChangeArrowheads="1"/>
          </p:cNvSpPr>
          <p:nvPr/>
        </p:nvSpPr>
        <p:spPr bwMode="auto">
          <a:xfrm>
            <a:off x="2771800" y="268288"/>
            <a:ext cx="40358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19" rIns="45719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rgbClr val="000000"/>
                </a:solidFill>
                <a:latin typeface="Arial" panose="020B0604020202020204" pitchFamily="34" charset="0"/>
                <a:ea typeface="Helvetica"/>
                <a:cs typeface="Helvetica"/>
                <a:sym typeface="Arial" panose="020B0604020202020204" pitchFamily="34" charset="0"/>
              </a:defRPr>
            </a:lvl9pPr>
          </a:lstStyle>
          <a:p>
            <a:pPr eaLnBrk="1"/>
            <a:r>
              <a:rPr lang="en-US" altLang="zh-CN" sz="60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“</a:t>
            </a: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人</a:t>
            </a:r>
            <a:r>
              <a:rPr lang="zh-CN" altLang="en-US" sz="60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”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的演变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2" name="图片 1" descr="re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6" y="1703938"/>
            <a:ext cx="1235638" cy="2379980"/>
          </a:xfrm>
          <a:prstGeom prst="rect">
            <a:avLst/>
          </a:prstGeom>
        </p:spPr>
      </p:pic>
      <p:pic>
        <p:nvPicPr>
          <p:cNvPr id="3" name="图片 2" descr="ren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610360"/>
            <a:ext cx="1828800" cy="227838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339850" y="2139702"/>
            <a:ext cx="690245" cy="580273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16890" y="1922780"/>
            <a:ext cx="74358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</a:rPr>
              <a:t>手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 rot="19920000">
            <a:off x="2070785" y="2024549"/>
            <a:ext cx="292879" cy="584678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483768" y="1904712"/>
            <a:ext cx="13601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</a:rPr>
              <a:t>弯腰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3139167"/>
            <a:ext cx="588645" cy="80073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2323147" y="4035107"/>
            <a:ext cx="330644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</a:rPr>
              <a:t>脚：直立行走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5" name="认一认："/>
          <p:cNvSpPr txBox="1"/>
          <p:nvPr/>
        </p:nvSpPr>
        <p:spPr>
          <a:xfrm>
            <a:off x="6841182" y="1853366"/>
            <a:ext cx="1346085" cy="1457325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glow rad="38100">
              <a:srgbClr val="00B050">
                <a:alpha val="72000"/>
              </a:srgbClr>
            </a:glow>
            <a:outerShdw blurRad="88900" dist="63500" dir="2700000" sx="93000" sy="93000" algn="ctr" rotWithShape="0">
              <a:schemeClr val="accent3">
                <a:lumMod val="50000"/>
              </a:schemeClr>
            </a:outerShdw>
          </a:effectLst>
        </p:spPr>
        <p:txBody>
          <a:bodyPr wrap="square" lIns="45719" rIns="45719" anchor="t">
            <a:noAutofit/>
          </a:bodyPr>
          <a:lstStyle>
            <a:defPPr>
              <a:defRPr lang="zh-CN"/>
            </a:defPPr>
            <a:lvl1pPr algn="ctr" hangingPunct="0">
              <a:defRPr sz="80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mtClean="0">
                <a:sym typeface="黑体" panose="02010609060101010101" pitchFamily="49" charset="-122"/>
              </a:rPr>
              <a:t>人</a:t>
            </a:r>
            <a:endParaRPr lang="zh-CN" altLang="zh-CN" dirty="0"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9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736808" y="197227"/>
            <a:ext cx="5499488" cy="646331"/>
            <a:chOff x="-1672530" y="2787774"/>
            <a:chExt cx="5499488" cy="646331"/>
          </a:xfrm>
        </p:grpSpPr>
        <p:sp>
          <p:nvSpPr>
            <p:cNvPr id="22" name="文本框 15"/>
            <p:cNvSpPr txBox="1"/>
            <p:nvPr/>
          </p:nvSpPr>
          <p:spPr>
            <a:xfrm>
              <a:off x="-665814" y="2787774"/>
              <a:ext cx="39618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+mn-ea"/>
                </a:rPr>
                <a:t>给“人”找朋友</a:t>
              </a:r>
              <a:endParaRPr kumimoji="1" lang="zh-CN" altLang="en-US" sz="3600" b="1" dirty="0">
                <a:latin typeface="+mn-ea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-1672530" y="2787774"/>
              <a:ext cx="5499488" cy="546100"/>
              <a:chOff x="541892" y="409406"/>
              <a:chExt cx="5499488" cy="54610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41892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20" y="934061"/>
            <a:ext cx="7803628" cy="4085961"/>
          </a:xfrm>
          <a:prstGeom prst="rect">
            <a:avLst/>
          </a:prstGeom>
          <a:ln w="15875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35496" y="1322163"/>
            <a:ext cx="1530648" cy="954155"/>
            <a:chOff x="395536" y="771550"/>
            <a:chExt cx="1329067" cy="1479500"/>
          </a:xfrm>
        </p:grpSpPr>
        <p:sp>
          <p:nvSpPr>
            <p:cNvPr id="33" name="圆角矩形 3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" name="Rectangle 1"/>
            <p:cNvSpPr>
              <a:spLocks noChangeArrowheads="1"/>
            </p:cNvSpPr>
            <p:nvPr/>
          </p:nvSpPr>
          <p:spPr bwMode="auto">
            <a:xfrm>
              <a:off x="395536" y="938894"/>
              <a:ext cx="1329067" cy="115729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男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496" y="1322163"/>
            <a:ext cx="1530648" cy="954156"/>
            <a:chOff x="395536" y="771550"/>
            <a:chExt cx="1329067" cy="1479500"/>
          </a:xfrm>
        </p:grpSpPr>
        <p:sp>
          <p:nvSpPr>
            <p:cNvPr id="36" name="圆角矩形 3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Rectangle 1"/>
            <p:cNvSpPr>
              <a:spLocks noChangeArrowheads="1"/>
            </p:cNvSpPr>
            <p:nvPr/>
          </p:nvSpPr>
          <p:spPr bwMode="auto">
            <a:xfrm>
              <a:off x="395536" y="938895"/>
              <a:ext cx="1329067" cy="11572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u="sng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？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93480" y="908167"/>
            <a:ext cx="1530648" cy="954155"/>
            <a:chOff x="395536" y="771550"/>
            <a:chExt cx="1329067" cy="1479500"/>
          </a:xfrm>
        </p:grpSpPr>
        <p:sp>
          <p:nvSpPr>
            <p:cNvPr id="45" name="圆角矩形 4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" name="Rectangle 1"/>
            <p:cNvSpPr>
              <a:spLocks noChangeArrowheads="1"/>
            </p:cNvSpPr>
            <p:nvPr/>
          </p:nvSpPr>
          <p:spPr bwMode="auto">
            <a:xfrm>
              <a:off x="395536" y="938894"/>
              <a:ext cx="1329067" cy="115729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老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193480" y="890115"/>
            <a:ext cx="1530648" cy="954156"/>
            <a:chOff x="395536" y="771550"/>
            <a:chExt cx="1329067" cy="1479500"/>
          </a:xfrm>
        </p:grpSpPr>
        <p:sp>
          <p:nvSpPr>
            <p:cNvPr id="48" name="圆角矩形 4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" name="Rectangle 1"/>
            <p:cNvSpPr>
              <a:spLocks noChangeArrowheads="1"/>
            </p:cNvSpPr>
            <p:nvPr/>
          </p:nvSpPr>
          <p:spPr bwMode="auto">
            <a:xfrm>
              <a:off x="395536" y="938895"/>
              <a:ext cx="1329067" cy="11572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u="sng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？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577856" y="1322163"/>
            <a:ext cx="1530648" cy="954155"/>
            <a:chOff x="395536" y="771550"/>
            <a:chExt cx="1329067" cy="1479500"/>
          </a:xfrm>
        </p:grpSpPr>
        <p:sp>
          <p:nvSpPr>
            <p:cNvPr id="51" name="圆角矩形 5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Rectangle 1"/>
            <p:cNvSpPr>
              <a:spLocks noChangeArrowheads="1"/>
            </p:cNvSpPr>
            <p:nvPr/>
          </p:nvSpPr>
          <p:spPr bwMode="auto">
            <a:xfrm>
              <a:off x="395536" y="938894"/>
              <a:ext cx="1329067" cy="115729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女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577856" y="1322163"/>
            <a:ext cx="1530648" cy="954156"/>
            <a:chOff x="395536" y="771550"/>
            <a:chExt cx="1329067" cy="1479500"/>
          </a:xfrm>
        </p:grpSpPr>
        <p:sp>
          <p:nvSpPr>
            <p:cNvPr id="54" name="圆角矩形 5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Rectangle 1"/>
            <p:cNvSpPr>
              <a:spLocks noChangeArrowheads="1"/>
            </p:cNvSpPr>
            <p:nvPr/>
          </p:nvSpPr>
          <p:spPr bwMode="auto">
            <a:xfrm>
              <a:off x="395536" y="938895"/>
              <a:ext cx="1329067" cy="11572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u="sng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？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073800" y="4058467"/>
            <a:ext cx="1530648" cy="954155"/>
            <a:chOff x="395536" y="771550"/>
            <a:chExt cx="1329067" cy="1479500"/>
          </a:xfrm>
        </p:grpSpPr>
        <p:sp>
          <p:nvSpPr>
            <p:cNvPr id="57" name="圆角矩形 5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Rectangle 1"/>
            <p:cNvSpPr>
              <a:spLocks noChangeArrowheads="1"/>
            </p:cNvSpPr>
            <p:nvPr/>
          </p:nvSpPr>
          <p:spPr bwMode="auto">
            <a:xfrm>
              <a:off x="395536" y="938894"/>
              <a:ext cx="1329067" cy="115729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家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073800" y="4058467"/>
            <a:ext cx="1530648" cy="954156"/>
            <a:chOff x="395536" y="771549"/>
            <a:chExt cx="1329067" cy="1479500"/>
          </a:xfrm>
        </p:grpSpPr>
        <p:sp>
          <p:nvSpPr>
            <p:cNvPr id="60" name="圆角矩形 59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" name="Rectangle 1"/>
            <p:cNvSpPr>
              <a:spLocks noChangeArrowheads="1"/>
            </p:cNvSpPr>
            <p:nvPr/>
          </p:nvSpPr>
          <p:spPr bwMode="auto">
            <a:xfrm>
              <a:off x="395536" y="938895"/>
              <a:ext cx="1329067" cy="11572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u="sng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？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5576" y="4058467"/>
            <a:ext cx="1530648" cy="954155"/>
            <a:chOff x="395536" y="771550"/>
            <a:chExt cx="1329067" cy="1479500"/>
          </a:xfrm>
        </p:grpSpPr>
        <p:sp>
          <p:nvSpPr>
            <p:cNvPr id="63" name="圆角矩形 6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4" name="Rectangle 1"/>
            <p:cNvSpPr>
              <a:spLocks noChangeArrowheads="1"/>
            </p:cNvSpPr>
            <p:nvPr/>
          </p:nvSpPr>
          <p:spPr bwMode="auto">
            <a:xfrm>
              <a:off x="395536" y="938894"/>
              <a:ext cx="1329067" cy="115729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亲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55576" y="4058467"/>
            <a:ext cx="1530648" cy="954156"/>
            <a:chOff x="395536" y="771549"/>
            <a:chExt cx="1329067" cy="1479500"/>
          </a:xfrm>
        </p:grpSpPr>
        <p:sp>
          <p:nvSpPr>
            <p:cNvPr id="66" name="圆角矩形 65"/>
            <p:cNvSpPr/>
            <p:nvPr/>
          </p:nvSpPr>
          <p:spPr>
            <a:xfrm>
              <a:off x="395537" y="771549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Rectangle 1"/>
            <p:cNvSpPr>
              <a:spLocks noChangeArrowheads="1"/>
            </p:cNvSpPr>
            <p:nvPr/>
          </p:nvSpPr>
          <p:spPr bwMode="auto">
            <a:xfrm>
              <a:off x="395536" y="938895"/>
              <a:ext cx="1329067" cy="11572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b="1" u="sng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？</a:t>
              </a:r>
              <a:r>
                <a:rPr lang="zh-CN" altLang="en-US" sz="4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人</a:t>
              </a:r>
              <a:endPara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2176" y="1417236"/>
            <a:ext cx="1802556" cy="1584176"/>
          </a:xfrm>
          <a:prstGeom prst="roundRect">
            <a:avLst/>
          </a:prstGeom>
          <a:gradFill flip="none" rotWithShape="1">
            <a:gsLst>
              <a:gs pos="25000">
                <a:srgbClr val="00B050"/>
              </a:gs>
              <a:gs pos="100000">
                <a:srgbClr val="92D050"/>
              </a:gs>
              <a:gs pos="100000">
                <a:srgbClr val="14EA89"/>
              </a:gs>
            </a:gsLst>
            <a:lin ang="270000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5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115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87624" y="3183255"/>
            <a:ext cx="3016250" cy="749300"/>
            <a:chOff x="1214" y="5093"/>
            <a:chExt cx="4750" cy="1180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1792" y="5208"/>
              <a:ext cx="4172" cy="1037"/>
              <a:chOff x="1001662" y="3400621"/>
              <a:chExt cx="2675326" cy="832121"/>
            </a:xfrm>
          </p:grpSpPr>
          <p:sp>
            <p:nvSpPr>
              <p:cNvPr id="4" name="矩形: 圆角 19"/>
              <p:cNvSpPr/>
              <p:nvPr/>
            </p:nvSpPr>
            <p:spPr>
              <a:xfrm>
                <a:off x="1001662" y="3400621"/>
                <a:ext cx="1812938" cy="832121"/>
              </a:xfrm>
              <a:prstGeom prst="roundRect">
                <a:avLst/>
              </a:prstGeom>
              <a:solidFill>
                <a:srgbClr val="FFFFFF"/>
              </a:solidFill>
              <a:ln w="19050">
                <a:solidFill>
                  <a:srgbClr val="61C7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ea typeface="方正黑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5" name="TextBox 2"/>
              <p:cNvSpPr txBox="1"/>
              <p:nvPr/>
            </p:nvSpPr>
            <p:spPr>
              <a:xfrm>
                <a:off x="1133104" y="3621183"/>
                <a:ext cx="2543884" cy="52132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lnSpc>
                    <a:spcPts val="2500"/>
                  </a:lnSpc>
                  <a:defRPr sz="1400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南构钦雕汉古" panose="00020600040101010101" pitchFamily="18" charset="-122"/>
                    <a:ea typeface="南构钦雕汉古" panose="00020600040101010101" pitchFamily="18" charset="-122"/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600" b="1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头顶天</a:t>
                </a:r>
                <a:endParaRPr lang="en-US" altLang="zh-CN" sz="3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214" y="5093"/>
              <a:ext cx="1020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293" y="1216392"/>
            <a:ext cx="4418107" cy="27161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dc047c2-06b0-4ec3-8f3b-535ed4552d0c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bg1">
            <a:alpha val="22000"/>
          </a:schemeClr>
        </a:solidFill>
        <a:ln w="9525">
          <a:noFill/>
          <a:miter lim="800000"/>
        </a:ln>
      </a:spPr>
      <a:bodyPr wrap="square">
        <a:spAutoFit/>
      </a:bodyPr>
      <a:lstStyle>
        <a:defPPr>
          <a:lnSpc>
            <a:spcPct val="150000"/>
          </a:lnSpc>
          <a:defRPr lang="en-US" altLang="zh-CN" sz="3200" b="1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</Words>
  <Application>WPS 演示</Application>
  <PresentationFormat>全屏显示(16:9)</PresentationFormat>
  <Paragraphs>153</Paragraphs>
  <Slides>21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华文楷体</vt:lpstr>
      <vt:lpstr>楷体</vt:lpstr>
      <vt:lpstr>Impact</vt:lpstr>
      <vt:lpstr>微软雅黑</vt:lpstr>
      <vt:lpstr>黑体</vt:lpstr>
      <vt:lpstr>Calibri</vt:lpstr>
      <vt:lpstr>Kaiti SC</vt:lpstr>
      <vt:lpstr>方正黑体简体</vt:lpstr>
      <vt:lpstr>南构钦雕汉古</vt:lpstr>
      <vt:lpstr>Helvetica</vt:lpstr>
      <vt:lpstr>汉语拼音</vt:lpstr>
      <vt:lpstr>Arial Unicode MS</vt:lpstr>
      <vt:lpstr>Arial</vt:lpstr>
      <vt:lpstr>方正粗黑宋简体</vt:lpstr>
      <vt:lpstr>Xingkai SC</vt:lpstr>
      <vt:lpstr>Segoe Print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>Rocket Girls</cp:lastModifiedBy>
  <cp:revision>350</cp:revision>
  <dcterms:created xsi:type="dcterms:W3CDTF">2017-03-17T02:28:00Z</dcterms:created>
  <dcterms:modified xsi:type="dcterms:W3CDTF">2022-11-27T10:47:49Z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C6FBE4F9EB46455A84C77F3F784FDA21</vt:lpwstr>
  </property>
</Properties>
</file>