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37" r:id="rId3"/>
    <p:sldId id="1768" r:id="rId4"/>
    <p:sldId id="1769" r:id="rId5"/>
    <p:sldId id="1808" r:id="rId6"/>
    <p:sldId id="1770" r:id="rId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4"/>
    </p:embeddedFont>
    <p:embeddedFont>
      <p:font typeface="黑体" panose="02010609060101010101" pitchFamily="49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微软雅黑" panose="020B0503020204020204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AC18"/>
    <a:srgbClr val="00B093"/>
    <a:srgbClr val="07A954"/>
    <a:srgbClr val="00B050"/>
    <a:srgbClr val="0CA471"/>
    <a:srgbClr val="0000FF"/>
    <a:srgbClr val="FFFFFF"/>
    <a:srgbClr val="FF0000"/>
    <a:srgbClr val="0066FF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64" autoAdjust="0"/>
    <p:restoredTop sz="98370" autoAdjust="0"/>
  </p:normalViewPr>
  <p:slideViewPr>
    <p:cSldViewPr>
      <p:cViewPr>
        <p:scale>
          <a:sx n="110" d="100"/>
          <a:sy n="110" d="100"/>
        </p:scale>
        <p:origin x="-534" y="-20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16"/>
        <p:guide pos="22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608edceb040c2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10" y="1609"/>
            <a:ext cx="9180512" cy="516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3478"/>
            <a:ext cx="987992" cy="3883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istrator\Desktop\608edceb040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"/>
            <a:ext cx="9237687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"/>
          <p:cNvSpPr txBox="1"/>
          <p:nvPr/>
        </p:nvSpPr>
        <p:spPr>
          <a:xfrm>
            <a:off x="3347864" y="1275606"/>
            <a:ext cx="540060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  金</a:t>
            </a:r>
            <a:r>
              <a:rPr lang="zh-CN" altLang="en-US" sz="6600" b="1" spc="-100">
                <a:latin typeface="楷体" panose="02010609060101010101" pitchFamily="49" charset="-122"/>
                <a:ea typeface="楷体" panose="02010609060101010101" pitchFamily="49" charset="-122"/>
              </a:rPr>
              <a:t>木水火土</a:t>
            </a:r>
            <a:endParaRPr lang="zh-CN" altLang="en-US" sz="6600" b="1" spc="-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81772" y="1514277"/>
            <a:ext cx="830188" cy="841449"/>
            <a:chOff x="3059832" y="2234357"/>
            <a:chExt cx="830188" cy="84144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14" name="文本框 6"/>
            <p:cNvSpPr txBox="1"/>
            <p:nvPr/>
          </p:nvSpPr>
          <p:spPr>
            <a:xfrm>
              <a:off x="3239506" y="2234357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187" y="123478"/>
            <a:ext cx="1099181" cy="43204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52121" y="2891548"/>
            <a:ext cx="2816764" cy="646331"/>
            <a:chOff x="5499652" y="3435846"/>
            <a:chExt cx="2816764" cy="646331"/>
          </a:xfrm>
        </p:grpSpPr>
        <p:sp>
          <p:nvSpPr>
            <p:cNvPr id="39" name="文本框 15">
              <a:hlinkClick r:id="rId5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42" name="组合 41"/>
          <p:cNvGrpSpPr/>
          <p:nvPr/>
        </p:nvGrpSpPr>
        <p:grpSpPr>
          <a:xfrm>
            <a:off x="5652121" y="3653611"/>
            <a:ext cx="2816764" cy="646331"/>
            <a:chOff x="5499652" y="4197909"/>
            <a:chExt cx="2816764" cy="646331"/>
          </a:xfrm>
        </p:grpSpPr>
        <p:sp>
          <p:nvSpPr>
            <p:cNvPr id="43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5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5486"/>
            <a:ext cx="3744417" cy="4760344"/>
          </a:xfrm>
          <a:prstGeom prst="rect">
            <a:avLst/>
          </a:prstGeom>
          <a:noFill/>
          <a:ln>
            <a:noFill/>
          </a:ln>
          <a:effectLst>
            <a:glow rad="63500">
              <a:srgbClr val="07A954">
                <a:alpha val="28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1763688" y="2715766"/>
            <a:ext cx="504056" cy="55211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67744" y="2715766"/>
            <a:ext cx="504056" cy="55211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71800" y="2715766"/>
            <a:ext cx="504056" cy="55211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275856" y="2715766"/>
            <a:ext cx="504056" cy="55211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79912" y="2715766"/>
            <a:ext cx="504056" cy="55211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763688" y="3455436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267744" y="3455436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763688" y="4175516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267744" y="4175516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3688" y="1995686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267744" y="1995686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771800" y="1995686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75856" y="1995686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779912" y="1995686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5508103" y="1508179"/>
            <a:ext cx="244827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五个数字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5508103" y="3287474"/>
            <a:ext cx="244827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九种事物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"/>
          <p:cNvSpPr txBox="1"/>
          <p:nvPr/>
        </p:nvSpPr>
        <p:spPr>
          <a:xfrm>
            <a:off x="489563" y="1145460"/>
            <a:ext cx="4464496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多读几遍，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准字音，读对停顿。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83518"/>
            <a:ext cx="3609578" cy="4588921"/>
          </a:xfrm>
          <a:prstGeom prst="rect">
            <a:avLst/>
          </a:prstGeom>
          <a:noFill/>
          <a:ln>
            <a:noFill/>
          </a:ln>
          <a:effectLst>
            <a:glow rad="63500">
              <a:srgbClr val="07A954">
                <a:alpha val="28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79512" y="267494"/>
            <a:ext cx="2612710" cy="720080"/>
            <a:chOff x="337765" y="368835"/>
            <a:chExt cx="2612710" cy="720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27584" y="3688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反复朗读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5" name="文本框 2"/>
          <p:cNvSpPr txBox="1"/>
          <p:nvPr/>
        </p:nvSpPr>
        <p:spPr>
          <a:xfrm>
            <a:off x="6433649" y="3434554"/>
            <a:ext cx="80264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6433649" y="4153989"/>
            <a:ext cx="80264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6433649" y="1995686"/>
            <a:ext cx="80264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6433649" y="2715120"/>
            <a:ext cx="802647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15119"/>
            <a:ext cx="2352675" cy="2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"/>
          <p:cNvSpPr txBox="1"/>
          <p:nvPr/>
        </p:nvSpPr>
        <p:spPr>
          <a:xfrm>
            <a:off x="467544" y="2010202"/>
            <a:ext cx="450875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对照会认字表，圈画出本课的会认字。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83518"/>
            <a:ext cx="3609578" cy="4588921"/>
          </a:xfrm>
          <a:prstGeom prst="rect">
            <a:avLst/>
          </a:prstGeom>
          <a:noFill/>
          <a:ln>
            <a:noFill/>
          </a:ln>
          <a:effectLst>
            <a:glow rad="63500">
              <a:srgbClr val="07A954">
                <a:alpha val="28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79512" y="262985"/>
            <a:ext cx="2612710" cy="724589"/>
            <a:chOff x="337765" y="364326"/>
            <a:chExt cx="2612710" cy="72458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圈圈画画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4" name="椭圆 13"/>
          <p:cNvSpPr/>
          <p:nvPr/>
        </p:nvSpPr>
        <p:spPr>
          <a:xfrm>
            <a:off x="6876256" y="3579862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80312" y="3579862"/>
            <a:ext cx="504056" cy="55647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64088" y="2192880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68144" y="2192880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72200" y="2192880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76256" y="2192880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380312" y="2192880"/>
            <a:ext cx="504056" cy="522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97043" y="1134143"/>
            <a:ext cx="820737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  二  三  四  五  上  下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3648036" y="587852"/>
            <a:ext cx="2712024" cy="1092581"/>
          </a:xfrm>
          <a:prstGeom prst="cloud">
            <a:avLst/>
          </a:prstGeom>
          <a:gradFill>
            <a:gsLst>
              <a:gs pos="0">
                <a:srgbClr val="07A954">
                  <a:lumMod val="14000"/>
                  <a:lumOff val="86000"/>
                </a:srgbClr>
              </a:gs>
              <a:gs pos="100000">
                <a:srgbClr val="04AC18">
                  <a:lumMod val="3000"/>
                  <a:lumOff val="97000"/>
                </a:srgbClr>
              </a:gs>
              <a:gs pos="100000">
                <a:srgbClr val="00B050">
                  <a:lumMod val="7000"/>
                  <a:lumOff val="93000"/>
                </a:srgbClr>
              </a:gs>
            </a:gsLst>
          </a:gradFill>
          <a:ln>
            <a:solidFill>
              <a:srgbClr val="00B09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牙齿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咬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起来。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5711102" y="2825379"/>
            <a:ext cx="3419499" cy="2094416"/>
          </a:xfrm>
          <a:prstGeom prst="cloud">
            <a:avLst/>
          </a:prstGeom>
          <a:gradFill>
            <a:gsLst>
              <a:gs pos="0">
                <a:srgbClr val="07A954">
                  <a:lumMod val="14000"/>
                  <a:lumOff val="86000"/>
                </a:srgbClr>
              </a:gs>
              <a:gs pos="100000">
                <a:srgbClr val="04AC18">
                  <a:lumMod val="3000"/>
                  <a:lumOff val="97000"/>
                </a:srgbClr>
              </a:gs>
              <a:gs pos="100000">
                <a:srgbClr val="00B050">
                  <a:lumMod val="7000"/>
                  <a:lumOff val="93000"/>
                </a:srgbClr>
              </a:gs>
            </a:gsLst>
          </a:gradFill>
          <a:ln>
            <a:solidFill>
              <a:srgbClr val="00B09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发音像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过山坡，上去又下来。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67944" y="1841982"/>
            <a:ext cx="936104" cy="945792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80112" y="1841982"/>
            <a:ext cx="936104" cy="945792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092280" y="1841982"/>
            <a:ext cx="936104" cy="945792"/>
          </a:xfrm>
          <a:prstGeom prst="ellipse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04807" y="3651870"/>
            <a:ext cx="936104" cy="945792"/>
          </a:xfrm>
          <a:prstGeom prst="ellipse">
            <a:avLst/>
          </a:prstGeom>
          <a:noFill/>
          <a:ln w="25400">
            <a:solidFill>
              <a:srgbClr val="C0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云形 30"/>
          <p:cNvSpPr/>
          <p:nvPr/>
        </p:nvSpPr>
        <p:spPr>
          <a:xfrm>
            <a:off x="358316" y="3278287"/>
            <a:ext cx="2615736" cy="1692957"/>
          </a:xfrm>
          <a:prstGeom prst="cloud">
            <a:avLst/>
          </a:prstGeom>
          <a:gradFill>
            <a:gsLst>
              <a:gs pos="0">
                <a:srgbClr val="07A954">
                  <a:lumMod val="14000"/>
                  <a:lumOff val="86000"/>
                </a:srgbClr>
              </a:gs>
              <a:gs pos="100000">
                <a:srgbClr val="04AC18">
                  <a:lumMod val="3000"/>
                  <a:lumOff val="97000"/>
                </a:srgbClr>
              </a:gs>
              <a:gs pos="100000">
                <a:srgbClr val="00B050">
                  <a:lumMod val="7000"/>
                  <a:lumOff val="93000"/>
                </a:srgbClr>
              </a:gs>
            </a:gsLst>
          </a:gradFill>
          <a:ln>
            <a:solidFill>
              <a:srgbClr val="00B09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舌头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91440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翘起来。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284" y="411510"/>
            <a:ext cx="2658888" cy="646331"/>
            <a:chOff x="421284" y="411510"/>
            <a:chExt cx="2658888" cy="64633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0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5" grpId="0" animBg="1"/>
      <p:bldP spid="2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p="http://schemas.openxmlformats.org/presentationml/2006/main">
  <p:tag name="KSO_WPP_MARK_KEY" val="94f48231-492c-4a34-88bc-28c1bec3bbf1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WPS 演示</Application>
  <PresentationFormat>全屏显示(16:9)</PresentationFormat>
  <Paragraphs>43</Paragraphs>
  <Slides>5</Slides>
  <Notes>1</Notes>
  <HiddenSlides>1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Arial</vt:lpstr>
      <vt:lpstr>宋体</vt:lpstr>
      <vt:lpstr>Wingdings</vt:lpstr>
      <vt:lpstr>华文楷体</vt:lpstr>
      <vt:lpstr>楷体</vt:lpstr>
      <vt:lpstr>黑体</vt:lpstr>
      <vt:lpstr>Kaiti SC</vt:lpstr>
      <vt:lpstr>Calibri</vt:lpstr>
      <vt:lpstr>微软雅黑</vt:lpstr>
      <vt:lpstr>Times New Roman</vt:lpstr>
      <vt:lpstr>Arial Unicode MS</vt:lpstr>
      <vt:lpstr>汉语拼音</vt:lpstr>
      <vt:lpstr>方正粗黑宋简体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231</cp:revision>
  <dcterms:created xsi:type="dcterms:W3CDTF">2017-03-17T02:28:00Z</dcterms:created>
  <dcterms:modified xsi:type="dcterms:W3CDTF">2022-11-27T11:19:57Z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81485906DF0C499D8AFB9ACB6D64A464</vt:lpwstr>
  </property>
</Properties>
</file>