
<file path=[Content_Types].xml><?xml version="1.0" encoding="utf-8"?>
<Types xmlns="http://schemas.openxmlformats.org/package/2006/content-types">
  <Default Extension="png" ContentType="image/png"/>
  <Default Extension="gif" ContentType="image/gif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337" r:id="rId5"/>
    <p:sldId id="1410" r:id="rId6"/>
    <p:sldId id="1441" r:id="rId7"/>
    <p:sldId id="1409" r:id="rId8"/>
    <p:sldId id="1069" r:id="rId9"/>
    <p:sldId id="1443" r:id="rId10"/>
    <p:sldId id="1413" r:id="rId11"/>
    <p:sldId id="1414" r:id="rId12"/>
    <p:sldId id="1415" r:id="rId13"/>
    <p:sldId id="1416" r:id="rId14"/>
    <p:sldId id="1417" r:id="rId15"/>
    <p:sldId id="1418" r:id="rId16"/>
    <p:sldId id="1425" r:id="rId17"/>
  </p:sldIdLst>
  <p:sldSz cx="9144000" cy="5143500" type="screen16x9"/>
  <p:notesSz cx="6858000" cy="9144000"/>
  <p:embeddedFontLst>
    <p:embeddedFont>
      <p:font typeface="楷体" panose="02010609060101010101" pitchFamily="49" charset="-122"/>
      <p:regular r:id="rId22"/>
    </p:embeddedFont>
    <p:embeddedFont>
      <p:font typeface="黑体" panose="02010609060101010101" pitchFamily="49" charset="-122"/>
      <p:regular r:id="rId23"/>
    </p:embeddedFont>
    <p:embeddedFont>
      <p:font typeface="Calibri" panose="020F0502020204030204" pitchFamily="34" charset="0"/>
      <p:regular r:id="rId24"/>
      <p:bold r:id="rId25"/>
      <p:italic r:id="rId26"/>
      <p:boldItalic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293937"/>
    <a:srgbClr val="3C7451"/>
    <a:srgbClr val="278945"/>
    <a:srgbClr val="29A6DE"/>
    <a:srgbClr val="BBE0E3"/>
    <a:srgbClr val="211813"/>
    <a:srgbClr val="E9F3EB"/>
    <a:srgbClr val="53B9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8" autoAdjust="0"/>
    <p:restoredTop sz="97481" autoAdjust="0"/>
  </p:normalViewPr>
  <p:slideViewPr>
    <p:cSldViewPr>
      <p:cViewPr>
        <p:scale>
          <a:sx n="110" d="100"/>
          <a:sy n="110" d="100"/>
        </p:scale>
        <p:origin x="-378" y="-186"/>
      </p:cViewPr>
      <p:guideLst>
        <p:guide orient="horz" pos="2799"/>
        <p:guide pos="2880"/>
      </p:guideLst>
    </p:cSldViewPr>
  </p:slideViewPr>
  <p:outlineViewPr>
    <p:cViewPr>
      <p:scale>
        <a:sx n="33" d="100"/>
        <a:sy n="33" d="100"/>
      </p:scale>
      <p:origin x="0" y="293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4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20000"/>
            <a:lumOff val="80000"/>
            <a:alpha val="2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6376" y="81215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35.wdp"/><Relationship Id="rId5" Type="http://schemas.openxmlformats.org/officeDocument/2006/relationships/image" Target="../media/image34.png"/><Relationship Id="rId4" Type="http://schemas.microsoft.com/office/2007/relationships/hdphoto" Target="../media/image33.wdp"/><Relationship Id="rId3" Type="http://schemas.openxmlformats.org/officeDocument/2006/relationships/image" Target="../media/image32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7.GIF"/><Relationship Id="rId1" Type="http://schemas.openxmlformats.org/officeDocument/2006/relationships/image" Target="../media/image36.GIF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41.wdp"/><Relationship Id="rId5" Type="http://schemas.openxmlformats.org/officeDocument/2006/relationships/image" Target="../media/image40.png"/><Relationship Id="rId4" Type="http://schemas.microsoft.com/office/2007/relationships/hdphoto" Target="../media/image39.wdp"/><Relationship Id="rId3" Type="http://schemas.openxmlformats.org/officeDocument/2006/relationships/image" Target="../media/image38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3.GIF"/><Relationship Id="rId1" Type="http://schemas.openxmlformats.org/officeDocument/2006/relationships/image" Target="../media/image42.GI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8.png"/><Relationship Id="rId8" Type="http://schemas.microsoft.com/office/2007/relationships/hdphoto" Target="../media/image28.wdp"/><Relationship Id="rId7" Type="http://schemas.openxmlformats.org/officeDocument/2006/relationships/image" Target="../media/image27.png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openxmlformats.org/officeDocument/2006/relationships/image" Target="../media/image47.png"/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3" Type="http://schemas.openxmlformats.org/officeDocument/2006/relationships/slideLayout" Target="../slideLayouts/slideLayout6.xml"/><Relationship Id="rId12" Type="http://schemas.microsoft.com/office/2007/relationships/hdphoto" Target="../media/image35.wdp"/><Relationship Id="rId11" Type="http://schemas.openxmlformats.org/officeDocument/2006/relationships/image" Target="../media/image34.png"/><Relationship Id="rId10" Type="http://schemas.microsoft.com/office/2007/relationships/hdphoto" Target="../media/image49.wdp"/><Relationship Id="rId1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hyperlink" Target="&#36164;&#26009;&#38142;&#25509;/&#35270;&#39057;/&#35838;&#25991;&#26391;&#35835;&#35782;&#23383;4&#26085;&#26376;&#27700;&#28779;&#9312;.mp4" TargetMode="External"/><Relationship Id="rId3" Type="http://schemas.openxmlformats.org/officeDocument/2006/relationships/image" Target="../media/image11.emf"/><Relationship Id="rId2" Type="http://schemas.openxmlformats.org/officeDocument/2006/relationships/image" Target="../media/image10.GIF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.xml"/><Relationship Id="rId8" Type="http://schemas.openxmlformats.org/officeDocument/2006/relationships/image" Target="../media/image19.png"/><Relationship Id="rId7" Type="http://schemas.openxmlformats.org/officeDocument/2006/relationships/image" Target="../media/image18.emf"/><Relationship Id="rId6" Type="http://schemas.microsoft.com/office/2007/relationships/hdphoto" Target="../media/image17.wdp"/><Relationship Id="rId5" Type="http://schemas.openxmlformats.org/officeDocument/2006/relationships/image" Target="../media/image16.png"/><Relationship Id="rId4" Type="http://schemas.microsoft.com/office/2007/relationships/hdphoto" Target="../media/image15.wdp"/><Relationship Id="rId3" Type="http://schemas.openxmlformats.org/officeDocument/2006/relationships/image" Target="../media/image14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1.GIF"/><Relationship Id="rId1" Type="http://schemas.openxmlformats.org/officeDocument/2006/relationships/image" Target="../media/image20.GI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microsoft.com/office/2007/relationships/hdphoto" Target="../media/image28.wdp"/><Relationship Id="rId5" Type="http://schemas.openxmlformats.org/officeDocument/2006/relationships/image" Target="../media/image27.png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microsoft.com/office/2007/relationships/hdphoto" Target="../media/image13.wdp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image" Target="../media/image29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525" y="-38657"/>
            <a:ext cx="9180512" cy="518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1996666" y="728876"/>
            <a:ext cx="830188" cy="841449"/>
            <a:chOff x="3059832" y="2234357"/>
            <a:chExt cx="830188" cy="84144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59832" y="2239328"/>
              <a:ext cx="830188" cy="836478"/>
            </a:xfrm>
            <a:prstGeom prst="rect">
              <a:avLst/>
            </a:prstGeom>
          </p:spPr>
        </p:pic>
        <p:sp>
          <p:nvSpPr>
            <p:cNvPr id="16" name="文本框 6"/>
            <p:cNvSpPr txBox="1"/>
            <p:nvPr/>
          </p:nvSpPr>
          <p:spPr>
            <a:xfrm>
              <a:off x="3239506" y="2234357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9B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endParaRPr kumimoji="1" lang="zh-CN" altLang="en-US" sz="4800" b="1" dirty="0">
                <a:solidFill>
                  <a:srgbClr val="009B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267404" y="3539620"/>
            <a:ext cx="2816764" cy="646331"/>
            <a:chOff x="5499652" y="3435846"/>
            <a:chExt cx="2816764" cy="646331"/>
          </a:xfrm>
        </p:grpSpPr>
        <p:sp>
          <p:nvSpPr>
            <p:cNvPr id="39" name="文本框 15">
              <a:hlinkClick r:id="rId3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0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1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42" name="组合 41"/>
          <p:cNvGrpSpPr/>
          <p:nvPr/>
        </p:nvGrpSpPr>
        <p:grpSpPr>
          <a:xfrm>
            <a:off x="3267404" y="4301683"/>
            <a:ext cx="2816764" cy="646331"/>
            <a:chOff x="5499652" y="4197909"/>
            <a:chExt cx="2816764" cy="646331"/>
          </a:xfrm>
        </p:grpSpPr>
        <p:sp>
          <p:nvSpPr>
            <p:cNvPr id="43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4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45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46" name="文本框 1"/>
          <p:cNvSpPr txBox="1"/>
          <p:nvPr/>
        </p:nvSpPr>
        <p:spPr>
          <a:xfrm>
            <a:off x="2699792" y="483518"/>
            <a:ext cx="3888432" cy="1207443"/>
          </a:xfrm>
          <a:prstGeom prst="rect">
            <a:avLst/>
          </a:prstGeom>
          <a:noFill/>
        </p:spPr>
        <p:txBody>
          <a:bodyPr wrap="square" lIns="68580" tIns="34290" rIns="68580" bIns="34290" rtlCol="0">
            <a:noAutofit/>
          </a:bodyPr>
          <a:lstStyle/>
          <a:p>
            <a:pPr algn="dist"/>
            <a:r>
              <a:rPr lang="zh-CN" altLang="en-US" sz="7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日月水火</a:t>
            </a:r>
            <a:endParaRPr lang="zh-CN" altLang="en-US" sz="7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45733" y="188429"/>
            <a:ext cx="2694419" cy="1231193"/>
            <a:chOff x="-15570" y="843558"/>
            <a:chExt cx="2694419" cy="123119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水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372200" y="2163063"/>
            <a:ext cx="1656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52427" y1="2155" x2="52427" y2="2155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7762" y="2162150"/>
            <a:ext cx="1962150" cy="2209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 trans="9000"/>
                    </a14:imgEffect>
                    <a14:imgEffect>
                      <a14:backgroundRemoval t="0" b="100000" l="0" r="100000">
                        <a14:foregroundMark x1="30702" y1="39474" x2="30702" y2="39474"/>
                        <a14:foregroundMark x1="60526" y1="24561" x2="60526" y2="24561"/>
                        <a14:foregroundMark x1="58772" y1="65789" x2="58772" y2="65789"/>
                        <a14:foregroundMark x1="31579" y1="76316" x2="31579" y2="76316"/>
                      </a14:backgroundRemoval>
                    </a14:imgEffect>
                    <a14:imgEffect>
                      <a14:brightnessContrast bright="-20000" contrast="-200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5664" y="2212397"/>
            <a:ext cx="1656184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189529" y="3560437"/>
            <a:ext cx="1285884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106" y="555525"/>
            <a:ext cx="4358854" cy="286812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65" y="555526"/>
            <a:ext cx="4264033" cy="2868126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863080" y="3500623"/>
            <a:ext cx="29897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河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1520" y="4219223"/>
            <a:ext cx="87693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宋体" panose="02010600030101010101" pitchFamily="2" charset="-122"/>
              </a:rPr>
              <a:t>说说家乡和“水”有关的风景</a:t>
            </a:r>
            <a:r>
              <a:rPr lang="en-US" altLang="zh-CN" sz="3600" b="1" smtClean="0">
                <a:latin typeface="宋体" panose="02010600030101010101" pitchFamily="2" charset="-122"/>
              </a:rPr>
              <a:t>: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  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75856" y="188429"/>
            <a:ext cx="2694419" cy="1231193"/>
            <a:chOff x="-15570" y="843558"/>
            <a:chExt cx="2694419" cy="123119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火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6156176" y="2298234"/>
            <a:ext cx="1656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smtClean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66" b="89691" l="5902" r="89836"/>
                    </a14:imgEffect>
                    <a14:imgEffect>
                      <a14:brightnessContrast contrast="-20000"/>
                    </a14:imgEffect>
                    <a14:imgEffect>
                      <a14:saturation sat="175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5910" y="1995686"/>
            <a:ext cx="2396010" cy="2286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 trans="30000" detail="2"/>
                    </a14:imgEffect>
                    <a14:imgEffect>
                      <a14:backgroundRemoval t="10000" b="90000" l="10000" r="90000">
                        <a14:backgroundMark x1="42765" y1="58159" x2="42765" y2="58159"/>
                        <a14:backgroundMark x1="54984" y1="55649" x2="54984" y2="55649"/>
                      </a14:backgroundRemoval>
                    </a14:imgEffect>
                    <a14:imgEffect>
                      <a14:saturation sat="2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71" t="17690" r="27973" b="14527"/>
          <a:stretch>
            <a:fillRect/>
          </a:stretch>
        </p:blipFill>
        <p:spPr bwMode="auto">
          <a:xfrm>
            <a:off x="4186891" y="2744598"/>
            <a:ext cx="1105189" cy="10002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627534"/>
            <a:ext cx="3810000" cy="285750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484" y="643305"/>
            <a:ext cx="3788972" cy="2841729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382460" y="3560437"/>
            <a:ext cx="1285884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苗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056011" y="3500623"/>
            <a:ext cx="298971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大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15616" y="4219223"/>
            <a:ext cx="720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宋体" panose="02010600030101010101" pitchFamily="2" charset="-122"/>
              </a:rPr>
              <a:t>运用词语说句子</a:t>
            </a:r>
            <a:r>
              <a:rPr lang="en-US" altLang="zh-CN" sz="3600" b="1" smtClean="0">
                <a:latin typeface="宋体" panose="02010600030101010101" pitchFamily="2" charset="-122"/>
              </a:rPr>
              <a:t>: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      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43608" y="4189025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51520" y="197227"/>
            <a:ext cx="62071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古文字、图片、生字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找</a:t>
            </a: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朋友。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088744" y="4117017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24970" y="4117016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水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189687" y="4122871"/>
            <a:ext cx="80342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4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endParaRPr lang="zh-CN" altLang="en-US" sz="4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47"/>
          <a:stretch>
            <a:fillRect/>
          </a:stretch>
        </p:blipFill>
        <p:spPr bwMode="auto">
          <a:xfrm>
            <a:off x="4791703" y="2282959"/>
            <a:ext cx="1470154" cy="150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82959"/>
            <a:ext cx="1482668" cy="1452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5174" y="2282959"/>
            <a:ext cx="1521242" cy="15053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8"/>
          <a:stretch>
            <a:fillRect/>
          </a:stretch>
        </p:blipFill>
        <p:spPr bwMode="auto">
          <a:xfrm>
            <a:off x="2771560" y="2282958"/>
            <a:ext cx="1486827" cy="1476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 trans="100000" detail="10"/>
                    </a14:imgEffect>
                    <a14:imgEffect>
                      <a14:backgroundRemoval t="10000" b="90000" l="10000" r="90000">
                        <a14:foregroundMark x1="53659" y1="50926" x2="53659" y2="50926"/>
                      </a14:backgroundRemoval>
                    </a14:imgEffect>
                    <a14:imgEffect>
                      <a14:brightnessContrast bright="-60000" contrast="54000"/>
                    </a14:imgEffect>
                    <a14:imgEffect>
                      <a14:sharpenSoften amoun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25077" r="15599" b="13665"/>
          <a:stretch>
            <a:fillRect/>
          </a:stretch>
        </p:blipFill>
        <p:spPr bwMode="auto">
          <a:xfrm>
            <a:off x="1168676" y="1002472"/>
            <a:ext cx="656469" cy="49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hotocopy trans="0" detail="4"/>
                    </a14:imgEffect>
                    <a14:imgEffect>
                      <a14:backgroundRemoval t="10000" b="90000" l="10000" r="90000">
                        <a14:foregroundMark x1="63265" y1="41844" x2="59864" y2="58156"/>
                      </a14:backgroundRemoval>
                    </a14:imgEffect>
                    <a14:imgEffect>
                      <a14:brightnessContrast bright="200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5669" y="771550"/>
            <a:ext cx="1082617" cy="1038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Photocopy trans="30000" detail="2"/>
                    </a14:imgEffect>
                    <a14:imgEffect>
                      <a14:backgroundRemoval t="10000" b="90000" l="10000" r="90000">
                        <a14:backgroundMark x1="42765" y1="58159" x2="42765" y2="58159"/>
                        <a14:backgroundMark x1="54984" y1="55649" x2="54984" y2="55649"/>
                      </a14:backgroundRemoval>
                    </a14:imgEffect>
                    <a14:imgEffect>
                      <a14:saturation sat="2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71" t="17690" r="27973" b="14527"/>
          <a:stretch>
            <a:fillRect/>
          </a:stretch>
        </p:blipFill>
        <p:spPr bwMode="auto">
          <a:xfrm>
            <a:off x="7229510" y="990772"/>
            <a:ext cx="652571" cy="590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Edges trans="9000"/>
                    </a14:imgEffect>
                    <a14:imgEffect>
                      <a14:backgroundRemoval t="0" b="100000" l="0" r="100000">
                        <a14:foregroundMark x1="30702" y1="39474" x2="30702" y2="39474"/>
                        <a14:foregroundMark x1="60526" y1="24561" x2="60526" y2="24561"/>
                        <a14:foregroundMark x1="58772" y1="65789" x2="58772" y2="65789"/>
                        <a14:foregroundMark x1="31579" y1="76316" x2="31579" y2="76316"/>
                      </a14:backgroundRemoval>
                    </a14:imgEffect>
                    <a14:imgEffect>
                      <a14:brightnessContrast bright="-20000" contrast="-200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8810" y="843558"/>
            <a:ext cx="840175" cy="840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直接连接符 2"/>
          <p:cNvCxnSpPr/>
          <p:nvPr/>
        </p:nvCxnSpPr>
        <p:spPr>
          <a:xfrm>
            <a:off x="1825145" y="1496710"/>
            <a:ext cx="1378703" cy="7862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29" idx="2"/>
          </p:cNvCxnSpPr>
          <p:nvPr/>
        </p:nvCxnSpPr>
        <p:spPr>
          <a:xfrm flipH="1">
            <a:off x="1633516" y="3759647"/>
            <a:ext cx="1881458" cy="68431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H="1">
            <a:off x="1496910" y="1649110"/>
            <a:ext cx="2030068" cy="6338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1633516" y="3788300"/>
            <a:ext cx="1642340" cy="5116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822495" y="1491630"/>
            <a:ext cx="1378703" cy="7862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H="1">
            <a:off x="5724128" y="3754567"/>
            <a:ext cx="1788197" cy="54537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5494260" y="1644030"/>
            <a:ext cx="2030068" cy="63384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630866" y="3783220"/>
            <a:ext cx="1642340" cy="51164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3131840" y="125219"/>
            <a:ext cx="2816764" cy="646331"/>
            <a:chOff x="5499652" y="3435846"/>
            <a:chExt cx="2816764" cy="646331"/>
          </a:xfrm>
        </p:grpSpPr>
        <p:sp>
          <p:nvSpPr>
            <p:cNvPr id="15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1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038" y="2139703"/>
            <a:ext cx="2920068" cy="283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777" y="2139702"/>
            <a:ext cx="2920068" cy="283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539552" y="799974"/>
            <a:ext cx="8136904" cy="13336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看图猜字：</a:t>
            </a:r>
            <a:r>
              <a:rPr lang="zh-CN" altLang="zh-CN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猜一猜</a:t>
            </a:r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图上的古汉字是什么？并说一说猜字理由。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8287"/>
            <a:ext cx="3888432" cy="4951735"/>
          </a:xfrm>
          <a:prstGeom prst="rect">
            <a:avLst/>
          </a:prstGeom>
          <a:noFill/>
          <a:ln>
            <a:noFill/>
          </a:ln>
          <a:effectLst>
            <a:glow rad="76200">
              <a:schemeClr val="tx2">
                <a:lumMod val="20000"/>
                <a:lumOff val="80000"/>
                <a:alpha val="8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文本框 2"/>
          <p:cNvSpPr txBox="1"/>
          <p:nvPr/>
        </p:nvSpPr>
        <p:spPr>
          <a:xfrm>
            <a:off x="1475656" y="1468785"/>
            <a:ext cx="1573779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象形字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4704" y="300040"/>
            <a:ext cx="2592288" cy="712648"/>
            <a:chOff x="395536" y="364326"/>
            <a:chExt cx="2592288" cy="71264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自主发现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238343" y="2526245"/>
            <a:ext cx="44751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指模拟实物形状而造的文字。</a:t>
            </a:r>
            <a:endParaRPr lang="zh-CN" altLang="en-US" sz="360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09" t="-1296" r="9751" b="47346"/>
          <a:stretch>
            <a:fillRect/>
          </a:stretch>
        </p:blipFill>
        <p:spPr bwMode="auto">
          <a:xfrm>
            <a:off x="4613472" y="1358365"/>
            <a:ext cx="4062984" cy="3642259"/>
          </a:xfrm>
          <a:prstGeom prst="rect">
            <a:avLst/>
          </a:prstGeom>
          <a:noFill/>
          <a:ln>
            <a:noFill/>
          </a:ln>
          <a:effectLst>
            <a:glow rad="76200">
              <a:schemeClr val="tx2">
                <a:lumMod val="20000"/>
                <a:lumOff val="80000"/>
                <a:alpha val="88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文本框 2"/>
          <p:cNvSpPr txBox="1"/>
          <p:nvPr/>
        </p:nvSpPr>
        <p:spPr>
          <a:xfrm>
            <a:off x="378430" y="1707654"/>
            <a:ext cx="4049554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我们一起先来学习前四个生字吧！先听老师来读一读。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21284" y="123478"/>
            <a:ext cx="3790676" cy="1416704"/>
            <a:chOff x="421284" y="123478"/>
            <a:chExt cx="3790676" cy="1416704"/>
          </a:xfrm>
        </p:grpSpPr>
        <p:sp>
          <p:nvSpPr>
            <p:cNvPr id="18" name="文本框 14"/>
            <p:cNvSpPr txBox="1"/>
            <p:nvPr/>
          </p:nvSpPr>
          <p:spPr>
            <a:xfrm>
              <a:off x="2123728" y="1032143"/>
              <a:ext cx="2088232" cy="315471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16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点击</a:t>
              </a:r>
              <a:r>
                <a:rPr lang="zh-CN" altLang="en-US" sz="1600" b="1">
                  <a:latin typeface="Kaiti SC" panose="02010600040101010101" pitchFamily="2" charset="-122"/>
                  <a:ea typeface="Kaiti SC" panose="02010600040101010101" pitchFamily="2" charset="-122"/>
                </a:rPr>
                <a:t>图标</a:t>
              </a:r>
              <a:r>
                <a:rPr lang="zh-CN" altLang="en-US" sz="1600" b="1" smtClean="0">
                  <a:latin typeface="Kaiti SC" panose="02010600040101010101" pitchFamily="2" charset="-122"/>
                  <a:ea typeface="Kaiti SC" panose="02010600040101010101" pitchFamily="2" charset="-122"/>
                </a:rPr>
                <a:t>，播放范读</a:t>
              </a:r>
              <a:endParaRPr lang="zh-CN" altLang="en-US" sz="16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6040">
              <a:off x="1256501" y="480600"/>
              <a:ext cx="1059582" cy="1059582"/>
            </a:xfrm>
            <a:prstGeom prst="rect">
              <a:avLst/>
            </a:prstGeom>
          </p:spPr>
        </p:pic>
        <p:grpSp>
          <p:nvGrpSpPr>
            <p:cNvPr id="20" name="组合 19"/>
            <p:cNvGrpSpPr/>
            <p:nvPr/>
          </p:nvGrpSpPr>
          <p:grpSpPr>
            <a:xfrm>
              <a:off x="421284" y="123478"/>
              <a:ext cx="2658888" cy="646331"/>
              <a:chOff x="421284" y="411510"/>
              <a:chExt cx="2658888" cy="646331"/>
            </a:xfrm>
          </p:grpSpPr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21284" y="499763"/>
                <a:ext cx="431626" cy="558077"/>
              </a:xfrm>
              <a:prstGeom prst="rect">
                <a:avLst/>
              </a:prstGeom>
            </p:spPr>
          </p:pic>
          <p:sp>
            <p:nvSpPr>
              <p:cNvPr id="22" name="文本框 15">
                <a:hlinkClick r:id="rId4" action="ppaction://hlinkfile"/>
              </p:cNvPr>
              <p:cNvSpPr txBox="1"/>
              <p:nvPr/>
            </p:nvSpPr>
            <p:spPr>
              <a:xfrm>
                <a:off x="827584" y="411510"/>
                <a:ext cx="2252588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zh-CN" altLang="en-US" sz="3600" b="1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学认字</a:t>
                </a:r>
                <a:endPara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419872" y="908509"/>
            <a:ext cx="2694419" cy="1231193"/>
            <a:chOff x="-15570" y="843558"/>
            <a:chExt cx="2694419" cy="123119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日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backgroundMark x1="23179" y1="21918" x2="23179" y2="21918"/>
                        <a14:backgroundMark x1="53974" y1="16096" x2="90728" y2="16096"/>
                        <a14:backgroundMark x1="84437" y1="24658" x2="87086" y2="80822"/>
                        <a14:backgroundMark x1="70530" y1="91438" x2="21854" y2="86644"/>
                        <a14:backgroundMark x1="9934" y1="68836" x2="18212" y2="21233"/>
                        <a14:backgroundMark x1="70530" y1="76712" x2="96026" y2="93836"/>
                        <a14:backgroundMark x1="34106" y1="74315" x2="9272" y2="62329"/>
                        <a14:backgroundMark x1="23841" y1="16096" x2="53311" y2="119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447505"/>
            <a:ext cx="2362719" cy="2284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 trans="100000" detail="10"/>
                    </a14:imgEffect>
                    <a14:imgEffect>
                      <a14:backgroundRemoval t="10000" b="90000" l="10000" r="90000">
                        <a14:foregroundMark x1="53659" y1="50926" x2="53659" y2="50926"/>
                      </a14:backgroundRemoval>
                    </a14:imgEffect>
                    <a14:imgEffect>
                      <a14:brightnessContrast bright="-60000" contrast="54000"/>
                    </a14:imgEffect>
                    <a14:imgEffect>
                      <a14:sharpenSoften amount="9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57" t="25077" r="15599" b="13665"/>
          <a:stretch>
            <a:fillRect/>
          </a:stretch>
        </p:blipFill>
        <p:spPr bwMode="auto">
          <a:xfrm>
            <a:off x="4112579" y="3172847"/>
            <a:ext cx="1107493" cy="83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6084168" y="2658274"/>
            <a:ext cx="1656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 smtClean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61560" y="123478"/>
            <a:ext cx="2610240" cy="720080"/>
            <a:chOff x="377584" y="2859782"/>
            <a:chExt cx="2610240" cy="72008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858" y="3181677"/>
            <a:ext cx="31334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光、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出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6410122" y="3164486"/>
            <a:ext cx="1285884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落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58" y="699542"/>
            <a:ext cx="4248150" cy="228600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6" name="Picture 2" descr="https://gimg2.baidu.com/image_search/src=http%3A%2F%2Fwww.17qq.com%2Fimg_qqtouxiang%2F31613055.jpeg&amp;refer=http%3A%2F%2Fwww.17qq.com&amp;app=2002&amp;size=f9999,10000&amp;q=a80&amp;n=0&amp;g=0n&amp;fmt=jpeg?sec=1623230952&amp;t=3fcc8147ecfa2c8de00866cd78ed3b2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699542"/>
            <a:ext cx="3782289" cy="228600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115616" y="4155926"/>
            <a:ext cx="720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宋体" panose="02010600030101010101" pitchFamily="2" charset="-122"/>
              </a:rPr>
              <a:t>运用词语说句子</a:t>
            </a:r>
            <a:r>
              <a:rPr lang="en-US" altLang="zh-CN" sz="3600" b="1" smtClean="0">
                <a:latin typeface="宋体" panose="02010600030101010101" pitchFamily="2" charset="-122"/>
              </a:rPr>
              <a:t>: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          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560" y="3305945"/>
            <a:ext cx="165618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记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4139952" y="3305945"/>
            <a:ext cx="1285884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历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C:\Users\Administrator\Desktop\包图网_989111学习做笔记日记记录存档卡通矢量手绘元素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243" y="489072"/>
            <a:ext cx="2675887" cy="268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Administrator\Desktop\5cd8f5240153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801" y="651372"/>
            <a:ext cx="3417295" cy="2682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Administrator\Desktop\5d5a2ba76ff3f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224" y="893941"/>
            <a:ext cx="2312149" cy="1872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895356" y="3305945"/>
            <a:ext cx="1285884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期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3245733" y="188429"/>
            <a:ext cx="2694419" cy="1231193"/>
            <a:chOff x="-15570" y="843558"/>
            <a:chExt cx="2694419" cy="1231193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backgroundMark x1="33743" y1="2692" x2="63620" y2="3077"/>
                          <a14:backgroundMark x1="66608" y1="8077" x2="66608" y2="8077"/>
                          <a14:backgroundMark x1="30931" y1="7692" x2="30931" y2="7692"/>
                          <a14:backgroundMark x1="33392" y1="7692" x2="33392" y2="7692"/>
                          <a14:backgroundMark x1="41828" y1="85769" x2="41828" y2="85769"/>
                          <a14:backgroundMark x1="46046" y1="93077" x2="46046" y2="93077"/>
                          <a14:backgroundMark x1="40949" y1="90385" x2="62039" y2="94615"/>
                          <a14:backgroundMark x1="39543" y1="88462" x2="30931" y2="9961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70" y="843558"/>
              <a:ext cx="2694419" cy="1231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矩形 10"/>
            <p:cNvSpPr/>
            <p:nvPr/>
          </p:nvSpPr>
          <p:spPr>
            <a:xfrm>
              <a:off x="844928" y="843558"/>
              <a:ext cx="86075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6000" b="1">
                  <a:latin typeface="楷体" panose="02010609060101010101" pitchFamily="49" charset="-122"/>
                  <a:ea typeface="楷体" panose="02010609060101010101" pitchFamily="49" charset="-122"/>
                </a:rPr>
                <a:t>月</a:t>
              </a:r>
              <a:endParaRPr lang="zh-CN" altLang="en-US" sz="6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940152" y="2514258"/>
            <a:ext cx="16561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600" b="1"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89726" l="0" r="89933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464" y="2190273"/>
            <a:ext cx="2232248" cy="2187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hotocopy trans="0" detail="4"/>
                    </a14:imgEffect>
                    <a14:imgEffect>
                      <a14:backgroundRemoval t="10000" b="90000" l="10000" r="90000">
                        <a14:foregroundMark x1="63265" y1="41844" x2="59864" y2="58156"/>
                      </a14:backgroundRemoval>
                    </a14:imgEffect>
                    <a14:imgEffect>
                      <a14:brightnessContrast bright="20000"/>
                    </a14:imgEffect>
                    <a14:imgEffect>
                      <a14:saturation sat="4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208" y="2481354"/>
            <a:ext cx="1976912" cy="189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-36512" y="3192785"/>
            <a:ext cx="460851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弯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牙、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儿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9"/>
          <p:cNvSpPr>
            <a:spLocks noChangeArrowheads="1"/>
          </p:cNvSpPr>
          <p:nvPr/>
        </p:nvSpPr>
        <p:spPr bwMode="auto">
          <a:xfrm>
            <a:off x="5724128" y="3192785"/>
            <a:ext cx="2880320" cy="667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1443" tIns="25721" rIns="51443" bIns="25721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圆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en-US" alt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168" y="699542"/>
            <a:ext cx="3956549" cy="2307987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7" name="组合 6"/>
          <p:cNvGrpSpPr/>
          <p:nvPr/>
        </p:nvGrpSpPr>
        <p:grpSpPr>
          <a:xfrm>
            <a:off x="251520" y="717906"/>
            <a:ext cx="4121406" cy="2316230"/>
            <a:chOff x="251520" y="1104983"/>
            <a:chExt cx="4121406" cy="231623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520" y="1104983"/>
              <a:ext cx="4121406" cy="2316230"/>
            </a:xfrm>
            <a:prstGeom prst="round2DiagRect">
              <a:avLst>
                <a:gd name="adj1" fmla="val 0"/>
                <a:gd name="adj2" fmla="val 0"/>
              </a:avLst>
            </a:prstGeom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254000" algn="tl" rotWithShape="0">
                <a:srgbClr val="000000">
                  <a:alpha val="43000"/>
                </a:srgbClr>
              </a:outerShdw>
            </a:effec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35696" y="3219822"/>
              <a:ext cx="936104" cy="190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115616" y="4155926"/>
            <a:ext cx="7200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 smtClean="0">
                <a:latin typeface="宋体" panose="02010600030101010101" pitchFamily="2" charset="-122"/>
              </a:rPr>
              <a:t>运用词语说句子</a:t>
            </a:r>
            <a:r>
              <a:rPr lang="en-US" altLang="zh-CN" sz="3600" b="1" smtClean="0">
                <a:latin typeface="宋体" panose="02010600030101010101" pitchFamily="2" charset="-122"/>
              </a:rPr>
              <a:t>: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       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  </a:t>
            </a:r>
            <a:r>
              <a:rPr lang="zh-CN" altLang="en-US" sz="3600" b="1">
                <a:latin typeface="宋体" panose="02010600030101010101" pitchFamily="2" charset="-122"/>
              </a:rPr>
              <a:t>。</a:t>
            </a:r>
            <a:r>
              <a:rPr lang="en-US" altLang="zh-CN" sz="3600" b="1" u="sng" smtClean="0">
                <a:latin typeface="宋体" panose="02010600030101010101" pitchFamily="2" charset="-122"/>
              </a:rPr>
              <a:t>  </a:t>
            </a:r>
            <a:endParaRPr lang="zh-CN" altLang="en-US" sz="36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PP_MARK_KEY" val="b0209513-817e-403e-a734-485c79747616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solidFill>
            <a:schemeClr val="accent1"/>
          </a:solidFill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WPS 演示</Application>
  <PresentationFormat>全屏显示(16:9)</PresentationFormat>
  <Paragraphs>84</Paragraphs>
  <Slides>14</Slides>
  <Notes>6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楷体</vt:lpstr>
      <vt:lpstr>黑体</vt:lpstr>
      <vt:lpstr>Kaiti SC</vt:lpstr>
      <vt:lpstr>Calibri</vt:lpstr>
      <vt:lpstr>微软雅黑</vt:lpstr>
      <vt:lpstr>Times New Roman</vt:lpstr>
      <vt:lpstr>Arial Unicode MS</vt:lpstr>
      <vt:lpstr>楷体_GB2312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394</cp:revision>
  <dcterms:created xsi:type="dcterms:W3CDTF">2017-03-17T02:28:00Z</dcterms:created>
  <dcterms:modified xsi:type="dcterms:W3CDTF">2022-11-27T11:22:42Z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91177520A8BC4EA395B778640E80ACFF</vt:lpwstr>
  </property>
</Properties>
</file>