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523" r:id="rId3"/>
    <p:sldId id="654" r:id="rId5"/>
    <p:sldId id="668" r:id="rId6"/>
    <p:sldId id="671" r:id="rId7"/>
    <p:sldId id="675" r:id="rId8"/>
    <p:sldId id="676" r:id="rId9"/>
    <p:sldId id="677" r:id="rId10"/>
    <p:sldId id="669" r:id="rId11"/>
    <p:sldId id="679" r:id="rId12"/>
    <p:sldId id="678" r:id="rId13"/>
    <p:sldId id="680" r:id="rId14"/>
    <p:sldId id="681" r:id="rId15"/>
    <p:sldId id="682" r:id="rId16"/>
    <p:sldId id="672" r:id="rId17"/>
    <p:sldId id="683" r:id="rId18"/>
    <p:sldId id="684" r:id="rId19"/>
    <p:sldId id="670" r:id="rId20"/>
    <p:sldId id="666" r:id="rId21"/>
    <p:sldId id="685" r:id="rId22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仿宋" panose="020106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Calibri" panose="020F0502020204030204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  <a:srgbClr val="D60093"/>
    <a:srgbClr val="993300"/>
    <a:srgbClr val="FF4BC7"/>
    <a:srgbClr val="FF7C80"/>
    <a:srgbClr val="FF660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7630" autoAdjust="0"/>
  </p:normalViewPr>
  <p:slideViewPr>
    <p:cSldViewPr>
      <p:cViewPr>
        <p:scale>
          <a:sx n="100" d="100"/>
          <a:sy n="100" d="100"/>
        </p:scale>
        <p:origin x="-672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.xml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36512" y="0"/>
            <a:ext cx="9226860" cy="5193897"/>
            <a:chOff x="-36512" y="0"/>
            <a:chExt cx="9226860" cy="5193897"/>
          </a:xfrm>
        </p:grpSpPr>
        <p:pic>
          <p:nvPicPr>
            <p:cNvPr id="1027" name="Picture 3" descr="C:\Users\Administrator\Desktop\图片3.png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Administrator\Desktop\图片4.png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51470"/>
              <a:ext cx="9226860" cy="5142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1581" y="699542"/>
            <a:ext cx="2392045" cy="549275"/>
            <a:chOff x="597" y="762"/>
            <a:chExt cx="3767" cy="8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597" y="762"/>
              <a:ext cx="3767" cy="86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1108" y="850"/>
              <a:ext cx="2654" cy="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快乐读书吧</a:t>
              </a:r>
              <a:endParaRPr lang="zh-CN" altLang="en-US" sz="2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3825735" y="1707654"/>
            <a:ext cx="4994737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7200" b="1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读书真快乐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图片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56" y="1069674"/>
            <a:ext cx="3656756" cy="365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图片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92" y="340082"/>
            <a:ext cx="2198128" cy="135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92" y="2722248"/>
            <a:ext cx="1398987" cy="21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85180"/>
            <a:ext cx="3081824" cy="3744416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lumMod val="60000"/>
                <a:lumOff val="4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321881" y="339502"/>
            <a:ext cx="5426583" cy="2808312"/>
            <a:chOff x="3203848" y="339502"/>
            <a:chExt cx="5426583" cy="2808312"/>
          </a:xfrm>
        </p:grpSpPr>
        <p:sp>
          <p:nvSpPr>
            <p:cNvPr id="4" name="云形标注 3"/>
            <p:cNvSpPr/>
            <p:nvPr/>
          </p:nvSpPr>
          <p:spPr>
            <a:xfrm>
              <a:off x="3203848" y="339502"/>
              <a:ext cx="5381126" cy="2808312"/>
            </a:xfrm>
            <a:prstGeom prst="cloudCallout">
              <a:avLst>
                <a:gd name="adj1" fmla="val -59067"/>
                <a:gd name="adj2" fmla="val 27298"/>
              </a:avLst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</a:gradFill>
            <a:ln>
              <a:solidFill>
                <a:srgbClr val="FF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576853" y="555526"/>
              <a:ext cx="5053578" cy="2150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我读了很多书，会讲很多故事，同学们叫我“故事大王”。</a:t>
              </a:r>
              <a:endParaRPr lang="zh-CN" altLang="en-US" sz="320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906057" y="3363838"/>
            <a:ext cx="3842407" cy="84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分享收获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b2514735aca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080" y="195486"/>
            <a:ext cx="5970240" cy="48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51720" y="2660015"/>
            <a:ext cx="4680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小组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评选“故事大王”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smtClean="0"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zh-CN" sz="2000" b="1" kern="100" smtClean="0"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在</a:t>
            </a:r>
            <a:r>
              <a:rPr lang="zh-CN" altLang="zh-CN" sz="2000" b="1" kern="100"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小组里讲一讲自己喜欢的故事，其他同学认真倾听，谈谈自己对这个故事的感受是什么</a:t>
            </a:r>
            <a:r>
              <a:rPr lang="zh-CN" altLang="zh-CN" sz="2000" b="1" kern="100" smtClean="0"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zh-CN" altLang="zh-CN" sz="1600" b="1" kern="100">
              <a:effectLst/>
              <a:latin typeface="Calibri" panose="020F0502020204030204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5b87452b0545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892" y="267494"/>
            <a:ext cx="666750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720924" y="643791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全班</a:t>
            </a:r>
            <a:r>
              <a:rPr lang="zh-CN" altLang="en-US" sz="36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评选“故事大王”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        在全班分享精彩故事，</a:t>
            </a:r>
            <a:endParaRPr lang="en-US" altLang="zh-CN" sz="2000" b="1" kern="100" smtClea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讲得多，讲得好的同学</a:t>
            </a:r>
            <a:endParaRPr lang="en-US" altLang="zh-CN" sz="2000" b="1" kern="100" smtClea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黑体" panose="02010609060101010101" pitchFamily="49" charset="-122"/>
              </a:rPr>
              <a:t>评选为“故事大王”。</a:t>
            </a:r>
            <a:endParaRPr lang="zh-CN" altLang="zh-CN" sz="1600" b="1" kern="100">
              <a:solidFill>
                <a:schemeClr val="bg1"/>
              </a:solidFill>
              <a:effectLst/>
              <a:latin typeface="Calibri" panose="020F0502020204030204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96094" y="123478"/>
            <a:ext cx="3083818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拓展阅读空间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9952" y="843558"/>
            <a:ext cx="432048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中的小女孩在哪里读书呢？在读哪种书？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3532" y="2931790"/>
            <a:ext cx="4342884" cy="1471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小女孩在书店读图画书。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7574"/>
            <a:ext cx="2952328" cy="369222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lumMod val="60000"/>
                <a:lumOff val="4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9077"/>
            <a:ext cx="8523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你们经常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在什么时候在</a:t>
            </a:r>
            <a:r>
              <a:rPr lang="zh-CN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哪些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地方</a:t>
            </a:r>
            <a:r>
              <a:rPr lang="zh-CN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读书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r>
              <a:rPr lang="zh-CN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68169" y="1635646"/>
            <a:ext cx="2592288" cy="2952328"/>
            <a:chOff x="-168169" y="1635646"/>
            <a:chExt cx="2592288" cy="2952328"/>
          </a:xfrm>
        </p:grpSpPr>
        <p:pic>
          <p:nvPicPr>
            <p:cNvPr id="4098" name="Picture 2" descr="C:\Users\Administrator\Desktop\包图网_18143858手绘教育学习图书馆看书学生插画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68169" y="1635646"/>
              <a:ext cx="2592288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246545" y="4187864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周末在图书馆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75528" y="1491630"/>
            <a:ext cx="2395213" cy="3096344"/>
            <a:chOff x="2475528" y="1491630"/>
            <a:chExt cx="2395213" cy="3096344"/>
          </a:xfrm>
        </p:grpSpPr>
        <p:pic>
          <p:nvPicPr>
            <p:cNvPr id="4099" name="Picture 3" descr="C:\Users\Administrator\Desktop\5b86b9a2adf5f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5528" y="1491630"/>
              <a:ext cx="2395213" cy="2329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724765" y="4187864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放学</a:t>
              </a:r>
              <a:r>
                <a:rPr lang="zh-CN" altLang="en-US" sz="20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后在阅览室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37753" y="1533270"/>
            <a:ext cx="1879192" cy="3054704"/>
            <a:chOff x="7137753" y="1533270"/>
            <a:chExt cx="1879192" cy="3054704"/>
          </a:xfrm>
        </p:grpSpPr>
        <p:pic>
          <p:nvPicPr>
            <p:cNvPr id="4100" name="Picture 4" descr="C:\Users\Administrator\Desktop\5ac1d5568662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37753" y="1533270"/>
              <a:ext cx="1879192" cy="241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7211577" y="4187864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晚饭后在家里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48064" y="1635646"/>
            <a:ext cx="1728192" cy="2952328"/>
            <a:chOff x="5148064" y="1635646"/>
            <a:chExt cx="1728192" cy="2952328"/>
          </a:xfrm>
        </p:grpSpPr>
        <p:pic>
          <p:nvPicPr>
            <p:cNvPr id="4101" name="Picture 5" descr="C:\Users\Administrator\Desktop\5b62c151d802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1635646"/>
              <a:ext cx="1724980" cy="2013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5401172" y="4187864"/>
              <a:ext cx="14750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平时</a:t>
              </a:r>
              <a:r>
                <a:rPr lang="zh-CN" altLang="en-US" sz="20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在学校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75736" y="258783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你都读过什么书？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79616"/>
            <a:ext cx="2715031" cy="309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303" y="1292961"/>
            <a:ext cx="2599543" cy="309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529" y="843558"/>
            <a:ext cx="468051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pc="-180" smtClean="0">
                <a:latin typeface="宋体" panose="02010600030101010101" pitchFamily="2" charset="-122"/>
                <a:ea typeface="宋体" panose="02010600030101010101" pitchFamily="2" charset="-122"/>
              </a:rPr>
              <a:t>    要想在书店找到</a:t>
            </a:r>
            <a:r>
              <a:rPr lang="en-US" altLang="zh-CN" sz="3600" b="1" spc="-18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spc="-180" smtClean="0">
                <a:latin typeface="宋体" panose="02010600030101010101" pitchFamily="2" charset="-122"/>
                <a:ea typeface="宋体" panose="02010600030101010101" pitchFamily="2" charset="-122"/>
              </a:rPr>
              <a:t>和大人一起读</a:t>
            </a:r>
            <a:r>
              <a:rPr lang="en-US" altLang="zh-CN" sz="3600" b="1" spc="-18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spc="-180" smtClean="0">
                <a:latin typeface="宋体" panose="02010600030101010101" pitchFamily="2" charset="-122"/>
                <a:ea typeface="宋体" panose="02010600030101010101" pitchFamily="2" charset="-122"/>
              </a:rPr>
              <a:t>，应该到哪个类别的书架上去找？要怎样和店员描述这本书的特征？</a:t>
            </a:r>
            <a:endParaRPr lang="zh-CN" altLang="en-US" sz="3600" b="1" spc="-18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13" y="1851670"/>
            <a:ext cx="3702507" cy="216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508104" y="627534"/>
            <a:ext cx="2088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少儿读物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06848"/>
            <a:ext cx="2786740" cy="345313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lumMod val="60000"/>
                <a:lumOff val="4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3964817" y="843558"/>
            <a:ext cx="4568464" cy="143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读书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时遇到不认识的字该怎么办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5270" y="257701"/>
            <a:ext cx="3384641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了解拼音用途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91880" y="2283718"/>
            <a:ext cx="5381126" cy="2386099"/>
            <a:chOff x="3203848" y="288032"/>
            <a:chExt cx="5381126" cy="2386099"/>
          </a:xfrm>
        </p:grpSpPr>
        <p:sp>
          <p:nvSpPr>
            <p:cNvPr id="9" name="云形标注 8"/>
            <p:cNvSpPr/>
            <p:nvPr/>
          </p:nvSpPr>
          <p:spPr>
            <a:xfrm>
              <a:off x="3203848" y="339502"/>
              <a:ext cx="5381126" cy="2334629"/>
            </a:xfrm>
            <a:prstGeom prst="cloudCallout">
              <a:avLst>
                <a:gd name="adj1" fmla="val -56578"/>
                <a:gd name="adj2" fmla="val -61120"/>
              </a:avLst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</a:gradFill>
            <a:ln>
              <a:solidFill>
                <a:srgbClr val="FF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747420" y="288032"/>
              <a:ext cx="4427194" cy="2150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学了拼音，我就可以认更多的字，读更多的书了。</a:t>
              </a:r>
              <a:endParaRPr lang="zh-CN" altLang="en-US" sz="320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5b45f4da133ea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1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257701"/>
            <a:ext cx="4752528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建立班级快乐读书吧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229592" y="1347614"/>
            <a:ext cx="373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快乐读书吧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名著阅读课程化丛书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和大人一起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257701"/>
            <a:ext cx="2304256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推荐阅读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76" y="1473774"/>
            <a:ext cx="4813230" cy="280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71800" y="452740"/>
            <a:ext cx="4115465" cy="6232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你都读过哪些书呢？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8777" y="1319518"/>
            <a:ext cx="2931055" cy="3340464"/>
            <a:chOff x="128777" y="1319518"/>
            <a:chExt cx="2931055" cy="3340464"/>
          </a:xfrm>
        </p:grpSpPr>
        <p:sp>
          <p:nvSpPr>
            <p:cNvPr id="11" name="圆角矩形 10"/>
            <p:cNvSpPr/>
            <p:nvPr/>
          </p:nvSpPr>
          <p:spPr>
            <a:xfrm>
              <a:off x="128777" y="1319518"/>
              <a:ext cx="2931055" cy="3340464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466308"/>
              <a:ext cx="2715031" cy="3090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153113" y="1347614"/>
            <a:ext cx="3219087" cy="3340464"/>
            <a:chOff x="3153113" y="1347614"/>
            <a:chExt cx="3219087" cy="3340464"/>
          </a:xfrm>
        </p:grpSpPr>
        <p:sp>
          <p:nvSpPr>
            <p:cNvPr id="13" name="圆角矩形 12"/>
            <p:cNvSpPr/>
            <p:nvPr/>
          </p:nvSpPr>
          <p:spPr>
            <a:xfrm>
              <a:off x="3153113" y="1347614"/>
              <a:ext cx="3219087" cy="3340464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0275" y="1466308"/>
              <a:ext cx="3042218" cy="3090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6444209" y="1309017"/>
            <a:ext cx="2592287" cy="3340464"/>
            <a:chOff x="6444209" y="1309017"/>
            <a:chExt cx="2592287" cy="3340464"/>
          </a:xfrm>
        </p:grpSpPr>
        <p:sp>
          <p:nvSpPr>
            <p:cNvPr id="14" name="圆角矩形 13"/>
            <p:cNvSpPr/>
            <p:nvPr/>
          </p:nvSpPr>
          <p:spPr>
            <a:xfrm>
              <a:off x="6444209" y="1309017"/>
              <a:ext cx="2592287" cy="3340464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1466308"/>
              <a:ext cx="2463859" cy="3090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292308"/>
            <a:ext cx="3096344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交流读书方式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1131590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340" smtClean="0">
                <a:latin typeface="宋体" panose="02010600030101010101" pitchFamily="2" charset="-122"/>
                <a:ea typeface="宋体" panose="02010600030101010101" pitchFamily="2" charset="-122"/>
              </a:rPr>
              <a:t>    除了</a:t>
            </a:r>
            <a:r>
              <a:rPr lang="zh-CN" altLang="en-US" sz="3600" b="1" spc="-34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在学校和老师、同学一起读书外，平时我们还可以和谁一起读书呢？</a:t>
            </a:r>
            <a:endParaRPr lang="zh-CN" altLang="en-US" sz="3600" b="1" spc="-34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27" y="1122015"/>
            <a:ext cx="23622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707" y="1122015"/>
            <a:ext cx="2244781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6534" y="308724"/>
            <a:ext cx="2016224" cy="6232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1" i="0" u="none" strike="noStrike" cap="none" normalizeH="0" baseline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看图读文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901204"/>
            <a:ext cx="453650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插图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上画着谁？在哪里干什么？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10910" y="2643758"/>
            <a:ext cx="498157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小女孩和爸爸妈妈在家里一起读书。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" r="7016" b="2349"/>
          <a:stretch>
            <a:fillRect/>
          </a:stretch>
        </p:blipFill>
        <p:spPr bwMode="auto">
          <a:xfrm>
            <a:off x="827584" y="1041347"/>
            <a:ext cx="2924175" cy="390666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lumMod val="60000"/>
                <a:lumOff val="4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" r="7016" b="2349"/>
          <a:stretch>
            <a:fillRect/>
          </a:stretch>
        </p:blipFill>
        <p:spPr bwMode="auto">
          <a:xfrm>
            <a:off x="827584" y="1041347"/>
            <a:ext cx="2924175" cy="390666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lumMod val="60000"/>
                <a:lumOff val="4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203848" y="339502"/>
            <a:ext cx="5381126" cy="2016224"/>
            <a:chOff x="3203848" y="339502"/>
            <a:chExt cx="5381126" cy="2016224"/>
          </a:xfrm>
        </p:grpSpPr>
        <p:sp>
          <p:nvSpPr>
            <p:cNvPr id="4" name="云形标注 3"/>
            <p:cNvSpPr/>
            <p:nvPr/>
          </p:nvSpPr>
          <p:spPr>
            <a:xfrm>
              <a:off x="3203848" y="339502"/>
              <a:ext cx="5381126" cy="2016224"/>
            </a:xfrm>
            <a:prstGeom prst="cloudCallout">
              <a:avLst>
                <a:gd name="adj1" fmla="val -61899"/>
                <a:gd name="adj2" fmla="val 48327"/>
              </a:avLst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</a:gradFill>
            <a:ln>
              <a:solidFill>
                <a:srgbClr val="FF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47864" y="627534"/>
              <a:ext cx="5053578" cy="14305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我经常和爸爸妈妈一起读有趣的故事书。</a:t>
              </a:r>
              <a:endParaRPr lang="zh-CN" altLang="en-US" sz="320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42282" y="2715766"/>
            <a:ext cx="3286101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常常，时常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60032" y="620353"/>
            <a:ext cx="864096" cy="79926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" r="7016" b="2349"/>
          <a:stretch>
            <a:fillRect/>
          </a:stretch>
        </p:blipFill>
        <p:spPr bwMode="auto">
          <a:xfrm>
            <a:off x="827584" y="1041347"/>
            <a:ext cx="2924175" cy="390666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lumMod val="60000"/>
                <a:lumOff val="4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203848" y="339502"/>
            <a:ext cx="5381126" cy="2016224"/>
            <a:chOff x="3203848" y="339502"/>
            <a:chExt cx="5381126" cy="2016224"/>
          </a:xfrm>
        </p:grpSpPr>
        <p:sp>
          <p:nvSpPr>
            <p:cNvPr id="4" name="云形标注 3"/>
            <p:cNvSpPr/>
            <p:nvPr/>
          </p:nvSpPr>
          <p:spPr>
            <a:xfrm>
              <a:off x="3203848" y="339502"/>
              <a:ext cx="5381126" cy="2016224"/>
            </a:xfrm>
            <a:prstGeom prst="cloudCallout">
              <a:avLst>
                <a:gd name="adj1" fmla="val -61899"/>
                <a:gd name="adj2" fmla="val 48327"/>
              </a:avLst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</a:gradFill>
            <a:ln>
              <a:solidFill>
                <a:srgbClr val="FF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47864" y="627534"/>
              <a:ext cx="5053578" cy="14305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我经常和爸爸妈妈一起读有趣的故事书。</a:t>
              </a:r>
              <a:endParaRPr lang="zh-CN" altLang="en-US" sz="320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535613" y="2355726"/>
            <a:ext cx="5053578" cy="143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女孩在说这句话的时候，心情是怎样的？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82120" y="3863287"/>
            <a:ext cx="189819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11773" y="564984"/>
            <a:ext cx="5053578" cy="2150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你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有过这样的读书经历吗？你和爸爸妈妈在一起是怎么读书的</a:t>
            </a: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20504" y="3013491"/>
            <a:ext cx="1709662" cy="710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跟读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2752" y="3013491"/>
            <a:ext cx="3227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一人一页轮读</a:t>
            </a:r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3720504" y="388020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分角色读</a:t>
            </a:r>
            <a:endParaRPr lang="zh-CN" altLang="en-US" sz="2000"/>
          </a:p>
        </p:txBody>
      </p:sp>
      <p:sp>
        <p:nvSpPr>
          <p:cNvPr id="9" name="矩形 8"/>
          <p:cNvSpPr/>
          <p:nvPr/>
        </p:nvSpPr>
        <p:spPr>
          <a:xfrm>
            <a:off x="5952752" y="3794027"/>
            <a:ext cx="322776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分角色演一演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colorTemperature colorTemp="72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5" r="7016" b="2349"/>
          <a:stretch>
            <a:fillRect/>
          </a:stretch>
        </p:blipFill>
        <p:spPr bwMode="auto">
          <a:xfrm>
            <a:off x="611560" y="631303"/>
            <a:ext cx="2924175" cy="3906667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lumMod val="60000"/>
                <a:lumOff val="4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536" y="684401"/>
          <a:ext cx="8424936" cy="41148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528392"/>
                <a:gridCol w="4896544"/>
              </a:tblGrid>
              <a:tr h="60207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kern="10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亲子阅读记录卡</a:t>
                      </a:r>
                      <a:endParaRPr lang="zh-CN" sz="3600" b="1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  <a:tc hMerge="1">
                  <a:tcPr marL="68580" marR="68580" marT="0" marB="0"/>
                </a:tc>
              </a:tr>
              <a:tr h="71357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一周读（ ）次</a:t>
                      </a: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和（    ）一起读</a:t>
                      </a: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</a:tr>
              <a:tr h="71357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阅读时间：（  ）</a:t>
                      </a: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阅读方式：（      ）</a:t>
                      </a:r>
                      <a:r>
                        <a:rPr lang="zh-CN" altLang="en-US" sz="3600" b="1" u="sng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</a:t>
                      </a: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</a:tr>
              <a:tr h="142715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书名</a:t>
                      </a: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Wingdings" panose="05000000000000000000" pitchFamily="2" charset="2"/>
                        </a:rPr>
                        <a:t>：（    ）</a:t>
                      </a: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我最喜欢的人物</a:t>
                      </a:r>
                      <a:r>
                        <a:rPr lang="zh-CN" altLang="en-US" sz="36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：（  ）</a:t>
                      </a:r>
                      <a:endParaRPr lang="zh-CN" altLang="zh-CN" sz="3600" b="1" kern="100" smtClean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910910" y="2283718"/>
            <a:ext cx="498157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男孩正在讲故事，其他小朋友都在专心听。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8902" y="685180"/>
            <a:ext cx="5053578" cy="143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图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上的小朋友读完书后在干什么？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85180"/>
            <a:ext cx="3081824" cy="3744416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lumMod val="60000"/>
                <a:lumOff val="40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DOC_GUID" val="{679de01e-c4c9-46e0-8810-9b02e482afcc}"/>
  <p:tag name="KSO_WPP_MARK_KEY" val="26437fdd-1695-4600-8695-25d91da093a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738</Words>
  <Application>WPS 演示</Application>
  <PresentationFormat>全屏显示(16:9)</PresentationFormat>
  <Paragraphs>105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仿宋</vt:lpstr>
      <vt:lpstr>微软雅黑</vt:lpstr>
      <vt:lpstr>Arial Unicode MS</vt:lpstr>
      <vt:lpstr>Calibri</vt:lpstr>
      <vt:lpstr>Calibri</vt:lpstr>
      <vt:lpstr>Xingkai SC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24</cp:revision>
  <dcterms:created xsi:type="dcterms:W3CDTF">2017-03-17T02:28:00Z</dcterms:created>
  <dcterms:modified xsi:type="dcterms:W3CDTF">2022-11-27T11:26:40Z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10751221F68E45359D3EF61BA229124F</vt:lpwstr>
  </property>
</Properties>
</file>