
<file path=[Content_Types].xml><?xml version="1.0" encoding="utf-8"?>
<Types xmlns="http://schemas.openxmlformats.org/package/2006/content-types">
  <Default Extension="wav" ContentType="audio/x-wav"/>
  <Default Extension="png" ContentType="image/png"/>
  <Default Extension="wdp" ContentType="image/vnd.ms-photo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3"/>
  </p:handoutMasterIdLst>
  <p:sldIdLst>
    <p:sldId id="1170" r:id="rId3"/>
    <p:sldId id="1118" r:id="rId5"/>
    <p:sldId id="1042" r:id="rId6"/>
    <p:sldId id="1183" r:id="rId7"/>
    <p:sldId id="1181" r:id="rId8"/>
    <p:sldId id="1182" r:id="rId9"/>
    <p:sldId id="1106" r:id="rId10"/>
    <p:sldId id="1184" r:id="rId11"/>
    <p:sldId id="1186" r:id="rId12"/>
    <p:sldId id="1108" r:id="rId13"/>
    <p:sldId id="1194" r:id="rId14"/>
    <p:sldId id="928" r:id="rId15"/>
    <p:sldId id="1045" r:id="rId16"/>
    <p:sldId id="1101" r:id="rId17"/>
    <p:sldId id="1092" r:id="rId18"/>
    <p:sldId id="1093" r:id="rId19"/>
    <p:sldId id="1196" r:id="rId20"/>
    <p:sldId id="1195" r:id="rId21"/>
    <p:sldId id="1082" r:id="rId22"/>
    <p:sldId id="1094" r:id="rId23"/>
    <p:sldId id="1095" r:id="rId24"/>
    <p:sldId id="1198" r:id="rId25"/>
    <p:sldId id="1006" r:id="rId26"/>
    <p:sldId id="1113" r:id="rId27"/>
    <p:sldId id="1191" r:id="rId28"/>
    <p:sldId id="1199" r:id="rId29"/>
    <p:sldId id="1180" r:id="rId30"/>
    <p:sldId id="1019" r:id="rId31"/>
    <p:sldId id="1090" r:id="rId3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37"/>
    </p:embeddedFont>
    <p:embeddedFont>
      <p:font typeface="汉语拼音" panose="020B0604020202020204" pitchFamily="34" charset="0"/>
      <p:regular r:id="rId38"/>
    </p:embeddedFont>
    <p:embeddedFont>
      <p:font typeface="楷体" panose="02010609060101010101" pitchFamily="49" charset="-122"/>
      <p:regular r:id="rId39"/>
    </p:embeddedFont>
    <p:embeddedFont>
      <p:font typeface="华文细黑" panose="02010600040101010101" pitchFamily="2" charset="-122"/>
      <p:regular r:id="rId40"/>
    </p:embeddedFont>
    <p:embeddedFont>
      <p:font typeface="微软雅黑" panose="020B0503020204020204" charset="-122"/>
      <p:regular r:id="rId41"/>
    </p:embeddedFont>
    <p:embeddedFont>
      <p:font typeface="Calibri" panose="020F0502020204030204" charset="0"/>
      <p:regular r:id="rId42"/>
      <p:bold r:id="rId43"/>
      <p:italic r:id="rId44"/>
      <p:boldItalic r:id="rId45"/>
    </p:embeddedFont>
    <p:embeddedFont>
      <p:font typeface="楷体_GB2312" panose="02010609030101010101" charset="-122"/>
      <p:regular r:id="rId46"/>
    </p:embeddedFont>
    <p:embeddedFont>
      <p:font typeface="新宋体" panose="02010609030101010101" pitchFamily="49" charset="-122"/>
      <p:regular r:id="rId47"/>
    </p:embeddedFont>
  </p:embeddedFontLst>
  <p:custDataLst>
    <p:tags r:id="rId4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00"/>
    <a:srgbClr val="FDF0A1"/>
    <a:srgbClr val="FDEB7F"/>
    <a:srgbClr val="CCFFCC"/>
    <a:srgbClr val="9CCE36"/>
    <a:srgbClr val="CDCCCC"/>
    <a:srgbClr val="FF00FF"/>
    <a:srgbClr val="C2D34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85" autoAdjust="0"/>
    <p:restoredTop sz="81051" autoAdjust="0"/>
  </p:normalViewPr>
  <p:slideViewPr>
    <p:cSldViewPr>
      <p:cViewPr>
        <p:scale>
          <a:sx n="100" d="100"/>
          <a:sy n="100" d="100"/>
        </p:scale>
        <p:origin x="-756" y="-4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40"/>
        <p:guide pos="22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gs" Target="tags/tag1.xml"/><Relationship Id="rId47" Type="http://schemas.openxmlformats.org/officeDocument/2006/relationships/font" Target="fonts/font11.fntdata"/><Relationship Id="rId46" Type="http://schemas.openxmlformats.org/officeDocument/2006/relationships/font" Target="fonts/font10.fntdata"/><Relationship Id="rId45" Type="http://schemas.openxmlformats.org/officeDocument/2006/relationships/font" Target="fonts/font9.fntdata"/><Relationship Id="rId44" Type="http://schemas.openxmlformats.org/officeDocument/2006/relationships/font" Target="fonts/font8.fntdata"/><Relationship Id="rId43" Type="http://schemas.openxmlformats.org/officeDocument/2006/relationships/font" Target="fonts/font7.fntdata"/><Relationship Id="rId42" Type="http://schemas.openxmlformats.org/officeDocument/2006/relationships/font" Target="fonts/font6.fntdata"/><Relationship Id="rId41" Type="http://schemas.openxmlformats.org/officeDocument/2006/relationships/font" Target="fonts/font5.fntdata"/><Relationship Id="rId40" Type="http://schemas.openxmlformats.org/officeDocument/2006/relationships/font" Target="fonts/font4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3.fntdata"/><Relationship Id="rId38" Type="http://schemas.openxmlformats.org/officeDocument/2006/relationships/font" Target="fonts/font2.fntdata"/><Relationship Id="rId37" Type="http://schemas.openxmlformats.org/officeDocument/2006/relationships/font" Target="fonts/font1.fntdata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microsoft.com/office/2007/relationships/hdphoto" Target="../media/image3.wdp"/><Relationship Id="rId8" Type="http://schemas.openxmlformats.org/officeDocument/2006/relationships/image" Target="../media/image2.png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9.png"/><Relationship Id="rId14" Type="http://schemas.openxmlformats.org/officeDocument/2006/relationships/image" Target="../media/image8.png"/><Relationship Id="rId13" Type="http://schemas.openxmlformats.org/officeDocument/2006/relationships/image" Target="../media/image7.png"/><Relationship Id="rId12" Type="http://schemas.openxmlformats.org/officeDocument/2006/relationships/image" Target="../media/image6.png"/><Relationship Id="rId11" Type="http://schemas.microsoft.com/office/2007/relationships/hdphoto" Target="../media/image5.wdp"/><Relationship Id="rId10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 userDrawn="1"/>
        </p:nvGrpSpPr>
        <p:grpSpPr>
          <a:xfrm>
            <a:off x="-8881" y="77893"/>
            <a:ext cx="9152881" cy="5086145"/>
            <a:chOff x="-8881" y="77893"/>
            <a:chExt cx="9152881" cy="5086145"/>
          </a:xfrm>
        </p:grpSpPr>
        <p:pic>
          <p:nvPicPr>
            <p:cNvPr id="15" name="图片 14"/>
            <p:cNvPicPr>
              <a:picLocks noChangeAspect="1"/>
            </p:cNvPicPr>
            <p:nvPr userDrawn="1"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09" b="41765"/>
            <a:stretch>
              <a:fillRect/>
            </a:stretch>
          </p:blipFill>
          <p:spPr>
            <a:xfrm>
              <a:off x="8028384" y="107770"/>
              <a:ext cx="827251" cy="519764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 userDrawn="1"/>
          </p:nvGrpSpPr>
          <p:grpSpPr>
            <a:xfrm>
              <a:off x="1" y="4849282"/>
              <a:ext cx="9143999" cy="314756"/>
              <a:chOff x="1" y="4734143"/>
              <a:chExt cx="9143999" cy="429895"/>
            </a:xfrm>
          </p:grpSpPr>
          <p:pic>
            <p:nvPicPr>
              <p:cNvPr id="9" name="图片 8"/>
              <p:cNvPicPr>
                <a:picLocks noChangeAspect="1"/>
              </p:cNvPicPr>
              <p:nvPr userDrawn="1"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-8000" contrast="4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08582" y="4754681"/>
                <a:ext cx="5235418" cy="409357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 userDrawn="1"/>
            </p:nvPicPr>
            <p:blipFill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-8000" contrast="8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" y="4734143"/>
                <a:ext cx="6084168" cy="429895"/>
              </a:xfrm>
              <a:prstGeom prst="rect">
                <a:avLst/>
              </a:prstGeom>
            </p:spPr>
          </p:pic>
        </p:grpSp>
        <p:grpSp>
          <p:nvGrpSpPr>
            <p:cNvPr id="11" name="组合 10"/>
            <p:cNvGrpSpPr/>
            <p:nvPr userDrawn="1"/>
          </p:nvGrpSpPr>
          <p:grpSpPr>
            <a:xfrm flipH="1">
              <a:off x="8388424" y="4587974"/>
              <a:ext cx="751407" cy="540235"/>
              <a:chOff x="5888140" y="2073318"/>
              <a:chExt cx="6303860" cy="4532249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78056" y="2073318"/>
                <a:ext cx="5470264" cy="4384425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8140" y="5619751"/>
                <a:ext cx="6303860" cy="985816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881" y="4529774"/>
              <a:ext cx="512461" cy="613726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 userDrawn="1"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09" b="41765"/>
            <a:stretch>
              <a:fillRect/>
            </a:stretch>
          </p:blipFill>
          <p:spPr>
            <a:xfrm>
              <a:off x="6948264" y="77893"/>
              <a:ext cx="899259" cy="565007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5.xml"/><Relationship Id="rId6" Type="http://schemas.openxmlformats.org/officeDocument/2006/relationships/slide" Target="slide1.xml"/><Relationship Id="rId5" Type="http://schemas.openxmlformats.org/officeDocument/2006/relationships/slide" Target="slide2.xml"/><Relationship Id="rId4" Type="http://schemas.openxmlformats.org/officeDocument/2006/relationships/image" Target="../media/image12.png"/><Relationship Id="rId3" Type="http://schemas.openxmlformats.org/officeDocument/2006/relationships/image" Target="../media/image9.png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microsoft.com/office/2007/relationships/hdphoto" Target="../media/image29.wdp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microsoft.com/office/2007/relationships/hdphoto" Target="../media/image35.wdp"/><Relationship Id="rId3" Type="http://schemas.openxmlformats.org/officeDocument/2006/relationships/image" Target="../media/image34.png"/><Relationship Id="rId2" Type="http://schemas.microsoft.com/office/2007/relationships/hdphoto" Target="../media/image33.wdp"/><Relationship Id="rId1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audio" Target="../media/audio1.wav"/><Relationship Id="rId5" Type="http://schemas.openxmlformats.org/officeDocument/2006/relationships/image" Target="../media/image42.emf"/><Relationship Id="rId4" Type="http://schemas.microsoft.com/office/2007/relationships/hdphoto" Target="../media/image41.wdp"/><Relationship Id="rId3" Type="http://schemas.openxmlformats.org/officeDocument/2006/relationships/image" Target="../media/image40.png"/><Relationship Id="rId2" Type="http://schemas.microsoft.com/office/2007/relationships/hdphoto" Target="../media/image39.wdp"/><Relationship Id="rId1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4.png"/><Relationship Id="rId1" Type="http://schemas.openxmlformats.org/officeDocument/2006/relationships/image" Target="../media/image43.emf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53.GIF"/><Relationship Id="rId8" Type="http://schemas.microsoft.com/office/2007/relationships/hdphoto" Target="../media/image52.wdp"/><Relationship Id="rId7" Type="http://schemas.openxmlformats.org/officeDocument/2006/relationships/image" Target="../media/image51.png"/><Relationship Id="rId6" Type="http://schemas.microsoft.com/office/2007/relationships/hdphoto" Target="../media/image50.wdp"/><Relationship Id="rId5" Type="http://schemas.openxmlformats.org/officeDocument/2006/relationships/image" Target="../media/image49.png"/><Relationship Id="rId4" Type="http://schemas.microsoft.com/office/2007/relationships/hdphoto" Target="../media/image48.wdp"/><Relationship Id="rId3" Type="http://schemas.openxmlformats.org/officeDocument/2006/relationships/image" Target="../media/image47.png"/><Relationship Id="rId2" Type="http://schemas.microsoft.com/office/2007/relationships/hdphoto" Target="../media/image46.wdp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54.png"/><Relationship Id="rId1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microsoft.com/office/2007/relationships/hdphoto" Target="../media/image62.wdp"/><Relationship Id="rId7" Type="http://schemas.openxmlformats.org/officeDocument/2006/relationships/image" Target="../media/image61.png"/><Relationship Id="rId6" Type="http://schemas.microsoft.com/office/2007/relationships/hdphoto" Target="../media/image60.wdp"/><Relationship Id="rId5" Type="http://schemas.openxmlformats.org/officeDocument/2006/relationships/image" Target="../media/image59.png"/><Relationship Id="rId4" Type="http://schemas.microsoft.com/office/2007/relationships/hdphoto" Target="../media/image58.wdp"/><Relationship Id="rId3" Type="http://schemas.openxmlformats.org/officeDocument/2006/relationships/image" Target="../media/image57.png"/><Relationship Id="rId2" Type="http://schemas.microsoft.com/office/2007/relationships/hdphoto" Target="../media/image56.wdp"/><Relationship Id="rId1" Type="http://schemas.openxmlformats.org/officeDocument/2006/relationships/image" Target="../media/image55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microsoft.com/office/2007/relationships/hdphoto" Target="../media/image62.wdp"/><Relationship Id="rId7" Type="http://schemas.openxmlformats.org/officeDocument/2006/relationships/image" Target="../media/image61.png"/><Relationship Id="rId6" Type="http://schemas.microsoft.com/office/2007/relationships/hdphoto" Target="../media/image60.wdp"/><Relationship Id="rId5" Type="http://schemas.openxmlformats.org/officeDocument/2006/relationships/image" Target="../media/image59.png"/><Relationship Id="rId4" Type="http://schemas.microsoft.com/office/2007/relationships/hdphoto" Target="../media/image58.wdp"/><Relationship Id="rId3" Type="http://schemas.openxmlformats.org/officeDocument/2006/relationships/image" Target="../media/image57.png"/><Relationship Id="rId2" Type="http://schemas.microsoft.com/office/2007/relationships/hdphoto" Target="../media/image56.wdp"/><Relationship Id="rId1" Type="http://schemas.openxmlformats.org/officeDocument/2006/relationships/image" Target="../media/image55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microsoft.com/office/2007/relationships/hdphoto" Target="../media/image62.wdp"/><Relationship Id="rId7" Type="http://schemas.openxmlformats.org/officeDocument/2006/relationships/image" Target="../media/image61.png"/><Relationship Id="rId6" Type="http://schemas.microsoft.com/office/2007/relationships/hdphoto" Target="../media/image60.wdp"/><Relationship Id="rId5" Type="http://schemas.openxmlformats.org/officeDocument/2006/relationships/image" Target="../media/image59.png"/><Relationship Id="rId4" Type="http://schemas.microsoft.com/office/2007/relationships/hdphoto" Target="../media/image58.wdp"/><Relationship Id="rId3" Type="http://schemas.openxmlformats.org/officeDocument/2006/relationships/image" Target="../media/image57.png"/><Relationship Id="rId2" Type="http://schemas.microsoft.com/office/2007/relationships/hdphoto" Target="../media/image56.wdp"/><Relationship Id="rId1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71.png"/><Relationship Id="rId8" Type="http://schemas.openxmlformats.org/officeDocument/2006/relationships/image" Target="../media/image70.png"/><Relationship Id="rId7" Type="http://schemas.openxmlformats.org/officeDocument/2006/relationships/image" Target="../media/image69.emf"/><Relationship Id="rId6" Type="http://schemas.microsoft.com/office/2007/relationships/hdphoto" Target="../media/image68.wdp"/><Relationship Id="rId5" Type="http://schemas.openxmlformats.org/officeDocument/2006/relationships/image" Target="../media/image67.png"/><Relationship Id="rId4" Type="http://schemas.microsoft.com/office/2007/relationships/hdphoto" Target="../media/image66.wdp"/><Relationship Id="rId3" Type="http://schemas.openxmlformats.org/officeDocument/2006/relationships/image" Target="../media/image65.png"/><Relationship Id="rId2" Type="http://schemas.microsoft.com/office/2007/relationships/hdphoto" Target="../media/image64.wdp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6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microsoft.com/office/2007/relationships/hdphoto" Target="../media/image76.wdp"/><Relationship Id="rId4" Type="http://schemas.openxmlformats.org/officeDocument/2006/relationships/image" Target="../media/image75.png"/><Relationship Id="rId3" Type="http://schemas.microsoft.com/office/2007/relationships/hdphoto" Target="../media/image74.wdp"/><Relationship Id="rId2" Type="http://schemas.openxmlformats.org/officeDocument/2006/relationships/image" Target="../media/image73.png"/><Relationship Id="rId1" Type="http://schemas.openxmlformats.org/officeDocument/2006/relationships/image" Target="../media/image72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microsoft.com/office/2007/relationships/hdphoto" Target="../media/image84.wdp"/><Relationship Id="rId7" Type="http://schemas.openxmlformats.org/officeDocument/2006/relationships/image" Target="../media/image83.png"/><Relationship Id="rId6" Type="http://schemas.microsoft.com/office/2007/relationships/hdphoto" Target="../media/image82.wdp"/><Relationship Id="rId5" Type="http://schemas.openxmlformats.org/officeDocument/2006/relationships/image" Target="../media/image81.png"/><Relationship Id="rId4" Type="http://schemas.microsoft.com/office/2007/relationships/hdphoto" Target="../media/image80.wdp"/><Relationship Id="rId3" Type="http://schemas.openxmlformats.org/officeDocument/2006/relationships/image" Target="../media/image79.png"/><Relationship Id="rId2" Type="http://schemas.microsoft.com/office/2007/relationships/hdphoto" Target="../media/image78.wdp"/><Relationship Id="rId1" Type="http://schemas.openxmlformats.org/officeDocument/2006/relationships/image" Target="../media/image77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87.png"/><Relationship Id="rId4" Type="http://schemas.openxmlformats.org/officeDocument/2006/relationships/image" Target="../media/image86.png"/><Relationship Id="rId3" Type="http://schemas.openxmlformats.org/officeDocument/2006/relationships/image" Target="../media/image44.png"/><Relationship Id="rId2" Type="http://schemas.openxmlformats.org/officeDocument/2006/relationships/image" Target="../media/image43.emf"/><Relationship Id="rId1" Type="http://schemas.openxmlformats.org/officeDocument/2006/relationships/image" Target="../media/image8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8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1.png"/><Relationship Id="rId3" Type="http://schemas.openxmlformats.org/officeDocument/2006/relationships/image" Target="../media/image36.png"/><Relationship Id="rId2" Type="http://schemas.microsoft.com/office/2007/relationships/hdphoto" Target="../media/image90.wdp"/><Relationship Id="rId1" Type="http://schemas.openxmlformats.org/officeDocument/2006/relationships/image" Target="../media/image89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Relationship Id="rId3" Type="http://schemas.microsoft.com/office/2007/relationships/hdphoto" Target="../media/image90.wdp"/><Relationship Id="rId2" Type="http://schemas.openxmlformats.org/officeDocument/2006/relationships/image" Target="../media/image89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6.png"/><Relationship Id="rId4" Type="http://schemas.openxmlformats.org/officeDocument/2006/relationships/image" Target="../media/image95.png"/><Relationship Id="rId3" Type="http://schemas.openxmlformats.org/officeDocument/2006/relationships/image" Target="../media/image94.png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9.png"/><Relationship Id="rId1" Type="http://schemas.openxmlformats.org/officeDocument/2006/relationships/image" Target="../media/image98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microsoft.com/office/2007/relationships/hdphoto" Target="../media/image17.wdp"/><Relationship Id="rId3" Type="http://schemas.openxmlformats.org/officeDocument/2006/relationships/image" Target="../media/image16.png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1.png"/><Relationship Id="rId3" Type="http://schemas.openxmlformats.org/officeDocument/2006/relationships/image" Target="../media/image20.emf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microsoft.com/office/2007/relationships/hdphoto" Target="../media/image25.wdp"/><Relationship Id="rId3" Type="http://schemas.openxmlformats.org/officeDocument/2006/relationships/image" Target="../media/image24.png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microsoft.com/office/2007/relationships/hdphoto" Target="../media/image29.wdp"/><Relationship Id="rId3" Type="http://schemas.openxmlformats.org/officeDocument/2006/relationships/image" Target="../media/image28.png"/><Relationship Id="rId2" Type="http://schemas.microsoft.com/office/2007/relationships/hdphoto" Target="../media/image27.wdp"/><Relationship Id="rId1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1.png"/><Relationship Id="rId3" Type="http://schemas.openxmlformats.org/officeDocument/2006/relationships/image" Target="../media/image20.emf"/><Relationship Id="rId2" Type="http://schemas.microsoft.com/office/2007/relationships/hdphoto" Target="../media/image25.wdp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29.wdp"/><Relationship Id="rId1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1.png"/><Relationship Id="rId3" Type="http://schemas.microsoft.com/office/2007/relationships/hdphoto" Target="../media/image11.wdp"/><Relationship Id="rId2" Type="http://schemas.openxmlformats.org/officeDocument/2006/relationships/image" Target="../media/image10.png"/><Relationship Id="rId1" Type="http://schemas.openxmlformats.org/officeDocument/2006/relationships/image" Target="../media/image3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"/>
                    </a14:imgEffect>
                    <a14:imgEffect>
                      <a14:colorTemperature colorTemp="6800"/>
                    </a14:imgEffect>
                    <a14:imgEffect>
                      <a14:saturation sat="113000"/>
                    </a14:imgEffect>
                    <a14:imgEffect>
                      <a14:sharpenSoften amoun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60" y="1"/>
            <a:ext cx="9153527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2843808" y="1779662"/>
            <a:ext cx="3744416" cy="2848554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07504" y="124639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3654509" y="1508323"/>
            <a:ext cx="2612934" cy="142346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en-US" altLang="zh-CN" sz="8800" b="1" smtClean="0">
                <a:ln w="9525">
                  <a:noFill/>
                  <a:prstDash val="solid"/>
                </a:ln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aoe</a:t>
            </a:r>
            <a:endParaRPr lang="zh-CN" altLang="en-US" sz="8800" b="1" dirty="0">
              <a:ln w="9525">
                <a:noFill/>
                <a:prstDash val="solid"/>
              </a:ln>
              <a:solidFill>
                <a:srgbClr val="FF0000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43808" y="1940372"/>
            <a:ext cx="810701" cy="811705"/>
            <a:chOff x="2744664" y="2162349"/>
            <a:chExt cx="810701" cy="81170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4664" y="2169448"/>
              <a:ext cx="810701" cy="804606"/>
            </a:xfrm>
            <a:prstGeom prst="rect">
              <a:avLst/>
            </a:prstGeom>
          </p:spPr>
        </p:pic>
        <p:sp>
          <p:nvSpPr>
            <p:cNvPr id="17" name="文本框 6"/>
            <p:cNvSpPr txBox="1"/>
            <p:nvPr/>
          </p:nvSpPr>
          <p:spPr>
            <a:xfrm>
              <a:off x="2915816" y="2162349"/>
              <a:ext cx="46839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400" b="1" smtClean="0">
                  <a:solidFill>
                    <a:srgbClr val="00AA5A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kumimoji="1" lang="zh-CN" altLang="en-US" sz="4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275856" y="3219822"/>
            <a:ext cx="2816764" cy="646331"/>
            <a:chOff x="5499652" y="3435846"/>
            <a:chExt cx="2816764" cy="646331"/>
          </a:xfrm>
        </p:grpSpPr>
        <p:sp>
          <p:nvSpPr>
            <p:cNvPr id="24" name="文本框 15">
              <a:hlinkClick r:id="rId5" action="ppaction://hlinksldjump"/>
            </p:cNvPr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5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26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grpSp>
        <p:nvGrpSpPr>
          <p:cNvPr id="27" name="组合 26"/>
          <p:cNvGrpSpPr/>
          <p:nvPr/>
        </p:nvGrpSpPr>
        <p:grpSpPr>
          <a:xfrm>
            <a:off x="3275856" y="3981885"/>
            <a:ext cx="2816764" cy="646331"/>
            <a:chOff x="5499652" y="4197909"/>
            <a:chExt cx="2816764" cy="646331"/>
          </a:xfrm>
        </p:grpSpPr>
        <p:sp>
          <p:nvSpPr>
            <p:cNvPr id="28" name="文本框 15">
              <a:hlinkClick r:id="rId6" action="ppaction://hlinksldjump"/>
            </p:cNvPr>
            <p:cNvSpPr txBox="1"/>
            <p:nvPr/>
          </p:nvSpPr>
          <p:spPr>
            <a:xfrm>
              <a:off x="5634111" y="4197909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9" name="iconfont-1191-870150"/>
            <p:cNvSpPr>
              <a:spLocks noChangeAspect="1"/>
            </p:cNvSpPr>
            <p:nvPr/>
          </p:nvSpPr>
          <p:spPr bwMode="auto">
            <a:xfrm>
              <a:off x="8033446" y="4308847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30" name="iconfont-1191-870150"/>
            <p:cNvSpPr>
              <a:spLocks noChangeAspect="1"/>
            </p:cNvSpPr>
            <p:nvPr/>
          </p:nvSpPr>
          <p:spPr bwMode="auto">
            <a:xfrm rot="10800000">
              <a:off x="5499652" y="4308848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403649" y="402799"/>
            <a:ext cx="73448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生活中的“</a:t>
            </a:r>
            <a:r>
              <a:rPr lang="en-US" altLang="zh-CN" sz="32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e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”，观察形状记一记。</a:t>
            </a:r>
            <a:endParaRPr lang="en-US" altLang="zh-CN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92960" y="3085966"/>
            <a:ext cx="109998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a</a:t>
            </a:r>
            <a:endParaRPr lang="zh-CN" altLang="en-US" sz="6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93615" y="3085966"/>
            <a:ext cx="100380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o</a:t>
            </a:r>
            <a:endParaRPr lang="zh-CN" altLang="en-US" sz="6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925608" y="3085966"/>
            <a:ext cx="960519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5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</a:t>
            </a:r>
            <a:endParaRPr lang="zh-CN" altLang="en-US" sz="6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990" y="1162321"/>
            <a:ext cx="2226128" cy="2246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24631" y1="46667" x2="31034" y2="59111"/>
                        <a14:foregroundMark x1="66995" y1="44889" x2="66995" y2="52889"/>
                        <a14:foregroundMark x1="38916" y1="67556" x2="56158" y2="69778"/>
                        <a14:foregroundMark x1="53202" y1="81333" x2="53202" y2="81333"/>
                        <a14:foregroundMark x1="46305" y1="83111" x2="46305" y2="83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85766"/>
            <a:ext cx="1971155" cy="2184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440" y="40838"/>
            <a:ext cx="1015200" cy="101520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493" b="100000" l="5589" r="97804"/>
                    </a14:imgEffect>
                    <a14:imgEffect>
                      <a14:brightnessContrast bright="2000" contrast="3000"/>
                    </a14:imgEffect>
                    <a14:imgEffect>
                      <a14:saturation sat="102000"/>
                    </a14:imgEffect>
                    <a14:imgEffect>
                      <a14:sharpenSoften amoun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9544" y="972263"/>
            <a:ext cx="2336159" cy="2811784"/>
          </a:xfrm>
          <a:prstGeom prst="round2DiagRect">
            <a:avLst>
              <a:gd name="adj1" fmla="val 2935"/>
              <a:gd name="adj2" fmla="val 0"/>
            </a:avLst>
          </a:prstGeom>
          <a:noFill/>
          <a:ln w="88900" cap="sq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473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509" y="555526"/>
            <a:ext cx="4159699" cy="454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2715351" y="1493292"/>
            <a:ext cx="848538" cy="809809"/>
            <a:chOff x="1162787" y="1635646"/>
            <a:chExt cx="898566" cy="870325"/>
          </a:xfrm>
        </p:grpSpPr>
        <p:pic>
          <p:nvPicPr>
            <p:cNvPr id="4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Rectangle 2"/>
            <p:cNvSpPr txBox="1"/>
            <p:nvPr/>
          </p:nvSpPr>
          <p:spPr>
            <a:xfrm>
              <a:off x="1298819" y="1790424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a</a:t>
              </a:r>
              <a:endParaRPr lang="en-US" altLang="zh-CN" sz="4400" b="1" smtClean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555777" y="2627699"/>
            <a:ext cx="848538" cy="809809"/>
            <a:chOff x="1162787" y="1635646"/>
            <a:chExt cx="898566" cy="870325"/>
          </a:xfrm>
        </p:grpSpPr>
        <p:pic>
          <p:nvPicPr>
            <p:cNvPr id="7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Rectangle 2"/>
            <p:cNvSpPr txBox="1"/>
            <p:nvPr/>
          </p:nvSpPr>
          <p:spPr>
            <a:xfrm>
              <a:off x="1391547" y="1807683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e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735592" y="1755909"/>
            <a:ext cx="848538" cy="809809"/>
            <a:chOff x="1162787" y="1635646"/>
            <a:chExt cx="898566" cy="870325"/>
          </a:xfrm>
        </p:grpSpPr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Rectangle 2"/>
            <p:cNvSpPr txBox="1"/>
            <p:nvPr/>
          </p:nvSpPr>
          <p:spPr>
            <a:xfrm>
              <a:off x="1209721" y="1810572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o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833199" y="1459533"/>
            <a:ext cx="848538" cy="809809"/>
            <a:chOff x="1162787" y="1635646"/>
            <a:chExt cx="898566" cy="870325"/>
          </a:xfrm>
        </p:grpSpPr>
        <p:pic>
          <p:nvPicPr>
            <p:cNvPr id="13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Rectangle 2"/>
            <p:cNvSpPr txBox="1"/>
            <p:nvPr/>
          </p:nvSpPr>
          <p:spPr>
            <a:xfrm>
              <a:off x="1305774" y="1789321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a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61379" y="2717428"/>
            <a:ext cx="848538" cy="809809"/>
            <a:chOff x="1162787" y="1635646"/>
            <a:chExt cx="898566" cy="870325"/>
          </a:xfrm>
        </p:grpSpPr>
        <p:pic>
          <p:nvPicPr>
            <p:cNvPr id="16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Rectangle 2"/>
            <p:cNvSpPr txBox="1"/>
            <p:nvPr/>
          </p:nvSpPr>
          <p:spPr>
            <a:xfrm>
              <a:off x="1352389" y="1807966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e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876298" y="2583151"/>
            <a:ext cx="848538" cy="809809"/>
            <a:chOff x="1162787" y="1635646"/>
            <a:chExt cx="898566" cy="870325"/>
          </a:xfrm>
        </p:grpSpPr>
        <p:pic>
          <p:nvPicPr>
            <p:cNvPr id="19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Rectangle 2"/>
            <p:cNvSpPr txBox="1"/>
            <p:nvPr/>
          </p:nvSpPr>
          <p:spPr>
            <a:xfrm>
              <a:off x="1352389" y="1898608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o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887992" y="915566"/>
            <a:ext cx="848538" cy="809809"/>
            <a:chOff x="1162787" y="1635646"/>
            <a:chExt cx="898566" cy="870325"/>
          </a:xfrm>
        </p:grpSpPr>
        <p:pic>
          <p:nvPicPr>
            <p:cNvPr id="22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" name="Rectangle 2"/>
            <p:cNvSpPr txBox="1"/>
            <p:nvPr/>
          </p:nvSpPr>
          <p:spPr>
            <a:xfrm>
              <a:off x="1311060" y="1810572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e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523663" y="2139702"/>
            <a:ext cx="848538" cy="809809"/>
            <a:chOff x="1162787" y="1635646"/>
            <a:chExt cx="898566" cy="870325"/>
          </a:xfrm>
        </p:grpSpPr>
        <p:pic>
          <p:nvPicPr>
            <p:cNvPr id="2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Rectangle 2"/>
            <p:cNvSpPr txBox="1"/>
            <p:nvPr/>
          </p:nvSpPr>
          <p:spPr>
            <a:xfrm>
              <a:off x="1409036" y="1910861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o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699792" y="51470"/>
            <a:ext cx="3771295" cy="654448"/>
            <a:chOff x="55663" y="2722142"/>
            <a:chExt cx="3771295" cy="654448"/>
          </a:xfrm>
        </p:grpSpPr>
        <p:sp>
          <p:nvSpPr>
            <p:cNvPr id="31" name="文本框 15"/>
            <p:cNvSpPr txBox="1"/>
            <p:nvPr/>
          </p:nvSpPr>
          <p:spPr>
            <a:xfrm>
              <a:off x="903136" y="2722142"/>
              <a:ext cx="2076348" cy="654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smtClean="0">
                  <a:latin typeface="宋体" panose="02010600030101010101" pitchFamily="2" charset="-122"/>
                  <a:ea typeface="宋体" panose="02010600030101010101" pitchFamily="2" charset="-122"/>
                </a:rPr>
                <a:t>字母游戏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55663" y="2787774"/>
              <a:ext cx="3771295" cy="546100"/>
              <a:chOff x="2270085" y="409406"/>
              <a:chExt cx="3771295" cy="546100"/>
            </a:xfrm>
          </p:grpSpPr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270085" y="409406"/>
                <a:ext cx="749300" cy="546100"/>
              </a:xfrm>
              <a:prstGeom prst="rect">
                <a:avLst/>
              </a:prstGeom>
            </p:spPr>
          </p:pic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flipH="1">
                <a:off x="5292080" y="409406"/>
                <a:ext cx="749300" cy="546100"/>
              </a:xfrm>
              <a:prstGeom prst="rect">
                <a:avLst/>
              </a:prstGeom>
            </p:spPr>
          </p:pic>
        </p:grpSp>
      </p:grpSp>
      <p:sp>
        <p:nvSpPr>
          <p:cNvPr id="35" name="矩形 34"/>
          <p:cNvSpPr/>
          <p:nvPr/>
        </p:nvSpPr>
        <p:spPr>
          <a:xfrm>
            <a:off x="419053" y="862722"/>
            <a:ext cx="24247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摘苹果</a:t>
            </a:r>
            <a:endParaRPr lang="en-US" altLang="zh-CN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90682E-6 L 0.55833 0.57884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17" y="2894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28263E-6 L 0.55208 0.34434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4" y="1721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01203E-6 L 0.21267 0.54582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625" y="2727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87843E-6 L 0.23993 0.59951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97" y="2996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44708E-6 L 0.06684 0.34095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1703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97377E-6 L 0.10052 0.38106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17" y="1903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8.917E-7 L 0.29618 0.69115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09" y="345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31965E-7 L 0.04653 0.46714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6" y="233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Line 7"/>
          <p:cNvSpPr>
            <a:spLocks noChangeShapeType="1"/>
          </p:cNvSpPr>
          <p:nvPr/>
        </p:nvSpPr>
        <p:spPr bwMode="auto">
          <a:xfrm flipV="1">
            <a:off x="785604" y="2159000"/>
            <a:ext cx="1122099" cy="1587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3600"/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>
            <a:off x="7164288" y="1727269"/>
            <a:ext cx="864096" cy="55555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3600"/>
          </a:p>
        </p:txBody>
      </p:sp>
      <p:grpSp>
        <p:nvGrpSpPr>
          <p:cNvPr id="14" name="Group 10"/>
          <p:cNvGrpSpPr/>
          <p:nvPr/>
        </p:nvGrpSpPr>
        <p:grpSpPr bwMode="auto">
          <a:xfrm>
            <a:off x="4542910" y="1635646"/>
            <a:ext cx="1396287" cy="816595"/>
            <a:chOff x="0" y="0"/>
            <a:chExt cx="488" cy="182"/>
          </a:xfrm>
        </p:grpSpPr>
        <p:sp>
          <p:nvSpPr>
            <p:cNvPr id="15" name="Line 11"/>
            <p:cNvSpPr>
              <a:spLocks noChangeShapeType="1"/>
            </p:cNvSpPr>
            <p:nvPr/>
          </p:nvSpPr>
          <p:spPr bwMode="auto">
            <a:xfrm>
              <a:off x="0" y="0"/>
              <a:ext cx="227" cy="182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600"/>
            </a:p>
          </p:txBody>
        </p:sp>
        <p:sp>
          <p:nvSpPr>
            <p:cNvPr id="16" name="Line 12"/>
            <p:cNvSpPr>
              <a:spLocks noChangeShapeType="1"/>
            </p:cNvSpPr>
            <p:nvPr/>
          </p:nvSpPr>
          <p:spPr bwMode="auto">
            <a:xfrm flipV="1">
              <a:off x="216" y="0"/>
              <a:ext cx="272" cy="181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600"/>
            </a:p>
          </p:txBody>
        </p:sp>
      </p:grpSp>
      <p:sp>
        <p:nvSpPr>
          <p:cNvPr id="17" name="Line 8"/>
          <p:cNvSpPr>
            <a:spLocks noChangeShapeType="1"/>
          </p:cNvSpPr>
          <p:nvPr/>
        </p:nvSpPr>
        <p:spPr bwMode="auto">
          <a:xfrm flipV="1">
            <a:off x="2771800" y="1635646"/>
            <a:ext cx="792088" cy="647179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3600"/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1485546" y="3094513"/>
            <a:ext cx="645636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拼音四声调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59465" y="256314"/>
            <a:ext cx="4268519" cy="731260"/>
            <a:chOff x="3327817" y="2776594"/>
            <a:chExt cx="4268519" cy="731260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637492" y="2815277"/>
              <a:ext cx="3526795" cy="692577"/>
            </a:xfrm>
            <a:prstGeom prst="rect">
              <a:avLst/>
            </a:prstGeom>
          </p:spPr>
        </p:pic>
        <p:sp>
          <p:nvSpPr>
            <p:cNvPr id="22" name="文本框 14"/>
            <p:cNvSpPr txBox="1"/>
            <p:nvPr/>
          </p:nvSpPr>
          <p:spPr>
            <a:xfrm>
              <a:off x="3817261" y="2776594"/>
              <a:ext cx="3779075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学声调 读四声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13" y="2586393"/>
            <a:ext cx="2754863" cy="1582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L!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84849"/>
            <a:ext cx="2433642" cy="1769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L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980" y="-157122"/>
            <a:ext cx="2546174" cy="1849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L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2451" y="2715766"/>
            <a:ext cx="2463232" cy="1789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40"/>
          <p:cNvGrpSpPr/>
          <p:nvPr/>
        </p:nvGrpSpPr>
        <p:grpSpPr bwMode="auto">
          <a:xfrm>
            <a:off x="5211890" y="1765294"/>
            <a:ext cx="3824606" cy="584775"/>
            <a:chOff x="590549" y="4637088"/>
            <a:chExt cx="3824606" cy="584775"/>
          </a:xfrm>
        </p:grpSpPr>
        <p:sp>
          <p:nvSpPr>
            <p:cNvPr id="9" name="Text Box 29"/>
            <p:cNvSpPr txBox="1">
              <a:spLocks noChangeArrowheads="1"/>
            </p:cNvSpPr>
            <p:nvPr/>
          </p:nvSpPr>
          <p:spPr bwMode="auto">
            <a:xfrm>
              <a:off x="590549" y="4637088"/>
              <a:ext cx="382460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zh-CN" sz="3200" b="1" smtClean="0">
                  <a:latin typeface="宋体" panose="02010600030101010101" pitchFamily="2" charset="-122"/>
                  <a:cs typeface="楷体_GB2312" panose="02010609030101010101" charset="-122"/>
                </a:rPr>
                <a:t>“　”</a:t>
              </a:r>
              <a:r>
                <a:rPr lang="zh-CN" altLang="en-US" sz="2000" b="1" smtClean="0">
                  <a:latin typeface="宋体" panose="02010600030101010101" pitchFamily="2" charset="-122"/>
                  <a:cs typeface="楷体_GB2312" panose="02010609030101010101" charset="-122"/>
                </a:rPr>
                <a:t>二声由低到高往上扬</a:t>
              </a:r>
              <a:endParaRPr lang="zh-CN" altLang="zh-CN" sz="2000" b="1">
                <a:latin typeface="宋体" panose="02010600030101010101" pitchFamily="2" charset="-122"/>
                <a:cs typeface="楷体_GB2312" panose="02010609030101010101" charset="-122"/>
              </a:endParaRPr>
            </a:p>
          </p:txBody>
        </p:sp>
        <p:sp>
          <p:nvSpPr>
            <p:cNvPr id="10" name="Line 8"/>
            <p:cNvSpPr>
              <a:spLocks noChangeShapeType="1"/>
            </p:cNvSpPr>
            <p:nvPr/>
          </p:nvSpPr>
          <p:spPr bwMode="auto">
            <a:xfrm flipV="1">
              <a:off x="1164319" y="4751388"/>
              <a:ext cx="279401" cy="24130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5" name="Picture 13" descr="J6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1499186">
            <a:off x="5186864" y="2526282"/>
            <a:ext cx="107950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4" descr="J6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92521" y="943409"/>
            <a:ext cx="1039119" cy="69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5" descr="J6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2518109">
            <a:off x="148484" y="2437175"/>
            <a:ext cx="10795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6" descr="J6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20221937">
            <a:off x="4960751" y="822248"/>
            <a:ext cx="10795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 descr="J6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19734229">
            <a:off x="1277813" y="3222569"/>
            <a:ext cx="107950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 Box 19"/>
          <p:cNvSpPr txBox="1">
            <a:spLocks noChangeArrowheads="1"/>
          </p:cNvSpPr>
          <p:nvPr/>
        </p:nvSpPr>
        <p:spPr bwMode="auto">
          <a:xfrm>
            <a:off x="651376" y="1692269"/>
            <a:ext cx="15843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</a:endParaRPr>
          </a:p>
        </p:txBody>
      </p:sp>
      <p:grpSp>
        <p:nvGrpSpPr>
          <p:cNvPr id="21" name="组合 39"/>
          <p:cNvGrpSpPr/>
          <p:nvPr/>
        </p:nvGrpSpPr>
        <p:grpSpPr bwMode="auto">
          <a:xfrm>
            <a:off x="694239" y="1765294"/>
            <a:ext cx="4806262" cy="584775"/>
            <a:chOff x="844550" y="2135922"/>
            <a:chExt cx="4806263" cy="584775"/>
          </a:xfrm>
        </p:grpSpPr>
        <p:sp>
          <p:nvSpPr>
            <p:cNvPr id="22" name="Text Box 21"/>
            <p:cNvSpPr txBox="1">
              <a:spLocks noChangeArrowheads="1"/>
            </p:cNvSpPr>
            <p:nvPr/>
          </p:nvSpPr>
          <p:spPr bwMode="auto">
            <a:xfrm>
              <a:off x="844550" y="2135922"/>
              <a:ext cx="48062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zh-CN" sz="3200" b="1" smtClean="0">
                  <a:latin typeface="宋体" panose="02010600030101010101" pitchFamily="2" charset="-122"/>
                  <a:cs typeface="楷体_GB2312" panose="02010609030101010101" charset="-122"/>
                </a:rPr>
                <a:t>“　”</a:t>
              </a:r>
              <a:r>
                <a:rPr lang="zh-CN" altLang="en-US" sz="2000" b="1" smtClean="0">
                  <a:latin typeface="宋体" panose="02010600030101010101" pitchFamily="2" charset="-122"/>
                  <a:cs typeface="楷体_GB2312" panose="02010609030101010101" charset="-122"/>
                </a:rPr>
                <a:t>一声起音高高一路平</a:t>
              </a:r>
              <a:endParaRPr lang="zh-CN" altLang="zh-CN" sz="2000" b="1">
                <a:latin typeface="宋体" panose="02010600030101010101" pitchFamily="2" charset="-122"/>
                <a:cs typeface="楷体_GB2312" panose="02010609030101010101" charset="-122"/>
              </a:endParaRPr>
            </a:p>
          </p:txBody>
        </p:sp>
        <p:sp>
          <p:nvSpPr>
            <p:cNvPr id="23" name="Line 7"/>
            <p:cNvSpPr>
              <a:spLocks noChangeShapeType="1"/>
            </p:cNvSpPr>
            <p:nvPr/>
          </p:nvSpPr>
          <p:spPr bwMode="auto">
            <a:xfrm flipV="1">
              <a:off x="1329420" y="2335153"/>
              <a:ext cx="431800" cy="794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9" name="组合 42"/>
          <p:cNvGrpSpPr/>
          <p:nvPr/>
        </p:nvGrpSpPr>
        <p:grpSpPr bwMode="auto">
          <a:xfrm>
            <a:off x="5285289" y="4219223"/>
            <a:ext cx="3858711" cy="584775"/>
            <a:chOff x="4868862" y="4654550"/>
            <a:chExt cx="3859351" cy="584775"/>
          </a:xfrm>
        </p:grpSpPr>
        <p:sp>
          <p:nvSpPr>
            <p:cNvPr id="30" name="Text Box 32"/>
            <p:cNvSpPr txBox="1">
              <a:spLocks noChangeArrowheads="1"/>
            </p:cNvSpPr>
            <p:nvPr/>
          </p:nvSpPr>
          <p:spPr bwMode="auto">
            <a:xfrm>
              <a:off x="4868862" y="4654550"/>
              <a:ext cx="385935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zh-CN" sz="3200" b="1">
                  <a:latin typeface="宋体" panose="02010600030101010101" pitchFamily="2" charset="-122"/>
                  <a:cs typeface="楷体_GB2312" panose="02010609030101010101" charset="-122"/>
                </a:rPr>
                <a:t>“　</a:t>
              </a:r>
              <a:r>
                <a:rPr lang="zh-CN" altLang="zh-CN" sz="3200" b="1" smtClean="0">
                  <a:latin typeface="宋体" panose="02010600030101010101" pitchFamily="2" charset="-122"/>
                  <a:cs typeface="楷体_GB2312" panose="02010609030101010101" charset="-122"/>
                </a:rPr>
                <a:t>”</a:t>
              </a:r>
              <a:r>
                <a:rPr lang="zh-CN" altLang="zh-CN" sz="2000" b="1" smtClean="0">
                  <a:latin typeface="宋体" panose="02010600030101010101" pitchFamily="2" charset="-122"/>
                  <a:cs typeface="楷体_GB2312" panose="02010609030101010101" charset="-122"/>
                </a:rPr>
                <a:t>四声</a:t>
              </a:r>
              <a:r>
                <a:rPr lang="zh-CN" altLang="en-US" sz="2000" b="1" smtClean="0">
                  <a:latin typeface="宋体" panose="02010600030101010101" pitchFamily="2" charset="-122"/>
                  <a:cs typeface="楷体_GB2312" panose="02010609030101010101" charset="-122"/>
                </a:rPr>
                <a:t>从高到低往下降</a:t>
              </a:r>
              <a:endParaRPr lang="zh-CN" altLang="zh-CN" sz="2000" b="1">
                <a:latin typeface="宋体" panose="02010600030101010101" pitchFamily="2" charset="-122"/>
                <a:cs typeface="楷体_GB2312" panose="02010609030101010101" charset="-122"/>
              </a:endParaRPr>
            </a:p>
          </p:txBody>
        </p:sp>
        <p:sp>
          <p:nvSpPr>
            <p:cNvPr id="31" name="Line 9"/>
            <p:cNvSpPr>
              <a:spLocks noChangeShapeType="1"/>
            </p:cNvSpPr>
            <p:nvPr/>
          </p:nvSpPr>
          <p:spPr bwMode="auto">
            <a:xfrm>
              <a:off x="5420861" y="4814888"/>
              <a:ext cx="306839" cy="19050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5" name="Text Box 24"/>
          <p:cNvSpPr txBox="1">
            <a:spLocks noChangeArrowheads="1"/>
          </p:cNvSpPr>
          <p:nvPr/>
        </p:nvSpPr>
        <p:spPr bwMode="auto">
          <a:xfrm>
            <a:off x="664220" y="4219223"/>
            <a:ext cx="38357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smtClean="0">
                <a:latin typeface="宋体" panose="02010600030101010101" pitchFamily="2" charset="-122"/>
                <a:cs typeface="楷体_GB2312" panose="02010609030101010101" charset="-122"/>
              </a:rPr>
              <a:t>“  </a:t>
            </a:r>
            <a:r>
              <a:rPr lang="zh-CN" altLang="zh-CN" sz="3200" b="1" smtClean="0">
                <a:latin typeface="宋体" panose="02010600030101010101" pitchFamily="2" charset="-122"/>
                <a:cs typeface="楷体_GB2312" panose="02010609030101010101" charset="-122"/>
              </a:rPr>
              <a:t>”</a:t>
            </a:r>
            <a:r>
              <a:rPr lang="zh-CN" altLang="en-US" sz="2000" b="1" smtClean="0">
                <a:latin typeface="宋体" panose="02010600030101010101" pitchFamily="2" charset="-122"/>
                <a:cs typeface="楷体_GB2312" panose="02010609030101010101" charset="-122"/>
              </a:rPr>
              <a:t>三声先降后升拐个弯</a:t>
            </a:r>
            <a:endParaRPr lang="zh-CN" altLang="zh-CN" sz="2000" b="1">
              <a:latin typeface="宋体" panose="02010600030101010101" pitchFamily="2" charset="-122"/>
              <a:cs typeface="楷体_GB2312" panose="02010609030101010101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196378" y="4154260"/>
            <a:ext cx="611797" cy="346381"/>
            <a:chOff x="1227240" y="4154260"/>
            <a:chExt cx="611797" cy="346381"/>
          </a:xfrm>
        </p:grpSpPr>
        <p:sp>
          <p:nvSpPr>
            <p:cNvPr id="27" name="Line 11"/>
            <p:cNvSpPr>
              <a:spLocks noChangeShapeType="1"/>
            </p:cNvSpPr>
            <p:nvPr/>
          </p:nvSpPr>
          <p:spPr bwMode="auto">
            <a:xfrm>
              <a:off x="1227240" y="4251403"/>
              <a:ext cx="176426" cy="24923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8" name="Line 12"/>
            <p:cNvSpPr>
              <a:spLocks noChangeShapeType="1"/>
            </p:cNvSpPr>
            <p:nvPr/>
          </p:nvSpPr>
          <p:spPr bwMode="auto">
            <a:xfrm flipV="1">
              <a:off x="1371023" y="4251403"/>
              <a:ext cx="279795" cy="228696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320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8197" name="Picture 5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185667">
              <a:off x="1600503" y="4154260"/>
              <a:ext cx="238534" cy="1496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34568E-6 L 0.22048 0.000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2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96296E-6 L 0.23489 -0.1660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36" y="-83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22222E-6 L 0.09844 0.1367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3" y="68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93827E-6 L 0.10643 -0.0839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3" y="-41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23457E-6 L 0.18871 0.19815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27" y="9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42536" y="3051180"/>
            <a:ext cx="98777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9600" b="1" dirty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ā</a:t>
            </a:r>
            <a:endParaRPr lang="zh-CN" altLang="en-US" sz="5400" b="1" dirty="0">
              <a:solidFill>
                <a:srgbClr val="FF0000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37617" y="3051180"/>
            <a:ext cx="98777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9600" b="1" dirty="0">
                <a:solidFill>
                  <a:srgbClr val="FF0000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á</a:t>
            </a:r>
            <a:endParaRPr lang="zh-CN" altLang="en-US" sz="5400" b="1" dirty="0">
              <a:solidFill>
                <a:srgbClr val="FF0000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32698" y="3051180"/>
            <a:ext cx="98135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9600" b="1" dirty="0">
                <a:solidFill>
                  <a:srgbClr val="FF0000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ǎ</a:t>
            </a:r>
            <a:endParaRPr lang="zh-CN" altLang="en-US" sz="5400" b="1" dirty="0">
              <a:solidFill>
                <a:srgbClr val="FF0000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521367" y="3051180"/>
            <a:ext cx="99578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9600" b="1" dirty="0">
                <a:solidFill>
                  <a:srgbClr val="FF0000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à</a:t>
            </a:r>
            <a:endParaRPr lang="zh-CN" altLang="en-US" sz="5400" b="1" dirty="0">
              <a:solidFill>
                <a:srgbClr val="FF0000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047586" y="-191849"/>
            <a:ext cx="82105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a</a:t>
            </a:r>
            <a:endParaRPr lang="zh-CN" altLang="en-US" sz="4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2711"/>
            <a:ext cx="2272843" cy="10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9419" y="1057754"/>
            <a:ext cx="2172001" cy="1535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995697"/>
            <a:ext cx="2226301" cy="1660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59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199753"/>
            <a:ext cx="1853958" cy="1660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21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19105" y="3001897"/>
            <a:ext cx="123463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9600" b="1" dirty="0">
                <a:solidFill>
                  <a:srgbClr val="FF0000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ō</a:t>
            </a:r>
            <a:r>
              <a:rPr lang="en-US" altLang="zh-CN" sz="96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endParaRPr lang="zh-CN" altLang="en-US" sz="9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98103" y="3001897"/>
            <a:ext cx="123463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9600" b="1" dirty="0">
                <a:solidFill>
                  <a:srgbClr val="FF0000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ó</a:t>
            </a:r>
            <a:r>
              <a:rPr lang="en-US" altLang="zh-CN" sz="96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endParaRPr lang="zh-CN" altLang="en-US" sz="9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11850" y="3001897"/>
            <a:ext cx="123463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9600" b="1" dirty="0">
                <a:solidFill>
                  <a:srgbClr val="FF0000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ǒ</a:t>
            </a:r>
            <a:r>
              <a:rPr lang="en-US" altLang="zh-CN" sz="96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endParaRPr lang="zh-CN" altLang="en-US" sz="9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401943" y="3001897"/>
            <a:ext cx="123463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9600" b="1" dirty="0">
                <a:solidFill>
                  <a:srgbClr val="FF0000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ò</a:t>
            </a:r>
            <a:r>
              <a:rPr lang="en-US" altLang="zh-CN" sz="96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endParaRPr lang="zh-CN" altLang="en-US" sz="9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047586" y="-191849"/>
            <a:ext cx="75533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o</a:t>
            </a:r>
            <a:endParaRPr lang="zh-CN" altLang="en-US" sz="4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2711"/>
            <a:ext cx="2272843" cy="10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9419" y="1057754"/>
            <a:ext cx="2172001" cy="1535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995697"/>
            <a:ext cx="2226301" cy="1660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59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199753"/>
            <a:ext cx="1853958" cy="1660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1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42436" y="2986019"/>
            <a:ext cx="119135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9600" b="1" dirty="0">
                <a:solidFill>
                  <a:srgbClr val="FF0000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ē</a:t>
            </a:r>
            <a:r>
              <a:rPr lang="en-US" altLang="zh-CN" sz="96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endParaRPr lang="zh-CN" altLang="en-US" sz="9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064147" y="2958536"/>
            <a:ext cx="120577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9600" b="1" dirty="0">
                <a:solidFill>
                  <a:srgbClr val="FF0000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é</a:t>
            </a:r>
            <a:r>
              <a:rPr lang="en-US" altLang="zh-CN" sz="96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endParaRPr lang="zh-CN" altLang="en-US" sz="9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285858" y="3003798"/>
            <a:ext cx="120738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9600" b="1" dirty="0">
                <a:solidFill>
                  <a:srgbClr val="FF0000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ě</a:t>
            </a:r>
            <a:r>
              <a:rPr lang="en-US" altLang="zh-CN" sz="96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endParaRPr lang="zh-CN" altLang="en-US" sz="9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534661" y="3045258"/>
            <a:ext cx="120097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9600" b="1" dirty="0">
                <a:solidFill>
                  <a:srgbClr val="FF0000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è</a:t>
            </a:r>
            <a:r>
              <a:rPr lang="en-US" altLang="zh-CN" sz="96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</a:t>
            </a:r>
            <a:endParaRPr lang="zh-CN" altLang="en-US" sz="9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047586" y="-191849"/>
            <a:ext cx="72487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</a:t>
            </a:r>
            <a:endParaRPr lang="zh-CN" altLang="en-US" sz="4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2711"/>
            <a:ext cx="2272843" cy="10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9419" y="1057754"/>
            <a:ext cx="2172001" cy="1535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995697"/>
            <a:ext cx="2226301" cy="1660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59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199753"/>
            <a:ext cx="1853958" cy="1660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23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14"/>
          <p:cNvSpPr txBox="1"/>
          <p:nvPr/>
        </p:nvSpPr>
        <p:spPr>
          <a:xfrm>
            <a:off x="3818120" y="192753"/>
            <a:ext cx="163499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3200">
                <a:solidFill>
                  <a:schemeClr val="tx1"/>
                </a:solidFill>
              </a:rPr>
              <a:t>变序读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44361" y="967572"/>
            <a:ext cx="7472055" cy="1323439"/>
            <a:chOff x="844361" y="967572"/>
            <a:chExt cx="7472055" cy="1323439"/>
          </a:xfrm>
        </p:grpSpPr>
        <p:sp>
          <p:nvSpPr>
            <p:cNvPr id="32" name="圆角矩形 31"/>
            <p:cNvSpPr/>
            <p:nvPr/>
          </p:nvSpPr>
          <p:spPr>
            <a:xfrm>
              <a:off x="844361" y="987574"/>
              <a:ext cx="7472055" cy="1190218"/>
            </a:xfrm>
            <a:prstGeom prst="roundRect">
              <a:avLst/>
            </a:prstGeom>
            <a:solidFill>
              <a:schemeClr val="bg1">
                <a:alpha val="6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7164288" y="967572"/>
              <a:ext cx="853119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8000" b="1" dirty="0">
                  <a:solidFill>
                    <a:srgbClr val="FF0000"/>
                  </a:solidFill>
                  <a:latin typeface="汉语拼音" panose="020B0604020202020204" pitchFamily="34" charset="0"/>
                  <a:ea typeface="宋体" panose="02010600030101010101" pitchFamily="2" charset="-122"/>
                  <a:cs typeface="汉语拼音" panose="020B0604020202020204" pitchFamily="34" charset="0"/>
                </a:rPr>
                <a:t>ā</a:t>
              </a:r>
              <a:endParaRPr lang="zh-CN" altLang="en-US" sz="4400" b="1" dirty="0">
                <a:solidFill>
                  <a:srgbClr val="FF0000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126593" y="967572"/>
              <a:ext cx="853119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8000" b="1" dirty="0">
                  <a:solidFill>
                    <a:srgbClr val="FF0000"/>
                  </a:solidFill>
                  <a:latin typeface="汉语拼音" panose="020B0604020202020204" pitchFamily="34" charset="0"/>
                  <a:ea typeface="新宋体" panose="02010609030101010101" pitchFamily="49" charset="-122"/>
                  <a:cs typeface="汉语拼音" panose="020B0604020202020204" pitchFamily="34" charset="0"/>
                </a:rPr>
                <a:t>á</a:t>
              </a:r>
              <a:endParaRPr lang="zh-CN" altLang="en-US" sz="4400" b="1" dirty="0">
                <a:solidFill>
                  <a:srgbClr val="FF0000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138090" y="967572"/>
              <a:ext cx="848309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8000" b="1" dirty="0">
                  <a:solidFill>
                    <a:srgbClr val="FF0000"/>
                  </a:solidFill>
                  <a:latin typeface="汉语拼音" panose="020B0604020202020204" pitchFamily="34" charset="0"/>
                  <a:ea typeface="新宋体" panose="02010609030101010101" pitchFamily="49" charset="-122"/>
                  <a:cs typeface="汉语拼音" panose="020B0604020202020204" pitchFamily="34" charset="0"/>
                </a:rPr>
                <a:t>ǎ</a:t>
              </a:r>
              <a:endParaRPr lang="zh-CN" altLang="en-US" sz="4400" b="1" dirty="0">
                <a:solidFill>
                  <a:srgbClr val="FF0000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144777" y="967572"/>
              <a:ext cx="861133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8000" b="1" dirty="0">
                  <a:solidFill>
                    <a:srgbClr val="FF0000"/>
                  </a:solidFill>
                  <a:latin typeface="汉语拼音" panose="020B0604020202020204" pitchFamily="34" charset="0"/>
                  <a:ea typeface="新宋体" panose="02010609030101010101" pitchFamily="49" charset="-122"/>
                  <a:cs typeface="汉语拼音" panose="020B0604020202020204" pitchFamily="34" charset="0"/>
                </a:rPr>
                <a:t>à</a:t>
              </a:r>
              <a:endParaRPr lang="zh-CN" altLang="en-US" sz="4400" b="1" dirty="0">
                <a:solidFill>
                  <a:srgbClr val="FF0000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99592" y="2211710"/>
            <a:ext cx="7539023" cy="1323439"/>
            <a:chOff x="899592" y="2211710"/>
            <a:chExt cx="7539023" cy="1323439"/>
          </a:xfrm>
        </p:grpSpPr>
        <p:sp>
          <p:nvSpPr>
            <p:cNvPr id="33" name="圆角矩形 32"/>
            <p:cNvSpPr/>
            <p:nvPr/>
          </p:nvSpPr>
          <p:spPr>
            <a:xfrm>
              <a:off x="899592" y="2317636"/>
              <a:ext cx="7472055" cy="1190218"/>
            </a:xfrm>
            <a:prstGeom prst="roundRect">
              <a:avLst/>
            </a:prstGeom>
            <a:solidFill>
              <a:schemeClr val="bg1">
                <a:alpha val="6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295739" y="2211710"/>
              <a:ext cx="1058303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8000" b="1" dirty="0">
                  <a:solidFill>
                    <a:srgbClr val="FF0000"/>
                  </a:solidFill>
                  <a:latin typeface="汉语拼音" panose="020B0604020202020204" pitchFamily="34" charset="0"/>
                  <a:ea typeface="新宋体" panose="02010609030101010101" pitchFamily="49" charset="-122"/>
                  <a:cs typeface="汉语拼音" panose="020B0604020202020204" pitchFamily="34" charset="0"/>
                </a:rPr>
                <a:t>ō</a:t>
              </a:r>
              <a:r>
                <a:rPr lang="en-US" altLang="zh-CN" sz="8000" b="1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 </a:t>
              </a:r>
              <a:endParaRPr lang="zh-CN" altLang="en-US" sz="80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211166" y="2211710"/>
              <a:ext cx="1058303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8000" b="1" dirty="0">
                  <a:solidFill>
                    <a:srgbClr val="FF0000"/>
                  </a:solidFill>
                  <a:latin typeface="汉语拼音" panose="020B0604020202020204" pitchFamily="34" charset="0"/>
                  <a:ea typeface="新宋体" panose="02010609030101010101" pitchFamily="49" charset="-122"/>
                  <a:cs typeface="汉语拼音" panose="020B0604020202020204" pitchFamily="34" charset="0"/>
                </a:rPr>
                <a:t>ó</a:t>
              </a:r>
              <a:r>
                <a:rPr lang="en-US" altLang="zh-CN" sz="8000" b="1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 </a:t>
              </a:r>
              <a:endParaRPr lang="zh-CN" altLang="en-US" sz="80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126593" y="2211710"/>
              <a:ext cx="1058303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8000" b="1" dirty="0">
                  <a:solidFill>
                    <a:srgbClr val="FF0000"/>
                  </a:solidFill>
                  <a:latin typeface="汉语拼音" panose="020B0604020202020204" pitchFamily="34" charset="0"/>
                  <a:ea typeface="新宋体" panose="02010609030101010101" pitchFamily="49" charset="-122"/>
                  <a:cs typeface="汉语拼音" panose="020B0604020202020204" pitchFamily="34" charset="0"/>
                </a:rPr>
                <a:t>ǒ</a:t>
              </a:r>
              <a:r>
                <a:rPr lang="en-US" altLang="zh-CN" sz="8000" b="1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 </a:t>
              </a:r>
              <a:endParaRPr lang="zh-CN" altLang="en-US" sz="80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380312" y="2211710"/>
              <a:ext cx="1058303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8000" b="1" dirty="0">
                  <a:solidFill>
                    <a:srgbClr val="FF0000"/>
                  </a:solidFill>
                  <a:latin typeface="汉语拼音" panose="020B0604020202020204" pitchFamily="34" charset="0"/>
                  <a:ea typeface="新宋体" panose="02010609030101010101" pitchFamily="49" charset="-122"/>
                  <a:cs typeface="汉语拼音" panose="020B0604020202020204" pitchFamily="34" charset="0"/>
                </a:rPr>
                <a:t>ò</a:t>
              </a:r>
              <a:r>
                <a:rPr lang="en-US" altLang="zh-CN" sz="8000" b="1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 </a:t>
              </a:r>
              <a:endParaRPr lang="zh-CN" altLang="en-US" sz="80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99592" y="3579862"/>
            <a:ext cx="7503757" cy="1323439"/>
            <a:chOff x="899592" y="3579862"/>
            <a:chExt cx="7503757" cy="1323439"/>
          </a:xfrm>
        </p:grpSpPr>
        <p:sp>
          <p:nvSpPr>
            <p:cNvPr id="34" name="圆角矩形 33"/>
            <p:cNvSpPr/>
            <p:nvPr/>
          </p:nvSpPr>
          <p:spPr>
            <a:xfrm>
              <a:off x="899592" y="3651870"/>
              <a:ext cx="7472055" cy="1190218"/>
            </a:xfrm>
            <a:prstGeom prst="roundRect">
              <a:avLst/>
            </a:prstGeom>
            <a:solidFill>
              <a:schemeClr val="bg1">
                <a:alpha val="6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380312" y="3579862"/>
              <a:ext cx="1023037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8000" b="1" dirty="0">
                  <a:solidFill>
                    <a:srgbClr val="FF0000"/>
                  </a:solidFill>
                  <a:latin typeface="汉语拼音" panose="020B0604020202020204" pitchFamily="34" charset="0"/>
                  <a:ea typeface="新宋体" panose="02010609030101010101" pitchFamily="49" charset="-122"/>
                  <a:cs typeface="汉语拼音" panose="020B0604020202020204" pitchFamily="34" charset="0"/>
                </a:rPr>
                <a:t>ē</a:t>
              </a:r>
              <a:r>
                <a:rPr lang="en-US" altLang="zh-CN" sz="8000" b="1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 </a:t>
              </a:r>
              <a:endParaRPr lang="zh-CN" altLang="en-US" sz="80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208494" y="3579862"/>
              <a:ext cx="1034257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8000" b="1" dirty="0">
                  <a:solidFill>
                    <a:srgbClr val="FF0000"/>
                  </a:solidFill>
                  <a:latin typeface="汉语拼音" panose="020B0604020202020204" pitchFamily="34" charset="0"/>
                  <a:ea typeface="新宋体" panose="02010609030101010101" pitchFamily="49" charset="-122"/>
                  <a:cs typeface="汉语拼音" panose="020B0604020202020204" pitchFamily="34" charset="0"/>
                </a:rPr>
                <a:t>é</a:t>
              </a:r>
              <a:r>
                <a:rPr lang="en-US" altLang="zh-CN" sz="8000" b="1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 </a:t>
              </a:r>
              <a:endParaRPr lang="zh-CN" altLang="en-US" sz="80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293601" y="3579862"/>
              <a:ext cx="1035861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8000" b="1" dirty="0">
                  <a:solidFill>
                    <a:srgbClr val="FF0000"/>
                  </a:solidFill>
                  <a:latin typeface="汉语拼音" panose="020B0604020202020204" pitchFamily="34" charset="0"/>
                  <a:ea typeface="新宋体" panose="02010609030101010101" pitchFamily="49" charset="-122"/>
                  <a:cs typeface="汉语拼音" panose="020B0604020202020204" pitchFamily="34" charset="0"/>
                </a:rPr>
                <a:t>ě</a:t>
              </a:r>
              <a:r>
                <a:rPr lang="en-US" altLang="zh-CN" sz="8000" b="1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 </a:t>
              </a:r>
              <a:endParaRPr lang="zh-CN" altLang="en-US" sz="80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126593" y="3579862"/>
              <a:ext cx="1031051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8000" b="1" dirty="0">
                  <a:solidFill>
                    <a:srgbClr val="FF0000"/>
                  </a:solidFill>
                  <a:latin typeface="汉语拼音" panose="020B0604020202020204" pitchFamily="34" charset="0"/>
                  <a:ea typeface="新宋体" panose="02010609030101010101" pitchFamily="49" charset="-122"/>
                  <a:cs typeface="汉语拼音" panose="020B0604020202020204" pitchFamily="34" charset="0"/>
                </a:rPr>
                <a:t>è</a:t>
              </a:r>
              <a:r>
                <a:rPr lang="en-US" altLang="zh-CN" sz="8000" b="1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 </a:t>
              </a:r>
              <a:endParaRPr lang="zh-CN" altLang="en-US" sz="80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14"/>
          <p:cNvSpPr txBox="1"/>
          <p:nvPr/>
        </p:nvSpPr>
        <p:spPr>
          <a:xfrm>
            <a:off x="326286" y="458185"/>
            <a:ext cx="345362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>
                <a:solidFill>
                  <a:schemeClr val="tx1"/>
                </a:solidFill>
              </a:rPr>
              <a:t>二三声对比</a:t>
            </a:r>
            <a:r>
              <a:rPr lang="zh-CN" altLang="en-US" smtClean="0">
                <a:solidFill>
                  <a:schemeClr val="tx1"/>
                </a:solidFill>
              </a:rPr>
              <a:t>读</a:t>
            </a:r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3528" y="1861830"/>
            <a:ext cx="8585725" cy="1862048"/>
            <a:chOff x="323528" y="1861830"/>
            <a:chExt cx="8585725" cy="1862048"/>
          </a:xfrm>
        </p:grpSpPr>
        <p:sp>
          <p:nvSpPr>
            <p:cNvPr id="36" name="圆角矩形 35"/>
            <p:cNvSpPr/>
            <p:nvPr/>
          </p:nvSpPr>
          <p:spPr>
            <a:xfrm>
              <a:off x="6228184" y="1861830"/>
              <a:ext cx="2681069" cy="1862048"/>
            </a:xfrm>
            <a:prstGeom prst="roundRect">
              <a:avLst/>
            </a:prstGeom>
            <a:solidFill>
              <a:schemeClr val="bg1">
                <a:alpha val="6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3275856" y="1861830"/>
              <a:ext cx="2681069" cy="1862048"/>
            </a:xfrm>
            <a:prstGeom prst="roundRect">
              <a:avLst/>
            </a:prstGeom>
            <a:solidFill>
              <a:schemeClr val="bg1">
                <a:alpha val="6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323528" y="1861830"/>
              <a:ext cx="2681069" cy="1862048"/>
            </a:xfrm>
            <a:prstGeom prst="roundRect">
              <a:avLst/>
            </a:prstGeom>
            <a:solidFill>
              <a:schemeClr val="bg1">
                <a:alpha val="69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366604" y="1861830"/>
              <a:ext cx="2582758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500" b="1" smtClean="0">
                  <a:ln w="9525">
                    <a:noFill/>
                    <a:prstDash val="solid"/>
                  </a:ln>
                  <a:solidFill>
                    <a:srgbClr val="FF0000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á-ǎ</a:t>
              </a:r>
              <a:endParaRPr lang="zh-CN" altLang="en-US" sz="11500" b="1" dirty="0">
                <a:ln w="9525">
                  <a:noFill/>
                  <a:prstDash val="solid"/>
                </a:ln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461208" y="1861830"/>
              <a:ext cx="2343911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500" b="1" smtClean="0">
                  <a:ln w="9525">
                    <a:noFill/>
                    <a:prstDash val="solid"/>
                  </a:ln>
                  <a:solidFill>
                    <a:srgbClr val="FF0000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ó-ǒ</a:t>
              </a:r>
              <a:endParaRPr lang="zh-CN" altLang="en-US" sz="11500" b="1" dirty="0">
                <a:ln w="9525">
                  <a:noFill/>
                  <a:prstDash val="solid"/>
                </a:ln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399871" y="1861830"/>
              <a:ext cx="2276585" cy="18620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500" b="1" smtClean="0">
                  <a:ln w="9525">
                    <a:noFill/>
                    <a:prstDash val="solid"/>
                  </a:ln>
                  <a:solidFill>
                    <a:srgbClr val="FF0000"/>
                  </a:solidFill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é-ě</a:t>
              </a:r>
              <a:endParaRPr lang="zh-CN" altLang="en-US" sz="11500" b="1" dirty="0">
                <a:ln w="9525">
                  <a:noFill/>
                  <a:prstDash val="solid"/>
                </a:ln>
                <a:solidFill>
                  <a:srgbClr val="FF0000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1619970" y="2166610"/>
            <a:ext cx="184731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altLang="zh-CN" sz="2400" b="1">
              <a:solidFill>
                <a:srgbClr val="FF3300"/>
              </a:solidFill>
              <a:ea typeface="楷体" panose="02010609060101010101" pitchFamily="49" charset="-122"/>
              <a:cs typeface="楷体_GB2312" panose="02010609030101010101" charset="-122"/>
            </a:endParaRPr>
          </a:p>
          <a:p>
            <a:endParaRPr lang="en-US" altLang="zh-CN" sz="2400" b="1">
              <a:ea typeface="楷体" panose="02010609060101010101" pitchFamily="49" charset="-122"/>
              <a:cs typeface="楷体_GB2312" panose="02010609030101010101" charset="-122"/>
            </a:endParaRPr>
          </a:p>
          <a:p>
            <a:endParaRPr lang="en-US" altLang="zh-CN" sz="3200" b="1"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195736" y="1131010"/>
            <a:ext cx="183255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阿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姨好！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195736" y="1992589"/>
            <a:ext cx="306846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啊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，你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说什么？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195736" y="2854168"/>
            <a:ext cx="38924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？这是怎么回事？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2195736" y="3715747"/>
            <a:ext cx="430438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啊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，多么可爱的小鸟！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899592" y="915566"/>
            <a:ext cx="66225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6000" b="1" dirty="0">
                <a:solidFill>
                  <a:srgbClr val="000000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ā</a:t>
            </a:r>
            <a:endParaRPr lang="en-US" altLang="zh-CN" sz="6000" b="1" dirty="0">
              <a:solidFill>
                <a:srgbClr val="000000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899592" y="1777145"/>
            <a:ext cx="8636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000" b="1" dirty="0">
                <a:solidFill>
                  <a:srgbClr val="000000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á</a:t>
            </a:r>
            <a:endParaRPr lang="en-US" altLang="zh-CN" sz="6000" b="1" dirty="0">
              <a:solidFill>
                <a:srgbClr val="000000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899592" y="2638724"/>
            <a:ext cx="6832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 dirty="0">
                <a:solidFill>
                  <a:srgbClr val="000000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ǎ</a:t>
            </a:r>
            <a:endParaRPr lang="en-US" altLang="zh-CN" sz="6000" b="1" dirty="0">
              <a:solidFill>
                <a:srgbClr val="000000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899592" y="3500303"/>
            <a:ext cx="69121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 dirty="0">
                <a:solidFill>
                  <a:srgbClr val="000000"/>
                </a:solidFill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à</a:t>
            </a:r>
            <a:endParaRPr lang="en-US" altLang="zh-CN" sz="6000" b="1" dirty="0">
              <a:solidFill>
                <a:srgbClr val="000000"/>
              </a:solidFill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970" y="90147"/>
            <a:ext cx="1534235" cy="1841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132" b="100000" l="383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394" y="1036609"/>
            <a:ext cx="1074696" cy="1673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53351" l="0" r="89474">
                        <a14:foregroundMark x1="4954" y1="2835" x2="4954" y2="2835"/>
                        <a14:foregroundMark x1="36533" y1="29639" x2="31579" y2="26289"/>
                        <a14:foregroundMark x1="12074" y1="7474" x2="12074" y2="7474"/>
                        <a14:foregroundMark x1="52322" y1="41753" x2="62539" y2="39175"/>
                        <a14:backgroundMark x1="22291" y1="3351" x2="22291" y2="3351"/>
                        <a14:backgroundMark x1="28173" y1="45876" x2="28173" y2="45876"/>
                        <a14:backgroundMark x1="45201" y1="46392" x2="45201" y2="46392"/>
                        <a14:backgroundMark x1="73065" y1="47165" x2="73065" y2="47165"/>
                        <a14:backgroundMark x1="79876" y1="52320" x2="76780" y2="43814"/>
                        <a14:backgroundMark x1="76780" y1="44072" x2="69350" y2="443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1851"/>
          <a:stretch>
            <a:fillRect/>
          </a:stretch>
        </p:blipFill>
        <p:spPr bwMode="auto">
          <a:xfrm>
            <a:off x="6088148" y="2457892"/>
            <a:ext cx="2301743" cy="1293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115563" y="195486"/>
            <a:ext cx="2601813" cy="724323"/>
            <a:chOff x="3410347" y="3719635"/>
            <a:chExt cx="2601813" cy="724323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709223" y="3751381"/>
              <a:ext cx="2268000" cy="692577"/>
            </a:xfrm>
            <a:prstGeom prst="rect">
              <a:avLst/>
            </a:prstGeom>
          </p:spPr>
        </p:pic>
        <p:sp>
          <p:nvSpPr>
            <p:cNvPr id="19" name="文本框 14"/>
            <p:cNvSpPr txBox="1"/>
            <p:nvPr/>
          </p:nvSpPr>
          <p:spPr>
            <a:xfrm>
              <a:off x="3889269" y="3719635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生活运用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347" y="3751381"/>
              <a:ext cx="450000" cy="559756"/>
            </a:xfrm>
            <a:prstGeom prst="rect">
              <a:avLst/>
            </a:prstGeom>
          </p:spPr>
        </p:pic>
      </p:grpSp>
      <p:pic>
        <p:nvPicPr>
          <p:cNvPr id="1027" name="Picture 3" descr="C:\Users\Administrator\Desktop\包图网_18149442春天的蓝色小鸟形象元素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697234"/>
            <a:ext cx="1226694" cy="124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istrator\Desktop\5b86acf9a3c79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31" y="844293"/>
            <a:ext cx="3330873" cy="426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55976" y="1923678"/>
            <a:ext cx="3960440" cy="2663230"/>
          </a:xfrm>
          <a:prstGeom prst="rect">
            <a:avLst/>
          </a:prstGeom>
          <a:solidFill>
            <a:schemeClr val="bg1">
              <a:alpha val="86000"/>
            </a:schemeClr>
          </a:solidFill>
          <a:ln w="19050">
            <a:solidFill>
              <a:srgbClr val="00B050"/>
            </a:solidFill>
            <a:prstDash val="sysDash"/>
          </a:ln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学习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拼音用处大，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识字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读书要靠它，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帮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我学好普通话，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看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谁学得顶呱呱！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 rot="273584">
            <a:off x="554833" y="1083331"/>
            <a:ext cx="3813679" cy="1653281"/>
          </a:xfrm>
          <a:prstGeom prst="rect">
            <a:avLst/>
          </a:prstGeom>
        </p:spPr>
        <p:txBody>
          <a:bodyPr wrap="square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5400" b="1" smtClean="0">
                <a:latin typeface="黑体" panose="02010609060101010101" pitchFamily="49" charset="-122"/>
                <a:ea typeface="黑体" panose="02010609060101010101" pitchFamily="49" charset="-122"/>
              </a:rPr>
              <a:t>拼 音 王 国</a:t>
            </a:r>
            <a:endParaRPr lang="en-US" altLang="zh-CN" sz="54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164416" y="125219"/>
            <a:ext cx="2816764" cy="646331"/>
            <a:chOff x="5499652" y="3435846"/>
            <a:chExt cx="2816764" cy="646331"/>
          </a:xfrm>
        </p:grpSpPr>
        <p:sp>
          <p:nvSpPr>
            <p:cNvPr id="13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15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2388150" y="3088814"/>
            <a:ext cx="184731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altLang="zh-CN" sz="2400" b="1">
              <a:solidFill>
                <a:srgbClr val="FF3300"/>
              </a:solidFill>
              <a:ea typeface="楷体" panose="02010609060101010101" pitchFamily="49" charset="-122"/>
              <a:cs typeface="楷体_GB2312" panose="02010609030101010101" charset="-122"/>
            </a:endParaRPr>
          </a:p>
          <a:p>
            <a:endParaRPr lang="en-US" altLang="zh-CN" sz="2400" b="1">
              <a:ea typeface="楷体" panose="02010609060101010101" pitchFamily="49" charset="-122"/>
              <a:cs typeface="楷体_GB2312" panose="02010609030101010101" charset="-122"/>
            </a:endParaRPr>
          </a:p>
          <a:p>
            <a:endParaRPr lang="en-US" altLang="zh-CN" sz="3200" b="1"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572300" y="1187408"/>
            <a:ext cx="306846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噢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，原来是他。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572300" y="2309003"/>
            <a:ext cx="306846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哦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是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这样吗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572300" y="3443381"/>
            <a:ext cx="306846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哦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！我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明白了。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1436709" y="921549"/>
            <a:ext cx="66225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6000" b="1" dirty="0"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ō</a:t>
            </a:r>
            <a:endParaRPr lang="en-US" altLang="zh-CN" sz="6000" b="1" dirty="0"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1436709" y="2060143"/>
            <a:ext cx="8636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000" b="1" dirty="0"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ó</a:t>
            </a:r>
            <a:endParaRPr lang="en-US" altLang="zh-CN" sz="6000" b="1" dirty="0"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1436709" y="3228517"/>
            <a:ext cx="62228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 dirty="0"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ò</a:t>
            </a:r>
            <a:endParaRPr lang="en-US" altLang="zh-CN" sz="6000" b="1" dirty="0"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pic>
        <p:nvPicPr>
          <p:cNvPr id="15" name="Picture 3" descr="C:\Users\Administrator\Downloads\七彩课堂语文一年级上册出片文件7(1)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 flipH="1">
            <a:off x="5640769" y="3306140"/>
            <a:ext cx="1326026" cy="1620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4175">
                        <a14:foregroundMark x1="39159" y1="40878" x2="37217" y2="47297"/>
                        <a14:backgroundMark x1="60518" y1="86149" x2="66667" y2="97973"/>
                        <a14:backgroundMark x1="54369" y1="95270" x2="44013" y2="98649"/>
                        <a14:backgroundMark x1="25890" y1="97635" x2="1618" y2="97973"/>
                        <a14:backgroundMark x1="64401" y1="81757" x2="58252" y2="817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9940" y="1892513"/>
            <a:ext cx="1410254" cy="1350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376" y="335795"/>
            <a:ext cx="1377154" cy="194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779912" y="2020269"/>
            <a:ext cx="11079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白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鹅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779912" y="3052964"/>
            <a:ext cx="11079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恶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心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3779912" y="4085659"/>
            <a:ext cx="11079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鳄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鱼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2411760" y="1873156"/>
            <a:ext cx="66225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6000" b="1" dirty="0"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é</a:t>
            </a:r>
            <a:endParaRPr lang="en-US" altLang="zh-CN" sz="6000" b="1" dirty="0"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2411760" y="2902754"/>
            <a:ext cx="8636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6000" b="1" dirty="0"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ě</a:t>
            </a:r>
            <a:endParaRPr lang="en-US" altLang="zh-CN" sz="6000" b="1" dirty="0"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2411760" y="3932351"/>
            <a:ext cx="60144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6000" b="1" dirty="0"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è</a:t>
            </a:r>
            <a:endParaRPr lang="en-US" altLang="zh-CN" sz="6000" b="1" dirty="0"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411760" y="843558"/>
            <a:ext cx="66225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6000" b="1" dirty="0">
                <a:latin typeface="汉语拼音" panose="020B0604020202020204" pitchFamily="34" charset="0"/>
                <a:ea typeface="新宋体" panose="02010609030101010101" pitchFamily="49" charset="-122"/>
                <a:cs typeface="汉语拼音" panose="020B0604020202020204" pitchFamily="34" charset="0"/>
              </a:rPr>
              <a:t>ē</a:t>
            </a:r>
            <a:endParaRPr lang="en-US" altLang="zh-CN" sz="6000" b="1" dirty="0">
              <a:latin typeface="汉语拼音" panose="020B0604020202020204" pitchFamily="34" charset="0"/>
              <a:ea typeface="新宋体" panose="0201060903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779912" y="987574"/>
            <a:ext cx="110799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阿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胶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5122" name="Picture 2" descr="http://p0.so.qhmsg.com/bdr/_240_/t01cb78af5dd5ca7815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875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231"/>
          <a:stretch>
            <a:fillRect/>
          </a:stretch>
        </p:blipFill>
        <p:spPr bwMode="auto">
          <a:xfrm>
            <a:off x="5508104" y="2783968"/>
            <a:ext cx="1299791" cy="1148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773" l="2521" r="899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5544" y="1437396"/>
            <a:ext cx="1962720" cy="1451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58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2492"/>
            <a:ext cx="1621706" cy="152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430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48064" y="3936381"/>
            <a:ext cx="2156470" cy="1099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156725" y="1508485"/>
            <a:ext cx="6630546" cy="3295513"/>
            <a:chOff x="821774" y="1721800"/>
            <a:chExt cx="6630546" cy="3549014"/>
          </a:xfrm>
        </p:grpSpPr>
        <p:pic>
          <p:nvPicPr>
            <p:cNvPr id="1027" name="Picture 3" descr="C:\Users\Administrator\Desktop\5cdd0f34a9c51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1774" y="1721800"/>
              <a:ext cx="6630546" cy="35490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2198641" y="1950394"/>
              <a:ext cx="3813519" cy="3091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sz="36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ɑ</a:t>
              </a:r>
              <a:r>
                <a:rPr lang="zh-CN" altLang="en-US" sz="36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的头上戴</a:t>
              </a:r>
              <a:r>
                <a:rPr lang="zh-CN" altLang="en-US" sz="360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小帽</a:t>
              </a:r>
              <a:r>
                <a:rPr lang="zh-CN" altLang="en-US" sz="360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，</a:t>
              </a:r>
              <a:endParaRPr lang="en-US" altLang="zh-CN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360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读音</a:t>
              </a:r>
              <a:r>
                <a:rPr lang="zh-CN" altLang="en-US" sz="36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不同要记牢。</a:t>
              </a:r>
              <a:endPara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36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一声平，二</a:t>
              </a:r>
              <a:r>
                <a:rPr lang="zh-CN" altLang="en-US" sz="360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声扬</a:t>
              </a:r>
              <a:r>
                <a:rPr lang="zh-CN" altLang="en-US" sz="360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，</a:t>
              </a:r>
              <a:endParaRPr lang="en-US" altLang="zh-CN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>
                <a:lnSpc>
                  <a:spcPct val="130000"/>
                </a:lnSpc>
              </a:pPr>
              <a:r>
                <a:rPr lang="zh-CN" altLang="en-US" sz="360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三</a:t>
              </a:r>
              <a:r>
                <a:rPr lang="zh-CN" altLang="en-US" sz="36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声拐弯四声降。</a:t>
              </a:r>
              <a:endPara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59465" y="256314"/>
            <a:ext cx="5420647" cy="731260"/>
            <a:chOff x="3327817" y="2776594"/>
            <a:chExt cx="5420647" cy="73126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37492" y="2815277"/>
              <a:ext cx="4678924" cy="692577"/>
            </a:xfrm>
            <a:prstGeom prst="rect">
              <a:avLst/>
            </a:prstGeom>
          </p:spPr>
        </p:pic>
        <p:sp>
          <p:nvSpPr>
            <p:cNvPr id="11" name="文本框 14"/>
            <p:cNvSpPr txBox="1"/>
            <p:nvPr/>
          </p:nvSpPr>
          <p:spPr>
            <a:xfrm>
              <a:off x="3817261" y="2776594"/>
              <a:ext cx="4931203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学读儿歌 巩固四声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  <p:pic>
        <p:nvPicPr>
          <p:cNvPr id="13" name="Picture 2" descr="C:\Users\Administrator\Desktop\5cdd0f34a9c5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4572">
            <a:off x="1128721" y="1106295"/>
            <a:ext cx="1255237" cy="104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Administrator\Desktop\5wwcdd0f34a9c5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90770" y="2979324"/>
            <a:ext cx="1495362" cy="968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Administrator\Desktop\5cdd0f34a9c5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89614">
            <a:off x="5997830" y="962651"/>
            <a:ext cx="1255237" cy="104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Administrator\Desktop\5cdd0f34a9c5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53041">
            <a:off x="6956173" y="2891548"/>
            <a:ext cx="1255237" cy="104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2312158" y="2490444"/>
            <a:ext cx="5860242" cy="809902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312157" y="3300346"/>
            <a:ext cx="5860241" cy="77887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312158" y="1712218"/>
            <a:ext cx="5860242" cy="79891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2312157" y="1721910"/>
            <a:ext cx="5860243" cy="2367654"/>
            <a:chOff x="2051720" y="1131590"/>
            <a:chExt cx="1800200" cy="864096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2051720" y="1131590"/>
              <a:ext cx="18002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2051720" y="1419622"/>
              <a:ext cx="1800200" cy="0"/>
            </a:xfrm>
            <a:prstGeom prst="line">
              <a:avLst/>
            </a:prstGeom>
            <a:ln w="1270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2051720" y="1707654"/>
              <a:ext cx="1800200" cy="0"/>
            </a:xfrm>
            <a:prstGeom prst="line">
              <a:avLst/>
            </a:prstGeom>
            <a:ln w="1270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2051720" y="1995686"/>
              <a:ext cx="18002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4076885" y="627534"/>
            <a:ext cx="188016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四线格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9471" y="1133331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第一线</a:t>
            </a:r>
            <a:endParaRPr lang="en-US" altLang="zh-CN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9471" y="1925419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第二线</a:t>
            </a:r>
            <a:endParaRPr lang="en-US" altLang="zh-CN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1560" y="2717507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第三线</a:t>
            </a:r>
            <a:endParaRPr lang="en-US" altLang="zh-CN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1560" y="3509595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第四线</a:t>
            </a:r>
            <a:endParaRPr lang="en-US" altLang="zh-CN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876929" y="1847858"/>
            <a:ext cx="13515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</a:rPr>
              <a:t>上格</a:t>
            </a:r>
            <a:endParaRPr lang="en-US" altLang="zh-CN" sz="2800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876929" y="2725596"/>
            <a:ext cx="13515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</a:rPr>
              <a:t>中格</a:t>
            </a:r>
            <a:endParaRPr lang="en-US" altLang="zh-CN" sz="2800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876929" y="3541350"/>
            <a:ext cx="13515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dirty="0">
                <a:solidFill>
                  <a:prstClr val="black"/>
                </a:solidFill>
                <a:latin typeface="微软雅黑" panose="020B0503020204020204" charset="-122"/>
              </a:rPr>
              <a:t>下格</a:t>
            </a:r>
            <a:endParaRPr lang="en-US" altLang="zh-CN" sz="2800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30" grpId="0" animBg="1"/>
      <p:bldP spid="30" grpId="1" animBg="1"/>
      <p:bldP spid="28" grpId="0" animBg="1"/>
      <p:bldP spid="28" grpId="1" animBg="1"/>
      <p:bldP spid="15" grpId="0"/>
      <p:bldP spid="16" grpId="0"/>
      <p:bldP spid="17" grpId="0"/>
      <p:bldP spid="18" grpId="0"/>
      <p:bldP spid="32" grpId="0"/>
      <p:bldP spid="38" grpId="0"/>
      <p:bldP spid="3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67544" y="1563638"/>
            <a:ext cx="3744416" cy="3328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拼音格，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条线。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拼音字母住里边。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住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上格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不顶线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住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下格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不踩边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中格写满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顶两边。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611560" y="627534"/>
            <a:ext cx="303229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线</a:t>
            </a:r>
            <a:r>
              <a:rPr lang="zh-CN" altLang="en-US" sz="4000" smtClean="0">
                <a:latin typeface="黑体" panose="02010609060101010101" pitchFamily="49" charset="-122"/>
                <a:ea typeface="黑体" panose="02010609060101010101" pitchFamily="49" charset="-122"/>
              </a:rPr>
              <a:t>格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儿歌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113014"/>
            <a:ext cx="4752528" cy="1869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19840" y1="3591" x2="19840" y2="3591"/>
                        <a14:foregroundMark x1="10822" y1="5525" x2="10822" y2="5525"/>
                        <a14:foregroundMark x1="10822" y1="5525" x2="10822" y2="5525"/>
                        <a14:foregroundMark x1="10822" y1="5525" x2="94188" y2="6906"/>
                        <a14:foregroundMark x1="94990" y1="8011" x2="93988" y2="92541"/>
                        <a14:foregroundMark x1="92986" y1="94199" x2="6413" y2="94475"/>
                        <a14:foregroundMark x1="6413" y1="94475" x2="6413" y2="94475"/>
                        <a14:foregroundMark x1="3006" y1="91713" x2="3407" y2="3591"/>
                        <a14:foregroundMark x1="6613" y1="10221" x2="92786" y2="10221"/>
                        <a14:foregroundMark x1="5010" y1="9945" x2="5010" y2="9945"/>
                        <a14:foregroundMark x1="5010" y1="9945" x2="5210" y2="92265"/>
                        <a14:foregroundMark x1="94188" y1="9116" x2="93988" y2="47238"/>
                        <a14:foregroundMark x1="92786" y1="14641" x2="92786" y2="14641"/>
                        <a14:foregroundMark x1="92986" y1="22376" x2="93186" y2="91436"/>
                        <a14:foregroundMark x1="6012" y1="92265" x2="93186" y2="93094"/>
                        <a14:foregroundMark x1="5010" y1="13536" x2="5411" y2="91989"/>
                        <a14:foregroundMark x1="5611" y1="13536" x2="6012" y2="49724"/>
                        <a14:foregroundMark x1="6012" y1="49724" x2="6012" y2="49724"/>
                        <a14:foregroundMark x1="4810" y1="19613" x2="6613" y2="38950"/>
                        <a14:foregroundMark x1="4810" y1="16022" x2="6012" y2="309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7" y="339502"/>
            <a:ext cx="4608513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 Box 33"/>
          <p:cNvSpPr txBox="1"/>
          <p:nvPr/>
        </p:nvSpPr>
        <p:spPr>
          <a:xfrm>
            <a:off x="4572000" y="915566"/>
            <a:ext cx="4104456" cy="3416320"/>
          </a:xfrm>
          <a:prstGeom prst="rect">
            <a:avLst/>
          </a:prstGeom>
          <a:noFill/>
          <a:ln w="38100" cap="rnd" cmpd="sng">
            <a:noFill/>
            <a:prstDash val="sysDot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背要挺立，字看清，</a:t>
            </a:r>
            <a:endParaRPr lang="en-US" altLang="zh-CN" sz="36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头摆正，肩放平。</a:t>
            </a:r>
            <a:endParaRPr lang="en-US" altLang="zh-CN" sz="36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手离</a:t>
            </a:r>
            <a:r>
              <a:rPr lang="zh-CN" altLang="en-US" sz="36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笔尖一寸，</a:t>
            </a:r>
            <a:endParaRPr lang="en-US" altLang="zh-CN" sz="36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胸离桌子一拳，</a:t>
            </a:r>
            <a:endParaRPr lang="en-US" altLang="zh-CN" sz="36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眼离桌面一尺。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45651"/>
            <a:ext cx="1015200" cy="1015200"/>
          </a:xfrm>
          <a:prstGeom prst="rect">
            <a:avLst/>
          </a:prstGeom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071386" y="627534"/>
            <a:ext cx="350061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smtClean="0">
                <a:latin typeface="宋体" panose="02010600030101010101" pitchFamily="2" charset="-122"/>
              </a:rPr>
              <a:t>复习书写姿势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  <p:pic>
        <p:nvPicPr>
          <p:cNvPr id="1026" name="Picture 2" descr="C:\Users\Administrator\Desktop\图片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152" y="1431077"/>
            <a:ext cx="3084513" cy="288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45651"/>
            <a:ext cx="1015200" cy="1015200"/>
          </a:xfrm>
          <a:prstGeom prst="rect">
            <a:avLst/>
          </a:prstGeom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071386" y="627534"/>
            <a:ext cx="350061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smtClean="0">
                <a:latin typeface="宋体" panose="02010600030101010101" pitchFamily="2" charset="-122"/>
              </a:rPr>
              <a:t>复习执笔方法</a:t>
            </a:r>
            <a:endParaRPr lang="en-US" altLang="zh-CN" sz="3600" b="1" dirty="0">
              <a:latin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220072" y="843558"/>
            <a:ext cx="3384376" cy="4151341"/>
            <a:chOff x="467544" y="843558"/>
            <a:chExt cx="3234734" cy="3960440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19840" y1="3591" x2="19840" y2="3591"/>
                          <a14:foregroundMark x1="10822" y1="5525" x2="10822" y2="5525"/>
                          <a14:foregroundMark x1="10822" y1="5525" x2="10822" y2="5525"/>
                          <a14:foregroundMark x1="10822" y1="5525" x2="94188" y2="6906"/>
                          <a14:foregroundMark x1="94990" y1="8011" x2="93988" y2="92541"/>
                          <a14:foregroundMark x1="92986" y1="94199" x2="6413" y2="94475"/>
                          <a14:foregroundMark x1="6413" y1="94475" x2="6413" y2="94475"/>
                          <a14:foregroundMark x1="3006" y1="91713" x2="3407" y2="3591"/>
                          <a14:foregroundMark x1="6613" y1="10221" x2="92786" y2="10221"/>
                          <a14:foregroundMark x1="5010" y1="9945" x2="5010" y2="9945"/>
                          <a14:foregroundMark x1="5010" y1="9945" x2="5210" y2="92265"/>
                          <a14:foregroundMark x1="94188" y1="9116" x2="93988" y2="47238"/>
                          <a14:foregroundMark x1="92786" y1="14641" x2="92786" y2="14641"/>
                          <a14:foregroundMark x1="92986" y1="22376" x2="93186" y2="91436"/>
                          <a14:foregroundMark x1="6012" y1="92265" x2="93186" y2="93094"/>
                          <a14:foregroundMark x1="5010" y1="13536" x2="5411" y2="91989"/>
                          <a14:foregroundMark x1="5611" y1="13536" x2="6012" y2="49724"/>
                          <a14:foregroundMark x1="6012" y1="49724" x2="6012" y2="49724"/>
                          <a14:foregroundMark x1="4810" y1="19613" x2="6613" y2="38950"/>
                          <a14:foregroundMark x1="4810" y1="16022" x2="6012" y2="309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843558"/>
              <a:ext cx="3234734" cy="39604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926546" y="1168437"/>
              <a:ext cx="2431611" cy="3321497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食指拇指捏着</a:t>
              </a:r>
              <a:r>
                <a:rPr lang="en-US" altLang="zh-CN" sz="28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endParaRPr lang="en-US" altLang="zh-CN" sz="2800" b="1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三</a:t>
              </a: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指四指托着</a:t>
              </a:r>
              <a:r>
                <a:rPr lang="en-US" altLang="zh-CN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endPara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小指在后藏着</a:t>
              </a:r>
              <a:r>
                <a:rPr lang="en-US" altLang="zh-CN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笔尖向前斜着</a:t>
              </a:r>
              <a:r>
                <a:rPr lang="en-US" altLang="zh-CN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笔杆向后躺着。</a:t>
              </a:r>
              <a:endPara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77123" y="1641361"/>
            <a:ext cx="4054917" cy="3024336"/>
            <a:chOff x="517083" y="1641361"/>
            <a:chExt cx="4054917" cy="3024336"/>
          </a:xfrm>
        </p:grpSpPr>
        <p:pic>
          <p:nvPicPr>
            <p:cNvPr id="15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083" y="1641361"/>
              <a:ext cx="4054917" cy="3024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2762" y="1851670"/>
              <a:ext cx="723900" cy="542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2" name="矩形 7191"/>
          <p:cNvSpPr/>
          <p:nvPr/>
        </p:nvSpPr>
        <p:spPr>
          <a:xfrm>
            <a:off x="3341787" y="1874754"/>
            <a:ext cx="4002087" cy="4713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3341787" y="1449148"/>
          <a:ext cx="4002087" cy="1338626"/>
        </p:xfrm>
        <a:graphic>
          <a:graphicData uri="http://schemas.openxmlformats.org/drawingml/2006/table">
            <a:tbl>
              <a:tblPr firstRow="1" bandRow="1"/>
              <a:tblGrid>
                <a:gridCol w="4002087"/>
              </a:tblGrid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878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908405" y="265747"/>
            <a:ext cx="65843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a</a:t>
            </a:r>
            <a:endParaRPr kumimoji="0" lang="zh-CN" altLang="en-US" sz="20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85315" y="3507854"/>
            <a:ext cx="7459093" cy="1113766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书写提示</a:t>
            </a:r>
            <a:endParaRPr lang="en-US" altLang="zh-CN" sz="24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    两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笔写成，占中格。先写左半圆，再写竖右弯。 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2555776" y="1475447"/>
            <a:ext cx="0" cy="97108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弧形 55"/>
          <p:cNvSpPr/>
          <p:nvPr/>
        </p:nvSpPr>
        <p:spPr>
          <a:xfrm rot="601623" flipH="1">
            <a:off x="971788" y="1319553"/>
            <a:ext cx="833591" cy="1406392"/>
          </a:xfrm>
          <a:prstGeom prst="arc">
            <a:avLst>
              <a:gd name="adj1" fmla="val 16200000"/>
              <a:gd name="adj2" fmla="val 5111293"/>
            </a:avLst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7189" name="文本框 7188"/>
          <p:cNvSpPr txBox="1"/>
          <p:nvPr/>
        </p:nvSpPr>
        <p:spPr>
          <a:xfrm>
            <a:off x="1440086" y="1013782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  <a:cs typeface="+mn-cs"/>
              </a:rPr>
              <a:t>1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2432191" y="969071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charset="-122"/>
                <a:cs typeface="+mn-cs"/>
              </a:rPr>
              <a:t>2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14704" y="123478"/>
            <a:ext cx="2222650" cy="712648"/>
            <a:chOff x="395536" y="364326"/>
            <a:chExt cx="2222650" cy="712648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5937" y="383823"/>
              <a:ext cx="1874647" cy="693151"/>
            </a:xfrm>
            <a:prstGeom prst="rect">
              <a:avLst/>
            </a:prstGeom>
          </p:spPr>
        </p:pic>
        <p:sp>
          <p:nvSpPr>
            <p:cNvPr id="21" name="文本框 14"/>
            <p:cNvSpPr txBox="1"/>
            <p:nvPr/>
          </p:nvSpPr>
          <p:spPr>
            <a:xfrm>
              <a:off x="864933" y="364326"/>
              <a:ext cx="1753253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学书写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5020472" y="1835353"/>
            <a:ext cx="560248" cy="52666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112" y="1824502"/>
            <a:ext cx="560252" cy="526661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0470" y="1831678"/>
            <a:ext cx="559642" cy="5260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6" dur="1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2" grpId="0" bldLvl="0" animBg="1"/>
      <p:bldP spid="7192" grpId="1" bldLvl="0" animBg="1"/>
      <p:bldP spid="7192" grpId="2" bldLvl="0" animBg="1"/>
      <p:bldP spid="56" grpId="0" animBg="1"/>
      <p:bldP spid="7189" grpId="0"/>
      <p:bldP spid="5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349407" y="1571534"/>
            <a:ext cx="4002087" cy="4713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3341787" y="1138032"/>
          <a:ext cx="4002087" cy="1338626"/>
        </p:xfrm>
        <a:graphic>
          <a:graphicData uri="http://schemas.openxmlformats.org/drawingml/2006/table">
            <a:tbl>
              <a:tblPr firstRow="1" bandRow="1"/>
              <a:tblGrid>
                <a:gridCol w="4002087"/>
              </a:tblGrid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878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4352149" y="872345"/>
            <a:ext cx="1620000" cy="1932515"/>
          </a:xfrm>
          <a:prstGeom prst="rect">
            <a:avLst/>
          </a:prstGeom>
        </p:spPr>
      </p:pic>
      <p:sp>
        <p:nvSpPr>
          <p:cNvPr id="19" name="弧形 18"/>
          <p:cNvSpPr/>
          <p:nvPr/>
        </p:nvSpPr>
        <p:spPr>
          <a:xfrm rot="20812868" flipH="1">
            <a:off x="1057013" y="1040338"/>
            <a:ext cx="1544331" cy="1564717"/>
          </a:xfrm>
          <a:prstGeom prst="arc">
            <a:avLst>
              <a:gd name="adj1" fmla="val 16431496"/>
              <a:gd name="adj2" fmla="val 4423990"/>
            </a:avLst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150789" y="699542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22" name="文本框 21"/>
          <p:cNvSpPr txBox="1"/>
          <p:nvPr/>
        </p:nvSpPr>
        <p:spPr>
          <a:xfrm>
            <a:off x="961237" y="-20538"/>
            <a:ext cx="65843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o</a:t>
            </a:r>
            <a:endParaRPr lang="zh-CN" altLang="en-US" sz="20000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85315" y="3507854"/>
            <a:ext cx="7303602" cy="1200329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书写提示</a:t>
            </a:r>
            <a:endParaRPr lang="en-US" altLang="zh-CN" sz="24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    一笔写成，占中格。从左上起笔，圆要写饱满。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bldLvl="0" animBg="1"/>
      <p:bldP spid="17" grpId="2" bldLvl="0" animBg="1"/>
      <p:bldP spid="19" grpId="0" animBg="1"/>
      <p:bldP spid="20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273842" y="1565819"/>
            <a:ext cx="4002087" cy="4713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147492" y="-100144"/>
            <a:ext cx="65843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dirty="0">
                <a:latin typeface="汉语拼音" panose="020B0604020202020204" pitchFamily="34" charset="0"/>
                <a:cs typeface="汉语拼音" panose="020B0604020202020204" pitchFamily="34" charset="0"/>
              </a:rPr>
              <a:t>e</a:t>
            </a:r>
            <a:endParaRPr lang="zh-CN" altLang="en-US" sz="200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3341787" y="1138032"/>
          <a:ext cx="4002087" cy="1338626"/>
        </p:xfrm>
        <a:graphic>
          <a:graphicData uri="http://schemas.openxmlformats.org/drawingml/2006/table">
            <a:tbl>
              <a:tblPr firstRow="1" bandRow="1"/>
              <a:tblGrid>
                <a:gridCol w="4002087"/>
              </a:tblGrid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878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061" y="1550090"/>
            <a:ext cx="454496" cy="50321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948" y="1555805"/>
            <a:ext cx="454496" cy="503218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689593" y="1667367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22" name="弧形 21"/>
          <p:cNvSpPr/>
          <p:nvPr/>
        </p:nvSpPr>
        <p:spPr>
          <a:xfrm rot="7925279" flipH="1">
            <a:off x="1600931" y="861391"/>
            <a:ext cx="937189" cy="1247029"/>
          </a:xfrm>
          <a:prstGeom prst="arc">
            <a:avLst>
              <a:gd name="adj1" fmla="val 16431496"/>
              <a:gd name="adj2" fmla="val 4423990"/>
            </a:avLst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箭头连接符 22"/>
          <p:cNvCxnSpPr/>
          <p:nvPr/>
        </p:nvCxnSpPr>
        <p:spPr>
          <a:xfrm flipH="1">
            <a:off x="1951156" y="1850575"/>
            <a:ext cx="639606" cy="2"/>
          </a:xfrm>
          <a:prstGeom prst="straightConnector1">
            <a:avLst/>
          </a:prstGeom>
          <a:ln w="5715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785315" y="3507854"/>
            <a:ext cx="7149714" cy="1200329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书写提示</a:t>
            </a:r>
            <a:endParaRPr lang="en-US" altLang="zh-CN" sz="24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    一笔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写成，占中格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。书写时注意从里面起笔。 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4" grpId="1" bldLvl="0" animBg="1"/>
      <p:bldP spid="24" grpId="2" bldLvl="0" animBg="1"/>
      <p:bldP spid="20" grpId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683568" y="3795886"/>
            <a:ext cx="432048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000" b="1">
                <a:latin typeface="汉语拼音" panose="020B0604020202020204" pitchFamily="34" charset="0"/>
                <a:cs typeface="汉语拼音" panose="020B0604020202020204" pitchFamily="34" charset="0"/>
              </a:rPr>
              <a:t>张大</a:t>
            </a:r>
            <a:r>
              <a:rPr lang="zh-CN" altLang="en-US" sz="40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嘴巴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ɑ  ɑ  ɑ</a:t>
            </a:r>
            <a:endParaRPr lang="zh-CN" altLang="en-US" sz="4400" b="1" dirty="0">
              <a:solidFill>
                <a:srgbClr val="0000FF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7544" y="987574"/>
            <a:ext cx="1282723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a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4" name="Picture 2" descr="D:\蒋长青\20秋工作项目\一年级课件\一年级拼音单元口型图\a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515" b="100000" l="0" r="100000">
                        <a14:foregroundMark x1="29782" y1="37576" x2="70218" y2="33939"/>
                        <a14:foregroundMark x1="13075" y1="50303" x2="38983" y2="71212"/>
                        <a14:foregroundMark x1="44068" y1="73636" x2="81840" y2="55758"/>
                        <a14:foregroundMark x1="66344" y1="68182" x2="76271" y2="66364"/>
                        <a14:foregroundMark x1="85956" y1="48182" x2="83777" y2="59091"/>
                        <a14:foregroundMark x1="11138" y1="48182" x2="14044" y2="472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396450"/>
            <a:ext cx="2349746" cy="1879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5000"/>
                    </a14:imgEffect>
                    <a14:imgEffect>
                      <a14:colorTemperature colorTemp="6800"/>
                    </a14:imgEffect>
                    <a14:imgEffect>
                      <a14:saturation sat="159000"/>
                    </a14:imgEffect>
                    <a14:imgEffect>
                      <a14:sharpenSoften amoun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690757"/>
            <a:ext cx="3096344" cy="3825209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214704" y="300040"/>
            <a:ext cx="2222650" cy="712648"/>
            <a:chOff x="395536" y="364326"/>
            <a:chExt cx="2222650" cy="71264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5937" y="383823"/>
              <a:ext cx="1874647" cy="693151"/>
            </a:xfrm>
            <a:prstGeom prst="rect">
              <a:avLst/>
            </a:prstGeom>
          </p:spPr>
        </p:pic>
        <p:sp>
          <p:nvSpPr>
            <p:cNvPr id="11" name="文本框 14"/>
            <p:cNvSpPr txBox="1"/>
            <p:nvPr/>
          </p:nvSpPr>
          <p:spPr>
            <a:xfrm>
              <a:off x="864933" y="364326"/>
              <a:ext cx="1753253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我会读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623138" y="2931790"/>
            <a:ext cx="4608512" cy="1717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4400" b="1">
                <a:latin typeface="宋体" panose="02010600030101010101" pitchFamily="2" charset="-122"/>
                <a:cs typeface="汉语拼音" panose="020B0604020202020204" pitchFamily="34" charset="0"/>
              </a:rPr>
              <a:t>圆圆脸蛋扎</a:t>
            </a:r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小辫，张大嘴巴</a:t>
            </a:r>
            <a:r>
              <a:rPr lang="en-US" altLang="zh-CN" sz="44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a  a  a</a:t>
            </a:r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。</a:t>
            </a:r>
            <a:endParaRPr lang="zh-CN" altLang="en-US" sz="4400" b="1" dirty="0">
              <a:latin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07704" y="843558"/>
            <a:ext cx="1282723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a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5000"/>
                    </a14:imgEffect>
                    <a14:imgEffect>
                      <a14:colorTemperature colorTemp="6800"/>
                    </a14:imgEffect>
                    <a14:imgEffect>
                      <a14:saturation sat="159000"/>
                    </a14:imgEffect>
                    <a14:imgEffect>
                      <a14:sharpenSoften amoun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690757"/>
            <a:ext cx="3096344" cy="3825209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6804248" y="-75128"/>
            <a:ext cx="1531188" cy="26468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6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a</a:t>
            </a:r>
            <a:endParaRPr lang="zh-CN" altLang="en-US" sz="72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79512" y="262985"/>
            <a:ext cx="2154230" cy="724589"/>
            <a:chOff x="337765" y="364326"/>
            <a:chExt cx="2154230" cy="724589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7816" y="396338"/>
              <a:ext cx="1778181" cy="692577"/>
            </a:xfrm>
            <a:prstGeom prst="rect">
              <a:avLst/>
            </a:prstGeom>
          </p:spPr>
        </p:pic>
        <p:sp>
          <p:nvSpPr>
            <p:cNvPr id="14" name="文本框 14"/>
            <p:cNvSpPr txBox="1"/>
            <p:nvPr/>
          </p:nvSpPr>
          <p:spPr>
            <a:xfrm>
              <a:off x="827584" y="364326"/>
              <a:ext cx="166441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765" y="396338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755576" y="3926998"/>
            <a:ext cx="38659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latin typeface="汉语拼音" panose="020B0604020202020204" pitchFamily="34" charset="0"/>
                <a:cs typeface="汉语拼音" panose="020B0604020202020204" pitchFamily="34" charset="0"/>
              </a:rPr>
              <a:t>圆圆</a:t>
            </a:r>
            <a:r>
              <a:rPr lang="zh-CN" altLang="en-US" sz="40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嘴巴 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o  o  o</a:t>
            </a:r>
            <a:endParaRPr lang="en-US" altLang="zh-CN" sz="40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7544" y="987574"/>
            <a:ext cx="116730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o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9" name="Picture 2" descr="D:\蒋长青\20秋工作项目\一年级课件\一年级拼音单元口型图\o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827" b="100000" l="9940" r="100000">
                        <a14:foregroundMark x1="43141" y1="46821" x2="43141" y2="46821"/>
                        <a14:foregroundMark x1="60239" y1="46532" x2="43141" y2="471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059582"/>
            <a:ext cx="3089275" cy="2123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6000" contrast="-24000"/>
                    </a14:imgEffect>
                    <a14:imgEffect>
                      <a14:colorTemperature colorTemp="7400"/>
                    </a14:imgEffect>
                    <a14:imgEffect>
                      <a14:saturation sat="112000"/>
                    </a14:imgEffect>
                    <a14:imgEffect>
                      <a14:sharpenSoften amount="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76056" y="754512"/>
            <a:ext cx="3665532" cy="3526429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214704" y="300040"/>
            <a:ext cx="2222650" cy="712648"/>
            <a:chOff x="395536" y="364326"/>
            <a:chExt cx="2222650" cy="71264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5937" y="383823"/>
              <a:ext cx="1874647" cy="693151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864933" y="364326"/>
              <a:ext cx="1753253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我会读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899592" y="3723878"/>
            <a:ext cx="38659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扁扁嘴巴 </a:t>
            </a:r>
            <a:r>
              <a:rPr lang="en-US" altLang="zh-CN" sz="4000" b="1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e  e  e</a:t>
            </a:r>
            <a:endParaRPr lang="en-US" altLang="zh-CN" sz="4000" b="1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2303" y="987574"/>
            <a:ext cx="111601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7" name="Picture 2" descr="D:\蒋长青\20秋工作项目\一年级课件\一年级拼音单元口型图\e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33015" y1="42775" x2="69275" y2="42486"/>
                        <a14:foregroundMark x1="23664" y1="47977" x2="49427" y2="63006"/>
                        <a14:foregroundMark x1="50763" y1="63006" x2="78435" y2="514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0342" y="1275606"/>
            <a:ext cx="3055620" cy="2016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" contrast="3000"/>
                    </a14:imgEffect>
                    <a14:imgEffect>
                      <a14:saturation sat="102000"/>
                    </a14:imgEffect>
                    <a14:imgEffect>
                      <a14:sharpenSoften amoun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624061"/>
            <a:ext cx="3233573" cy="3891905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395536" y="2859782"/>
            <a:ext cx="5040560" cy="185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400" b="1">
                <a:latin typeface="宋体" panose="02010600030101010101" pitchFamily="2" charset="-122"/>
                <a:cs typeface="汉语拼音" panose="020B0604020202020204" pitchFamily="34" charset="0"/>
              </a:rPr>
              <a:t>太阳</a:t>
            </a:r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出来红通通，</a:t>
            </a:r>
            <a:endParaRPr lang="en-US" altLang="zh-CN" sz="4400" b="1" smtClean="0">
              <a:latin typeface="宋体" panose="02010600030101010101" pitchFamily="2" charset="-122"/>
              <a:cs typeface="汉语拼音" panose="020B0604020202020204" pitchFamily="34" charset="0"/>
            </a:endParaRP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公鸡一叫</a:t>
            </a:r>
            <a:r>
              <a:rPr lang="en-US" altLang="zh-CN" sz="44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o  o  o</a:t>
            </a:r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。</a:t>
            </a:r>
            <a:endParaRPr lang="en-US" altLang="zh-CN" sz="4400" b="1" smtClean="0">
              <a:latin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07704" y="627534"/>
            <a:ext cx="116730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o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6000" contrast="-24000"/>
                    </a14:imgEffect>
                    <a14:imgEffect>
                      <a14:colorTemperature colorTemp="7400"/>
                    </a14:imgEffect>
                    <a14:imgEffect>
                      <a14:saturation sat="112000"/>
                    </a14:imgEffect>
                    <a14:imgEffect>
                      <a14:sharpenSoften amount="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76056" y="754512"/>
            <a:ext cx="3665532" cy="3526429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4866446" y="426026"/>
            <a:ext cx="9296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6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o</a:t>
            </a:r>
            <a:endParaRPr lang="zh-CN" altLang="en-US" sz="54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9512" y="262985"/>
            <a:ext cx="2154230" cy="724589"/>
            <a:chOff x="337765" y="364326"/>
            <a:chExt cx="2154230" cy="724589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7816" y="396338"/>
              <a:ext cx="1778181" cy="692577"/>
            </a:xfrm>
            <a:prstGeom prst="rect">
              <a:avLst/>
            </a:prstGeom>
          </p:spPr>
        </p:pic>
        <p:sp>
          <p:nvSpPr>
            <p:cNvPr id="10" name="文本框 14"/>
            <p:cNvSpPr txBox="1"/>
            <p:nvPr/>
          </p:nvSpPr>
          <p:spPr>
            <a:xfrm>
              <a:off x="827584" y="364326"/>
              <a:ext cx="166441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765" y="396338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562034" y="2859782"/>
            <a:ext cx="5594142" cy="1717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44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清清池塘一只鹅，</a:t>
            </a:r>
            <a:endParaRPr lang="en-US" altLang="zh-CN" sz="4400" b="1" smtClean="0">
              <a:latin typeface="汉语拼音" panose="020B0604020202020204" pitchFamily="34" charset="0"/>
              <a:cs typeface="汉语拼音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4400" b="1">
                <a:latin typeface="汉语拼音" panose="020B0604020202020204" pitchFamily="34" charset="0"/>
                <a:cs typeface="汉语拼音" panose="020B0604020202020204" pitchFamily="34" charset="0"/>
              </a:rPr>
              <a:t>水</a:t>
            </a:r>
            <a:r>
              <a:rPr lang="zh-CN" altLang="en-US" sz="44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中倒影</a:t>
            </a:r>
            <a:r>
              <a:rPr lang="en-US" altLang="zh-CN" sz="44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e  e  e</a:t>
            </a:r>
            <a:r>
              <a:rPr lang="zh-CN" altLang="en-US" sz="44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。</a:t>
            </a:r>
            <a:endParaRPr lang="en-US" altLang="zh-CN" sz="4400" b="1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" contrast="3000"/>
                    </a14:imgEffect>
                    <a14:imgEffect>
                      <a14:saturation sat="102000"/>
                    </a14:imgEffect>
                    <a14:imgEffect>
                      <a14:sharpenSoften amoun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624061"/>
            <a:ext cx="3233573" cy="3891905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1907704" y="627534"/>
            <a:ext cx="111601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12160" y="1131590"/>
            <a:ext cx="1795684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39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</a:t>
            </a:r>
            <a:endParaRPr lang="zh-CN" altLang="en-US" sz="8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544" y="294997"/>
            <a:ext cx="3456384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48909" y="267494"/>
            <a:ext cx="3635059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读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儿歌 来巩固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"/>
                    </a14:imgEffect>
                    <a14:imgEffect>
                      <a14:colorTemperature colorTemp="6800"/>
                    </a14:imgEffect>
                    <a14:imgEffect>
                      <a14:saturation sat="113000"/>
                    </a14:imgEffect>
                    <a14:imgEffect>
                      <a14:sharpenSoften amoun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1" t="356" r="22981" b="2029"/>
          <a:stretch>
            <a:fillRect/>
          </a:stretch>
        </p:blipFill>
        <p:spPr bwMode="auto">
          <a:xfrm>
            <a:off x="381000" y="1345720"/>
            <a:ext cx="4191000" cy="2868897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4788024" y="699542"/>
            <a:ext cx="4032448" cy="4081117"/>
          </a:xfrm>
          <a:prstGeom prst="rect">
            <a:avLst/>
          </a:prstGeom>
          <a:noFill/>
          <a:ln w="6350">
            <a:solidFill>
              <a:srgbClr val="00B050"/>
            </a:solidFill>
            <a:prstDash val="sysDash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600" b="1" smtClean="0">
                <a:latin typeface="宋体" panose="02010600030101010101" pitchFamily="2" charset="-122"/>
                <a:cs typeface="汉语拼音" panose="020B0604020202020204" pitchFamily="34" charset="0"/>
              </a:rPr>
              <a:t> 圆圆</a:t>
            </a:r>
            <a:r>
              <a:rPr lang="zh-CN" altLang="en-US" sz="3600" b="1">
                <a:latin typeface="宋体" panose="02010600030101010101" pitchFamily="2" charset="-122"/>
                <a:cs typeface="汉语拼音" panose="020B0604020202020204" pitchFamily="34" charset="0"/>
              </a:rPr>
              <a:t>脸蛋扎</a:t>
            </a:r>
            <a:r>
              <a:rPr lang="zh-CN" altLang="en-US" sz="36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小辫，</a:t>
            </a:r>
            <a:endParaRPr lang="en-US" altLang="zh-CN" sz="3600" b="1" smtClean="0">
              <a:latin typeface="宋体" panose="02010600030101010101" pitchFamily="2" charset="-122"/>
              <a:cs typeface="汉语拼音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smtClean="0">
                <a:latin typeface="宋体" panose="02010600030101010101" pitchFamily="2" charset="-122"/>
                <a:cs typeface="汉语拼音" panose="020B0604020202020204" pitchFamily="34" charset="0"/>
              </a:rPr>
              <a:t> 张大嘴巴</a:t>
            </a:r>
            <a:r>
              <a:rPr lang="en-US" altLang="zh-CN" sz="36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a  a  a</a:t>
            </a:r>
            <a:r>
              <a:rPr lang="zh-CN" altLang="en-US" sz="3600" b="1" smtClean="0">
                <a:latin typeface="宋体" panose="02010600030101010101" pitchFamily="2" charset="-122"/>
                <a:cs typeface="汉语拼音" panose="020B0604020202020204" pitchFamily="34" charset="0"/>
              </a:rPr>
              <a:t>。</a:t>
            </a:r>
            <a:endParaRPr lang="en-US" altLang="zh-CN" sz="3600" b="1" smtClean="0">
              <a:latin typeface="宋体" panose="02010600030101010101" pitchFamily="2" charset="-122"/>
              <a:cs typeface="汉语拼音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smtClean="0">
                <a:latin typeface="宋体" panose="02010600030101010101" pitchFamily="2" charset="-122"/>
                <a:cs typeface="汉语拼音" panose="020B0604020202020204" pitchFamily="34" charset="0"/>
              </a:rPr>
              <a:t> 太阳</a:t>
            </a:r>
            <a:r>
              <a:rPr lang="zh-CN" altLang="en-US" sz="3600" b="1">
                <a:latin typeface="宋体" panose="02010600030101010101" pitchFamily="2" charset="-122"/>
                <a:cs typeface="汉语拼音" panose="020B0604020202020204" pitchFamily="34" charset="0"/>
              </a:rPr>
              <a:t>出来红通通</a:t>
            </a:r>
            <a:r>
              <a:rPr lang="zh-CN" altLang="en-US" sz="3600" b="1" smtClean="0">
                <a:latin typeface="宋体" panose="02010600030101010101" pitchFamily="2" charset="-122"/>
                <a:cs typeface="汉语拼音" panose="020B0604020202020204" pitchFamily="34" charset="0"/>
              </a:rPr>
              <a:t>，</a:t>
            </a:r>
            <a:endParaRPr lang="en-US" altLang="zh-CN" sz="3600" b="1" smtClean="0">
              <a:latin typeface="宋体" panose="02010600030101010101" pitchFamily="2" charset="-122"/>
              <a:cs typeface="汉语拼音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smtClean="0">
                <a:latin typeface="宋体" panose="02010600030101010101" pitchFamily="2" charset="-122"/>
                <a:cs typeface="汉语拼音" panose="020B0604020202020204" pitchFamily="34" charset="0"/>
              </a:rPr>
              <a:t> 公鸡</a:t>
            </a:r>
            <a:r>
              <a:rPr lang="zh-CN" altLang="en-US" sz="3600" b="1">
                <a:latin typeface="宋体" panose="02010600030101010101" pitchFamily="2" charset="-122"/>
                <a:cs typeface="汉语拼音" panose="020B0604020202020204" pitchFamily="34" charset="0"/>
              </a:rPr>
              <a:t>一叫</a:t>
            </a:r>
            <a:r>
              <a:rPr lang="en-US" altLang="zh-CN" sz="3600" b="1">
                <a:latin typeface="汉语拼音" panose="020B0604020202020204" pitchFamily="34" charset="0"/>
                <a:cs typeface="汉语拼音" panose="020B0604020202020204" pitchFamily="34" charset="0"/>
              </a:rPr>
              <a:t>o  o  o</a:t>
            </a:r>
            <a:r>
              <a:rPr lang="zh-CN" altLang="en-US" sz="3600" b="1" smtClean="0">
                <a:latin typeface="宋体" panose="02010600030101010101" pitchFamily="2" charset="-122"/>
                <a:cs typeface="汉语拼音" panose="020B0604020202020204" pitchFamily="34" charset="0"/>
              </a:rPr>
              <a:t>。</a:t>
            </a:r>
            <a:endParaRPr lang="en-US" altLang="zh-CN" sz="3600" b="1" smtClean="0">
              <a:latin typeface="宋体" panose="02010600030101010101" pitchFamily="2" charset="-122"/>
              <a:cs typeface="汉语拼音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  清清</a:t>
            </a:r>
            <a:r>
              <a:rPr lang="zh-CN" altLang="en-US" sz="3600" b="1">
                <a:latin typeface="汉语拼音" panose="020B0604020202020204" pitchFamily="34" charset="0"/>
                <a:cs typeface="汉语拼音" panose="020B0604020202020204" pitchFamily="34" charset="0"/>
              </a:rPr>
              <a:t>池塘一只鹅</a:t>
            </a:r>
            <a:r>
              <a:rPr lang="zh-CN" altLang="en-US" sz="36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，</a:t>
            </a:r>
            <a:endParaRPr lang="en-US" altLang="zh-CN" sz="3600" b="1" smtClean="0">
              <a:latin typeface="汉语拼音" panose="020B0604020202020204" pitchFamily="34" charset="0"/>
              <a:cs typeface="汉语拼音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  水</a:t>
            </a:r>
            <a:r>
              <a:rPr lang="zh-CN" altLang="en-US" sz="3600" b="1">
                <a:latin typeface="汉语拼音" panose="020B0604020202020204" pitchFamily="34" charset="0"/>
                <a:cs typeface="汉语拼音" panose="020B0604020202020204" pitchFamily="34" charset="0"/>
              </a:rPr>
              <a:t>中倒影</a:t>
            </a:r>
            <a:r>
              <a:rPr lang="en-US" altLang="zh-CN" sz="3600" b="1">
                <a:latin typeface="汉语拼音" panose="020B0604020202020204" pitchFamily="34" charset="0"/>
                <a:cs typeface="汉语拼音" panose="020B0604020202020204" pitchFamily="34" charset="0"/>
              </a:rPr>
              <a:t>e  e  e</a:t>
            </a:r>
            <a:r>
              <a:rPr lang="zh-CN" altLang="en-US" sz="36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。</a:t>
            </a:r>
            <a:endParaRPr lang="en-US" altLang="zh-CN" sz="3600" b="1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60" y="299240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518e72df-6080-4f9a-b98a-b6e8e152ede2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57150">
          <a:solidFill>
            <a:srgbClr val="FF0000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798</Words>
  <Application>WPS 演示</Application>
  <PresentationFormat>全屏显示(16:9)</PresentationFormat>
  <Paragraphs>294</Paragraphs>
  <Slides>29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9" baseType="lpstr">
      <vt:lpstr>Arial</vt:lpstr>
      <vt:lpstr>宋体</vt:lpstr>
      <vt:lpstr>Wingdings</vt:lpstr>
      <vt:lpstr>黑体</vt:lpstr>
      <vt:lpstr>汉语拼音</vt:lpstr>
      <vt:lpstr>楷体</vt:lpstr>
      <vt:lpstr>华文细黑</vt:lpstr>
      <vt:lpstr>微软雅黑</vt:lpstr>
      <vt:lpstr>Arial Unicode MS</vt:lpstr>
      <vt:lpstr>Calibri</vt:lpstr>
      <vt:lpstr>楷体_GB2312</vt:lpstr>
      <vt:lpstr>新宋体</vt:lpstr>
      <vt:lpstr>Gulim</vt:lpstr>
      <vt:lpstr>Times New Roman</vt:lpstr>
      <vt:lpstr>方正粗黑宋简体</vt:lpstr>
      <vt:lpstr>Meiryo</vt:lpstr>
      <vt:lpstr>Times New Roman</vt:lpstr>
      <vt:lpstr>Arial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111</cp:revision>
  <dcterms:created xsi:type="dcterms:W3CDTF">2017-03-17T02:28:00Z</dcterms:created>
  <dcterms:modified xsi:type="dcterms:W3CDTF">2022-11-27T11:44:35Z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373B01E9E8A244A0BF4C26EF437A2EE7</vt:lpwstr>
  </property>
</Properties>
</file>