
<file path=[Content_Types].xml><?xml version="1.0" encoding="utf-8"?>
<Types xmlns="http://schemas.openxmlformats.org/package/2006/content-types">
  <Default Extension="wav" ContentType="audio/x-wav"/>
  <Default Extension="png" ContentType="image/png"/>
  <Default Extension="wdp" ContentType="image/vnd.ms-photo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5"/>
  </p:handoutMasterIdLst>
  <p:sldIdLst>
    <p:sldId id="1227" r:id="rId3"/>
    <p:sldId id="1302" r:id="rId5"/>
    <p:sldId id="1113" r:id="rId6"/>
    <p:sldId id="1082" r:id="rId7"/>
    <p:sldId id="1324" r:id="rId8"/>
    <p:sldId id="1330" r:id="rId9"/>
    <p:sldId id="1305" r:id="rId10"/>
    <p:sldId id="1154" r:id="rId11"/>
    <p:sldId id="1043" r:id="rId12"/>
    <p:sldId id="1114" r:id="rId13"/>
    <p:sldId id="1306" r:id="rId14"/>
    <p:sldId id="1331" r:id="rId15"/>
    <p:sldId id="1155" r:id="rId16"/>
    <p:sldId id="1156" r:id="rId17"/>
    <p:sldId id="1307" r:id="rId18"/>
    <p:sldId id="1308" r:id="rId19"/>
    <p:sldId id="1309" r:id="rId20"/>
    <p:sldId id="1311" r:id="rId21"/>
    <p:sldId id="1322" r:id="rId22"/>
    <p:sldId id="928" r:id="rId23"/>
    <p:sldId id="1161" r:id="rId24"/>
    <p:sldId id="1313" r:id="rId25"/>
    <p:sldId id="1312" r:id="rId26"/>
    <p:sldId id="1314" r:id="rId27"/>
    <p:sldId id="1165" r:id="rId28"/>
    <p:sldId id="1130" r:id="rId29"/>
    <p:sldId id="1316" r:id="rId30"/>
    <p:sldId id="1176" r:id="rId31"/>
    <p:sldId id="1177" r:id="rId32"/>
    <p:sldId id="1317" r:id="rId33"/>
    <p:sldId id="1315" r:id="rId34"/>
    <p:sldId id="1335" r:id="rId35"/>
    <p:sldId id="1337" r:id="rId36"/>
    <p:sldId id="1338" r:id="rId37"/>
    <p:sldId id="1171" r:id="rId38"/>
    <p:sldId id="1094" r:id="rId39"/>
    <p:sldId id="1106" r:id="rId40"/>
    <p:sldId id="1125" r:id="rId41"/>
    <p:sldId id="1107" r:id="rId42"/>
    <p:sldId id="1126" r:id="rId43"/>
    <p:sldId id="1135" r:id="rId4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9"/>
    </p:embeddedFont>
    <p:embeddedFont>
      <p:font typeface="汉语拼音" panose="020B0604020202020204" pitchFamily="34" charset="0"/>
      <p:regular r:id="rId50"/>
    </p:embeddedFont>
    <p:embeddedFont>
      <p:font typeface="楷体" panose="02010609060101010101" pitchFamily="49" charset="-122"/>
      <p:regular r:id="rId51"/>
    </p:embeddedFont>
    <p:embeddedFont>
      <p:font typeface="新宋体" panose="02010609030101010101" pitchFamily="49" charset="-122"/>
      <p:regular r:id="rId52"/>
    </p:embeddedFont>
    <p:embeddedFont>
      <p:font typeface="华文细黑" panose="02010600040101010101" pitchFamily="2" charset="-122"/>
      <p:regular r:id="rId53"/>
    </p:embeddedFont>
    <p:embeddedFont>
      <p:font typeface="楷体_GB2312" panose="02010609030101010101" charset="-122"/>
      <p:regular r:id="rId54"/>
    </p:embeddedFont>
    <p:embeddedFont>
      <p:font typeface="微软雅黑" panose="020B0503020204020204" charset="-122"/>
      <p:regular r:id="rId55"/>
    </p:embeddedFont>
    <p:embeddedFont>
      <p:font typeface="Calibri" panose="020F0502020204030204" charset="0"/>
      <p:regular r:id="rId56"/>
      <p:bold r:id="rId57"/>
      <p:italic r:id="rId58"/>
      <p:boldItalic r:id="rId59"/>
    </p:embeddedFont>
  </p:embeddedFontLst>
  <p:custDataLst>
    <p:tags r:id="rId6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3333FF"/>
    <a:srgbClr val="008000"/>
    <a:srgbClr val="333399"/>
    <a:srgbClr val="B5E882"/>
    <a:srgbClr val="00CC66"/>
    <a:srgbClr val="00CC00"/>
    <a:srgbClr val="00B450"/>
    <a:srgbClr val="00BE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85" autoAdjust="0"/>
    <p:restoredTop sz="99407" autoAdjust="0"/>
  </p:normalViewPr>
  <p:slideViewPr>
    <p:cSldViewPr>
      <p:cViewPr>
        <p:scale>
          <a:sx n="100" d="100"/>
          <a:sy n="100" d="100"/>
        </p:scale>
        <p:origin x="-756" y="-390"/>
      </p:cViewPr>
      <p:guideLst>
        <p:guide orient="horz" pos="2754"/>
        <p:guide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0" Type="http://schemas.openxmlformats.org/officeDocument/2006/relationships/tags" Target="tags/tag1.xml"/><Relationship Id="rId6" Type="http://schemas.openxmlformats.org/officeDocument/2006/relationships/slide" Target="slides/slide3.xml"/><Relationship Id="rId59" Type="http://schemas.openxmlformats.org/officeDocument/2006/relationships/font" Target="fonts/font11.fntdata"/><Relationship Id="rId58" Type="http://schemas.openxmlformats.org/officeDocument/2006/relationships/font" Target="fonts/font10.fntdata"/><Relationship Id="rId57" Type="http://schemas.openxmlformats.org/officeDocument/2006/relationships/font" Target="fonts/font9.fntdata"/><Relationship Id="rId56" Type="http://schemas.openxmlformats.org/officeDocument/2006/relationships/font" Target="fonts/font8.fntdata"/><Relationship Id="rId55" Type="http://schemas.openxmlformats.org/officeDocument/2006/relationships/font" Target="fonts/font7.fntdata"/><Relationship Id="rId54" Type="http://schemas.openxmlformats.org/officeDocument/2006/relationships/font" Target="fonts/font6.fntdata"/><Relationship Id="rId53" Type="http://schemas.openxmlformats.org/officeDocument/2006/relationships/font" Target="fonts/font5.fntdata"/><Relationship Id="rId52" Type="http://schemas.openxmlformats.org/officeDocument/2006/relationships/font" Target="fonts/font4.fntdata"/><Relationship Id="rId51" Type="http://schemas.openxmlformats.org/officeDocument/2006/relationships/font" Target="fonts/font3.fntdata"/><Relationship Id="rId50" Type="http://schemas.openxmlformats.org/officeDocument/2006/relationships/font" Target="fonts/font2.fntdata"/><Relationship Id="rId5" Type="http://schemas.openxmlformats.org/officeDocument/2006/relationships/slide" Target="slides/slide2.xml"/><Relationship Id="rId49" Type="http://schemas.openxmlformats.org/officeDocument/2006/relationships/font" Target="fonts/font1.fntdata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microsoft.com/office/2007/relationships/hdphoto" Target="../media/image3.wdp"/><Relationship Id="rId7" Type="http://schemas.openxmlformats.org/officeDocument/2006/relationships/image" Target="../media/image2.png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0.png"/><Relationship Id="rId14" Type="http://schemas.openxmlformats.org/officeDocument/2006/relationships/image" Target="../media/image9.png"/><Relationship Id="rId13" Type="http://schemas.openxmlformats.org/officeDocument/2006/relationships/image" Target="../media/image8.png"/><Relationship Id="rId12" Type="http://schemas.openxmlformats.org/officeDocument/2006/relationships/image" Target="../media/image7.png"/><Relationship Id="rId11" Type="http://schemas.openxmlformats.org/officeDocument/2006/relationships/image" Target="../media/image6.png"/><Relationship Id="rId10" Type="http://schemas.microsoft.com/office/2007/relationships/hdphoto" Target="../media/image5.wdp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8881" y="168131"/>
            <a:ext cx="9152881" cy="4975369"/>
            <a:chOff x="-8881" y="188669"/>
            <a:chExt cx="9152881" cy="4975369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8414362" y="428352"/>
              <a:ext cx="473678" cy="297613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 userDrawn="1"/>
          </p:nvGrpSpPr>
          <p:grpSpPr>
            <a:xfrm>
              <a:off x="1" y="4849282"/>
              <a:ext cx="9143999" cy="314756"/>
              <a:chOff x="1" y="4734143"/>
              <a:chExt cx="9143999" cy="429895"/>
            </a:xfrm>
          </p:grpSpPr>
          <p:pic>
            <p:nvPicPr>
              <p:cNvPr id="14" name="图片 13"/>
              <p:cNvPicPr>
                <a:picLocks noChangeAspect="1"/>
              </p:cNvPicPr>
              <p:nvPr userDrawn="1"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-8000" contrast="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08582" y="4754681"/>
                <a:ext cx="5235418" cy="409357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 userDrawn="1"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-8000" contrast="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" y="4734143"/>
                <a:ext cx="6084168" cy="42989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 userDrawn="1"/>
          </p:nvGrpSpPr>
          <p:grpSpPr>
            <a:xfrm flipH="1">
              <a:off x="8388424" y="4587974"/>
              <a:ext cx="751407" cy="540235"/>
              <a:chOff x="5888140" y="2073318"/>
              <a:chExt cx="6303860" cy="4532249"/>
            </a:xfrm>
          </p:grpSpPr>
          <p:pic>
            <p:nvPicPr>
              <p:cNvPr id="12" name="图片 11"/>
              <p:cNvPicPr>
                <a:picLocks noChangeAspect="1"/>
              </p:cNvPicPr>
              <p:nvPr userDrawn="1"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8056" y="2073318"/>
                <a:ext cx="5470264" cy="4384425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 userDrawn="1"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8140" y="5619751"/>
                <a:ext cx="6303860" cy="985816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881" y="4529774"/>
              <a:ext cx="512461" cy="61372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7591896" y="188669"/>
              <a:ext cx="449630" cy="282504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4.xml"/><Relationship Id="rId7" Type="http://schemas.openxmlformats.org/officeDocument/2006/relationships/slide" Target="slide31.xml"/><Relationship Id="rId6" Type="http://schemas.openxmlformats.org/officeDocument/2006/relationships/image" Target="../media/image13.png"/><Relationship Id="rId5" Type="http://schemas.openxmlformats.org/officeDocument/2006/relationships/slide" Target="slide19.xml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47.wdp"/><Relationship Id="rId3" Type="http://schemas.openxmlformats.org/officeDocument/2006/relationships/image" Target="../media/image46.png"/><Relationship Id="rId2" Type="http://schemas.microsoft.com/office/2007/relationships/hdphoto" Target="../media/image45.wdp"/><Relationship Id="rId1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emf"/><Relationship Id="rId8" Type="http://schemas.microsoft.com/office/2007/relationships/hdphoto" Target="../media/image40.wdp"/><Relationship Id="rId7" Type="http://schemas.openxmlformats.org/officeDocument/2006/relationships/image" Target="../media/image39.png"/><Relationship Id="rId6" Type="http://schemas.microsoft.com/office/2007/relationships/hdphoto" Target="../media/image38.wdp"/><Relationship Id="rId5" Type="http://schemas.openxmlformats.org/officeDocument/2006/relationships/image" Target="../media/image37.png"/><Relationship Id="rId4" Type="http://schemas.microsoft.com/office/2007/relationships/hdphoto" Target="../media/image36.wdp"/><Relationship Id="rId3" Type="http://schemas.openxmlformats.org/officeDocument/2006/relationships/image" Target="../media/image35.png"/><Relationship Id="rId2" Type="http://schemas.microsoft.com/office/2007/relationships/hdphoto" Target="../media/image34.wdp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microsoft.com/office/2007/relationships/hdphoto" Target="../media/image40.wdp"/><Relationship Id="rId7" Type="http://schemas.openxmlformats.org/officeDocument/2006/relationships/image" Target="../media/image39.png"/><Relationship Id="rId6" Type="http://schemas.microsoft.com/office/2007/relationships/hdphoto" Target="../media/image38.wdp"/><Relationship Id="rId5" Type="http://schemas.openxmlformats.org/officeDocument/2006/relationships/image" Target="../media/image37.png"/><Relationship Id="rId4" Type="http://schemas.microsoft.com/office/2007/relationships/hdphoto" Target="../media/image36.wdp"/><Relationship Id="rId3" Type="http://schemas.openxmlformats.org/officeDocument/2006/relationships/image" Target="../media/image35.png"/><Relationship Id="rId2" Type="http://schemas.microsoft.com/office/2007/relationships/hdphoto" Target="../media/image34.wdp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emf"/><Relationship Id="rId4" Type="http://schemas.microsoft.com/office/2007/relationships/hdphoto" Target="../media/image58.wdp"/><Relationship Id="rId3" Type="http://schemas.openxmlformats.org/officeDocument/2006/relationships/image" Target="../media/image57.png"/><Relationship Id="rId2" Type="http://schemas.microsoft.com/office/2007/relationships/hdphoto" Target="../media/image56.wdp"/><Relationship Id="rId1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5.xml"/><Relationship Id="rId7" Type="http://schemas.openxmlformats.org/officeDocument/2006/relationships/audio" Target="../media/audio1.wav"/><Relationship Id="rId6" Type="http://schemas.microsoft.com/office/2007/relationships/hdphoto" Target="../media/image66.wdp"/><Relationship Id="rId5" Type="http://schemas.openxmlformats.org/officeDocument/2006/relationships/image" Target="../media/image65.png"/><Relationship Id="rId4" Type="http://schemas.microsoft.com/office/2007/relationships/hdphoto" Target="../media/image64.wdp"/><Relationship Id="rId3" Type="http://schemas.openxmlformats.org/officeDocument/2006/relationships/image" Target="../media/image63.png"/><Relationship Id="rId2" Type="http://schemas.microsoft.com/office/2007/relationships/hdphoto" Target="../media/image62.wdp"/><Relationship Id="rId1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emf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42.wdp"/><Relationship Id="rId1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9.png"/><Relationship Id="rId2" Type="http://schemas.openxmlformats.org/officeDocument/2006/relationships/image" Target="../media/image68.emf"/><Relationship Id="rId1" Type="http://schemas.openxmlformats.org/officeDocument/2006/relationships/image" Target="../media/image6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72.wdp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microsoft.com/office/2007/relationships/hdphoto" Target="../media/image76.wdp"/><Relationship Id="rId3" Type="http://schemas.openxmlformats.org/officeDocument/2006/relationships/image" Target="../media/image75.png"/><Relationship Id="rId2" Type="http://schemas.microsoft.com/office/2007/relationships/hdphoto" Target="../media/image74.wdp"/><Relationship Id="rId1" Type="http://schemas.openxmlformats.org/officeDocument/2006/relationships/image" Target="../media/image7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3.png"/><Relationship Id="rId3" Type="http://schemas.openxmlformats.org/officeDocument/2006/relationships/image" Target="../media/image82.emf"/><Relationship Id="rId2" Type="http://schemas.microsoft.com/office/2007/relationships/hdphoto" Target="../media/image81.wdp"/><Relationship Id="rId1" Type="http://schemas.openxmlformats.org/officeDocument/2006/relationships/image" Target="../media/image80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8.png"/><Relationship Id="rId3" Type="http://schemas.openxmlformats.org/officeDocument/2006/relationships/image" Target="../media/image17.emf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9.png"/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image" Target="../media/image8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emf"/><Relationship Id="rId3" Type="http://schemas.openxmlformats.org/officeDocument/2006/relationships/image" Target="../media/image16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emf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97.png"/><Relationship Id="rId7" Type="http://schemas.openxmlformats.org/officeDocument/2006/relationships/image" Target="../media/image96.png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Relationship Id="rId3" Type="http://schemas.openxmlformats.org/officeDocument/2006/relationships/image" Target="../media/image92.png"/><Relationship Id="rId2" Type="http://schemas.microsoft.com/office/2007/relationships/hdphoto" Target="../media/image91.wdp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90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microsoft.com/office/2007/relationships/hdphoto" Target="../media/image102.wdp"/><Relationship Id="rId4" Type="http://schemas.openxmlformats.org/officeDocument/2006/relationships/image" Target="../media/image101.png"/><Relationship Id="rId3" Type="http://schemas.openxmlformats.org/officeDocument/2006/relationships/image" Target="../media/image100.png"/><Relationship Id="rId2" Type="http://schemas.microsoft.com/office/2007/relationships/hdphoto" Target="../media/image99.wdp"/><Relationship Id="rId1" Type="http://schemas.openxmlformats.org/officeDocument/2006/relationships/image" Target="../media/image98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3.png"/><Relationship Id="rId1" Type="http://schemas.openxmlformats.org/officeDocument/2006/relationships/image" Target="../media/image82.emf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9.png"/><Relationship Id="rId8" Type="http://schemas.openxmlformats.org/officeDocument/2006/relationships/image" Target="../media/image32.png"/><Relationship Id="rId7" Type="http://schemas.openxmlformats.org/officeDocument/2006/relationships/image" Target="../media/image31.emf"/><Relationship Id="rId6" Type="http://schemas.microsoft.com/office/2007/relationships/hdphoto" Target="../media/image108.wdp"/><Relationship Id="rId5" Type="http://schemas.openxmlformats.org/officeDocument/2006/relationships/image" Target="../media/image107.png"/><Relationship Id="rId4" Type="http://schemas.microsoft.com/office/2007/relationships/hdphoto" Target="../media/image106.wdp"/><Relationship Id="rId3" Type="http://schemas.openxmlformats.org/officeDocument/2006/relationships/image" Target="../media/image105.png"/><Relationship Id="rId2" Type="http://schemas.microsoft.com/office/2007/relationships/hdphoto" Target="../media/image104.wdp"/><Relationship Id="rId11" Type="http://schemas.openxmlformats.org/officeDocument/2006/relationships/slideLayout" Target="../slideLayouts/slideLayout1.xml"/><Relationship Id="rId10" Type="http://schemas.microsoft.com/office/2007/relationships/hdphoto" Target="../media/image110.wdp"/><Relationship Id="rId1" Type="http://schemas.openxmlformats.org/officeDocument/2006/relationships/image" Target="../media/image103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7.png"/><Relationship Id="rId8" Type="http://schemas.openxmlformats.org/officeDocument/2006/relationships/image" Target="../media/image32.png"/><Relationship Id="rId7" Type="http://schemas.openxmlformats.org/officeDocument/2006/relationships/image" Target="../media/image31.emf"/><Relationship Id="rId6" Type="http://schemas.microsoft.com/office/2007/relationships/hdphoto" Target="../media/image116.wdp"/><Relationship Id="rId5" Type="http://schemas.openxmlformats.org/officeDocument/2006/relationships/image" Target="../media/image115.png"/><Relationship Id="rId4" Type="http://schemas.microsoft.com/office/2007/relationships/hdphoto" Target="../media/image114.wdp"/><Relationship Id="rId3" Type="http://schemas.openxmlformats.org/officeDocument/2006/relationships/image" Target="../media/image113.png"/><Relationship Id="rId2" Type="http://schemas.microsoft.com/office/2007/relationships/hdphoto" Target="../media/image112.wdp"/><Relationship Id="rId11" Type="http://schemas.openxmlformats.org/officeDocument/2006/relationships/slideLayout" Target="../slideLayouts/slideLayout1.xml"/><Relationship Id="rId10" Type="http://schemas.microsoft.com/office/2007/relationships/hdphoto" Target="../media/image118.wdp"/><Relationship Id="rId1" Type="http://schemas.openxmlformats.org/officeDocument/2006/relationships/image" Target="../media/image1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Relationship Id="rId3" Type="http://schemas.openxmlformats.org/officeDocument/2006/relationships/image" Target="../media/image119.png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3.png"/><Relationship Id="rId2" Type="http://schemas.openxmlformats.org/officeDocument/2006/relationships/image" Target="../media/image82.emf"/><Relationship Id="rId1" Type="http://schemas.openxmlformats.org/officeDocument/2006/relationships/image" Target="../media/image123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emf"/><Relationship Id="rId3" Type="http://schemas.microsoft.com/office/2007/relationships/hdphoto" Target="../media/image30.wdp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microsoft.com/office/2007/relationships/hdphoto" Target="../media/image40.wdp"/><Relationship Id="rId7" Type="http://schemas.openxmlformats.org/officeDocument/2006/relationships/image" Target="../media/image39.png"/><Relationship Id="rId6" Type="http://schemas.microsoft.com/office/2007/relationships/hdphoto" Target="../media/image38.wdp"/><Relationship Id="rId5" Type="http://schemas.openxmlformats.org/officeDocument/2006/relationships/image" Target="../media/image37.png"/><Relationship Id="rId4" Type="http://schemas.microsoft.com/office/2007/relationships/hdphoto" Target="../media/image36.wdp"/><Relationship Id="rId3" Type="http://schemas.openxmlformats.org/officeDocument/2006/relationships/image" Target="../media/image35.png"/><Relationship Id="rId2" Type="http://schemas.microsoft.com/office/2007/relationships/hdphoto" Target="../media/image34.wdp"/><Relationship Id="rId1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emf"/><Relationship Id="rId3" Type="http://schemas.openxmlformats.org/officeDocument/2006/relationships/image" Target="../media/image43.png"/><Relationship Id="rId2" Type="http://schemas.microsoft.com/office/2007/relationships/hdphoto" Target="../media/image42.wdp"/><Relationship Id="rId1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80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矩形 22"/>
          <p:cNvSpPr/>
          <p:nvPr/>
        </p:nvSpPr>
        <p:spPr>
          <a:xfrm>
            <a:off x="2915816" y="2787774"/>
            <a:ext cx="3096344" cy="2263289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107504" y="124639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123388" y="2963556"/>
            <a:ext cx="2816764" cy="646331"/>
            <a:chOff x="5499652" y="3435846"/>
            <a:chExt cx="2816764" cy="646331"/>
          </a:xfrm>
        </p:grpSpPr>
        <p:sp>
          <p:nvSpPr>
            <p:cNvPr id="40" name="文本框 15">
              <a:hlinkClick r:id="rId4" action="ppaction://hlinksldjump"/>
            </p:cNvPr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008000"/>
            </a:solidFill>
            <a:ln>
              <a:noFill/>
            </a:ln>
          </p:spPr>
        </p:sp>
        <p:sp>
          <p:nvSpPr>
            <p:cNvPr id="42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008000"/>
            </a:solidFill>
            <a:ln>
              <a:noFill/>
            </a:ln>
          </p:spPr>
        </p:sp>
      </p:grpSp>
      <p:grpSp>
        <p:nvGrpSpPr>
          <p:cNvPr id="43" name="组合 42"/>
          <p:cNvGrpSpPr/>
          <p:nvPr/>
        </p:nvGrpSpPr>
        <p:grpSpPr>
          <a:xfrm>
            <a:off x="3123388" y="3651870"/>
            <a:ext cx="2816764" cy="646331"/>
            <a:chOff x="5499652" y="4197909"/>
            <a:chExt cx="2816764" cy="646331"/>
          </a:xfrm>
        </p:grpSpPr>
        <p:sp>
          <p:nvSpPr>
            <p:cNvPr id="44" name="文本框 15">
              <a:hlinkClick r:id="rId5" action="ppaction://hlinksldjump"/>
            </p:cNvPr>
            <p:cNvSpPr txBox="1"/>
            <p:nvPr/>
          </p:nvSpPr>
          <p:spPr>
            <a:xfrm>
              <a:off x="5634111" y="4197909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5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008000"/>
            </a:solidFill>
            <a:ln>
              <a:noFill/>
            </a:ln>
          </p:spPr>
        </p:sp>
        <p:sp>
          <p:nvSpPr>
            <p:cNvPr id="46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008000"/>
            </a:solidFill>
            <a:ln>
              <a:noFill/>
            </a:ln>
          </p:spPr>
        </p:sp>
      </p:grpSp>
      <p:grpSp>
        <p:nvGrpSpPr>
          <p:cNvPr id="3" name="组合 2"/>
          <p:cNvGrpSpPr/>
          <p:nvPr/>
        </p:nvGrpSpPr>
        <p:grpSpPr>
          <a:xfrm>
            <a:off x="1507434" y="1364307"/>
            <a:ext cx="6048672" cy="1423467"/>
            <a:chOff x="1507434" y="1307372"/>
            <a:chExt cx="6048672" cy="1423467"/>
          </a:xfrm>
          <a:solidFill>
            <a:schemeClr val="bg1">
              <a:alpha val="81000"/>
            </a:schemeClr>
          </a:solidFill>
        </p:grpSpPr>
        <p:sp>
          <p:nvSpPr>
            <p:cNvPr id="12" name="文本框 1"/>
            <p:cNvSpPr txBox="1"/>
            <p:nvPr/>
          </p:nvSpPr>
          <p:spPr>
            <a:xfrm>
              <a:off x="1507434" y="1307372"/>
              <a:ext cx="6048672" cy="1423467"/>
            </a:xfrm>
            <a:prstGeom prst="rect">
              <a:avLst/>
            </a:prstGeom>
            <a:grp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8800" b="1" smtClean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    </a:t>
              </a:r>
              <a:r>
                <a:rPr lang="pl-PL" altLang="zh-CN" sz="8800" b="1" smtClean="0">
                  <a:ln w="9525">
                    <a:noFill/>
                    <a:prstDash val="solid"/>
                  </a:ln>
                  <a:solidFill>
                    <a:srgbClr val="FF00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i </a:t>
              </a:r>
              <a:r>
                <a:rPr lang="pl-PL" altLang="zh-CN" sz="8800" b="1">
                  <a:ln w="9525">
                    <a:noFill/>
                    <a:prstDash val="solid"/>
                  </a:ln>
                  <a:solidFill>
                    <a:srgbClr val="FF00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u ü </a:t>
              </a:r>
              <a:r>
                <a:rPr lang="pl-PL" altLang="zh-CN" sz="8800" b="1">
                  <a:ln w="9525">
                    <a:noFill/>
                    <a:prstDash val="solid"/>
                  </a:ln>
                  <a:solidFill>
                    <a:srgbClr val="333399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y</a:t>
              </a:r>
              <a:r>
                <a:rPr lang="pl-PL" altLang="zh-CN" sz="8800" b="1">
                  <a:ln w="9525">
                    <a:noFill/>
                    <a:prstDash val="solid"/>
                  </a:ln>
                  <a:solidFill>
                    <a:srgbClr val="0070C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 </a:t>
              </a:r>
              <a:r>
                <a:rPr lang="pl-PL" altLang="zh-CN" sz="8800" b="1">
                  <a:ln w="9525">
                    <a:noFill/>
                    <a:prstDash val="solid"/>
                  </a:ln>
                  <a:solidFill>
                    <a:srgbClr val="333399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w</a:t>
              </a:r>
              <a:endParaRPr lang="zh-CN" altLang="en-US" sz="8800" b="1" dirty="0">
                <a:ln w="9525">
                  <a:noFill/>
                  <a:prstDash val="solid"/>
                </a:ln>
                <a:solidFill>
                  <a:srgbClr val="333399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763688" y="1739421"/>
              <a:ext cx="810701" cy="811705"/>
              <a:chOff x="2744664" y="2162349"/>
              <a:chExt cx="810701" cy="811705"/>
            </a:xfrm>
            <a:grpFill/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44664" y="2169448"/>
                <a:ext cx="810701" cy="804606"/>
              </a:xfrm>
              <a:prstGeom prst="rect">
                <a:avLst/>
              </a:prstGeom>
              <a:grpFill/>
            </p:spPr>
          </p:pic>
          <p:sp>
            <p:nvSpPr>
              <p:cNvPr id="21" name="文本框 6"/>
              <p:cNvSpPr txBox="1"/>
              <p:nvPr/>
            </p:nvSpPr>
            <p:spPr>
              <a:xfrm>
                <a:off x="2915816" y="2162349"/>
                <a:ext cx="468398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kumimoji="1" lang="en-US" altLang="zh-CN" sz="4400" b="1">
                    <a:solidFill>
                      <a:srgbClr val="00AA5A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kumimoji="1" lang="zh-CN" altLang="en-US" sz="48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3131840" y="4299942"/>
            <a:ext cx="2816764" cy="646331"/>
            <a:chOff x="5499652" y="4197909"/>
            <a:chExt cx="2816764" cy="646331"/>
          </a:xfrm>
        </p:grpSpPr>
        <p:sp>
          <p:nvSpPr>
            <p:cNvPr id="48" name="文本框 15">
              <a:hlinkClick r:id="rId7" action="ppaction://hlinksldjump"/>
            </p:cNvPr>
            <p:cNvSpPr txBox="1"/>
            <p:nvPr/>
          </p:nvSpPr>
          <p:spPr>
            <a:xfrm>
              <a:off x="5634111" y="4197909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第三课时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9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008000"/>
            </a:solidFill>
            <a:ln>
              <a:noFill/>
            </a:ln>
          </p:spPr>
        </p:sp>
        <p:sp>
          <p:nvSpPr>
            <p:cNvPr id="50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0080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:\蒋长青\20秋工作项目\一年级课件\一年级拼音单元口型图\鱼.ti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67" b="100000" l="978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491" y="925910"/>
            <a:ext cx="2667915" cy="1964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95536" y="2925400"/>
            <a:ext cx="508599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小鱼吐泡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v  </a:t>
            </a:r>
            <a:r>
              <a:rPr lang="en-US" altLang="zh-CN" sz="44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v  v</a:t>
            </a:r>
            <a:endParaRPr lang="zh-CN" altLang="en-US" sz="44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嘴吹口哨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v  v  v</a:t>
            </a:r>
            <a:endParaRPr lang="zh-CN" altLang="en-US" sz="4400" b="1" dirty="0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7915" y="704506"/>
            <a:ext cx="1146468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v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767647"/>
            <a:ext cx="3033465" cy="3389932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 rot="618932">
            <a:off x="5987186" y="151055"/>
            <a:ext cx="2185214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v</a:t>
            </a:r>
            <a:endParaRPr lang="zh-CN" altLang="en-US" sz="9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252744" y="3755985"/>
            <a:ext cx="404876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大大树杈 </a:t>
            </a:r>
            <a:r>
              <a:rPr lang="en-US" altLang="zh-CN" sz="40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  u 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4000" b="1" smtClean="0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4716016" y="3755985"/>
            <a:ext cx="490982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小鱼吐泡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v  v  v</a:t>
            </a:r>
            <a:endParaRPr lang="zh-CN" altLang="en-US" sz="4000" b="1" smtClean="0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8723"/>
            <a:ext cx="2720529" cy="2303147"/>
          </a:xfrm>
          <a:prstGeom prst="rect">
            <a:avLst/>
          </a:prstGeom>
          <a:noFill/>
          <a:ln>
            <a:noFill/>
          </a:ln>
          <a:effectLst>
            <a:glow rad="635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938" y="1348723"/>
            <a:ext cx="2619829" cy="2303147"/>
          </a:xfrm>
          <a:prstGeom prst="rect">
            <a:avLst/>
          </a:prstGeom>
          <a:noFill/>
          <a:ln>
            <a:noFill/>
          </a:ln>
          <a:effectLst>
            <a:glow rad="635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3707904" y="339502"/>
            <a:ext cx="19751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手指</a:t>
            </a:r>
            <a:r>
              <a:rPr lang="zh-CN" altLang="en-US" sz="360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操</a:t>
            </a:r>
            <a:endParaRPr lang="en-US" altLang="zh-CN" sz="3600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15563" y="195486"/>
            <a:ext cx="2601813" cy="724323"/>
            <a:chOff x="3410347" y="3719635"/>
            <a:chExt cx="2601813" cy="724323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9223" y="3751381"/>
              <a:ext cx="2268000" cy="692577"/>
            </a:xfrm>
            <a:prstGeom prst="rect">
              <a:avLst/>
            </a:prstGeom>
          </p:spPr>
        </p:pic>
        <p:sp>
          <p:nvSpPr>
            <p:cNvPr id="29" name="文本框 14"/>
            <p:cNvSpPr txBox="1"/>
            <p:nvPr/>
          </p:nvSpPr>
          <p:spPr>
            <a:xfrm>
              <a:off x="3889269" y="3719635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生活运用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  <p:pic>
        <p:nvPicPr>
          <p:cNvPr id="1027" name="Picture 3" descr="C:\Users\Administrator\Desktop\5b46d16a369b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41" y="1135290"/>
            <a:ext cx="3374794" cy="2792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2015783" y="3651870"/>
            <a:ext cx="140318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88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u</a:t>
            </a:r>
            <a:endParaRPr lang="zh-CN" altLang="en-US" sz="8800" b="1" smtClean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6372200" y="3507854"/>
            <a:ext cx="122413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88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v</a:t>
            </a:r>
            <a:endParaRPr lang="zh-CN" altLang="en-US" sz="3200" b="1" smtClean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580112" y="1526085"/>
            <a:ext cx="1891683" cy="1760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835991" y="3596239"/>
            <a:ext cx="114486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ū 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21535" y="3645480"/>
            <a:ext cx="86273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ú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47567" y="3596229"/>
            <a:ext cx="82586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ǔ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335664" y="3596239"/>
            <a:ext cx="85632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ù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8" y="2290823"/>
            <a:ext cx="2272843" cy="10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627" y="2053898"/>
            <a:ext cx="2172001" cy="1535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224" y="1991841"/>
            <a:ext cx="2226301" cy="166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59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207865"/>
            <a:ext cx="1853958" cy="166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矩形 28"/>
          <p:cNvSpPr/>
          <p:nvPr/>
        </p:nvSpPr>
        <p:spPr>
          <a:xfrm>
            <a:off x="3995936" y="744255"/>
            <a:ext cx="76815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9465" y="256314"/>
            <a:ext cx="4268519" cy="731260"/>
            <a:chOff x="3327817" y="2776594"/>
            <a:chExt cx="4268519" cy="73126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637492" y="2815277"/>
              <a:ext cx="3526795" cy="692577"/>
            </a:xfrm>
            <a:prstGeom prst="rect">
              <a:avLst/>
            </a:prstGeom>
          </p:spPr>
        </p:pic>
        <p:sp>
          <p:nvSpPr>
            <p:cNvPr id="16" name="文本框 14"/>
            <p:cNvSpPr txBox="1"/>
            <p:nvPr/>
          </p:nvSpPr>
          <p:spPr>
            <a:xfrm>
              <a:off x="3817261" y="2776594"/>
              <a:ext cx="3779075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学声调 读四声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60312" y="195486"/>
            <a:ext cx="74251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0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ü</a:t>
            </a:r>
            <a:endParaRPr lang="zh-CN" altLang="en-US" sz="4400" b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5991" y="3026565"/>
            <a:ext cx="79541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ǖ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21535" y="3075806"/>
            <a:ext cx="84830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ǘ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47567" y="3026555"/>
            <a:ext cx="82266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ǚ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253883" y="3026565"/>
            <a:ext cx="84189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ǜ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8" y="1790612"/>
            <a:ext cx="2272843" cy="10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627" y="1553687"/>
            <a:ext cx="2172001" cy="1535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224" y="1491630"/>
            <a:ext cx="2226301" cy="166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59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707654"/>
            <a:ext cx="1853958" cy="166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5246013" y="267494"/>
            <a:ext cx="3427541" cy="1430584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ü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上标调要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endParaRPr lang="en-US" altLang="zh-CN" sz="3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两点千万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别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忘记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3357924" y="1736199"/>
            <a:ext cx="4002087" cy="97956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/>
          <p:cNvSpPr/>
          <p:nvPr/>
        </p:nvSpPr>
        <p:spPr>
          <a:xfrm>
            <a:off x="5293857" y="2028163"/>
            <a:ext cx="101352" cy="95548"/>
          </a:xfrm>
          <a:custGeom>
            <a:avLst/>
            <a:gdLst/>
            <a:ahLst/>
            <a:cxnLst/>
            <a:rect l="l" t="t" r="r" b="b"/>
            <a:pathLst>
              <a:path w="101352" h="95548">
                <a:moveTo>
                  <a:pt x="50453" y="0"/>
                </a:moveTo>
                <a:cubicBezTo>
                  <a:pt x="84386" y="0"/>
                  <a:pt x="101352" y="15776"/>
                  <a:pt x="101352" y="47328"/>
                </a:cubicBezTo>
                <a:cubicBezTo>
                  <a:pt x="101352" y="79475"/>
                  <a:pt x="84386" y="95548"/>
                  <a:pt x="50453" y="95548"/>
                </a:cubicBezTo>
                <a:cubicBezTo>
                  <a:pt x="16818" y="95548"/>
                  <a:pt x="0" y="79475"/>
                  <a:pt x="0" y="47328"/>
                </a:cubicBezTo>
                <a:cubicBezTo>
                  <a:pt x="0" y="15776"/>
                  <a:pt x="16818" y="0"/>
                  <a:pt x="50453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/>
          <p:cNvSpPr/>
          <p:nvPr/>
        </p:nvSpPr>
        <p:spPr>
          <a:xfrm>
            <a:off x="5298769" y="2215687"/>
            <a:ext cx="89743" cy="480417"/>
          </a:xfrm>
          <a:custGeom>
            <a:avLst/>
            <a:gdLst/>
            <a:ahLst/>
            <a:cxnLst/>
            <a:rect l="l" t="t" r="r" b="b"/>
            <a:pathLst>
              <a:path w="89743" h="480417">
                <a:moveTo>
                  <a:pt x="0" y="0"/>
                </a:moveTo>
                <a:lnTo>
                  <a:pt x="89743" y="0"/>
                </a:lnTo>
                <a:lnTo>
                  <a:pt x="89743" y="480417"/>
                </a:lnTo>
                <a:lnTo>
                  <a:pt x="0" y="480417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147492" y="553875"/>
            <a:ext cx="65843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i</a:t>
            </a:r>
            <a:endParaRPr lang="zh-CN" altLang="en-US" sz="20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341787" y="1792051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967472" y="1072332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24" name="矩形 23" hidden="1"/>
          <p:cNvSpPr/>
          <p:nvPr/>
        </p:nvSpPr>
        <p:spPr>
          <a:xfrm>
            <a:off x="3333179" y="1582152"/>
            <a:ext cx="4002087" cy="45520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9" name="直接箭头连接符 18"/>
          <p:cNvCxnSpPr/>
          <p:nvPr/>
        </p:nvCxnSpPr>
        <p:spPr>
          <a:xfrm>
            <a:off x="1907704" y="1736198"/>
            <a:ext cx="0" cy="97108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2033797" y="1425569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29" name="矩形 28" hidden="1"/>
          <p:cNvSpPr/>
          <p:nvPr/>
        </p:nvSpPr>
        <p:spPr>
          <a:xfrm>
            <a:off x="3333178" y="1153604"/>
            <a:ext cx="4002087" cy="38463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214704" y="195486"/>
            <a:ext cx="2222650" cy="712648"/>
            <a:chOff x="395536" y="364326"/>
            <a:chExt cx="2222650" cy="71264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35" name="文本框 14"/>
            <p:cNvSpPr txBox="1"/>
            <p:nvPr/>
          </p:nvSpPr>
          <p:spPr>
            <a:xfrm>
              <a:off x="864933" y="364326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学书写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1433387" y="3291830"/>
            <a:ext cx="6883029" cy="1754326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两笔写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成，占中格和上格。书写时注意圆点不要点得过大。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1" grpId="1" bldLvl="0" animBg="1"/>
      <p:bldP spid="31" grpId="2" bldLvl="0" animBg="1"/>
      <p:bldP spid="33" grpId="0" bldLvl="0" animBg="1"/>
      <p:bldP spid="32" grpId="0" bldLvl="0" animBg="1"/>
      <p:bldP spid="20" grpId="0"/>
      <p:bldP spid="24" grpId="0" bldLvl="0" animBg="1"/>
      <p:bldP spid="24" grpId="1" bldLvl="0" animBg="1"/>
      <p:bldP spid="24" grpId="2" bldLvl="0" animBg="1"/>
      <p:bldP spid="28" grpId="0"/>
      <p:bldP spid="29" grpId="0" bldLvl="0" animBg="1"/>
      <p:bldP spid="29" grpId="1" bldLvl="0" animBg="1"/>
      <p:bldP spid="29" grpId="2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331294" y="1563638"/>
            <a:ext cx="4002087" cy="471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147492" y="-100144"/>
            <a:ext cx="65843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latin typeface="汉语拼音" panose="020B0604020202020204" pitchFamily="34" charset="0"/>
                <a:cs typeface="汉语拼音" panose="020B0604020202020204" pitchFamily="34" charset="0"/>
              </a:rPr>
              <a:t>u</a:t>
            </a:r>
            <a:endParaRPr lang="zh-CN" altLang="en-US" sz="20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341787" y="1138032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967472" y="77155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cxnSp>
        <p:nvCxnSpPr>
          <p:cNvPr id="23" name="直接箭头连接符 22"/>
          <p:cNvCxnSpPr/>
          <p:nvPr/>
        </p:nvCxnSpPr>
        <p:spPr>
          <a:xfrm>
            <a:off x="2555776" y="1215625"/>
            <a:ext cx="0" cy="1174825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2483768" y="771549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7" name="任意多边形: 形状 6"/>
          <p:cNvSpPr/>
          <p:nvPr/>
        </p:nvSpPr>
        <p:spPr>
          <a:xfrm>
            <a:off x="1183773" y="1135782"/>
            <a:ext cx="499044" cy="1565214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  <a:gd name="connsiteX0-67" fmla="*/ 25641 w 570768"/>
              <a:gd name="connsiteY0-68" fmla="*/ 0 h 1414212"/>
              <a:gd name="connsiteX1-69" fmla="*/ 3 w 570768"/>
              <a:gd name="connsiteY1-70" fmla="*/ 846034 h 1414212"/>
              <a:gd name="connsiteX2-71" fmla="*/ 570768 w 570768"/>
              <a:gd name="connsiteY2-72" fmla="*/ 1414212 h 1414212"/>
              <a:gd name="connsiteX0-73" fmla="*/ 27104 w 572231"/>
              <a:gd name="connsiteY0-74" fmla="*/ 0 h 1414212"/>
              <a:gd name="connsiteX1-75" fmla="*/ 1466 w 572231"/>
              <a:gd name="connsiteY1-76" fmla="*/ 846034 h 1414212"/>
              <a:gd name="connsiteX2-77" fmla="*/ 572231 w 572231"/>
              <a:gd name="connsiteY2-78" fmla="*/ 1414212 h 1414212"/>
              <a:gd name="connsiteX0-79" fmla="*/ 25638 w 570765"/>
              <a:gd name="connsiteY0-80" fmla="*/ 0 h 1414212"/>
              <a:gd name="connsiteX1-81" fmla="*/ 0 w 570765"/>
              <a:gd name="connsiteY1-82" fmla="*/ 846034 h 1414212"/>
              <a:gd name="connsiteX2-83" fmla="*/ 570765 w 570765"/>
              <a:gd name="connsiteY2-84" fmla="*/ 1414212 h 1414212"/>
              <a:gd name="connsiteX0-85" fmla="*/ 25638 w 579154"/>
              <a:gd name="connsiteY0-86" fmla="*/ 0 h 1347100"/>
              <a:gd name="connsiteX1-87" fmla="*/ 0 w 579154"/>
              <a:gd name="connsiteY1-88" fmla="*/ 846034 h 1347100"/>
              <a:gd name="connsiteX2-89" fmla="*/ 579154 w 579154"/>
              <a:gd name="connsiteY2-90" fmla="*/ 1347100 h 1347100"/>
              <a:gd name="connsiteX0-91" fmla="*/ 803 w 596264"/>
              <a:gd name="connsiteY0-92" fmla="*/ 0 h 1355489"/>
              <a:gd name="connsiteX1-93" fmla="*/ 17110 w 596264"/>
              <a:gd name="connsiteY1-94" fmla="*/ 854423 h 1355489"/>
              <a:gd name="connsiteX2-95" fmla="*/ 596264 w 596264"/>
              <a:gd name="connsiteY2-96" fmla="*/ 1355489 h 1355489"/>
              <a:gd name="connsiteX0-97" fmla="*/ 803 w 596264"/>
              <a:gd name="connsiteY0-98" fmla="*/ 0 h 1355489"/>
              <a:gd name="connsiteX1-99" fmla="*/ 17110 w 596264"/>
              <a:gd name="connsiteY1-100" fmla="*/ 854423 h 1355489"/>
              <a:gd name="connsiteX2-101" fmla="*/ 596264 w 596264"/>
              <a:gd name="connsiteY2-102" fmla="*/ 1355489 h 1355489"/>
              <a:gd name="connsiteX0-103" fmla="*/ 2189 w 597650"/>
              <a:gd name="connsiteY0-104" fmla="*/ 0 h 1355489"/>
              <a:gd name="connsiteX1-105" fmla="*/ 1718 w 597650"/>
              <a:gd name="connsiteY1-106" fmla="*/ 879590 h 1355489"/>
              <a:gd name="connsiteX2-107" fmla="*/ 597650 w 597650"/>
              <a:gd name="connsiteY2-108" fmla="*/ 1355489 h 1355489"/>
              <a:gd name="connsiteX0-109" fmla="*/ 2189 w 597650"/>
              <a:gd name="connsiteY0-110" fmla="*/ 0 h 1355489"/>
              <a:gd name="connsiteX1-111" fmla="*/ 1718 w 597650"/>
              <a:gd name="connsiteY1-112" fmla="*/ 879590 h 1355489"/>
              <a:gd name="connsiteX2-113" fmla="*/ 597650 w 597650"/>
              <a:gd name="connsiteY2-114" fmla="*/ 1355489 h 1355489"/>
              <a:gd name="connsiteX0-115" fmla="*/ 2189 w 452974"/>
              <a:gd name="connsiteY0-116" fmla="*/ 0 h 1506491"/>
              <a:gd name="connsiteX1-117" fmla="*/ 1718 w 452974"/>
              <a:gd name="connsiteY1-118" fmla="*/ 879590 h 1506491"/>
              <a:gd name="connsiteX2-119" fmla="*/ 452974 w 452974"/>
              <a:gd name="connsiteY2-120" fmla="*/ 1506491 h 1506491"/>
              <a:gd name="connsiteX0-121" fmla="*/ 2189 w 468203"/>
              <a:gd name="connsiteY0-122" fmla="*/ 0 h 1447768"/>
              <a:gd name="connsiteX1-123" fmla="*/ 1718 w 468203"/>
              <a:gd name="connsiteY1-124" fmla="*/ 879590 h 1447768"/>
              <a:gd name="connsiteX2-125" fmla="*/ 468203 w 468203"/>
              <a:gd name="connsiteY2-126" fmla="*/ 1447768 h 1447768"/>
              <a:gd name="connsiteX0-127" fmla="*/ 2189 w 468203"/>
              <a:gd name="connsiteY0-128" fmla="*/ 0 h 1447768"/>
              <a:gd name="connsiteX1-129" fmla="*/ 1718 w 468203"/>
              <a:gd name="connsiteY1-130" fmla="*/ 879590 h 1447768"/>
              <a:gd name="connsiteX2-131" fmla="*/ 468203 w 468203"/>
              <a:gd name="connsiteY2-132" fmla="*/ 1447768 h 1447768"/>
              <a:gd name="connsiteX0-133" fmla="*/ 2189 w 503161"/>
              <a:gd name="connsiteY0-134" fmla="*/ 0 h 1447768"/>
              <a:gd name="connsiteX1-135" fmla="*/ 1718 w 503161"/>
              <a:gd name="connsiteY1-136" fmla="*/ 879590 h 1447768"/>
              <a:gd name="connsiteX2-137" fmla="*/ 468203 w 503161"/>
              <a:gd name="connsiteY2-138" fmla="*/ 1447768 h 1447768"/>
              <a:gd name="connsiteX0-139" fmla="*/ 2189 w 488655"/>
              <a:gd name="connsiteY0-140" fmla="*/ 0 h 1565214"/>
              <a:gd name="connsiteX1-141" fmla="*/ 1718 w 488655"/>
              <a:gd name="connsiteY1-142" fmla="*/ 879590 h 1565214"/>
              <a:gd name="connsiteX2-143" fmla="*/ 452974 w 488655"/>
              <a:gd name="connsiteY2-144" fmla="*/ 1565214 h 1565214"/>
              <a:gd name="connsiteX0-145" fmla="*/ 2189 w 452974"/>
              <a:gd name="connsiteY0-146" fmla="*/ 0 h 1565214"/>
              <a:gd name="connsiteX1-147" fmla="*/ 1718 w 452974"/>
              <a:gd name="connsiteY1-148" fmla="*/ 879590 h 1565214"/>
              <a:gd name="connsiteX2-149" fmla="*/ 452974 w 452974"/>
              <a:gd name="connsiteY2-150" fmla="*/ 1565214 h 15652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52974" h="1565214">
                <a:moveTo>
                  <a:pt x="2189" y="0"/>
                </a:moveTo>
                <a:cubicBezTo>
                  <a:pt x="-3152" y="176257"/>
                  <a:pt x="3142" y="711523"/>
                  <a:pt x="1718" y="879590"/>
                </a:cubicBezTo>
                <a:cubicBezTo>
                  <a:pt x="33850" y="1428481"/>
                  <a:pt x="327580" y="1470613"/>
                  <a:pt x="452974" y="1565214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714" y="1563227"/>
            <a:ext cx="418807" cy="47921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714" y="1563227"/>
            <a:ext cx="418807" cy="479211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714" y="1563638"/>
            <a:ext cx="418447" cy="47880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433387" y="3291830"/>
            <a:ext cx="6883029" cy="1754326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注意新笔画竖右弯。</a:t>
            </a:r>
            <a:endParaRPr lang="en-US" altLang="zh-CN" sz="24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两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笔写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成，占中格。书写时注意占满格。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4" grpId="1" bldLvl="0" animBg="1"/>
      <p:bldP spid="24" grpId="2" bldLvl="0" animBg="1"/>
      <p:bldP spid="20" grpId="0"/>
      <p:bldP spid="28" grpId="0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325963" y="1315696"/>
            <a:ext cx="4002087" cy="9066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163968" y="51470"/>
            <a:ext cx="159176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latin typeface="汉语拼音" panose="020B0604020202020204" pitchFamily="34" charset="0"/>
                <a:cs typeface="汉语拼音" panose="020B0604020202020204" pitchFamily="34" charset="0"/>
              </a:rPr>
              <a:t>ü</a:t>
            </a:r>
            <a:endParaRPr lang="zh-CN" altLang="en-US" sz="20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341787" y="1317945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903120" y="951461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cxnSp>
        <p:nvCxnSpPr>
          <p:cNvPr id="23" name="直接箭头连接符 22"/>
          <p:cNvCxnSpPr/>
          <p:nvPr/>
        </p:nvCxnSpPr>
        <p:spPr>
          <a:xfrm>
            <a:off x="2820090" y="1288806"/>
            <a:ext cx="0" cy="1318841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2900919" y="951462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349" y="1748220"/>
            <a:ext cx="418807" cy="479211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109" y="1747996"/>
            <a:ext cx="418447" cy="478800"/>
          </a:xfrm>
          <a:prstGeom prst="rect">
            <a:avLst/>
          </a:prstGeom>
        </p:spPr>
      </p:pic>
      <p:sp>
        <p:nvSpPr>
          <p:cNvPr id="22" name="任意多边形: 形状 21"/>
          <p:cNvSpPr/>
          <p:nvPr/>
        </p:nvSpPr>
        <p:spPr>
          <a:xfrm>
            <a:off x="5132714" y="1567478"/>
            <a:ext cx="101352" cy="95548"/>
          </a:xfrm>
          <a:custGeom>
            <a:avLst/>
            <a:gdLst/>
            <a:ahLst/>
            <a:cxnLst/>
            <a:rect l="l" t="t" r="r" b="b"/>
            <a:pathLst>
              <a:path w="101352" h="95548">
                <a:moveTo>
                  <a:pt x="50453" y="0"/>
                </a:moveTo>
                <a:cubicBezTo>
                  <a:pt x="84386" y="0"/>
                  <a:pt x="101352" y="15776"/>
                  <a:pt x="101352" y="47328"/>
                </a:cubicBezTo>
                <a:cubicBezTo>
                  <a:pt x="101352" y="79475"/>
                  <a:pt x="84386" y="95548"/>
                  <a:pt x="50453" y="95548"/>
                </a:cubicBezTo>
                <a:cubicBezTo>
                  <a:pt x="16818" y="95548"/>
                  <a:pt x="0" y="79475"/>
                  <a:pt x="0" y="47328"/>
                </a:cubicBezTo>
                <a:cubicBezTo>
                  <a:pt x="0" y="15776"/>
                  <a:pt x="16818" y="0"/>
                  <a:pt x="50453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/>
          <p:cNvSpPr/>
          <p:nvPr/>
        </p:nvSpPr>
        <p:spPr>
          <a:xfrm>
            <a:off x="5449809" y="1567478"/>
            <a:ext cx="101352" cy="95548"/>
          </a:xfrm>
          <a:custGeom>
            <a:avLst/>
            <a:gdLst/>
            <a:ahLst/>
            <a:cxnLst/>
            <a:rect l="l" t="t" r="r" b="b"/>
            <a:pathLst>
              <a:path w="101352" h="95548">
                <a:moveTo>
                  <a:pt x="50453" y="0"/>
                </a:moveTo>
                <a:cubicBezTo>
                  <a:pt x="84386" y="0"/>
                  <a:pt x="101352" y="15776"/>
                  <a:pt x="101352" y="47328"/>
                </a:cubicBezTo>
                <a:cubicBezTo>
                  <a:pt x="101352" y="79475"/>
                  <a:pt x="84386" y="95548"/>
                  <a:pt x="50453" y="95548"/>
                </a:cubicBezTo>
                <a:cubicBezTo>
                  <a:pt x="16818" y="95548"/>
                  <a:pt x="0" y="79475"/>
                  <a:pt x="0" y="47328"/>
                </a:cubicBezTo>
                <a:cubicBezTo>
                  <a:pt x="0" y="15776"/>
                  <a:pt x="16818" y="0"/>
                  <a:pt x="50453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183773" y="441081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3</a:t>
            </a:r>
            <a:endParaRPr lang="zh-CN" altLang="en-US" sz="2400" b="1" dirty="0"/>
          </a:p>
        </p:txBody>
      </p:sp>
      <p:sp>
        <p:nvSpPr>
          <p:cNvPr id="26" name="文本框 25"/>
          <p:cNvSpPr txBox="1"/>
          <p:nvPr/>
        </p:nvSpPr>
        <p:spPr>
          <a:xfrm>
            <a:off x="2391701" y="440571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4</a:t>
            </a:r>
            <a:endParaRPr lang="zh-CN" altLang="en-US" sz="2400" b="1" dirty="0"/>
          </a:p>
        </p:txBody>
      </p:sp>
      <p:sp>
        <p:nvSpPr>
          <p:cNvPr id="27" name="任意多边形: 形状 26"/>
          <p:cNvSpPr/>
          <p:nvPr/>
        </p:nvSpPr>
        <p:spPr>
          <a:xfrm>
            <a:off x="1183773" y="1315695"/>
            <a:ext cx="499044" cy="1565214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  <a:gd name="connsiteX0-67" fmla="*/ 25641 w 570768"/>
              <a:gd name="connsiteY0-68" fmla="*/ 0 h 1414212"/>
              <a:gd name="connsiteX1-69" fmla="*/ 3 w 570768"/>
              <a:gd name="connsiteY1-70" fmla="*/ 846034 h 1414212"/>
              <a:gd name="connsiteX2-71" fmla="*/ 570768 w 570768"/>
              <a:gd name="connsiteY2-72" fmla="*/ 1414212 h 1414212"/>
              <a:gd name="connsiteX0-73" fmla="*/ 27104 w 572231"/>
              <a:gd name="connsiteY0-74" fmla="*/ 0 h 1414212"/>
              <a:gd name="connsiteX1-75" fmla="*/ 1466 w 572231"/>
              <a:gd name="connsiteY1-76" fmla="*/ 846034 h 1414212"/>
              <a:gd name="connsiteX2-77" fmla="*/ 572231 w 572231"/>
              <a:gd name="connsiteY2-78" fmla="*/ 1414212 h 1414212"/>
              <a:gd name="connsiteX0-79" fmla="*/ 25638 w 570765"/>
              <a:gd name="connsiteY0-80" fmla="*/ 0 h 1414212"/>
              <a:gd name="connsiteX1-81" fmla="*/ 0 w 570765"/>
              <a:gd name="connsiteY1-82" fmla="*/ 846034 h 1414212"/>
              <a:gd name="connsiteX2-83" fmla="*/ 570765 w 570765"/>
              <a:gd name="connsiteY2-84" fmla="*/ 1414212 h 1414212"/>
              <a:gd name="connsiteX0-85" fmla="*/ 25638 w 579154"/>
              <a:gd name="connsiteY0-86" fmla="*/ 0 h 1347100"/>
              <a:gd name="connsiteX1-87" fmla="*/ 0 w 579154"/>
              <a:gd name="connsiteY1-88" fmla="*/ 846034 h 1347100"/>
              <a:gd name="connsiteX2-89" fmla="*/ 579154 w 579154"/>
              <a:gd name="connsiteY2-90" fmla="*/ 1347100 h 1347100"/>
              <a:gd name="connsiteX0-91" fmla="*/ 803 w 596264"/>
              <a:gd name="connsiteY0-92" fmla="*/ 0 h 1355489"/>
              <a:gd name="connsiteX1-93" fmla="*/ 17110 w 596264"/>
              <a:gd name="connsiteY1-94" fmla="*/ 854423 h 1355489"/>
              <a:gd name="connsiteX2-95" fmla="*/ 596264 w 596264"/>
              <a:gd name="connsiteY2-96" fmla="*/ 1355489 h 1355489"/>
              <a:gd name="connsiteX0-97" fmla="*/ 803 w 596264"/>
              <a:gd name="connsiteY0-98" fmla="*/ 0 h 1355489"/>
              <a:gd name="connsiteX1-99" fmla="*/ 17110 w 596264"/>
              <a:gd name="connsiteY1-100" fmla="*/ 854423 h 1355489"/>
              <a:gd name="connsiteX2-101" fmla="*/ 596264 w 596264"/>
              <a:gd name="connsiteY2-102" fmla="*/ 1355489 h 1355489"/>
              <a:gd name="connsiteX0-103" fmla="*/ 2189 w 597650"/>
              <a:gd name="connsiteY0-104" fmla="*/ 0 h 1355489"/>
              <a:gd name="connsiteX1-105" fmla="*/ 1718 w 597650"/>
              <a:gd name="connsiteY1-106" fmla="*/ 879590 h 1355489"/>
              <a:gd name="connsiteX2-107" fmla="*/ 597650 w 597650"/>
              <a:gd name="connsiteY2-108" fmla="*/ 1355489 h 1355489"/>
              <a:gd name="connsiteX0-109" fmla="*/ 2189 w 597650"/>
              <a:gd name="connsiteY0-110" fmla="*/ 0 h 1355489"/>
              <a:gd name="connsiteX1-111" fmla="*/ 1718 w 597650"/>
              <a:gd name="connsiteY1-112" fmla="*/ 879590 h 1355489"/>
              <a:gd name="connsiteX2-113" fmla="*/ 597650 w 597650"/>
              <a:gd name="connsiteY2-114" fmla="*/ 1355489 h 1355489"/>
              <a:gd name="connsiteX0-115" fmla="*/ 2189 w 452974"/>
              <a:gd name="connsiteY0-116" fmla="*/ 0 h 1506491"/>
              <a:gd name="connsiteX1-117" fmla="*/ 1718 w 452974"/>
              <a:gd name="connsiteY1-118" fmla="*/ 879590 h 1506491"/>
              <a:gd name="connsiteX2-119" fmla="*/ 452974 w 452974"/>
              <a:gd name="connsiteY2-120" fmla="*/ 1506491 h 1506491"/>
              <a:gd name="connsiteX0-121" fmla="*/ 2189 w 468203"/>
              <a:gd name="connsiteY0-122" fmla="*/ 0 h 1447768"/>
              <a:gd name="connsiteX1-123" fmla="*/ 1718 w 468203"/>
              <a:gd name="connsiteY1-124" fmla="*/ 879590 h 1447768"/>
              <a:gd name="connsiteX2-125" fmla="*/ 468203 w 468203"/>
              <a:gd name="connsiteY2-126" fmla="*/ 1447768 h 1447768"/>
              <a:gd name="connsiteX0-127" fmla="*/ 2189 w 468203"/>
              <a:gd name="connsiteY0-128" fmla="*/ 0 h 1447768"/>
              <a:gd name="connsiteX1-129" fmla="*/ 1718 w 468203"/>
              <a:gd name="connsiteY1-130" fmla="*/ 879590 h 1447768"/>
              <a:gd name="connsiteX2-131" fmla="*/ 468203 w 468203"/>
              <a:gd name="connsiteY2-132" fmla="*/ 1447768 h 1447768"/>
              <a:gd name="connsiteX0-133" fmla="*/ 2189 w 503161"/>
              <a:gd name="connsiteY0-134" fmla="*/ 0 h 1447768"/>
              <a:gd name="connsiteX1-135" fmla="*/ 1718 w 503161"/>
              <a:gd name="connsiteY1-136" fmla="*/ 879590 h 1447768"/>
              <a:gd name="connsiteX2-137" fmla="*/ 468203 w 503161"/>
              <a:gd name="connsiteY2-138" fmla="*/ 1447768 h 1447768"/>
              <a:gd name="connsiteX0-139" fmla="*/ 2189 w 488655"/>
              <a:gd name="connsiteY0-140" fmla="*/ 0 h 1565214"/>
              <a:gd name="connsiteX1-141" fmla="*/ 1718 w 488655"/>
              <a:gd name="connsiteY1-142" fmla="*/ 879590 h 1565214"/>
              <a:gd name="connsiteX2-143" fmla="*/ 452974 w 488655"/>
              <a:gd name="connsiteY2-144" fmla="*/ 1565214 h 1565214"/>
              <a:gd name="connsiteX0-145" fmla="*/ 2189 w 452974"/>
              <a:gd name="connsiteY0-146" fmla="*/ 0 h 1565214"/>
              <a:gd name="connsiteX1-147" fmla="*/ 1718 w 452974"/>
              <a:gd name="connsiteY1-148" fmla="*/ 879590 h 1565214"/>
              <a:gd name="connsiteX2-149" fmla="*/ 452974 w 452974"/>
              <a:gd name="connsiteY2-150" fmla="*/ 1565214 h 15652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52974" h="1565214">
                <a:moveTo>
                  <a:pt x="2189" y="0"/>
                </a:moveTo>
                <a:cubicBezTo>
                  <a:pt x="-3152" y="176257"/>
                  <a:pt x="3142" y="711523"/>
                  <a:pt x="1718" y="879590"/>
                </a:cubicBezTo>
                <a:cubicBezTo>
                  <a:pt x="33850" y="1428481"/>
                  <a:pt x="327580" y="1470613"/>
                  <a:pt x="452974" y="1565214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85315" y="3141955"/>
            <a:ext cx="7531101" cy="1938992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    注意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新笔画竖右弯。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    四笔写成，占中格和上格。书写时注意两点的位置稍微向中间靠拢。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4" grpId="1" bldLvl="0" animBg="1"/>
      <p:bldP spid="24" grpId="2" bldLvl="0" animBg="1"/>
      <p:bldP spid="20" grpId="0"/>
      <p:bldP spid="28" grpId="0"/>
      <p:bldP spid="22" grpId="0" bldLvl="0" animBg="1"/>
      <p:bldP spid="29" grpId="0" bldLvl="0" animBg="1"/>
      <p:bldP spid="25" grpId="0"/>
      <p:bldP spid="26" grpId="0"/>
      <p:bldP spid="2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32537" y="411510"/>
            <a:ext cx="26796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声调大比拼。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9840" y1="3591" x2="19840" y2="3591"/>
                        <a14:foregroundMark x1="10822" y1="5525" x2="10822" y2="5525"/>
                        <a14:foregroundMark x1="10822" y1="5525" x2="10822" y2="5525"/>
                        <a14:foregroundMark x1="10822" y1="5525" x2="94188" y2="6906"/>
                        <a14:foregroundMark x1="94990" y1="8011" x2="93988" y2="92541"/>
                        <a14:foregroundMark x1="92986" y1="94199" x2="6413" y2="94475"/>
                        <a14:foregroundMark x1="6413" y1="94475" x2="6413" y2="94475"/>
                        <a14:foregroundMark x1="3006" y1="91713" x2="3407" y2="3591"/>
                        <a14:foregroundMark x1="6613" y1="10221" x2="92786" y2="10221"/>
                        <a14:foregroundMark x1="5010" y1="9945" x2="5010" y2="9945"/>
                        <a14:foregroundMark x1="5010" y1="9945" x2="5210" y2="92265"/>
                        <a14:foregroundMark x1="94188" y1="9116" x2="93988" y2="47238"/>
                        <a14:foregroundMark x1="92786" y1="14641" x2="92786" y2="14641"/>
                        <a14:foregroundMark x1="92986" y1="22376" x2="93186" y2="91436"/>
                        <a14:foregroundMark x1="6012" y1="92265" x2="93186" y2="93094"/>
                        <a14:foregroundMark x1="5010" y1="13536" x2="5411" y2="91989"/>
                        <a14:foregroundMark x1="5611" y1="13536" x2="6012" y2="49724"/>
                        <a14:foregroundMark x1="6012" y1="49724" x2="6012" y2="49724"/>
                        <a14:foregroundMark x1="4810" y1="19613" x2="6613" y2="38950"/>
                        <a14:foregroundMark x1="4810" y1="16022" x2="6012" y2="30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9583"/>
            <a:ext cx="8208912" cy="4032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" name="Rectangle 11"/>
          <p:cNvSpPr>
            <a:spLocks noChangeArrowheads="1"/>
          </p:cNvSpPr>
          <p:nvPr/>
        </p:nvSpPr>
        <p:spPr bwMode="auto">
          <a:xfrm>
            <a:off x="1403648" y="2531719"/>
            <a:ext cx="66225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6600" b="1">
                <a:solidFill>
                  <a:schemeClr val="bg1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ǐ</a:t>
            </a:r>
            <a:endParaRPr lang="en-US" altLang="zh-CN" sz="6600" b="1" dirty="0">
              <a:solidFill>
                <a:schemeClr val="bg1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5" name="Rectangle 15"/>
          <p:cNvSpPr>
            <a:spLocks noChangeArrowheads="1"/>
          </p:cNvSpPr>
          <p:nvPr/>
        </p:nvSpPr>
        <p:spPr bwMode="auto">
          <a:xfrm>
            <a:off x="4607356" y="1398137"/>
            <a:ext cx="8636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600" b="1">
                <a:solidFill>
                  <a:schemeClr val="bg1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ù</a:t>
            </a:r>
            <a:endParaRPr lang="en-US" altLang="zh-CN" sz="6600" b="1" dirty="0">
              <a:solidFill>
                <a:schemeClr val="bg1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7" name="Rectangle 16"/>
          <p:cNvSpPr>
            <a:spLocks noChangeArrowheads="1"/>
          </p:cNvSpPr>
          <p:nvPr/>
        </p:nvSpPr>
        <p:spPr bwMode="auto">
          <a:xfrm>
            <a:off x="6517525" y="1398137"/>
            <a:ext cx="42992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600" b="1">
                <a:solidFill>
                  <a:schemeClr val="bg1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í</a:t>
            </a:r>
            <a:endParaRPr lang="en-US" altLang="zh-CN" sz="6600" b="1">
              <a:solidFill>
                <a:schemeClr val="bg1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4" name="Rectangle 11"/>
          <p:cNvSpPr>
            <a:spLocks noChangeArrowheads="1"/>
          </p:cNvSpPr>
          <p:nvPr/>
        </p:nvSpPr>
        <p:spPr bwMode="auto">
          <a:xfrm>
            <a:off x="4644008" y="2532790"/>
            <a:ext cx="66225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6600" b="1">
                <a:solidFill>
                  <a:schemeClr val="bg1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ū</a:t>
            </a:r>
            <a:endParaRPr lang="en-US" altLang="zh-CN" sz="6600" b="1" dirty="0">
              <a:solidFill>
                <a:schemeClr val="bg1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5" name="Rectangle 11"/>
          <p:cNvSpPr>
            <a:spLocks noChangeArrowheads="1"/>
          </p:cNvSpPr>
          <p:nvPr/>
        </p:nvSpPr>
        <p:spPr bwMode="auto">
          <a:xfrm>
            <a:off x="1403648" y="1398137"/>
            <a:ext cx="66225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6600" b="1" smtClean="0">
                <a:solidFill>
                  <a:schemeClr val="bg1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ǖ</a:t>
            </a:r>
            <a:endParaRPr lang="en-US" altLang="zh-CN" sz="6600" b="1" dirty="0">
              <a:solidFill>
                <a:schemeClr val="bg1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7" name="Rectangle 15"/>
          <p:cNvSpPr>
            <a:spLocks noChangeArrowheads="1"/>
          </p:cNvSpPr>
          <p:nvPr/>
        </p:nvSpPr>
        <p:spPr bwMode="auto">
          <a:xfrm>
            <a:off x="3005502" y="3696003"/>
            <a:ext cx="8636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600" b="1">
                <a:solidFill>
                  <a:schemeClr val="bg1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ǔ</a:t>
            </a:r>
            <a:endParaRPr lang="en-US" altLang="zh-CN" sz="6600" b="1" dirty="0">
              <a:solidFill>
                <a:schemeClr val="bg1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9" name="Rectangle 16"/>
          <p:cNvSpPr>
            <a:spLocks noChangeArrowheads="1"/>
          </p:cNvSpPr>
          <p:nvPr/>
        </p:nvSpPr>
        <p:spPr bwMode="auto">
          <a:xfrm>
            <a:off x="6520731" y="3695530"/>
            <a:ext cx="423514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600" b="1">
                <a:solidFill>
                  <a:schemeClr val="bg1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ì</a:t>
            </a:r>
            <a:endParaRPr lang="en-US" altLang="zh-CN" sz="6600" b="1" dirty="0">
              <a:solidFill>
                <a:schemeClr val="bg1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2" name="Rectangle 15"/>
          <p:cNvSpPr>
            <a:spLocks noChangeArrowheads="1"/>
          </p:cNvSpPr>
          <p:nvPr/>
        </p:nvSpPr>
        <p:spPr bwMode="auto">
          <a:xfrm>
            <a:off x="3005502" y="2547070"/>
            <a:ext cx="8636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600" b="1" smtClean="0">
                <a:solidFill>
                  <a:schemeClr val="bg1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ǜ</a:t>
            </a:r>
            <a:endParaRPr lang="en-US" altLang="zh-CN" sz="6600" b="1" dirty="0">
              <a:solidFill>
                <a:schemeClr val="bg1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4" name="Rectangle 11"/>
          <p:cNvSpPr>
            <a:spLocks noChangeArrowheads="1"/>
          </p:cNvSpPr>
          <p:nvPr/>
        </p:nvSpPr>
        <p:spPr bwMode="auto">
          <a:xfrm>
            <a:off x="3005502" y="1398137"/>
            <a:ext cx="66225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6600" b="1">
                <a:solidFill>
                  <a:schemeClr val="bg1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ī</a:t>
            </a:r>
            <a:endParaRPr lang="en-US" altLang="zh-CN" sz="6600" b="1" dirty="0">
              <a:solidFill>
                <a:schemeClr val="bg1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7" name="Rectangle 15"/>
          <p:cNvSpPr>
            <a:spLocks noChangeArrowheads="1"/>
          </p:cNvSpPr>
          <p:nvPr/>
        </p:nvSpPr>
        <p:spPr bwMode="auto">
          <a:xfrm>
            <a:off x="6300688" y="2546834"/>
            <a:ext cx="8636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600" b="1">
                <a:solidFill>
                  <a:schemeClr val="bg1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ú</a:t>
            </a:r>
            <a:endParaRPr lang="en-US" altLang="zh-CN" sz="6600" b="1" dirty="0">
              <a:solidFill>
                <a:schemeClr val="bg1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8" name="Rectangle 16"/>
          <p:cNvSpPr>
            <a:spLocks noChangeArrowheads="1"/>
          </p:cNvSpPr>
          <p:nvPr/>
        </p:nvSpPr>
        <p:spPr bwMode="auto">
          <a:xfrm>
            <a:off x="4717224" y="3667443"/>
            <a:ext cx="68159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600" b="1" smtClean="0">
                <a:solidFill>
                  <a:schemeClr val="bg1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ǘ</a:t>
            </a:r>
            <a:endParaRPr lang="en-US" altLang="zh-CN" sz="6600" b="1" dirty="0">
              <a:solidFill>
                <a:schemeClr val="bg1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9" name="Rectangle 17"/>
          <p:cNvSpPr>
            <a:spLocks noChangeArrowheads="1"/>
          </p:cNvSpPr>
          <p:nvPr/>
        </p:nvSpPr>
        <p:spPr bwMode="auto">
          <a:xfrm>
            <a:off x="1403648" y="3665302"/>
            <a:ext cx="662361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600" b="1" smtClean="0">
                <a:solidFill>
                  <a:schemeClr val="bg1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ǚ</a:t>
            </a:r>
            <a:endParaRPr lang="en-US" altLang="zh-CN" sz="6600" b="1" dirty="0">
              <a:solidFill>
                <a:schemeClr val="bg1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263" y="1607866"/>
            <a:ext cx="711113" cy="68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263" y="2756799"/>
            <a:ext cx="711113" cy="68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263" y="3905732"/>
            <a:ext cx="711113" cy="68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179512" y="195486"/>
            <a:ext cx="2610240" cy="720080"/>
            <a:chOff x="377584" y="339502"/>
            <a:chExt cx="2610240" cy="72008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3568" y="367005"/>
              <a:ext cx="2268000" cy="692577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864933" y="3395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3712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73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16" y="555526"/>
            <a:ext cx="4159699" cy="454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87158" y="1493292"/>
            <a:ext cx="848538" cy="809809"/>
            <a:chOff x="1162787" y="1635646"/>
            <a:chExt cx="898566" cy="870325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Rectangle 2"/>
            <p:cNvSpPr txBox="1"/>
            <p:nvPr/>
          </p:nvSpPr>
          <p:spPr>
            <a:xfrm>
              <a:off x="1298819" y="1790424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a</a:t>
              </a:r>
              <a:endParaRPr lang="en-US" altLang="zh-CN" sz="4400" b="1" smtClean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27584" y="2627699"/>
            <a:ext cx="848538" cy="809809"/>
            <a:chOff x="1162787" y="1635646"/>
            <a:chExt cx="898566" cy="870325"/>
          </a:xfrm>
        </p:grpSpPr>
        <p:pic>
          <p:nvPicPr>
            <p:cNvPr id="30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Rectangle 2"/>
            <p:cNvSpPr txBox="1"/>
            <p:nvPr/>
          </p:nvSpPr>
          <p:spPr>
            <a:xfrm>
              <a:off x="1425511" y="1929907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i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007399" y="1755909"/>
            <a:ext cx="848538" cy="809809"/>
            <a:chOff x="1162787" y="1635646"/>
            <a:chExt cx="898566" cy="870325"/>
          </a:xfrm>
        </p:grpSpPr>
        <p:pic>
          <p:nvPicPr>
            <p:cNvPr id="33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Rectangle 2"/>
            <p:cNvSpPr txBox="1"/>
            <p:nvPr/>
          </p:nvSpPr>
          <p:spPr>
            <a:xfrm>
              <a:off x="1368117" y="1810572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e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105006" y="1459533"/>
            <a:ext cx="848538" cy="809809"/>
            <a:chOff x="1162787" y="1635646"/>
            <a:chExt cx="898566" cy="870325"/>
          </a:xfrm>
        </p:grpSpPr>
        <p:pic>
          <p:nvPicPr>
            <p:cNvPr id="36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Rectangle 2"/>
            <p:cNvSpPr txBox="1"/>
            <p:nvPr/>
          </p:nvSpPr>
          <p:spPr>
            <a:xfrm>
              <a:off x="1305774" y="1789321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u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033186" y="2717428"/>
            <a:ext cx="848538" cy="809809"/>
            <a:chOff x="1162787" y="1635646"/>
            <a:chExt cx="898566" cy="870325"/>
          </a:xfrm>
        </p:grpSpPr>
        <p:pic>
          <p:nvPicPr>
            <p:cNvPr id="4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Rectangle 2"/>
            <p:cNvSpPr txBox="1"/>
            <p:nvPr/>
          </p:nvSpPr>
          <p:spPr>
            <a:xfrm>
              <a:off x="1352389" y="1807966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v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148105" y="2583151"/>
            <a:ext cx="848538" cy="809809"/>
            <a:chOff x="1162787" y="1635646"/>
            <a:chExt cx="898566" cy="870325"/>
          </a:xfrm>
        </p:grpSpPr>
        <p:pic>
          <p:nvPicPr>
            <p:cNvPr id="48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9" name="Rectangle 2"/>
            <p:cNvSpPr txBox="1"/>
            <p:nvPr/>
          </p:nvSpPr>
          <p:spPr>
            <a:xfrm>
              <a:off x="1352389" y="1807966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o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32240" y="2827713"/>
            <a:ext cx="2016224" cy="1920515"/>
            <a:chOff x="6732240" y="2970067"/>
            <a:chExt cx="2016224" cy="1920515"/>
          </a:xfrm>
        </p:grpSpPr>
        <p:pic>
          <p:nvPicPr>
            <p:cNvPr id="23" name="Picture 7"/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PaintStrokes/>
                      </a14:imgEffect>
                      <a14:imgEffect>
                        <a14:backgroundRemoval t="6582" b="100000" l="1131" r="100000"/>
                      </a14:imgEffect>
                      <a14:imgEffect>
                        <a14:brightnessContrast bright="-4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2240" y="2970067"/>
              <a:ext cx="2016224" cy="19205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Rectangle 2"/>
            <p:cNvSpPr txBox="1"/>
            <p:nvPr/>
          </p:nvSpPr>
          <p:spPr>
            <a:xfrm>
              <a:off x="6948264" y="4155926"/>
              <a:ext cx="1728192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汉语拼音" panose="020B0604020202020204" pitchFamily="34" charset="0"/>
                </a:rPr>
                <a:t>单韵母</a:t>
              </a:r>
              <a:endPara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64416" y="125219"/>
            <a:ext cx="2816764" cy="646331"/>
            <a:chOff x="5499652" y="3435846"/>
            <a:chExt cx="2816764" cy="646331"/>
          </a:xfrm>
        </p:grpSpPr>
        <p:sp>
          <p:nvSpPr>
            <p:cNvPr id="56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7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59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sp>
        <p:nvSpPr>
          <p:cNvPr id="28" name="矩形 27"/>
          <p:cNvSpPr/>
          <p:nvPr/>
        </p:nvSpPr>
        <p:spPr>
          <a:xfrm>
            <a:off x="251519" y="483518"/>
            <a:ext cx="1944217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zh-CN" altLang="en-US" sz="36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摘苹果</a:t>
            </a:r>
            <a:endParaRPr lang="en-US" altLang="zh-CN" sz="3600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615E-6 L 0.65278 0.397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39" y="1988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52918E-6 L 0.70972 0.190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86" y="954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7284E-6 L 0.61997 0.4018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0" y="2009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32099E-6 L 0.49201 0.4317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01" y="2157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32099E-6 L 0.48038 0.2092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10" y="1046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19753E-6 L 0.51806 0.2410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03" y="1203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80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216024" y="123478"/>
            <a:ext cx="8316416" cy="14219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个单韵母宝宝就藏在图画中，快来找一找吧！</a:t>
            </a:r>
            <a:endParaRPr lang="en-US" altLang="zh-CN" sz="3600" b="1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771800" y="1887674"/>
            <a:ext cx="613529" cy="90010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889683" y="4077623"/>
            <a:ext cx="903552" cy="61923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80100" y="3867894"/>
            <a:ext cx="895556" cy="108012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10156" y="1701264"/>
            <a:ext cx="70243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i</a:t>
            </a:r>
            <a:r>
              <a:rPr lang="en-US" altLang="zh-CN" sz="80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 </a:t>
            </a:r>
            <a:endParaRPr lang="zh-CN" altLang="en-US" sz="80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01529" y="3624575"/>
            <a:ext cx="105830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0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 </a:t>
            </a:r>
            <a:endParaRPr lang="zh-CN" altLang="en-US" sz="8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 rot="379446">
            <a:off x="611560" y="3713328"/>
            <a:ext cx="120257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96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 </a:t>
            </a:r>
            <a:endParaRPr lang="zh-CN" altLang="en-US" sz="9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80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矩形 18"/>
          <p:cNvSpPr/>
          <p:nvPr/>
        </p:nvSpPr>
        <p:spPr>
          <a:xfrm>
            <a:off x="1632374" y="771550"/>
            <a:ext cx="87706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</a:t>
            </a:r>
            <a:endParaRPr lang="zh-CN" altLang="en-US" sz="8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01244" y="2590089"/>
            <a:ext cx="1125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w</a:t>
            </a:r>
            <a:endParaRPr lang="zh-CN" altLang="en-US" sz="8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39552" y="1626950"/>
            <a:ext cx="864096" cy="137684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076056" y="1750705"/>
            <a:ext cx="2376264" cy="103706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90904" y="-20538"/>
            <a:ext cx="83015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中藏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着今天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要学习的两个声母，你能把它们找出来吗？</a:t>
            </a:r>
            <a:endParaRPr lang="zh-CN" altLang="en-US" sz="2000" dirty="0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585819" y="1971161"/>
            <a:ext cx="329997" cy="68842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131840" y="1995686"/>
            <a:ext cx="329997" cy="68842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17" grpId="0" animBg="1"/>
      <p:bldP spid="23" grpId="0" animBg="1"/>
      <p:bldP spid="2" grpId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267744" y="3889564"/>
            <a:ext cx="50300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zh-CN" altLang="en-US" sz="44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大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</a:t>
            </a:r>
            <a:r>
              <a:rPr lang="en-US" altLang="zh-CN" sz="44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zh-CN" altLang="en-US" sz="44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是小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r>
              <a:rPr lang="en-US" altLang="zh-CN" sz="44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zh-CN" altLang="en-US" sz="44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的妈妈</a:t>
            </a:r>
            <a:endParaRPr lang="zh-CN" altLang="en-US" sz="44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21" name="Picture 2" descr="D:\蒋长青\20秋工作项目\一年级课件\一年级拼音单元口型图\i.ti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>
                        <a14:foregroundMark x1="31349" y1="37801" x2="71230" y2="37801"/>
                        <a14:foregroundMark x1="34325" y1="51203" x2="73810" y2="45704"/>
                        <a14:foregroundMark x1="33333" y1="47766" x2="24405" y2="40550"/>
                        <a14:foregroundMark x1="73413" y1="36426" x2="76587" y2="40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68751"/>
            <a:ext cx="2611466" cy="150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1043873" y="1003831"/>
            <a:ext cx="118494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516216" y="1214963"/>
            <a:ext cx="575799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endParaRPr lang="zh-CN" altLang="en-US" sz="6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4704" y="300040"/>
            <a:ext cx="2222650" cy="712648"/>
            <a:chOff x="395536" y="364326"/>
            <a:chExt cx="2222650" cy="71264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10" name="文本框 14"/>
            <p:cNvSpPr txBox="1"/>
            <p:nvPr/>
          </p:nvSpPr>
          <p:spPr>
            <a:xfrm>
              <a:off x="864933" y="364326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979712" y="3889564"/>
            <a:ext cx="560612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zh-CN" altLang="en-US" sz="44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大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w</a:t>
            </a:r>
            <a:r>
              <a:rPr lang="en-US" altLang="zh-CN" sz="44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zh-CN" altLang="en-US" sz="44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是小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r>
              <a:rPr lang="en-US" altLang="zh-CN" sz="44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zh-CN" altLang="en-US" sz="44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的妈妈</a:t>
            </a:r>
            <a:endParaRPr lang="zh-CN" altLang="en-US" sz="44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43873" y="1003831"/>
            <a:ext cx="1584088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w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516216" y="987574"/>
            <a:ext cx="1189749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6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8" name="Picture 2" descr="D:\蒋长青\20秋工作项目\一年级课件\一年级拼音单元口型图\u.ti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836" b="100000" l="9917" r="975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386125"/>
            <a:ext cx="2853751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60064" y="3798491"/>
            <a:ext cx="800757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</a:t>
            </a: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字好像小树杈，挂件衣服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 y y</a:t>
            </a:r>
            <a:r>
              <a:rPr lang="zh-CN" altLang="en-US" sz="44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。</a:t>
            </a:r>
            <a:endParaRPr lang="en-US" altLang="zh-CN" sz="4400" b="1" smtClean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70836" y="969437"/>
            <a:ext cx="118494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157368"/>
            <a:ext cx="4176464" cy="2205695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 rot="20783906">
            <a:off x="4527520" y="1578154"/>
            <a:ext cx="88036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</a:t>
            </a:r>
            <a:endParaRPr lang="zh-CN" altLang="en-US" sz="5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16216" y="2162349"/>
            <a:ext cx="4507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</a:t>
            </a:r>
            <a:endParaRPr lang="zh-CN" altLang="en-US" sz="16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01556" y="2139702"/>
            <a:ext cx="4507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</a:t>
            </a:r>
            <a:endParaRPr lang="zh-CN" altLang="en-US" sz="16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9512" y="262985"/>
            <a:ext cx="2154230" cy="724589"/>
            <a:chOff x="337765" y="364326"/>
            <a:chExt cx="2154230" cy="72458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7816" y="396338"/>
              <a:ext cx="1778181" cy="692577"/>
            </a:xfrm>
            <a:prstGeom prst="rect">
              <a:avLst/>
            </a:prstGeom>
          </p:spPr>
        </p:pic>
        <p:sp>
          <p:nvSpPr>
            <p:cNvPr id="17" name="文本框 14"/>
            <p:cNvSpPr txBox="1"/>
            <p:nvPr/>
          </p:nvSpPr>
          <p:spPr>
            <a:xfrm>
              <a:off x="827584" y="364326"/>
              <a:ext cx="166441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619672" y="1131781"/>
            <a:ext cx="1584088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w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160" y="980037"/>
            <a:ext cx="3336968" cy="2501223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60339" y="3798491"/>
            <a:ext cx="903619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w</a:t>
            </a:r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字好像小屋顶，</a:t>
            </a:r>
            <a:r>
              <a:rPr lang="zh-CN" altLang="en-US" sz="4000" b="1">
                <a:latin typeface="宋体" panose="02010600030101010101" pitchFamily="2" charset="-122"/>
                <a:cs typeface="汉语拼音" panose="020B0604020202020204" pitchFamily="34" charset="0"/>
              </a:rPr>
              <a:t>乌鸦</a:t>
            </a:r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造屋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w w w</a:t>
            </a:r>
            <a:r>
              <a:rPr lang="zh-CN" altLang="en-US" sz="40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。</a:t>
            </a:r>
            <a:endParaRPr lang="en-US" altLang="zh-CN" sz="4000" b="1" smtClean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2050045"/>
            <a:ext cx="2428875" cy="989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187624" y="485259"/>
            <a:ext cx="75644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生活中的“</a:t>
            </a:r>
            <a:r>
              <a:rPr lang="en-US" altLang="zh-CN" sz="3600" dirty="0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  w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”，观察图片记一记。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40984" y="3453626"/>
            <a:ext cx="82266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84168" y="3501464"/>
            <a:ext cx="107753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w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>
            <a:biLevel thresh="25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000"/>
                    </a14:imgEffect>
                    <a14:imgEffect>
                      <a14:saturation sat="128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88431"/>
            <a:ext cx="3024336" cy="2247506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4000" contrast="13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8431"/>
            <a:ext cx="2915022" cy="2247506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2345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428076" y="195486"/>
            <a:ext cx="23680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手指</a:t>
            </a:r>
            <a:r>
              <a:rPr lang="zh-CN" altLang="en-US" sz="360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操</a:t>
            </a:r>
            <a:endParaRPr lang="en-US" altLang="zh-CN" sz="3600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95536" y="3651870"/>
            <a:ext cx="45879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</a:t>
            </a:r>
            <a:r>
              <a:rPr lang="zh-CN" altLang="en-US" sz="36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字好像小树杈，</a:t>
            </a:r>
            <a:endParaRPr lang="en-US" altLang="zh-CN" sz="36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  <a:p>
            <a:r>
              <a:rPr lang="zh-CN" altLang="en-US" sz="3600" b="1" smtClean="0">
                <a:latin typeface="宋体" panose="02010600030101010101" pitchFamily="2" charset="-122"/>
                <a:cs typeface="汉语拼音" panose="020B0604020202020204" pitchFamily="34" charset="0"/>
              </a:rPr>
              <a:t>挂件衣服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 y y</a:t>
            </a:r>
            <a:r>
              <a:rPr lang="zh-CN" altLang="en-US" sz="36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。</a:t>
            </a:r>
            <a:endParaRPr lang="en-US" altLang="zh-CN" sz="3600" b="1" smtClean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932040" y="3613697"/>
            <a:ext cx="464370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w</a:t>
            </a:r>
            <a:r>
              <a:rPr lang="zh-CN" altLang="en-US" sz="36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字好像小屋顶，</a:t>
            </a:r>
            <a:endParaRPr lang="en-US" altLang="zh-CN" sz="36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  <a:p>
            <a:r>
              <a:rPr lang="zh-CN" altLang="en-US" sz="3600" b="1" smtClean="0">
                <a:latin typeface="宋体" panose="02010600030101010101" pitchFamily="2" charset="-122"/>
                <a:cs typeface="汉语拼音" panose="020B0604020202020204" pitchFamily="34" charset="0"/>
              </a:rPr>
              <a:t>乌鸦造屋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w w w</a:t>
            </a:r>
            <a:r>
              <a:rPr lang="zh-CN" altLang="en-US" sz="36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。</a:t>
            </a:r>
            <a:endParaRPr lang="en-US" altLang="zh-CN" sz="3600" b="1" smtClean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7574"/>
            <a:ext cx="2508792" cy="2387154"/>
          </a:xfrm>
          <a:prstGeom prst="rect">
            <a:avLst/>
          </a:prstGeom>
          <a:noFill/>
          <a:ln>
            <a:noFill/>
          </a:ln>
          <a:effectLst>
            <a:glow rad="635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87574"/>
            <a:ext cx="3204524" cy="2387154"/>
          </a:xfrm>
          <a:prstGeom prst="rect">
            <a:avLst/>
          </a:prstGeom>
          <a:noFill/>
          <a:ln>
            <a:noFill/>
          </a:ln>
          <a:effectLst>
            <a:glow rad="635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788024" y="1131590"/>
            <a:ext cx="460851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</a:t>
            </a:r>
            <a:r>
              <a:rPr lang="zh-CN" altLang="en-US" sz="36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字好像小树杈，</a:t>
            </a:r>
            <a:endParaRPr lang="en-US" altLang="zh-CN" sz="36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宋体" panose="02010600030101010101" pitchFamily="2" charset="-122"/>
                <a:cs typeface="汉语拼音" panose="020B0604020202020204" pitchFamily="34" charset="0"/>
              </a:rPr>
              <a:t>挂件衣服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 y y</a:t>
            </a:r>
            <a:r>
              <a:rPr lang="zh-CN" altLang="en-US" sz="36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。</a:t>
            </a:r>
            <a:endParaRPr lang="en-US" altLang="zh-CN" sz="3600" b="1" smtClean="0"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w</a:t>
            </a:r>
            <a:r>
              <a:rPr lang="zh-CN" altLang="en-US" sz="3600" b="1">
                <a:latin typeface="宋体" panose="02010600030101010101" pitchFamily="2" charset="-122"/>
                <a:cs typeface="汉语拼音" panose="020B0604020202020204" pitchFamily="34" charset="0"/>
              </a:rPr>
              <a:t>字好像小屋顶，</a:t>
            </a:r>
            <a:endParaRPr lang="en-US" altLang="zh-CN" sz="3600" b="1">
              <a:latin typeface="宋体" panose="02010600030101010101" pitchFamily="2" charset="-122"/>
              <a:cs typeface="汉语拼音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  <a:cs typeface="汉语拼音" panose="020B0604020202020204" pitchFamily="34" charset="0"/>
              </a:rPr>
              <a:t>乌鸦造屋</a:t>
            </a: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w w w</a:t>
            </a:r>
            <a:r>
              <a:rPr lang="zh-CN" altLang="en-US" sz="36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。</a:t>
            </a:r>
            <a:endParaRPr lang="en-US" altLang="zh-CN" sz="3600" b="1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01563"/>
            <a:ext cx="4371271" cy="2476374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161560" y="267494"/>
            <a:ext cx="4122408" cy="720080"/>
            <a:chOff x="161560" y="267494"/>
            <a:chExt cx="4122408" cy="72008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7544" y="294997"/>
              <a:ext cx="3456384" cy="692577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/>
          </p:nvSpPr>
          <p:spPr>
            <a:xfrm>
              <a:off x="648909" y="267494"/>
              <a:ext cx="3635059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读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儿歌 来巩固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560" y="299240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417029" y="1858077"/>
            <a:ext cx="4002087" cy="894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177261" y="123478"/>
            <a:ext cx="65843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latin typeface="汉语拼音" panose="020B0604020202020204" pitchFamily="34" charset="0"/>
                <a:cs typeface="汉语拼音" panose="020B0604020202020204" pitchFamily="34" charset="0"/>
              </a:rPr>
              <a:t>y</a:t>
            </a:r>
            <a:endParaRPr lang="zh-CN" altLang="en-US" sz="20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417923" y="1426047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1043608" y="915566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cxnSp>
        <p:nvCxnSpPr>
          <p:cNvPr id="23" name="直接箭头连接符 22"/>
          <p:cNvCxnSpPr/>
          <p:nvPr/>
        </p:nvCxnSpPr>
        <p:spPr>
          <a:xfrm flipH="1">
            <a:off x="2199864" y="1428111"/>
            <a:ext cx="616821" cy="1486261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2977055" y="1059582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7" name="任意多边形: 形状 6"/>
          <p:cNvSpPr/>
          <p:nvPr/>
        </p:nvSpPr>
        <p:spPr>
          <a:xfrm rot="20165327">
            <a:off x="1408084" y="1331837"/>
            <a:ext cx="25733" cy="1179320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5733" h="1179320">
                <a:moveTo>
                  <a:pt x="25733" y="0"/>
                </a:moveTo>
                <a:cubicBezTo>
                  <a:pt x="20392" y="176257"/>
                  <a:pt x="1519" y="677967"/>
                  <a:pt x="95" y="846034"/>
                </a:cubicBezTo>
                <a:cubicBezTo>
                  <a:pt x="-1329" y="1042587"/>
                  <a:pt x="13626" y="1109886"/>
                  <a:pt x="17187" y="1179320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343" y="1844033"/>
            <a:ext cx="497461" cy="7942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343" y="1844033"/>
            <a:ext cx="497461" cy="794296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214704" y="130910"/>
            <a:ext cx="2222650" cy="712648"/>
            <a:chOff x="395536" y="364326"/>
            <a:chExt cx="2222650" cy="712648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31" name="文本框 14"/>
            <p:cNvSpPr txBox="1"/>
            <p:nvPr/>
          </p:nvSpPr>
          <p:spPr>
            <a:xfrm>
              <a:off x="864933" y="364326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学书写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785315" y="3507854"/>
            <a:ext cx="8179173" cy="1338828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1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800" b="1" smtClean="0">
                <a:latin typeface="宋体" panose="02010600030101010101" pitchFamily="2" charset="-122"/>
                <a:ea typeface="宋体" panose="02010600030101010101" pitchFamily="2" charset="-122"/>
              </a:rPr>
              <a:t>    注意新笔画：“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</a:rPr>
              <a:t>\</a:t>
            </a:r>
            <a:r>
              <a:rPr lang="zh-CN" altLang="en-US" sz="1800" b="1" smtClean="0">
                <a:latin typeface="宋体" panose="02010600030101010101" pitchFamily="2" charset="-122"/>
                <a:ea typeface="宋体" panose="02010600030101010101" pitchFamily="2" charset="-122"/>
              </a:rPr>
              <a:t>”叫右斜，“</a:t>
            </a:r>
            <a:r>
              <a:rPr lang="en-US" altLang="zh-CN" sz="1800" b="1" smtClean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800" b="1" smtClean="0">
                <a:latin typeface="宋体" panose="02010600030101010101" pitchFamily="2" charset="-122"/>
                <a:ea typeface="宋体" panose="02010600030101010101" pitchFamily="2" charset="-122"/>
              </a:rPr>
              <a:t>”叫左斜，“</a:t>
            </a:r>
            <a:r>
              <a:rPr lang="en-US" altLang="zh-CN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v</a:t>
            </a:r>
            <a:r>
              <a:rPr lang="zh-CN" altLang="en-US" sz="1800" b="1" smtClean="0">
                <a:latin typeface="宋体" panose="02010600030101010101" pitchFamily="2" charset="-122"/>
                <a:ea typeface="宋体" panose="02010600030101010101" pitchFamily="2" charset="-122"/>
              </a:rPr>
              <a:t>”叫斜下斜上。</a:t>
            </a:r>
            <a:endParaRPr lang="en-US" altLang="zh-CN" sz="1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两笔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</a:rPr>
              <a:t>写成</a:t>
            </a: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，占中格和下格。书写时要注意左斜要长些，伸到下格一半处。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4" grpId="2" animBg="1"/>
      <p:bldP spid="20" grpId="0"/>
      <p:bldP spid="28" grpId="0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903193" y="1653311"/>
            <a:ext cx="4002087" cy="471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279307" y="193739"/>
            <a:ext cx="65843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latin typeface="华文细黑" panose="02010600040101010101" pitchFamily="2" charset="-122"/>
                <a:ea typeface="华文细黑" panose="02010600040101010101" pitchFamily="2" charset="-122"/>
                <a:cs typeface="汉语拼音" panose="020B0604020202020204" pitchFamily="34" charset="0"/>
              </a:rPr>
              <a:t>w</a:t>
            </a:r>
            <a:endParaRPr lang="zh-CN" altLang="en-US" sz="20000" dirty="0">
              <a:latin typeface="华文细黑" panose="02010600040101010101" pitchFamily="2" charset="-122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901522" y="1204190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1171295" y="987575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3104742" y="987574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7" name="任意多边形: 形状 6"/>
          <p:cNvSpPr/>
          <p:nvPr/>
        </p:nvSpPr>
        <p:spPr>
          <a:xfrm>
            <a:off x="1823495" y="1206886"/>
            <a:ext cx="461238" cy="814291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  <a:gd name="connsiteX0-67" fmla="*/ 25643 w 352657"/>
              <a:gd name="connsiteY0-68" fmla="*/ 0 h 870623"/>
              <a:gd name="connsiteX1-69" fmla="*/ 5 w 352657"/>
              <a:gd name="connsiteY1-70" fmla="*/ 846034 h 870623"/>
              <a:gd name="connsiteX2-71" fmla="*/ 352657 w 352657"/>
              <a:gd name="connsiteY2-72" fmla="*/ 63584 h 870623"/>
              <a:gd name="connsiteX0-73" fmla="*/ 120 w 520081"/>
              <a:gd name="connsiteY0-74" fmla="*/ 0 h 837067"/>
              <a:gd name="connsiteX1-75" fmla="*/ 167429 w 520081"/>
              <a:gd name="connsiteY1-76" fmla="*/ 812478 h 837067"/>
              <a:gd name="connsiteX2-77" fmla="*/ 520081 w 520081"/>
              <a:gd name="connsiteY2-78" fmla="*/ 30028 h 837067"/>
              <a:gd name="connsiteX0-79" fmla="*/ 94 w 520055"/>
              <a:gd name="connsiteY0-80" fmla="*/ 0 h 812438"/>
              <a:gd name="connsiteX1-81" fmla="*/ 217737 w 520055"/>
              <a:gd name="connsiteY1-82" fmla="*/ 787311 h 812438"/>
              <a:gd name="connsiteX2-83" fmla="*/ 520055 w 520055"/>
              <a:gd name="connsiteY2-84" fmla="*/ 30028 h 812438"/>
              <a:gd name="connsiteX0-85" fmla="*/ 114 w 520075"/>
              <a:gd name="connsiteY0-86" fmla="*/ 0 h 812438"/>
              <a:gd name="connsiteX1-87" fmla="*/ 217757 w 520075"/>
              <a:gd name="connsiteY1-88" fmla="*/ 787311 h 812438"/>
              <a:gd name="connsiteX2-89" fmla="*/ 520075 w 520075"/>
              <a:gd name="connsiteY2-90" fmla="*/ 30028 h 812438"/>
              <a:gd name="connsiteX0-91" fmla="*/ 114 w 520075"/>
              <a:gd name="connsiteY0-92" fmla="*/ 0 h 787311"/>
              <a:gd name="connsiteX1-93" fmla="*/ 217757 w 520075"/>
              <a:gd name="connsiteY1-94" fmla="*/ 787311 h 787311"/>
              <a:gd name="connsiteX2-95" fmla="*/ 520075 w 520075"/>
              <a:gd name="connsiteY2-96" fmla="*/ 30028 h 787311"/>
              <a:gd name="connsiteX0-97" fmla="*/ 0 w 519961"/>
              <a:gd name="connsiteY0-98" fmla="*/ 0 h 787311"/>
              <a:gd name="connsiteX1-99" fmla="*/ 217643 w 519961"/>
              <a:gd name="connsiteY1-100" fmla="*/ 787311 h 787311"/>
              <a:gd name="connsiteX2-101" fmla="*/ 519961 w 519961"/>
              <a:gd name="connsiteY2-102" fmla="*/ 30028 h 787311"/>
              <a:gd name="connsiteX0-103" fmla="*/ 0 w 519961"/>
              <a:gd name="connsiteY0-104" fmla="*/ 0 h 787311"/>
              <a:gd name="connsiteX1-105" fmla="*/ 217643 w 519961"/>
              <a:gd name="connsiteY1-106" fmla="*/ 787311 h 787311"/>
              <a:gd name="connsiteX2-107" fmla="*/ 519961 w 519961"/>
              <a:gd name="connsiteY2-108" fmla="*/ 30028 h 787311"/>
              <a:gd name="connsiteX0-109" fmla="*/ 0 w 545128"/>
              <a:gd name="connsiteY0-110" fmla="*/ 51855 h 839166"/>
              <a:gd name="connsiteX1-111" fmla="*/ 217643 w 545128"/>
              <a:gd name="connsiteY1-112" fmla="*/ 839166 h 839166"/>
              <a:gd name="connsiteX2-113" fmla="*/ 545128 w 545128"/>
              <a:gd name="connsiteY2-114" fmla="*/ 6382 h 839166"/>
              <a:gd name="connsiteX0-115" fmla="*/ 0 w 528350"/>
              <a:gd name="connsiteY0-116" fmla="*/ 0 h 787311"/>
              <a:gd name="connsiteX1-117" fmla="*/ 217643 w 528350"/>
              <a:gd name="connsiteY1-118" fmla="*/ 787311 h 787311"/>
              <a:gd name="connsiteX2-119" fmla="*/ 528350 w 528350"/>
              <a:gd name="connsiteY2-120" fmla="*/ 13250 h 787311"/>
              <a:gd name="connsiteX0-121" fmla="*/ 0 w 561906"/>
              <a:gd name="connsiteY0-122" fmla="*/ 35268 h 822579"/>
              <a:gd name="connsiteX1-123" fmla="*/ 217643 w 561906"/>
              <a:gd name="connsiteY1-124" fmla="*/ 822579 h 822579"/>
              <a:gd name="connsiteX2-125" fmla="*/ 561906 w 561906"/>
              <a:gd name="connsiteY2-126" fmla="*/ 6573 h 822579"/>
              <a:gd name="connsiteX0-127" fmla="*/ 0 w 519961"/>
              <a:gd name="connsiteY0-128" fmla="*/ 35268 h 822579"/>
              <a:gd name="connsiteX1-129" fmla="*/ 217643 w 519961"/>
              <a:gd name="connsiteY1-130" fmla="*/ 822579 h 822579"/>
              <a:gd name="connsiteX2-131" fmla="*/ 519961 w 519961"/>
              <a:gd name="connsiteY2-132" fmla="*/ 6573 h 822579"/>
              <a:gd name="connsiteX0-133" fmla="*/ 0 w 461238"/>
              <a:gd name="connsiteY0-134" fmla="*/ 26980 h 814291"/>
              <a:gd name="connsiteX1-135" fmla="*/ 217643 w 461238"/>
              <a:gd name="connsiteY1-136" fmla="*/ 814291 h 814291"/>
              <a:gd name="connsiteX2-137" fmla="*/ 461238 w 461238"/>
              <a:gd name="connsiteY2-138" fmla="*/ 6674 h 8142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61238" h="814291">
                <a:moveTo>
                  <a:pt x="0" y="26980"/>
                </a:moveTo>
                <a:cubicBezTo>
                  <a:pt x="53382" y="270349"/>
                  <a:pt x="177122" y="654613"/>
                  <a:pt x="217643" y="814291"/>
                </a:cubicBezTo>
                <a:cubicBezTo>
                  <a:pt x="375610" y="423615"/>
                  <a:pt x="457677" y="-62760"/>
                  <a:pt x="461238" y="6674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764" y="1617994"/>
            <a:ext cx="699111" cy="506632"/>
          </a:xfrm>
          <a:prstGeom prst="rect">
            <a:avLst/>
          </a:prstGeom>
        </p:spPr>
      </p:pic>
      <p:pic>
        <p:nvPicPr>
          <p:cNvPr id="16" name="图片 15" descr="图片包含 物体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764" y="1617994"/>
            <a:ext cx="699111" cy="506632"/>
          </a:xfrm>
          <a:prstGeom prst="rect">
            <a:avLst/>
          </a:prstGeom>
        </p:spPr>
      </p:pic>
      <p:pic>
        <p:nvPicPr>
          <p:cNvPr id="4" name="图片 3" descr="图片包含 物体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764" y="1617994"/>
            <a:ext cx="699111" cy="506632"/>
          </a:xfrm>
          <a:prstGeom prst="rect">
            <a:avLst/>
          </a:prstGeom>
        </p:spPr>
      </p:pic>
      <p:pic>
        <p:nvPicPr>
          <p:cNvPr id="8" name="图片 7" descr="图片包含 物体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764" y="1617994"/>
            <a:ext cx="699111" cy="506632"/>
          </a:xfrm>
          <a:prstGeom prst="rect">
            <a:avLst/>
          </a:prstGeom>
        </p:spPr>
      </p:pic>
      <p:sp>
        <p:nvSpPr>
          <p:cNvPr id="32" name="任意多边形: 形状 31"/>
          <p:cNvSpPr/>
          <p:nvPr/>
        </p:nvSpPr>
        <p:spPr>
          <a:xfrm>
            <a:off x="2615583" y="1140986"/>
            <a:ext cx="494794" cy="830871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  <a:gd name="connsiteX0-67" fmla="*/ 25643 w 352657"/>
              <a:gd name="connsiteY0-68" fmla="*/ 0 h 870623"/>
              <a:gd name="connsiteX1-69" fmla="*/ 5 w 352657"/>
              <a:gd name="connsiteY1-70" fmla="*/ 846034 h 870623"/>
              <a:gd name="connsiteX2-71" fmla="*/ 352657 w 352657"/>
              <a:gd name="connsiteY2-72" fmla="*/ 63584 h 870623"/>
              <a:gd name="connsiteX0-73" fmla="*/ 120 w 520081"/>
              <a:gd name="connsiteY0-74" fmla="*/ 0 h 837067"/>
              <a:gd name="connsiteX1-75" fmla="*/ 167429 w 520081"/>
              <a:gd name="connsiteY1-76" fmla="*/ 812478 h 837067"/>
              <a:gd name="connsiteX2-77" fmla="*/ 520081 w 520081"/>
              <a:gd name="connsiteY2-78" fmla="*/ 30028 h 837067"/>
              <a:gd name="connsiteX0-79" fmla="*/ 94 w 520055"/>
              <a:gd name="connsiteY0-80" fmla="*/ 0 h 812438"/>
              <a:gd name="connsiteX1-81" fmla="*/ 217737 w 520055"/>
              <a:gd name="connsiteY1-82" fmla="*/ 787311 h 812438"/>
              <a:gd name="connsiteX2-83" fmla="*/ 520055 w 520055"/>
              <a:gd name="connsiteY2-84" fmla="*/ 30028 h 812438"/>
              <a:gd name="connsiteX0-85" fmla="*/ 114 w 520075"/>
              <a:gd name="connsiteY0-86" fmla="*/ 0 h 812438"/>
              <a:gd name="connsiteX1-87" fmla="*/ 217757 w 520075"/>
              <a:gd name="connsiteY1-88" fmla="*/ 787311 h 812438"/>
              <a:gd name="connsiteX2-89" fmla="*/ 520075 w 520075"/>
              <a:gd name="connsiteY2-90" fmla="*/ 30028 h 812438"/>
              <a:gd name="connsiteX0-91" fmla="*/ 114 w 520075"/>
              <a:gd name="connsiteY0-92" fmla="*/ 0 h 787311"/>
              <a:gd name="connsiteX1-93" fmla="*/ 217757 w 520075"/>
              <a:gd name="connsiteY1-94" fmla="*/ 787311 h 787311"/>
              <a:gd name="connsiteX2-95" fmla="*/ 520075 w 520075"/>
              <a:gd name="connsiteY2-96" fmla="*/ 30028 h 787311"/>
              <a:gd name="connsiteX0-97" fmla="*/ 0 w 519961"/>
              <a:gd name="connsiteY0-98" fmla="*/ 0 h 787311"/>
              <a:gd name="connsiteX1-99" fmla="*/ 217643 w 519961"/>
              <a:gd name="connsiteY1-100" fmla="*/ 787311 h 787311"/>
              <a:gd name="connsiteX2-101" fmla="*/ 519961 w 519961"/>
              <a:gd name="connsiteY2-102" fmla="*/ 30028 h 787311"/>
              <a:gd name="connsiteX0-103" fmla="*/ 0 w 519961"/>
              <a:gd name="connsiteY0-104" fmla="*/ 0 h 787311"/>
              <a:gd name="connsiteX1-105" fmla="*/ 217643 w 519961"/>
              <a:gd name="connsiteY1-106" fmla="*/ 787311 h 787311"/>
              <a:gd name="connsiteX2-107" fmla="*/ 519961 w 519961"/>
              <a:gd name="connsiteY2-108" fmla="*/ 30028 h 787311"/>
              <a:gd name="connsiteX0-109" fmla="*/ 0 w 545128"/>
              <a:gd name="connsiteY0-110" fmla="*/ 51855 h 839166"/>
              <a:gd name="connsiteX1-111" fmla="*/ 217643 w 545128"/>
              <a:gd name="connsiteY1-112" fmla="*/ 839166 h 839166"/>
              <a:gd name="connsiteX2-113" fmla="*/ 545128 w 545128"/>
              <a:gd name="connsiteY2-114" fmla="*/ 6382 h 839166"/>
              <a:gd name="connsiteX0-115" fmla="*/ 0 w 528350"/>
              <a:gd name="connsiteY0-116" fmla="*/ 0 h 787311"/>
              <a:gd name="connsiteX1-117" fmla="*/ 217643 w 528350"/>
              <a:gd name="connsiteY1-118" fmla="*/ 787311 h 787311"/>
              <a:gd name="connsiteX2-119" fmla="*/ 528350 w 528350"/>
              <a:gd name="connsiteY2-120" fmla="*/ 13250 h 787311"/>
              <a:gd name="connsiteX0-121" fmla="*/ 0 w 561906"/>
              <a:gd name="connsiteY0-122" fmla="*/ 35268 h 822579"/>
              <a:gd name="connsiteX1-123" fmla="*/ 217643 w 561906"/>
              <a:gd name="connsiteY1-124" fmla="*/ 822579 h 822579"/>
              <a:gd name="connsiteX2-125" fmla="*/ 561906 w 561906"/>
              <a:gd name="connsiteY2-126" fmla="*/ 6573 h 822579"/>
              <a:gd name="connsiteX0-127" fmla="*/ 0 w 494794"/>
              <a:gd name="connsiteY0-128" fmla="*/ 43560 h 830871"/>
              <a:gd name="connsiteX1-129" fmla="*/ 217643 w 494794"/>
              <a:gd name="connsiteY1-130" fmla="*/ 830871 h 830871"/>
              <a:gd name="connsiteX2-131" fmla="*/ 494794 w 494794"/>
              <a:gd name="connsiteY2-132" fmla="*/ 6476 h 83087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94794" h="830871">
                <a:moveTo>
                  <a:pt x="0" y="43560"/>
                </a:moveTo>
                <a:cubicBezTo>
                  <a:pt x="53382" y="286929"/>
                  <a:pt x="177122" y="671193"/>
                  <a:pt x="217643" y="830871"/>
                </a:cubicBezTo>
                <a:cubicBezTo>
                  <a:pt x="375610" y="440195"/>
                  <a:pt x="491233" y="-62958"/>
                  <a:pt x="494794" y="6476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85315" y="3507854"/>
            <a:ext cx="8179173" cy="1338828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1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800" b="1" smtClean="0">
                <a:latin typeface="宋体" panose="02010600030101010101" pitchFamily="2" charset="-122"/>
                <a:ea typeface="宋体" panose="02010600030101010101" pitchFamily="2" charset="-122"/>
              </a:rPr>
              <a:t>    注意新笔画：“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</a:rPr>
              <a:t>\</a:t>
            </a:r>
            <a:r>
              <a:rPr lang="zh-CN" altLang="en-US" sz="1800" b="1" smtClean="0">
                <a:latin typeface="宋体" panose="02010600030101010101" pitchFamily="2" charset="-122"/>
                <a:ea typeface="宋体" panose="02010600030101010101" pitchFamily="2" charset="-122"/>
              </a:rPr>
              <a:t>”叫右斜，“</a:t>
            </a:r>
            <a:r>
              <a:rPr lang="en-US" altLang="zh-CN" sz="1800" b="1" smtClean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800" b="1" smtClean="0">
                <a:latin typeface="宋体" panose="02010600030101010101" pitchFamily="2" charset="-122"/>
                <a:ea typeface="宋体" panose="02010600030101010101" pitchFamily="2" charset="-122"/>
              </a:rPr>
              <a:t>”叫左斜，“</a:t>
            </a:r>
            <a:r>
              <a:rPr lang="en-US" altLang="zh-CN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v</a:t>
            </a:r>
            <a:r>
              <a:rPr lang="zh-CN" altLang="en-US" sz="1800" b="1" smtClean="0">
                <a:latin typeface="宋体" panose="02010600030101010101" pitchFamily="2" charset="-122"/>
                <a:ea typeface="宋体" panose="02010600030101010101" pitchFamily="2" charset="-122"/>
              </a:rPr>
              <a:t>”叫斜下斜上。</a:t>
            </a:r>
            <a:endParaRPr lang="en-US" altLang="zh-CN" sz="1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两笔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</a:rPr>
              <a:t>写成</a:t>
            </a: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，占中格。书写时注意“</a:t>
            </a: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v</a:t>
            </a: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”不要写得太宽。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4" grpId="2" animBg="1"/>
      <p:bldP spid="20" grpId="0"/>
      <p:bldP spid="28" grpId="0"/>
      <p:bldP spid="7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683568" y="3213432"/>
            <a:ext cx="432048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一件衣服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  </a:t>
            </a:r>
            <a:r>
              <a:rPr lang="en-US" altLang="zh-CN" sz="44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  i</a:t>
            </a:r>
            <a:endParaRPr lang="zh-CN" altLang="en-US" sz="44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牙齿对齐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  i  i</a:t>
            </a:r>
            <a:endParaRPr lang="zh-CN" altLang="en-US" sz="4400" b="1" dirty="0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43873" y="1003831"/>
            <a:ext cx="575799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26" name="Picture 2" descr="D:\蒋长青\20秋工作项目\一年级课件\一年级拼音单元口型图\i.ti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>
                        <a14:foregroundMark x1="31349" y1="37801" x2="71230" y2="37801"/>
                        <a14:foregroundMark x1="34325" y1="51203" x2="73810" y2="45704"/>
                        <a14:foregroundMark x1="33333" y1="47766" x2="24405" y2="40550"/>
                        <a14:foregroundMark x1="73413" y1="36426" x2="76587" y2="40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68751"/>
            <a:ext cx="2611466" cy="150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99542"/>
            <a:ext cx="3522361" cy="3182724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3" name="矩形 32"/>
          <p:cNvSpPr/>
          <p:nvPr/>
        </p:nvSpPr>
        <p:spPr>
          <a:xfrm>
            <a:off x="6372200" y="915566"/>
            <a:ext cx="655949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endParaRPr lang="zh-CN" altLang="en-US" sz="72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4704" y="300040"/>
            <a:ext cx="3853240" cy="712648"/>
            <a:chOff x="395536" y="364326"/>
            <a:chExt cx="3853240" cy="71264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937" y="383823"/>
              <a:ext cx="3530831" cy="693151"/>
            </a:xfrm>
            <a:prstGeom prst="rect">
              <a:avLst/>
            </a:prstGeom>
          </p:spPr>
        </p:pic>
        <p:sp>
          <p:nvSpPr>
            <p:cNvPr id="11" name="文本框 14"/>
            <p:cNvSpPr txBox="1"/>
            <p:nvPr/>
          </p:nvSpPr>
          <p:spPr>
            <a:xfrm>
              <a:off x="864933" y="364326"/>
              <a:ext cx="338384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我会读 我会认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1155101" y="2509271"/>
            <a:ext cx="4748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</a:t>
            </a:r>
            <a:endParaRPr lang="zh-CN" altLang="en-US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6696" y="1061323"/>
            <a:ext cx="63882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判断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对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错</a:t>
            </a: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。错误的改正过来。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77161" y="2656404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（   ）</a:t>
            </a:r>
            <a:endParaRPr lang="zh-CN" altLang="en-US" dirty="0"/>
          </a:p>
        </p:txBody>
      </p:sp>
      <p:sp>
        <p:nvSpPr>
          <p:cNvPr id="75" name="矩形 74"/>
          <p:cNvSpPr/>
          <p:nvPr/>
        </p:nvSpPr>
        <p:spPr>
          <a:xfrm>
            <a:off x="5615339" y="2569173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（   ）</a:t>
            </a:r>
            <a:endParaRPr lang="zh-CN" altLang="en-US" dirty="0"/>
          </a:p>
        </p:txBody>
      </p:sp>
      <p:sp>
        <p:nvSpPr>
          <p:cNvPr id="76" name="矩形 75"/>
          <p:cNvSpPr/>
          <p:nvPr/>
        </p:nvSpPr>
        <p:spPr>
          <a:xfrm>
            <a:off x="2325408" y="2569173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</a:rPr>
              <a:t>√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099543" y="2509271"/>
            <a:ext cx="5645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×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99592" y="2461212"/>
            <a:ext cx="1093316" cy="864742"/>
            <a:chOff x="2266898" y="3568380"/>
            <a:chExt cx="1093316" cy="864742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266898" y="4433122"/>
              <a:ext cx="1093316" cy="0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2266898" y="3862977"/>
              <a:ext cx="1093316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2266898" y="3568380"/>
              <a:ext cx="1093316" cy="0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2266898" y="4148049"/>
              <a:ext cx="1093316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4862900" y="3651224"/>
            <a:ext cx="1093316" cy="864742"/>
            <a:chOff x="3750413" y="3414863"/>
            <a:chExt cx="1093316" cy="864742"/>
          </a:xfrm>
        </p:grpSpPr>
        <p:sp>
          <p:nvSpPr>
            <p:cNvPr id="84" name="矩形 83"/>
            <p:cNvSpPr/>
            <p:nvPr/>
          </p:nvSpPr>
          <p:spPr>
            <a:xfrm>
              <a:off x="4006351" y="3445611"/>
              <a:ext cx="59022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w</a:t>
              </a:r>
              <a:endParaRPr lang="zh-CN" altLang="en-US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3750413" y="3414863"/>
              <a:ext cx="1093316" cy="864742"/>
              <a:chOff x="2266898" y="3568380"/>
              <a:chExt cx="1093316" cy="864742"/>
            </a:xfrm>
          </p:grpSpPr>
          <p:cxnSp>
            <p:nvCxnSpPr>
              <p:cNvPr id="86" name="直接连接符 85"/>
              <p:cNvCxnSpPr/>
              <p:nvPr/>
            </p:nvCxnSpPr>
            <p:spPr>
              <a:xfrm>
                <a:off x="2266898" y="4433122"/>
                <a:ext cx="1093316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2266898" y="3862977"/>
                <a:ext cx="1093316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2266898" y="3568380"/>
                <a:ext cx="1093316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>
                <a:off x="2266898" y="4148049"/>
                <a:ext cx="1093316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0" name="矩形 89"/>
          <p:cNvSpPr/>
          <p:nvPr/>
        </p:nvSpPr>
        <p:spPr>
          <a:xfrm>
            <a:off x="5105993" y="2215230"/>
            <a:ext cx="5902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w</a:t>
            </a:r>
            <a:endParaRPr lang="zh-CN" altLang="en-US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4803642" y="2461212"/>
            <a:ext cx="1093316" cy="864742"/>
            <a:chOff x="2266898" y="3568380"/>
            <a:chExt cx="1093316" cy="864742"/>
          </a:xfrm>
        </p:grpSpPr>
        <p:cxnSp>
          <p:nvCxnSpPr>
            <p:cNvPr id="92" name="直接连接符 91"/>
            <p:cNvCxnSpPr/>
            <p:nvPr/>
          </p:nvCxnSpPr>
          <p:spPr>
            <a:xfrm>
              <a:off x="2266898" y="4433122"/>
              <a:ext cx="1093316" cy="0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2266898" y="3862977"/>
              <a:ext cx="1093316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2266898" y="3568380"/>
              <a:ext cx="1093316" cy="0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2266898" y="4148049"/>
              <a:ext cx="1093316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179512" y="195486"/>
            <a:ext cx="2610240" cy="720080"/>
            <a:chOff x="377584" y="339502"/>
            <a:chExt cx="2610240" cy="72008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367005"/>
              <a:ext cx="2268000" cy="692577"/>
            </a:xfrm>
            <a:prstGeom prst="rect">
              <a:avLst/>
            </a:prstGeom>
          </p:spPr>
        </p:pic>
        <p:sp>
          <p:nvSpPr>
            <p:cNvPr id="30" name="文本框 14"/>
            <p:cNvSpPr txBox="1"/>
            <p:nvPr/>
          </p:nvSpPr>
          <p:spPr>
            <a:xfrm>
              <a:off x="864933" y="3395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3712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Cutout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155"/>
          <a:stretch>
            <a:fillRect/>
          </a:stretch>
        </p:blipFill>
        <p:spPr bwMode="auto">
          <a:xfrm>
            <a:off x="-36512" y="-20538"/>
            <a:ext cx="9277173" cy="516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文本框 64"/>
          <p:cNvSpPr txBox="1"/>
          <p:nvPr/>
        </p:nvSpPr>
        <p:spPr>
          <a:xfrm>
            <a:off x="520621" y="2545385"/>
            <a:ext cx="667003" cy="807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6" rIns="68571" bIns="34286">
            <a:sp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en-US" altLang="zh-CN" sz="60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a</a:t>
            </a:r>
            <a:endParaRPr lang="zh-CN" altLang="en-US" sz="6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2" name="文本框 64"/>
          <p:cNvSpPr txBox="1"/>
          <p:nvPr/>
        </p:nvSpPr>
        <p:spPr>
          <a:xfrm>
            <a:off x="2027864" y="2545385"/>
            <a:ext cx="594994" cy="807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6" rIns="68571" bIns="34286">
            <a:sp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en-US" altLang="zh-CN" sz="60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o</a:t>
            </a:r>
            <a:endParaRPr lang="zh-CN" altLang="en-US" sz="6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8" name="文本框 64"/>
          <p:cNvSpPr txBox="1"/>
          <p:nvPr/>
        </p:nvSpPr>
        <p:spPr>
          <a:xfrm>
            <a:off x="3463098" y="2624124"/>
            <a:ext cx="594995" cy="729166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6" rIns="68571" bIns="34286">
            <a:spAutoFit/>
          </a:bodyPr>
          <a:lstStyle/>
          <a:p>
            <a:pPr algn="ctr" eaLnBrk="1" hangingPunct="1">
              <a:lnSpc>
                <a:spcPct val="70000"/>
              </a:lnSpc>
            </a:pPr>
            <a:r>
              <a:rPr lang="en-US" altLang="zh-CN" sz="60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e</a:t>
            </a:r>
            <a:endParaRPr lang="zh-CN" altLang="en-US" sz="6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7" name="文本框 64"/>
          <p:cNvSpPr txBox="1"/>
          <p:nvPr/>
        </p:nvSpPr>
        <p:spPr>
          <a:xfrm>
            <a:off x="4898333" y="2545385"/>
            <a:ext cx="494538" cy="807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6" rIns="68571" bIns="34286">
            <a:sp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en-US" altLang="zh-CN" sz="60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i</a:t>
            </a:r>
            <a:endParaRPr lang="zh-CN" altLang="en-US" sz="6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9" name="文本框 64"/>
          <p:cNvSpPr txBox="1"/>
          <p:nvPr/>
        </p:nvSpPr>
        <p:spPr>
          <a:xfrm>
            <a:off x="6233111" y="2545385"/>
            <a:ext cx="739011" cy="807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6" rIns="68571" bIns="34286">
            <a:sp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en-US" altLang="zh-CN" sz="60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u</a:t>
            </a:r>
            <a:endParaRPr lang="zh-CN" altLang="en-US" sz="6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1" name="文本框 64"/>
          <p:cNvSpPr txBox="1"/>
          <p:nvPr/>
        </p:nvSpPr>
        <p:spPr>
          <a:xfrm>
            <a:off x="7812360" y="2545385"/>
            <a:ext cx="739011" cy="807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6" rIns="68571" bIns="34286">
            <a:sp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en-US" altLang="zh-CN" sz="6000" b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v</a:t>
            </a:r>
            <a:endParaRPr lang="zh-CN" altLang="en-US" sz="6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64416" y="125219"/>
            <a:ext cx="2816764" cy="646331"/>
            <a:chOff x="5499652" y="3435846"/>
            <a:chExt cx="2816764" cy="646331"/>
          </a:xfrm>
        </p:grpSpPr>
        <p:sp>
          <p:nvSpPr>
            <p:cNvPr id="15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1" lang="zh-CN" altLang="en-US" sz="3600" b="1" kern="0">
                  <a:latin typeface="宋体" panose="02010600030101010101" pitchFamily="2" charset="-122"/>
                  <a:ea typeface="宋体" panose="02010600030101010101" pitchFamily="2" charset="-122"/>
                </a:rPr>
                <a:t>三</a:t>
              </a: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20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pic>
        <p:nvPicPr>
          <p:cNvPr id="40" name="Picture 4" descr="C:\Users\Administrator\Desktop\images\包图网_18238214草莓巧克力蛋糕设计素材_0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129154"/>
            <a:ext cx="164685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1" descr="C:\Users\Administrator\Desktop\images\包图网_18238214草莓巧克力蛋糕设计素材_2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247" y="2330259"/>
            <a:ext cx="1621831" cy="1455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3" descr="C:\Users\Administrator\Desktop\images\包图网_18238214草莓巧克力蛋糕设计素材_2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29163"/>
            <a:ext cx="1486121" cy="154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9" descr="C:\Users\Administrator\Desktop\images\包图网_18238214草莓巧克力蛋糕设计素材_1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107" y="2197485"/>
            <a:ext cx="1361972" cy="1538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4" descr="C:\Users\Administrator\Desktop\images\包图网_18238214草莓巧克力蛋糕设计素材_2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837" y="2197484"/>
            <a:ext cx="1496291" cy="1571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8" descr="C:\Users\Administrator\Desktop\images\包图网_18238214草莓巧克力蛋糕设计素材_1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646" y="2105339"/>
            <a:ext cx="1630826" cy="1690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文本框 14"/>
          <p:cNvSpPr txBox="1"/>
          <p:nvPr/>
        </p:nvSpPr>
        <p:spPr>
          <a:xfrm>
            <a:off x="210334" y="1131590"/>
            <a:ext cx="211502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字母蛋糕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1928178" y="991954"/>
            <a:ext cx="430438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，多么可爱的小鸟！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auto">
          <a:xfrm>
            <a:off x="1043608" y="776510"/>
            <a:ext cx="69121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rgbClr val="00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à</a:t>
            </a:r>
            <a:endParaRPr lang="en-US" altLang="zh-CN" sz="6000" b="1" dirty="0">
              <a:solidFill>
                <a:srgbClr val="00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684" b="100000" l="535" r="100000">
                        <a14:foregroundMark x1="95187" y1="43098" x2="95187" y2="430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209" y="339502"/>
            <a:ext cx="1956358" cy="1553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928178" y="2480953"/>
            <a:ext cx="30572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！我明白了。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1078072" y="2266089"/>
            <a:ext cx="62228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 dirty="0"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ò</a:t>
            </a:r>
            <a:endParaRPr lang="en-US" altLang="zh-CN" sz="6000" b="1" dirty="0"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7" name="Picture 3" descr="C:\Users\Administrator\Downloads\七彩课堂语文一年级上册出片文件7(1)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 flipH="1">
            <a:off x="4826926" y="1878051"/>
            <a:ext cx="1524901" cy="1863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928178" y="3693100"/>
            <a:ext cx="348044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这只白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鹅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真可爱。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058088" y="3545987"/>
            <a:ext cx="66225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6000" b="1" dirty="0"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é</a:t>
            </a:r>
            <a:endParaRPr lang="en-US" altLang="zh-CN" sz="6000" b="1" dirty="0"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89773" l="2521" r="899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530" y="3693100"/>
            <a:ext cx="2183858" cy="1614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930415" y="2367371"/>
            <a:ext cx="959425" cy="978729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7200" b="1" dirty="0" smtClean="0">
                <a:solidFill>
                  <a:srgbClr val="333399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w</a:t>
            </a:r>
            <a:endParaRPr lang="zh-CN" altLang="en-US" sz="4000" b="1" dirty="0">
              <a:solidFill>
                <a:srgbClr val="333399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30415" y="1081939"/>
            <a:ext cx="959425" cy="978729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7200" b="1" dirty="0" smtClean="0">
                <a:solidFill>
                  <a:srgbClr val="333399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</a:t>
            </a:r>
            <a:endParaRPr lang="zh-CN" altLang="en-US" sz="4000" b="1" dirty="0">
              <a:solidFill>
                <a:srgbClr val="333399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99592" y="4227934"/>
            <a:ext cx="1115616" cy="792088"/>
            <a:chOff x="3048604" y="3147814"/>
            <a:chExt cx="2366263" cy="792088"/>
          </a:xfrm>
        </p:grpSpPr>
        <p:sp>
          <p:nvSpPr>
            <p:cNvPr id="33" name="AutoShape 513"/>
            <p:cNvSpPr>
              <a:spLocks noChangeArrowheads="1"/>
            </p:cNvSpPr>
            <p:nvPr/>
          </p:nvSpPr>
          <p:spPr bwMode="auto">
            <a:xfrm>
              <a:off x="3048604" y="3147814"/>
              <a:ext cx="2142973" cy="792088"/>
            </a:xfrm>
            <a:prstGeom prst="roundRect">
              <a:avLst>
                <a:gd name="adj" fmla="val 5801"/>
              </a:avLst>
            </a:prstGeom>
            <a:solidFill>
              <a:srgbClr val="92D050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Gulim" panose="020B0600000101010101" pitchFamily="34" charset="-127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271894" y="3267740"/>
              <a:ext cx="214297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声母</a:t>
              </a:r>
              <a:endParaRPr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41359" y="4227934"/>
            <a:ext cx="1115616" cy="792088"/>
            <a:chOff x="3048604" y="3147814"/>
            <a:chExt cx="2366263" cy="792088"/>
          </a:xfrm>
        </p:grpSpPr>
        <p:sp>
          <p:nvSpPr>
            <p:cNvPr id="36" name="AutoShape 513"/>
            <p:cNvSpPr>
              <a:spLocks noChangeArrowheads="1"/>
            </p:cNvSpPr>
            <p:nvPr/>
          </p:nvSpPr>
          <p:spPr bwMode="auto">
            <a:xfrm>
              <a:off x="3048604" y="3147814"/>
              <a:ext cx="2142973" cy="792088"/>
            </a:xfrm>
            <a:prstGeom prst="roundRect">
              <a:avLst>
                <a:gd name="adj" fmla="val 5801"/>
              </a:avLst>
            </a:prstGeom>
            <a:solidFill>
              <a:srgbClr val="92D050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Gulim" panose="020B0600000101010101" pitchFamily="34" charset="-127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271894" y="3267740"/>
              <a:ext cx="214297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韵母</a:t>
              </a:r>
              <a:endParaRPr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3954750" y="2994389"/>
            <a:ext cx="1010343" cy="1089529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en-US" altLang="zh-CN" sz="7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</a:t>
            </a:r>
            <a:endParaRPr lang="zh-CN" altLang="en-US" sz="4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954750" y="723349"/>
            <a:ext cx="1010342" cy="1089529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en-US" altLang="zh-CN" sz="72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r>
              <a:rPr lang="en-US" altLang="zh-CN" sz="7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4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954750" y="1858869"/>
            <a:ext cx="1010342" cy="1089529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en-US" altLang="zh-CN" sz="7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 </a:t>
            </a:r>
            <a:endParaRPr lang="zh-CN" altLang="en-US" sz="4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785575" y="4175927"/>
            <a:ext cx="2489457" cy="792088"/>
            <a:chOff x="3048604" y="3147814"/>
            <a:chExt cx="5280235" cy="792088"/>
          </a:xfrm>
        </p:grpSpPr>
        <p:sp>
          <p:nvSpPr>
            <p:cNvPr id="28" name="AutoShape 513"/>
            <p:cNvSpPr>
              <a:spLocks noChangeArrowheads="1"/>
            </p:cNvSpPr>
            <p:nvPr/>
          </p:nvSpPr>
          <p:spPr bwMode="auto">
            <a:xfrm>
              <a:off x="3048604" y="3147814"/>
              <a:ext cx="5127504" cy="792088"/>
            </a:xfrm>
            <a:prstGeom prst="roundRect">
              <a:avLst>
                <a:gd name="adj" fmla="val 5801"/>
              </a:avLst>
            </a:prstGeom>
            <a:solidFill>
              <a:srgbClr val="00B050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131231" y="3267740"/>
              <a:ext cx="51976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整体认读音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节</a:t>
              </a:r>
              <a:endParaRPr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083694" y="797215"/>
            <a:ext cx="1433171" cy="1015663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/>
            <a:r>
              <a:rPr lang="en-US" altLang="zh-CN" sz="60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yi</a:t>
            </a:r>
            <a:r>
              <a:rPr lang="en-US" altLang="zh-CN" sz="4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83694" y="1932735"/>
            <a:ext cx="1433171" cy="1015663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/>
            <a:r>
              <a:rPr lang="en-US" altLang="zh-CN" sz="6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wu</a:t>
            </a:r>
            <a:r>
              <a:rPr lang="en-US" altLang="zh-CN" sz="4800" b="1" dirty="0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charset="0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083694" y="3068255"/>
            <a:ext cx="1433171" cy="1015663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/>
            <a:r>
              <a:rPr lang="en-US" altLang="zh-CN" sz="6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yu</a:t>
            </a:r>
            <a:r>
              <a:rPr lang="en-US" altLang="zh-CN" sz="4800" b="1" dirty="0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charset="0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右箭头 38"/>
          <p:cNvSpPr/>
          <p:nvPr/>
        </p:nvSpPr>
        <p:spPr>
          <a:xfrm>
            <a:off x="5317955" y="3314017"/>
            <a:ext cx="436996" cy="180189"/>
          </a:xfrm>
          <a:prstGeom prst="rightArrow">
            <a:avLst/>
          </a:prstGeom>
          <a:solidFill>
            <a:srgbClr val="00B050">
              <a:alpha val="80000"/>
            </a:srgb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6" name="右箭头 45"/>
          <p:cNvSpPr/>
          <p:nvPr/>
        </p:nvSpPr>
        <p:spPr>
          <a:xfrm>
            <a:off x="5317955" y="2187182"/>
            <a:ext cx="436996" cy="180189"/>
          </a:xfrm>
          <a:prstGeom prst="rightArrow">
            <a:avLst/>
          </a:prstGeom>
          <a:solidFill>
            <a:srgbClr val="00B050">
              <a:alpha val="80000"/>
            </a:srgb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7" name="右箭头 46"/>
          <p:cNvSpPr/>
          <p:nvPr/>
        </p:nvSpPr>
        <p:spPr>
          <a:xfrm>
            <a:off x="5317955" y="1244922"/>
            <a:ext cx="436996" cy="180189"/>
          </a:xfrm>
          <a:prstGeom prst="rightArrow">
            <a:avLst/>
          </a:prstGeom>
          <a:solidFill>
            <a:srgbClr val="00B050">
              <a:alpha val="80000"/>
            </a:srgb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1907344" y="1419623"/>
            <a:ext cx="2047406" cy="54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endCxn id="43" idx="1"/>
          </p:cNvCxnSpPr>
          <p:nvPr/>
        </p:nvCxnSpPr>
        <p:spPr>
          <a:xfrm>
            <a:off x="1912927" y="1443344"/>
            <a:ext cx="2041823" cy="209581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1907344" y="2403633"/>
            <a:ext cx="1975399" cy="69172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161560" y="267494"/>
            <a:ext cx="2106184" cy="720080"/>
            <a:chOff x="377584" y="2859782"/>
            <a:chExt cx="2106184" cy="72008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2887285"/>
              <a:ext cx="1800200" cy="692577"/>
            </a:xfrm>
            <a:prstGeom prst="rect">
              <a:avLst/>
            </a:prstGeom>
          </p:spPr>
        </p:pic>
        <p:sp>
          <p:nvSpPr>
            <p:cNvPr id="42" name="文本框 14"/>
            <p:cNvSpPr txBox="1"/>
            <p:nvPr/>
          </p:nvSpPr>
          <p:spPr>
            <a:xfrm>
              <a:off x="864933" y="2859782"/>
              <a:ext cx="1618835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我会拼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8" grpId="0" animBg="1"/>
      <p:bldP spid="39" grpId="0" animBg="1"/>
      <p:bldP spid="46" grpId="0" animBg="1"/>
      <p:bldP spid="4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79512" y="231296"/>
            <a:ext cx="4248472" cy="724323"/>
            <a:chOff x="3410347" y="3719635"/>
            <a:chExt cx="4248472" cy="72432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9223" y="3751381"/>
              <a:ext cx="3229516" cy="692577"/>
            </a:xfrm>
            <a:prstGeom prst="rect">
              <a:avLst/>
            </a:prstGeom>
          </p:spPr>
        </p:pic>
        <p:sp>
          <p:nvSpPr>
            <p:cNvPr id="53" name="文本框 14"/>
            <p:cNvSpPr txBox="1"/>
            <p:nvPr/>
          </p:nvSpPr>
          <p:spPr>
            <a:xfrm>
              <a:off x="3889269" y="3719635"/>
              <a:ext cx="3769550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整体认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读音节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988100" y="2859782"/>
            <a:ext cx="7040284" cy="1905854"/>
            <a:chOff x="988100" y="2859782"/>
            <a:chExt cx="7040284" cy="1905854"/>
          </a:xfrm>
        </p:grpSpPr>
        <p:sp>
          <p:nvSpPr>
            <p:cNvPr id="29" name="矩形 28"/>
            <p:cNvSpPr/>
            <p:nvPr/>
          </p:nvSpPr>
          <p:spPr>
            <a:xfrm>
              <a:off x="988100" y="3651870"/>
              <a:ext cx="7040284" cy="1113766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作为一个整体直接记认，不用拼读的音节。在小学语文教材里，整体认读音节有</a:t>
              </a:r>
              <a:r>
                <a:rPr lang="en-US" altLang="zh-CN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16</a:t>
              </a:r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个。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263514" y="2859782"/>
              <a:ext cx="2489457" cy="792088"/>
              <a:chOff x="3048604" y="3147814"/>
              <a:chExt cx="5280235" cy="792088"/>
            </a:xfrm>
          </p:grpSpPr>
          <p:sp>
            <p:nvSpPr>
              <p:cNvPr id="56" name="AutoShape 513"/>
              <p:cNvSpPr>
                <a:spLocks noChangeArrowheads="1"/>
              </p:cNvSpPr>
              <p:nvPr/>
            </p:nvSpPr>
            <p:spPr bwMode="auto">
              <a:xfrm>
                <a:off x="3048604" y="3147814"/>
                <a:ext cx="5127503" cy="792088"/>
              </a:xfrm>
              <a:prstGeom prst="roundRect">
                <a:avLst>
                  <a:gd name="adj" fmla="val 5801"/>
                </a:avLst>
              </a:prstGeom>
              <a:solidFill>
                <a:srgbClr val="00B050"/>
              </a:solidFill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3131231" y="3267740"/>
                <a:ext cx="519760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整体认读音</a:t>
                </a:r>
                <a:r>
                  <a:rPr lang="zh-CN" altLang="en-US" sz="28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节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58" name="矩形 57"/>
          <p:cNvSpPr/>
          <p:nvPr/>
        </p:nvSpPr>
        <p:spPr>
          <a:xfrm>
            <a:off x="1482228" y="1305046"/>
            <a:ext cx="1433171" cy="1015663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/>
            <a:r>
              <a:rPr lang="en-US" altLang="zh-CN" sz="60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yi</a:t>
            </a:r>
            <a:r>
              <a:rPr lang="en-US" altLang="zh-CN" sz="4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606673" y="1305046"/>
            <a:ext cx="1433171" cy="1015663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/>
            <a:r>
              <a:rPr lang="en-US" altLang="zh-CN" sz="6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wu</a:t>
            </a:r>
            <a:r>
              <a:rPr lang="en-US" altLang="zh-CN" sz="4800" b="1" dirty="0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charset="0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731117" y="1305046"/>
            <a:ext cx="1433171" cy="1015663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/>
            <a:r>
              <a:rPr lang="en-US" altLang="zh-CN" sz="6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yu</a:t>
            </a:r>
            <a:r>
              <a:rPr lang="en-US" altLang="zh-CN" sz="4800" b="1" dirty="0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charset="0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223625" y="1294604"/>
          <a:ext cx="1296144" cy="845098"/>
        </p:xfrm>
        <a:graphic>
          <a:graphicData uri="http://schemas.openxmlformats.org/drawingml/2006/table">
            <a:tbl>
              <a:tblPr firstRow="1" bandRow="1"/>
              <a:tblGrid>
                <a:gridCol w="1296144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347864" y="1294604"/>
          <a:ext cx="1296144" cy="845098"/>
        </p:xfrm>
        <a:graphic>
          <a:graphicData uri="http://schemas.openxmlformats.org/drawingml/2006/table">
            <a:tbl>
              <a:tblPr firstRow="1" bandRow="1"/>
              <a:tblGrid>
                <a:gridCol w="1296144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5940152" y="1294604"/>
          <a:ext cx="1296144" cy="845098"/>
        </p:xfrm>
        <a:graphic>
          <a:graphicData uri="http://schemas.openxmlformats.org/drawingml/2006/table">
            <a:tbl>
              <a:tblPr firstRow="1" bandRow="1"/>
              <a:tblGrid>
                <a:gridCol w="1296144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" name="矩形 26"/>
          <p:cNvSpPr/>
          <p:nvPr/>
        </p:nvSpPr>
        <p:spPr>
          <a:xfrm>
            <a:off x="1619669" y="1290122"/>
            <a:ext cx="504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779909" y="1236697"/>
            <a:ext cx="504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r>
              <a:rPr lang="en-US" altLang="zh-CN" sz="4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4867516" y="1605880"/>
            <a:ext cx="892616" cy="368057"/>
          </a:xfrm>
          <a:prstGeom prst="rightArrow">
            <a:avLst/>
          </a:prstGeom>
          <a:solidFill>
            <a:srgbClr val="92D050"/>
          </a:solidFill>
          <a:ln w="1587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210870" y="1236697"/>
            <a:ext cx="10254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yi 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4" name="加号 33"/>
          <p:cNvSpPr/>
          <p:nvPr/>
        </p:nvSpPr>
        <p:spPr>
          <a:xfrm>
            <a:off x="2572796" y="1439027"/>
            <a:ext cx="657520" cy="652646"/>
          </a:xfrm>
          <a:prstGeom prst="mathPlus">
            <a:avLst/>
          </a:prstGeom>
          <a:solidFill>
            <a:srgbClr val="92D050"/>
          </a:solidFill>
          <a:ln w="1587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27584" y="3306346"/>
            <a:ext cx="52616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大 </a:t>
            </a:r>
            <a:r>
              <a:rPr lang="en-US" altLang="zh-CN" sz="3200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带小 </a:t>
            </a:r>
            <a:r>
              <a:rPr lang="en-US" altLang="zh-CN" sz="320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i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，一对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好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兄弟。</a:t>
            </a:r>
            <a:endParaRPr lang="en-US" altLang="zh-CN" sz="32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两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人在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一起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，仍然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读作 </a:t>
            </a:r>
            <a:r>
              <a:rPr lang="en-US" altLang="zh-CN" sz="32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yi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AutoShape 513"/>
          <p:cNvSpPr>
            <a:spLocks noChangeArrowheads="1"/>
          </p:cNvSpPr>
          <p:nvPr/>
        </p:nvSpPr>
        <p:spPr bwMode="auto">
          <a:xfrm>
            <a:off x="5364088" y="2499742"/>
            <a:ext cx="2805023" cy="792088"/>
          </a:xfrm>
          <a:prstGeom prst="roundRect">
            <a:avLst>
              <a:gd name="adj" fmla="val 5801"/>
            </a:avLst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14400" fontAlgn="base" latinLnBrk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整体认读音</a:t>
            </a:r>
            <a:r>
              <a:rPr lang="zh-CN" altLang="en-US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</a:t>
            </a:r>
            <a:endParaRPr lang="zh-CN" altLang="en-US" sz="3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3" grpId="0"/>
      <p:bldP spid="2" grpId="0"/>
      <p:bldP spid="2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77933" y="987574"/>
            <a:ext cx="4307589" cy="38841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医生的“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医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”（   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）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阿姨的“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姨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”（    ）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椅子的“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椅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”（    ）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益虫的“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益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）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21502" y="843558"/>
            <a:ext cx="724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yī</a:t>
            </a:r>
            <a:endParaRPr lang="zh-CN" altLang="en-US" dirty="0"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21502" y="3039028"/>
            <a:ext cx="7312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yǐ</a:t>
            </a:r>
            <a:endParaRPr lang="zh-CN" altLang="en-US" dirty="0"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21502" y="1941293"/>
            <a:ext cx="7104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</a:t>
            </a:r>
            <a:r>
              <a:rPr lang="en-US" altLang="zh-CN" sz="48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í</a:t>
            </a:r>
            <a:endParaRPr lang="zh-CN" altLang="en-US" dirty="0"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21502" y="4136762"/>
            <a:ext cx="70724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yì</a:t>
            </a:r>
            <a:endParaRPr lang="zh-CN" altLang="en-US" dirty="0"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pic>
        <p:nvPicPr>
          <p:cNvPr id="22" name="图片 21" descr="8105079_160449431000_2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075" b="97170" l="2754" r="9915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36468" y="2976306"/>
            <a:ext cx="1127820" cy="11242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67901" y1="91694" x2="87243" y2="946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468" y="1861167"/>
            <a:ext cx="1025222" cy="126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87" b="100000" l="4422" r="100000">
                        <a14:foregroundMark x1="44218" y1="22624" x2="48639" y2="57919"/>
                        <a14:foregroundMark x1="59524" y1="28507" x2="53401" y2="547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939902"/>
            <a:ext cx="1480738" cy="111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159465" y="256314"/>
            <a:ext cx="4268519" cy="731260"/>
            <a:chOff x="3327817" y="2776594"/>
            <a:chExt cx="4268519" cy="73126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37492" y="2815277"/>
              <a:ext cx="3742820" cy="692577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3817261" y="2776594"/>
              <a:ext cx="3779075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注音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拼读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我能行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369" b="100000" l="0" r="100000">
                        <a14:foregroundMark x1="78788" y1="39320" x2="73160" y2="51699"/>
                        <a14:foregroundMark x1="32468" y1="55825" x2="29437" y2="48058"/>
                        <a14:foregroundMark x1="39394" y1="98544" x2="39394" y2="98544"/>
                        <a14:foregroundMark x1="51515" y1="97330" x2="51515" y2="973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94328" y="124512"/>
            <a:ext cx="982051" cy="175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  <p:bldP spid="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964997" y="3305259"/>
            <a:ext cx="5904656" cy="1646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 </a:t>
            </a:r>
            <a:r>
              <a:rPr lang="en-US" altLang="zh-CN" sz="3600" dirty="0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w</a:t>
            </a:r>
            <a:r>
              <a:rPr lang="en-US" altLang="zh-CN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带小 </a:t>
            </a:r>
            <a:r>
              <a:rPr lang="en-US" altLang="zh-CN" sz="3600" dirty="0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u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，一对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兄弟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6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人在一起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，仍然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读作 </a:t>
            </a:r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wu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AutoShape 513"/>
          <p:cNvSpPr>
            <a:spLocks noChangeArrowheads="1"/>
          </p:cNvSpPr>
          <p:nvPr/>
        </p:nvSpPr>
        <p:spPr bwMode="auto">
          <a:xfrm>
            <a:off x="5580112" y="2499742"/>
            <a:ext cx="2805023" cy="792088"/>
          </a:xfrm>
          <a:prstGeom prst="roundRect">
            <a:avLst>
              <a:gd name="adj" fmla="val 5801"/>
            </a:avLst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14400" fontAlgn="base" latinLnBrk="1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整体认读音节</a:t>
            </a:r>
            <a:endParaRPr lang="zh-CN" altLang="en-US" sz="3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29526" y="231296"/>
            <a:ext cx="4248472" cy="724323"/>
            <a:chOff x="3410347" y="3719635"/>
            <a:chExt cx="4248472" cy="724323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9223" y="3751381"/>
              <a:ext cx="3229516" cy="692577"/>
            </a:xfrm>
            <a:prstGeom prst="rect">
              <a:avLst/>
            </a:prstGeom>
          </p:spPr>
        </p:pic>
        <p:sp>
          <p:nvSpPr>
            <p:cNvPr id="20" name="文本框 14"/>
            <p:cNvSpPr txBox="1"/>
            <p:nvPr/>
          </p:nvSpPr>
          <p:spPr>
            <a:xfrm>
              <a:off x="3889269" y="3719635"/>
              <a:ext cx="3769550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整体认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读音节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1223625" y="1294604"/>
          <a:ext cx="1296144" cy="845098"/>
        </p:xfrm>
        <a:graphic>
          <a:graphicData uri="http://schemas.openxmlformats.org/drawingml/2006/table">
            <a:tbl>
              <a:tblPr firstRow="1" bandRow="1"/>
              <a:tblGrid>
                <a:gridCol w="1296144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3347864" y="1294604"/>
          <a:ext cx="1296144" cy="845098"/>
        </p:xfrm>
        <a:graphic>
          <a:graphicData uri="http://schemas.openxmlformats.org/drawingml/2006/table">
            <a:tbl>
              <a:tblPr firstRow="1" bandRow="1"/>
              <a:tblGrid>
                <a:gridCol w="1296144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5940152" y="1294604"/>
          <a:ext cx="1296144" cy="845098"/>
        </p:xfrm>
        <a:graphic>
          <a:graphicData uri="http://schemas.openxmlformats.org/drawingml/2006/table">
            <a:tbl>
              <a:tblPr firstRow="1" bandRow="1"/>
              <a:tblGrid>
                <a:gridCol w="1296144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" name="矩形 34"/>
          <p:cNvSpPr/>
          <p:nvPr/>
        </p:nvSpPr>
        <p:spPr>
          <a:xfrm>
            <a:off x="1619669" y="1290122"/>
            <a:ext cx="504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w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79909" y="1236697"/>
            <a:ext cx="504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7" name="右箭头 36"/>
          <p:cNvSpPr/>
          <p:nvPr/>
        </p:nvSpPr>
        <p:spPr>
          <a:xfrm>
            <a:off x="4867516" y="1605880"/>
            <a:ext cx="892616" cy="368057"/>
          </a:xfrm>
          <a:prstGeom prst="rightArrow">
            <a:avLst/>
          </a:prstGeom>
          <a:solidFill>
            <a:srgbClr val="92D050"/>
          </a:solidFill>
          <a:ln w="1587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084168" y="1236697"/>
            <a:ext cx="10254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wu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9" name="加号 38"/>
          <p:cNvSpPr/>
          <p:nvPr/>
        </p:nvSpPr>
        <p:spPr>
          <a:xfrm>
            <a:off x="2572796" y="1439027"/>
            <a:ext cx="657520" cy="652646"/>
          </a:xfrm>
          <a:prstGeom prst="mathPlus">
            <a:avLst/>
          </a:prstGeom>
          <a:solidFill>
            <a:srgbClr val="92D050"/>
          </a:solidFill>
          <a:ln w="1587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37" grpId="0" animBg="1"/>
      <p:bldP spid="3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187624" y="1059582"/>
            <a:ext cx="4307589" cy="38841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乌鸦的“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乌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”（    ）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蜈蚣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的“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蜈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）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五个的“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五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”（    ）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错误的“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误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”（    ）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93988" y="915566"/>
            <a:ext cx="8819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wū</a:t>
            </a:r>
            <a:endParaRPr lang="zh-CN" altLang="en-US" sz="1100" dirty="0"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7944" y="1999751"/>
            <a:ext cx="8980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w</a:t>
            </a:r>
            <a:r>
              <a:rPr lang="en-US" altLang="zh-CN" sz="40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ú</a:t>
            </a:r>
            <a:endParaRPr lang="zh-CN" altLang="en-US" sz="1100" dirty="0"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67945" y="3083936"/>
            <a:ext cx="8819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w</a:t>
            </a:r>
            <a:r>
              <a:rPr lang="en-US" altLang="zh-CN" sz="40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ǔ</a:t>
            </a:r>
            <a:endParaRPr lang="zh-CN" altLang="en-US" sz="1100" dirty="0"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67946" y="4168120"/>
            <a:ext cx="8963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w</a:t>
            </a:r>
            <a:r>
              <a:rPr lang="en-US" altLang="zh-CN" sz="40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ù</a:t>
            </a:r>
            <a:endParaRPr lang="zh-CN" altLang="en-US" sz="1100" dirty="0"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200" b="92800" l="3000" r="94200">
                        <a14:foregroundMark x1="53200" y1="48400" x2="34200" y2="66600"/>
                        <a14:foregroundMark x1="34200" y1="66600" x2="34200" y2="66600"/>
                        <a14:foregroundMark x1="34200" y1="66600" x2="34200" y2="66600"/>
                        <a14:foregroundMark x1="34200" y1="66600" x2="34200" y2="66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180" y="3984335"/>
            <a:ext cx="1186802" cy="118680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018" b="86466" l="16600" r="84600">
                        <a14:backgroundMark x1="57400" y1="44862" x2="57400" y2="44862"/>
                        <a14:backgroundMark x1="58600" y1="44862" x2="58600" y2="44862"/>
                        <a14:backgroundMark x1="58600" y1="44862" x2="54400" y2="47870"/>
                        <a14:backgroundMark x1="50200" y1="70175" x2="50200" y2="701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224" t="6421" r="12201" b="12106"/>
          <a:stretch>
            <a:fillRect/>
          </a:stretch>
        </p:blipFill>
        <p:spPr>
          <a:xfrm>
            <a:off x="5887723" y="2492908"/>
            <a:ext cx="1870004" cy="1675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6481" y1="42857" x2="22648" y2="0"/>
                        <a14:foregroundMark x1="45645" y1="44000" x2="18467" y2="0"/>
                        <a14:foregroundMark x1="12195" y1="32571" x2="33798" y2="7429"/>
                        <a14:foregroundMark x1="22648" y1="18286" x2="8014" y2="29714"/>
                        <a14:foregroundMark x1="10453" y1="38857" x2="6620" y2="42857"/>
                        <a14:foregroundMark x1="47387" y1="93714" x2="40070" y2="98857"/>
                        <a14:foregroundMark x1="74564" y1="87429" x2="80836" y2="95429"/>
                        <a14:foregroundMark x1="85017" y1="78286" x2="85017" y2="78286"/>
                        <a14:foregroundMark x1="85017" y1="78286" x2="91986" y2="77143"/>
                        <a14:foregroundMark x1="38328" y1="73143" x2="29617" y2="62286"/>
                        <a14:foregroundMark x1="83275" y1="88571" x2="88850" y2="98857"/>
                        <a14:foregroundMark x1="15679" y1="44571" x2="14983" y2="36571"/>
                        <a14:foregroundMark x1="10453" y1="51429" x2="6272" y2="50286"/>
                        <a14:foregroundMark x1="36934" y1="33714" x2="42509" y2="40000"/>
                        <a14:foregroundMark x1="45296" y1="41714" x2="48084" y2="44571"/>
                        <a14:foregroundMark x1="44948" y1="39429" x2="44948" y2="39429"/>
                        <a14:foregroundMark x1="53310" y1="82286" x2="50523" y2="98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801457"/>
            <a:ext cx="1529862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159465" y="123478"/>
            <a:ext cx="4268519" cy="731260"/>
            <a:chOff x="3327817" y="2776594"/>
            <a:chExt cx="4268519" cy="73126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37492" y="2815277"/>
              <a:ext cx="3742820" cy="692577"/>
            </a:xfrm>
            <a:prstGeom prst="rect">
              <a:avLst/>
            </a:prstGeom>
          </p:spPr>
        </p:pic>
        <p:sp>
          <p:nvSpPr>
            <p:cNvPr id="17" name="文本框 14"/>
            <p:cNvSpPr txBox="1"/>
            <p:nvPr/>
          </p:nvSpPr>
          <p:spPr>
            <a:xfrm>
              <a:off x="3817261" y="2776594"/>
              <a:ext cx="3779075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注音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拼读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我能行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012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696" y="1636941"/>
            <a:ext cx="2262514" cy="855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11960" y="411510"/>
            <a:ext cx="4176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y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ü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组成音节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时，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ü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上两点省略不写。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0040" y="4003199"/>
            <a:ext cx="9036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小 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ü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见大 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，脱帽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行个礼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，去掉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两点还读 </a:t>
            </a:r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yu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AutoShape 513"/>
          <p:cNvSpPr>
            <a:spLocks noChangeArrowheads="1"/>
          </p:cNvSpPr>
          <p:nvPr/>
        </p:nvSpPr>
        <p:spPr bwMode="auto">
          <a:xfrm>
            <a:off x="5634890" y="3060782"/>
            <a:ext cx="2805023" cy="792088"/>
          </a:xfrm>
          <a:prstGeom prst="roundRect">
            <a:avLst>
              <a:gd name="adj" fmla="val 5801"/>
            </a:avLst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14400" fontAlgn="base" latinLnBrk="1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整体认读音节</a:t>
            </a:r>
            <a:endParaRPr lang="zh-CN" altLang="en-US" sz="3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79512" y="231296"/>
            <a:ext cx="4248472" cy="724323"/>
            <a:chOff x="3410347" y="3719635"/>
            <a:chExt cx="4248472" cy="724323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9223" y="3751381"/>
              <a:ext cx="3229516" cy="692577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3889269" y="3719635"/>
              <a:ext cx="3769550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整体认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读音节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1223625" y="1798660"/>
          <a:ext cx="1296144" cy="845098"/>
        </p:xfrm>
        <a:graphic>
          <a:graphicData uri="http://schemas.openxmlformats.org/drawingml/2006/table">
            <a:tbl>
              <a:tblPr firstRow="1" bandRow="1"/>
              <a:tblGrid>
                <a:gridCol w="1296144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3347864" y="1798660"/>
          <a:ext cx="1296144" cy="845098"/>
        </p:xfrm>
        <a:graphic>
          <a:graphicData uri="http://schemas.openxmlformats.org/drawingml/2006/table">
            <a:tbl>
              <a:tblPr firstRow="1" bandRow="1"/>
              <a:tblGrid>
                <a:gridCol w="1296144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5940152" y="1798660"/>
          <a:ext cx="1296144" cy="845098"/>
        </p:xfrm>
        <a:graphic>
          <a:graphicData uri="http://schemas.openxmlformats.org/drawingml/2006/table">
            <a:tbl>
              <a:tblPr firstRow="1" bandRow="1"/>
              <a:tblGrid>
                <a:gridCol w="1296144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" name="矩形 34"/>
          <p:cNvSpPr/>
          <p:nvPr/>
        </p:nvSpPr>
        <p:spPr>
          <a:xfrm>
            <a:off x="1619669" y="1794178"/>
            <a:ext cx="504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79909" y="1740753"/>
            <a:ext cx="504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v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7" name="右箭头 36"/>
          <p:cNvSpPr/>
          <p:nvPr/>
        </p:nvSpPr>
        <p:spPr>
          <a:xfrm>
            <a:off x="4867516" y="2109936"/>
            <a:ext cx="892616" cy="368057"/>
          </a:xfrm>
          <a:prstGeom prst="rightArrow">
            <a:avLst/>
          </a:prstGeom>
          <a:solidFill>
            <a:srgbClr val="92D050"/>
          </a:solidFill>
          <a:ln w="1587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156176" y="1740753"/>
            <a:ext cx="10254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yu 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9" name="加号 38"/>
          <p:cNvSpPr/>
          <p:nvPr/>
        </p:nvSpPr>
        <p:spPr>
          <a:xfrm>
            <a:off x="2572796" y="1943083"/>
            <a:ext cx="657520" cy="652646"/>
          </a:xfrm>
          <a:prstGeom prst="mathPlus">
            <a:avLst/>
          </a:prstGeom>
          <a:solidFill>
            <a:srgbClr val="92D050"/>
          </a:solidFill>
          <a:ln w="1587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1" grpId="0" animBg="1"/>
      <p:bldP spid="37" grpId="0" animBg="1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4283968" y="2427734"/>
            <a:ext cx="371661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1</a:t>
            </a: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上加点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  i  i</a:t>
            </a:r>
            <a:endParaRPr lang="zh-CN" altLang="en-US" sz="4400" b="1" smtClean="0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7614"/>
            <a:ext cx="2325845" cy="3158680"/>
          </a:xfrm>
          <a:prstGeom prst="rect">
            <a:avLst/>
          </a:prstGeom>
          <a:noFill/>
          <a:ln>
            <a:noFill/>
          </a:ln>
          <a:effectLst>
            <a:glow rad="635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4067944" y="339502"/>
            <a:ext cx="19442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手指</a:t>
            </a:r>
            <a:r>
              <a:rPr lang="zh-CN" altLang="en-US" sz="360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操</a:t>
            </a:r>
            <a:endParaRPr lang="en-US" altLang="zh-CN" sz="3600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984491" y="987574"/>
            <a:ext cx="4307589" cy="38841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淤泥的“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淤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）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小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鱼的“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鱼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”（    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下雨的“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雨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”（    ）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玉米的“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玉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）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95936" y="987574"/>
            <a:ext cx="7665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</a:t>
            </a:r>
            <a:r>
              <a:rPr lang="en-US" altLang="zh-CN" sz="40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ū</a:t>
            </a:r>
            <a:endParaRPr lang="zh-CN" altLang="en-US" sz="4000" dirty="0"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95936" y="4095366"/>
            <a:ext cx="8114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yù</a:t>
            </a:r>
            <a:endParaRPr lang="zh-CN" altLang="en-US" sz="4000" dirty="0"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95936" y="3059436"/>
            <a:ext cx="7665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yǔ</a:t>
            </a:r>
            <a:endParaRPr lang="zh-CN" altLang="en-US" sz="4000" dirty="0"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995936" y="2023505"/>
            <a:ext cx="8114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yú</a:t>
            </a:r>
            <a:endParaRPr lang="zh-CN" altLang="en-US" sz="4000" dirty="0"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59465" y="123478"/>
            <a:ext cx="4268519" cy="731260"/>
            <a:chOff x="3327817" y="2776594"/>
            <a:chExt cx="4268519" cy="73126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2" y="2815277"/>
              <a:ext cx="3742820" cy="692577"/>
            </a:xfrm>
            <a:prstGeom prst="rect">
              <a:avLst/>
            </a:prstGeom>
          </p:spPr>
        </p:pic>
        <p:sp>
          <p:nvSpPr>
            <p:cNvPr id="20" name="文本框 14"/>
            <p:cNvSpPr txBox="1"/>
            <p:nvPr/>
          </p:nvSpPr>
          <p:spPr>
            <a:xfrm>
              <a:off x="3817261" y="2776594"/>
              <a:ext cx="3779075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注音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拼读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我能行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88" b="21370"/>
          <a:stretch>
            <a:fillRect/>
          </a:stretch>
        </p:blipFill>
        <p:spPr bwMode="auto">
          <a:xfrm>
            <a:off x="5455468" y="462882"/>
            <a:ext cx="3148980" cy="1081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"/>
          <a:stretch>
            <a:fillRect/>
          </a:stretch>
        </p:blipFill>
        <p:spPr bwMode="auto">
          <a:xfrm>
            <a:off x="5455469" y="1563638"/>
            <a:ext cx="3146672" cy="1096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55468" y="2715766"/>
            <a:ext cx="3146672" cy="1301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469" y="4045637"/>
            <a:ext cx="3146671" cy="1118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4" grpId="0"/>
      <p:bldP spid="2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11560" y="1347614"/>
            <a:ext cx="6091871" cy="3261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4400" b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w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ū </a:t>
            </a:r>
            <a:r>
              <a:rPr lang="zh-CN" altLang="en-US" sz="4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</a:t>
            </a:r>
            <a:r>
              <a:rPr lang="zh-CN" altLang="en-US" sz="4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yǔ</a:t>
            </a:r>
            <a:r>
              <a:rPr lang="en-US" altLang="zh-CN" sz="44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zh-CN" altLang="en-US" sz="4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啦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4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4400" b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ā</a:t>
            </a:r>
            <a:r>
              <a:rPr lang="en-US" altLang="zh-CN" sz="4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yí </a:t>
            </a:r>
            <a:r>
              <a:rPr lang="zh-CN" altLang="en-US" sz="4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下班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回不了家。</a:t>
            </a:r>
            <a:endParaRPr lang="zh-CN" altLang="en-US" sz="4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4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r>
              <a:rPr lang="zh-CN" altLang="en-US" sz="4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yí </a:t>
            </a:r>
            <a:r>
              <a:rPr lang="zh-CN" altLang="en-US" sz="4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小娃娃，</a:t>
            </a:r>
            <a:endParaRPr lang="zh-CN" altLang="en-US" sz="4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4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4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yǔ</a:t>
            </a:r>
            <a:r>
              <a:rPr lang="en-US" altLang="zh-CN" sz="44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zh-CN" altLang="en-US" sz="4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衣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送给她。</a:t>
            </a:r>
            <a:endParaRPr lang="en-US" altLang="zh-CN" sz="4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7" name="Picture 3" descr="C:\Documents and Settings\sdth-jzy\桌面\1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842109"/>
            <a:ext cx="2342424" cy="234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61560" y="267494"/>
            <a:ext cx="4122408" cy="720080"/>
            <a:chOff x="161560" y="267494"/>
            <a:chExt cx="4122408" cy="72008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7544" y="294997"/>
              <a:ext cx="3456384" cy="692577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48909" y="267494"/>
              <a:ext cx="3635059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读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儿歌 来巩固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560" y="299240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323528" y="4034557"/>
            <a:ext cx="371661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latin typeface="宋体" panose="02010600030101010101" pitchFamily="2" charset="-122"/>
                <a:cs typeface="汉语拼音" panose="020B0604020202020204" pitchFamily="34" charset="0"/>
              </a:rPr>
              <a:t>一根</a:t>
            </a: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蜡烛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  i  i</a:t>
            </a:r>
            <a:endParaRPr lang="zh-CN" altLang="en-US" sz="4400" b="1" smtClean="0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4716016" y="4034557"/>
            <a:ext cx="43204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橡皮铅笔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  </a:t>
            </a:r>
            <a:r>
              <a:rPr lang="en-US" altLang="zh-CN" sz="44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 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endParaRPr lang="zh-CN" altLang="en-US" sz="44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2" name="Picture 2" descr="C:\Users\Administrator\Desktop\未标题-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201972"/>
            <a:ext cx="571500" cy="2618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esktop\R58KX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500" y="1275606"/>
            <a:ext cx="775756" cy="259228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115563" y="195486"/>
            <a:ext cx="2601813" cy="724323"/>
            <a:chOff x="3410347" y="3719635"/>
            <a:chExt cx="2601813" cy="72432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09223" y="3751381"/>
              <a:ext cx="2268000" cy="692577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/>
          </p:nvSpPr>
          <p:spPr>
            <a:xfrm>
              <a:off x="3889269" y="3719635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生活运用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213897" y="2457931"/>
            <a:ext cx="307007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这件衣服真漂亮！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259632" y="4353270"/>
            <a:ext cx="307007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这只蚂蚁真可爱！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5148064" y="4350989"/>
            <a:ext cx="307007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学拼音真有意思！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899592" y="2283718"/>
            <a:ext cx="66225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400" b="1" smtClean="0">
                <a:solidFill>
                  <a:srgbClr val="00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ī</a:t>
            </a:r>
            <a:endParaRPr lang="en-US" altLang="zh-CN" sz="4400" b="1" dirty="0">
              <a:solidFill>
                <a:srgbClr val="00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029049" y="2457931"/>
            <a:ext cx="379142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咦，我的橡皮在哪里？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4788024" y="2355726"/>
            <a:ext cx="487959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400" b="1" smtClean="0">
                <a:solidFill>
                  <a:srgbClr val="00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í</a:t>
            </a:r>
            <a:endParaRPr lang="en-US" altLang="zh-CN" sz="4400" b="1" dirty="0">
              <a:solidFill>
                <a:srgbClr val="00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933626" y="4250581"/>
            <a:ext cx="36580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smtClean="0">
                <a:solidFill>
                  <a:srgbClr val="00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ǐ</a:t>
            </a:r>
            <a:endParaRPr lang="en-US" altLang="zh-CN" sz="4400" b="1" dirty="0">
              <a:solidFill>
                <a:srgbClr val="00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4860032" y="4259237"/>
            <a:ext cx="34496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smtClean="0">
                <a:solidFill>
                  <a:srgbClr val="00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ì</a:t>
            </a:r>
            <a:endParaRPr lang="en-US" altLang="zh-CN" sz="4400" b="1" dirty="0">
              <a:solidFill>
                <a:srgbClr val="00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5563" y="195486"/>
            <a:ext cx="5032500" cy="724323"/>
            <a:chOff x="3410347" y="3719635"/>
            <a:chExt cx="5032500" cy="724323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9222" y="3751381"/>
              <a:ext cx="4733625" cy="692577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3889269" y="3719635"/>
              <a:ext cx="404952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联系生活 练读四声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  <p:pic>
        <p:nvPicPr>
          <p:cNvPr id="3074" name="Picture 2" descr="C:\Users\Administrator\Desktop\5cfcb10e28ad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176" y="3099836"/>
            <a:ext cx="1447951" cy="144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istrator\Desktop\5c79048de8b0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956706"/>
            <a:ext cx="1283924" cy="13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istrator\Desktop\5d10a5441e4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62598">
            <a:off x="5730598" y="3156576"/>
            <a:ext cx="2009753" cy="129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Desktop\包图网_19477579童装服饰衣服服装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575" y="987574"/>
            <a:ext cx="1795152" cy="1413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sdth-jzy\桌面\2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463131"/>
            <a:ext cx="141246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51520" y="1186755"/>
            <a:ext cx="871296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巧记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：小</a:t>
            </a:r>
            <a:r>
              <a:rPr lang="en-US" altLang="zh-CN" sz="28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是个爱漂亮的小姑娘，她的头上戴着蝴蝶结。她戴上声调帽子的时候，就把蝴蝶结遮住了，她头上的点就没有了。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74542" y="3718069"/>
            <a:ext cx="437940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600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i</a:t>
            </a:r>
            <a:endParaRPr lang="en-US" altLang="zh-CN" sz="8600" dirty="0" smtClean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endParaRPr lang="zh-CN" altLang="en-US" dirty="0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V="1">
            <a:off x="2852195" y="2931789"/>
            <a:ext cx="495669" cy="0"/>
          </a:xfrm>
          <a:prstGeom prst="line">
            <a:avLst/>
          </a:prstGeom>
          <a:noFill/>
          <a:ln w="984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6012160" y="2770637"/>
            <a:ext cx="360040" cy="233161"/>
          </a:xfrm>
          <a:prstGeom prst="line">
            <a:avLst/>
          </a:prstGeom>
          <a:noFill/>
          <a:ln w="984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3975646" y="2643758"/>
            <a:ext cx="308322" cy="360040"/>
          </a:xfrm>
          <a:prstGeom prst="line">
            <a:avLst/>
          </a:prstGeom>
          <a:noFill/>
          <a:ln w="984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773" l="0" r="897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072" y="2561269"/>
            <a:ext cx="825249" cy="74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159465" y="256314"/>
            <a:ext cx="4268519" cy="731260"/>
            <a:chOff x="3327817" y="2776594"/>
            <a:chExt cx="4268519" cy="73126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37492" y="2815277"/>
              <a:ext cx="3526795" cy="692577"/>
            </a:xfrm>
            <a:prstGeom prst="rect">
              <a:avLst/>
            </a:prstGeom>
          </p:spPr>
        </p:pic>
        <p:sp>
          <p:nvSpPr>
            <p:cNvPr id="16" name="文本框 14"/>
            <p:cNvSpPr txBox="1"/>
            <p:nvPr/>
          </p:nvSpPr>
          <p:spPr>
            <a:xfrm>
              <a:off x="3817261" y="2776594"/>
              <a:ext cx="3779075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学声调 读四声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7284E-6 L 0.14514 0.2240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7" y="1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5679E-6 L 0.03264 0.23117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2" y="115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08642E-6 L -0.08663 0.21019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" y="10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0.20069 0.23303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5" y="116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7" grpId="0" animBg="1"/>
      <p:bldP spid="1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835991" y="3026565"/>
            <a:ext cx="85472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800" b="1" dirty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ī 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25988" y="3075806"/>
            <a:ext cx="51167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800" b="1" dirty="0">
                <a:solidFill>
                  <a:srgbClr val="FF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í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72943" y="3026555"/>
            <a:ext cx="54854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ǐ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56768" y="3026565"/>
            <a:ext cx="50366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800" b="1" dirty="0">
                <a:solidFill>
                  <a:srgbClr val="FF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ì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2711"/>
            <a:ext cx="2272843" cy="10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9419" y="1057754"/>
            <a:ext cx="2172001" cy="1535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95697"/>
            <a:ext cx="2226301" cy="166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59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199753"/>
            <a:ext cx="1853958" cy="166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矩形 28"/>
          <p:cNvSpPr/>
          <p:nvPr/>
        </p:nvSpPr>
        <p:spPr>
          <a:xfrm>
            <a:off x="4047586" y="-47833"/>
            <a:ext cx="41229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:\蒋长青\20秋工作项目\一年级课件\一年级拼音单元口型图\u.ti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836" b="100000" l="9917" r="975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273" y="1126792"/>
            <a:ext cx="2853751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62942" y="3141424"/>
            <a:ext cx="508599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latin typeface="宋体" panose="02010600030101010101" pitchFamily="2" charset="-122"/>
                <a:cs typeface="汉语拼音" panose="020B0604020202020204" pitchFamily="34" charset="0"/>
              </a:rPr>
              <a:t>一只</a:t>
            </a: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乌龟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  </a:t>
            </a:r>
            <a:r>
              <a:rPr lang="en-US" altLang="zh-CN" sz="44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 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en-US" altLang="zh-CN" sz="44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嘴巴突出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  u  u</a:t>
            </a:r>
            <a:endParaRPr lang="zh-CN" altLang="en-US" sz="4400" b="1" dirty="0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9923" y="787807"/>
            <a:ext cx="1189749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" t="1727" r="306" b="-1"/>
          <a:stretch>
            <a:fillRect/>
          </a:stretch>
        </p:blipFill>
        <p:spPr bwMode="auto">
          <a:xfrm>
            <a:off x="5050755" y="1037509"/>
            <a:ext cx="3625701" cy="3478457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6029245" y="555526"/>
            <a:ext cx="1927131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39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8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4704" y="300040"/>
            <a:ext cx="3853240" cy="712648"/>
            <a:chOff x="395536" y="364326"/>
            <a:chExt cx="3853240" cy="71264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937" y="383823"/>
              <a:ext cx="3530831" cy="693151"/>
            </a:xfrm>
            <a:prstGeom prst="rect">
              <a:avLst/>
            </a:prstGeom>
          </p:spPr>
        </p:pic>
        <p:sp>
          <p:nvSpPr>
            <p:cNvPr id="11" name="文本框 14"/>
            <p:cNvSpPr txBox="1"/>
            <p:nvPr/>
          </p:nvSpPr>
          <p:spPr>
            <a:xfrm>
              <a:off x="864933" y="364326"/>
              <a:ext cx="338384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我会读 我会认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tags/tag1.xml><?xml version="1.0" encoding="utf-8"?>
<p:tagLst xmlns:p="http://schemas.openxmlformats.org/presentationml/2006/main">
  <p:tag name="KSO_WPP_MARK_KEY" val="102c5c72-540b-49b6-9ffa-ee5aa678cdf3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1499</Words>
  <Application>WPS 演示</Application>
  <PresentationFormat>全屏显示(16:9)</PresentationFormat>
  <Paragraphs>469</Paragraphs>
  <Slides>41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8" baseType="lpstr">
      <vt:lpstr>Arial</vt:lpstr>
      <vt:lpstr>宋体</vt:lpstr>
      <vt:lpstr>Wingdings</vt:lpstr>
      <vt:lpstr>黑体</vt:lpstr>
      <vt:lpstr>汉语拼音</vt:lpstr>
      <vt:lpstr>楷体</vt:lpstr>
      <vt:lpstr>新宋体</vt:lpstr>
      <vt:lpstr>华文细黑</vt:lpstr>
      <vt:lpstr>楷体_GB2312</vt:lpstr>
      <vt:lpstr>微软雅黑</vt:lpstr>
      <vt:lpstr>Arial Unicode MS</vt:lpstr>
      <vt:lpstr>Calibri</vt:lpstr>
      <vt:lpstr>Arial</vt:lpstr>
      <vt:lpstr>Times New Roman</vt:lpstr>
      <vt:lpstr>Gulim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112</cp:revision>
  <dcterms:created xsi:type="dcterms:W3CDTF">2017-03-17T02:28:00Z</dcterms:created>
  <dcterms:modified xsi:type="dcterms:W3CDTF">2022-11-27T11:55:26Z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63693220711F467FAB562214E84BF84E</vt:lpwstr>
  </property>
</Properties>
</file>