
<file path=[Content_Types].xml><?xml version="1.0" encoding="utf-8"?>
<Types xmlns="http://schemas.openxmlformats.org/package/2006/content-types">
  <Default Extension="xlsx" ContentType="application/vnd.openxmlformats-officedocument.spreadsheetml.sheet"/>
  <Default Extension="wav" ContentType="audio/x-wav"/>
  <Default Extension="png" ContentType="image/png"/>
  <Default Extension="wdp" ContentType="image/vnd.ms-photo"/>
  <Default Extension="emf" ContentType="image/x-emf"/>
  <Default Extension="jpeg" ContentType="image/jpeg"/>
  <Default Extension="JPG" ContentType="image/.jp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drawings/drawing1.xml" ContentType="application/vnd.openxmlformats-officedocument.drawingml.chartshapes+xml"/>
  <Override PartName="/ppt/fonts/font1.fntdata" ContentType="application/x-fontdata"/>
  <Override PartName="/ppt/fonts/font10.fntdata" ContentType="application/x-fontdata"/>
  <Override PartName="/ppt/fonts/font11.fntdata" ContentType="application/x-fontdata"/>
  <Override PartName="/ppt/fonts/font12.fntdata" ContentType="application/x-fontdata"/>
  <Override PartName="/ppt/fonts/font13.fntdata" ContentType="application/x-fontdata"/>
  <Override PartName="/ppt/fonts/font14.fntdata" ContentType="application/x-fontdata"/>
  <Override PartName="/ppt/fonts/font15.fntdata" ContentType="application/x-fontdata"/>
  <Override PartName="/ppt/fonts/font16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embedTrueTypeFonts="1" saveSubsetFonts="1">
  <p:sldMasterIdLst>
    <p:sldMasterId id="2147483648" r:id="rId1"/>
  </p:sldMasterIdLst>
  <p:notesMasterIdLst>
    <p:notesMasterId r:id="rId4"/>
  </p:notesMasterIdLst>
  <p:handoutMasterIdLst>
    <p:handoutMasterId r:id="rId38"/>
  </p:handoutMasterIdLst>
  <p:sldIdLst>
    <p:sldId id="523" r:id="rId3"/>
    <p:sldId id="1370" r:id="rId5"/>
    <p:sldId id="1333" r:id="rId6"/>
    <p:sldId id="1147" r:id="rId7"/>
    <p:sldId id="1136" r:id="rId8"/>
    <p:sldId id="1137" r:id="rId9"/>
    <p:sldId id="1138" r:id="rId10"/>
    <p:sldId id="1337" r:id="rId11"/>
    <p:sldId id="1334" r:id="rId12"/>
    <p:sldId id="1335" r:id="rId13"/>
    <p:sldId id="1336" r:id="rId14"/>
    <p:sldId id="1338" r:id="rId15"/>
    <p:sldId id="1341" r:id="rId16"/>
    <p:sldId id="1345" r:id="rId17"/>
    <p:sldId id="1349" r:id="rId18"/>
    <p:sldId id="1332" r:id="rId19"/>
    <p:sldId id="1271" r:id="rId20"/>
    <p:sldId id="1272" r:id="rId21"/>
    <p:sldId id="1020" r:id="rId22"/>
    <p:sldId id="1006" r:id="rId23"/>
    <p:sldId id="1353" r:id="rId24"/>
    <p:sldId id="1358" r:id="rId25"/>
    <p:sldId id="1359" r:id="rId26"/>
    <p:sldId id="1369" r:id="rId27"/>
    <p:sldId id="1209" r:id="rId28"/>
    <p:sldId id="1211" r:id="rId29"/>
    <p:sldId id="1360" r:id="rId30"/>
    <p:sldId id="1128" r:id="rId31"/>
    <p:sldId id="1234" r:id="rId32"/>
    <p:sldId id="1115" r:id="rId33"/>
    <p:sldId id="1363" r:id="rId34"/>
    <p:sldId id="1367" r:id="rId35"/>
    <p:sldId id="1117" r:id="rId36"/>
    <p:sldId id="1368" r:id="rId37"/>
  </p:sldIdLst>
  <p:sldSz cx="9144000" cy="5143500" type="screen16x9"/>
  <p:notesSz cx="6858000" cy="9144000"/>
  <p:embeddedFontLst>
    <p:embeddedFont>
      <p:font typeface="黑体" panose="02010609060101010101" pitchFamily="49" charset="-122"/>
      <p:regular r:id="rId42"/>
    </p:embeddedFont>
    <p:embeddedFont>
      <p:font typeface="汉语拼音" panose="020B0604020202020204" pitchFamily="34" charset="0"/>
      <p:regular r:id="rId43"/>
    </p:embeddedFont>
    <p:embeddedFont>
      <p:font typeface="楷体" panose="02010609060101010101" pitchFamily="49" charset="-122"/>
      <p:regular r:id="rId44"/>
    </p:embeddedFont>
    <p:embeddedFont>
      <p:font typeface="华文细黑" panose="02010600040101010101" pitchFamily="2" charset="-122"/>
      <p:regular r:id="rId45"/>
    </p:embeddedFont>
    <p:embeddedFont>
      <p:font typeface="微软雅黑" panose="020B0503020204020204" charset="-122"/>
      <p:regular r:id="rId46"/>
    </p:embeddedFont>
    <p:embeddedFont>
      <p:font typeface="Calibri" panose="020F0502020204030204" charset="0"/>
      <p:regular r:id="rId47"/>
      <p:bold r:id="rId48"/>
      <p:italic r:id="rId49"/>
      <p:boldItalic r:id="rId50"/>
    </p:embeddedFont>
    <p:embeddedFont>
      <p:font typeface="Gulim" panose="020B0600000101010101" pitchFamily="34" charset="-127"/>
      <p:regular r:id="rId51"/>
    </p:embeddedFont>
    <p:embeddedFont>
      <p:font typeface="方正粗黑宋简体" panose="02000000000000000000" pitchFamily="2" charset="-122"/>
      <p:regular r:id="rId52"/>
    </p:embeddedFont>
    <p:embeddedFont>
      <p:font typeface="Yu Gothic UI Semibold" panose="020B0700000000000000" pitchFamily="34" charset="-128"/>
      <p:bold r:id="rId53"/>
    </p:embeddedFont>
    <p:embeddedFont>
      <p:font typeface="Arial Narrow" panose="020B0606020202030204" pitchFamily="34" charset="0"/>
      <p:regular r:id="rId54"/>
      <p:bold r:id="rId55"/>
      <p:italic r:id="rId56"/>
      <p:boldItalic r:id="rId57"/>
    </p:embeddedFont>
  </p:embeddedFontLst>
  <p:custDataLst>
    <p:tags r:id="rId58"/>
  </p:custDataLst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0000FF"/>
    <a:srgbClr val="006600"/>
    <a:srgbClr val="FFFF66"/>
    <a:srgbClr val="FFFF99"/>
    <a:srgbClr val="FF6699"/>
    <a:srgbClr val="FFCC00"/>
    <a:srgbClr val="FF0000"/>
    <a:srgbClr val="00CC00"/>
    <a:srgbClr val="66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285" autoAdjust="0"/>
    <p:restoredTop sz="81051" autoAdjust="0"/>
  </p:normalViewPr>
  <p:slideViewPr>
    <p:cSldViewPr>
      <p:cViewPr>
        <p:scale>
          <a:sx n="100" d="100"/>
          <a:sy n="100" d="100"/>
        </p:scale>
        <p:origin x="-756" y="-402"/>
      </p:cViewPr>
      <p:guideLst>
        <p:guide orient="horz"/>
        <p:guide pos="3606"/>
      </p:guideLst>
    </p:cSldViewPr>
  </p:slideViewPr>
  <p:outlineViewPr>
    <p:cViewPr>
      <p:scale>
        <a:sx n="33" d="100"/>
        <a:sy n="33" d="100"/>
      </p:scale>
      <p:origin x="0" y="112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4578"/>
    </p:cViewPr>
  </p:sorterViewPr>
  <p:notesViewPr>
    <p:cSldViewPr>
      <p:cViewPr varScale="1">
        <p:scale>
          <a:sx n="65" d="100"/>
          <a:sy n="65" d="100"/>
        </p:scale>
        <p:origin x="-2502" y="-114"/>
      </p:cViewPr>
      <p:guideLst>
        <p:guide orient="horz" pos="3133"/>
        <p:guide pos="2266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8" Type="http://schemas.openxmlformats.org/officeDocument/2006/relationships/tags" Target="tags/tag1.xml"/><Relationship Id="rId57" Type="http://schemas.openxmlformats.org/officeDocument/2006/relationships/font" Target="fonts/font16.fntdata"/><Relationship Id="rId56" Type="http://schemas.openxmlformats.org/officeDocument/2006/relationships/font" Target="fonts/font15.fntdata"/><Relationship Id="rId55" Type="http://schemas.openxmlformats.org/officeDocument/2006/relationships/font" Target="fonts/font14.fntdata"/><Relationship Id="rId54" Type="http://schemas.openxmlformats.org/officeDocument/2006/relationships/font" Target="fonts/font13.fntdata"/><Relationship Id="rId53" Type="http://schemas.openxmlformats.org/officeDocument/2006/relationships/font" Target="fonts/font12.fntdata"/><Relationship Id="rId52" Type="http://schemas.openxmlformats.org/officeDocument/2006/relationships/font" Target="fonts/font11.fntdata"/><Relationship Id="rId51" Type="http://schemas.openxmlformats.org/officeDocument/2006/relationships/font" Target="fonts/font10.fntdata"/><Relationship Id="rId50" Type="http://schemas.openxmlformats.org/officeDocument/2006/relationships/font" Target="fonts/font9.fntdata"/><Relationship Id="rId5" Type="http://schemas.openxmlformats.org/officeDocument/2006/relationships/slide" Target="slides/slide2.xml"/><Relationship Id="rId49" Type="http://schemas.openxmlformats.org/officeDocument/2006/relationships/font" Target="fonts/font8.fntdata"/><Relationship Id="rId48" Type="http://schemas.openxmlformats.org/officeDocument/2006/relationships/font" Target="fonts/font7.fntdata"/><Relationship Id="rId47" Type="http://schemas.openxmlformats.org/officeDocument/2006/relationships/font" Target="fonts/font6.fntdata"/><Relationship Id="rId46" Type="http://schemas.openxmlformats.org/officeDocument/2006/relationships/font" Target="fonts/font5.fntdata"/><Relationship Id="rId45" Type="http://schemas.openxmlformats.org/officeDocument/2006/relationships/font" Target="fonts/font4.fntdata"/><Relationship Id="rId44" Type="http://schemas.openxmlformats.org/officeDocument/2006/relationships/font" Target="fonts/font3.fntdata"/><Relationship Id="rId43" Type="http://schemas.openxmlformats.org/officeDocument/2006/relationships/font" Target="fonts/font2.fntdata"/><Relationship Id="rId42" Type="http://schemas.openxmlformats.org/officeDocument/2006/relationships/font" Target="fonts/font1.fntdata"/><Relationship Id="rId41" Type="http://schemas.openxmlformats.org/officeDocument/2006/relationships/tableStyles" Target="tableStyles.xml"/><Relationship Id="rId40" Type="http://schemas.openxmlformats.org/officeDocument/2006/relationships/viewProps" Target="viewProps.xml"/><Relationship Id="rId4" Type="http://schemas.openxmlformats.org/officeDocument/2006/relationships/notesMaster" Target="notesMasters/notesMaster1.xml"/><Relationship Id="rId39" Type="http://schemas.openxmlformats.org/officeDocument/2006/relationships/presProps" Target="presProps.xml"/><Relationship Id="rId38" Type="http://schemas.openxmlformats.org/officeDocument/2006/relationships/handoutMaster" Target="handoutMasters/handoutMaster1.xml"/><Relationship Id="rId37" Type="http://schemas.openxmlformats.org/officeDocument/2006/relationships/slide" Target="slides/slide34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slide" Target="slides/slide25.xml"/><Relationship Id="rId27" Type="http://schemas.openxmlformats.org/officeDocument/2006/relationships/slide" Target="slides/slide24.xml"/><Relationship Id="rId26" Type="http://schemas.openxmlformats.org/officeDocument/2006/relationships/slide" Target="slides/slide23.xml"/><Relationship Id="rId25" Type="http://schemas.openxmlformats.org/officeDocument/2006/relationships/slide" Target="slides/slide22.xml"/><Relationship Id="rId24" Type="http://schemas.openxmlformats.org/officeDocument/2006/relationships/slide" Target="slides/slide21.xml"/><Relationship Id="rId23" Type="http://schemas.openxmlformats.org/officeDocument/2006/relationships/slide" Target="slides/slide20.xml"/><Relationship Id="rId22" Type="http://schemas.openxmlformats.org/officeDocument/2006/relationships/slide" Target="slides/slide19.xml"/><Relationship Id="rId21" Type="http://schemas.openxmlformats.org/officeDocument/2006/relationships/slide" Target="slides/slide18.xml"/><Relationship Id="rId20" Type="http://schemas.openxmlformats.org/officeDocument/2006/relationships/slide" Target="slides/slide17.xml"/><Relationship Id="rId2" Type="http://schemas.openxmlformats.org/officeDocument/2006/relationships/theme" Target="theme/theme1.xml"/><Relationship Id="rId19" Type="http://schemas.openxmlformats.org/officeDocument/2006/relationships/slide" Target="slides/slide16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Workbook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3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Lbl>
              <c:idx val="0"/>
              <c:delete val="1"/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delete val="1"/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0.0766411174439737"/>
                  <c:y val="0.133346109659616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mtClean="0"/>
                      <a:t>ū</a:t>
                    </a:r>
                    <a:endParaRPr lang="en-US" alt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z="6200" smtClean="0">
                        <a:solidFill>
                          <a:schemeClr val="bg1"/>
                        </a:solidFill>
                        <a:latin typeface="汉语拼音" panose="020B0604020202020204" pitchFamily="34" charset="0"/>
                        <a:cs typeface="汉语拼音" panose="020B0604020202020204" pitchFamily="34" charset="0"/>
                      </a:rPr>
                      <a:t>á</a:t>
                    </a:r>
                    <a:endParaRPr lang="en-US" altLang="en-US" sz="5400">
                      <a:latin typeface="汉语拼音" panose="020B0604020202020204" pitchFamily="34" charset="0"/>
                      <a:cs typeface="汉语拼音" panose="020B0604020202020204" pitchFamily="34" charset="0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6200" b="0" i="0" u="none" strike="noStrike" kern="1200" baseline="0">
                    <a:solidFill>
                      <a:schemeClr val="bg1"/>
                    </a:solidFill>
                    <a:latin typeface="汉语拼音" panose="020B0604020202020204" pitchFamily="34" charset="0"/>
                    <a:ea typeface="+mn-ea"/>
                    <a:cs typeface="汉语拼音" panose="020B0604020202020204" pitchFamily="34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elete val="1"/>
          </c:dLbls>
          <c:cat>
            <c:strRef>
              <c:f>Sheet1!$A$2:$A$10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  <c:userShapes r:id="rId2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10"/>
    </mc:Choice>
    <mc:Fallback>
      <c:style val="10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销售额</c:v>
                </c:pt>
              </c:strCache>
            </c:strRef>
          </c:tx>
          <c:explosion val="0"/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Lbls>
            <c:dLbl>
              <c:idx val="0"/>
              <c:layout>
                <c:manualLayout>
                  <c:x val="-0.121063461502181"/>
                  <c:y val="0.156649313289452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72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z="7200" smtClean="0"/>
                      <a:t>ú</a:t>
                    </a:r>
                    <a:endParaRPr lang="en-US" altLang="en-US" sz="7200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7200" b="0" i="0" u="none" strike="noStrike" kern="1200" baseline="0">
                      <a:solidFill>
                        <a:schemeClr val="bg1"/>
                      </a:solidFill>
                      <a:latin typeface="汉语拼音" panose="020B0604020202020204" pitchFamily="34" charset="0"/>
                      <a:ea typeface="+mn-ea"/>
                      <a:cs typeface="汉语拼音" panose="020B0604020202020204" pitchFamily="34" charset="0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delete val="1"/>
            </c:dLbl>
            <c:dLbl>
              <c:idx val="2"/>
              <c:delete val="1"/>
            </c:dLbl>
            <c:dLbl>
              <c:idx val="3"/>
              <c:delete val="1"/>
            </c:dLbl>
            <c:dLbl>
              <c:idx val="4"/>
              <c:layout>
                <c:manualLayout>
                  <c:x val="0.100389264924442"/>
                  <c:y val="0.148234267534234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60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z="7200" smtClean="0"/>
                      <a:t>ē</a:t>
                    </a:r>
                    <a:endParaRPr lang="en-US" altLang="en-US" sz="6000"/>
                  </a:p>
                </c:rich>
              </c:tx>
              <c:numFmt formatCode="General" sourceLinked="1"/>
              <c:spPr>
                <a:noFill/>
                <a:ln>
                  <a:noFill/>
                </a:ln>
                <a:effectLst/>
              </c:spPr>
              <c:txPr>
                <a:bodyPr rot="0" spcFirstLastPara="0" vertOverflow="ellipsis" vert="horz" wrap="square" lIns="38100" tIns="19050" rIns="38100" bIns="19050" anchor="ctr" anchorCtr="1"/>
                <a:lstStyle/>
                <a:p>
                  <a:pPr>
                    <a:defRPr lang="zh-CN" sz="6000" b="0" i="0" u="none" strike="noStrike" kern="1200" baseline="0">
                      <a:solidFill>
                        <a:schemeClr val="bg1"/>
                      </a:solidFill>
                      <a:latin typeface="汉语拼音" panose="020B0604020202020204" pitchFamily="34" charset="0"/>
                      <a:ea typeface="+mn-ea"/>
                      <a:cs typeface="汉语拼音" panose="020B0604020202020204" pitchFamily="34" charset="0"/>
                    </a:defRPr>
                  </a:pPr>
                </a:p>
              </c:txPr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5"/>
              <c:delete val="1"/>
            </c:dLbl>
            <c:dLbl>
              <c:idx val="6"/>
              <c:delete val="1"/>
            </c:dLbl>
            <c:dLbl>
              <c:idx val="7"/>
              <c:layout>
                <c:manualLayout>
                  <c:x val="0.0766411174439737"/>
                  <c:y val="0.133346109659616"/>
                </c:manualLayout>
              </c:layout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mtClean="0"/>
                      <a:t>ū</a:t>
                    </a:r>
                    <a:endParaRPr lang="en-US" altLang="en-US"/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8"/>
              <c:layout/>
              <c:tx>
                <c:rich>
                  <a:bodyPr rot="0" spcFirstLastPara="0" vertOverflow="ellipsis" vert="horz" wrap="square" lIns="38100" tIns="19050" rIns="38100" bIns="19050" anchor="ctr" anchorCtr="1"/>
                  <a:lstStyle/>
                  <a:p>
                    <a:pPr>
                      <a:defRPr lang="zh-CN" sz="1800" b="0" i="0" u="none" strike="noStrike" kern="1200" baseline="0">
                        <a:solidFill>
                          <a:schemeClr val="bg1"/>
                        </a:solidFill>
                        <a:latin typeface="汉语拼音" panose="020B0604020202020204" pitchFamily="34" charset="0"/>
                        <a:ea typeface="+mn-ea"/>
                        <a:cs typeface="汉语拼音" panose="020B0604020202020204" pitchFamily="34" charset="0"/>
                      </a:defRPr>
                    </a:pPr>
                    <a:r>
                      <a:rPr lang="en-US" altLang="zh-CN" sz="6200" smtClean="0">
                        <a:solidFill>
                          <a:schemeClr val="bg1"/>
                        </a:solidFill>
                        <a:latin typeface="汉语拼音" panose="020B0604020202020204" pitchFamily="34" charset="0"/>
                        <a:cs typeface="汉语拼音" panose="020B0604020202020204" pitchFamily="34" charset="0"/>
                      </a:rPr>
                      <a:t>á</a:t>
                    </a:r>
                    <a:endParaRPr lang="en-US" altLang="en-US" sz="5400">
                      <a:latin typeface="汉语拼音" panose="020B0604020202020204" pitchFamily="34" charset="0"/>
                      <a:cs typeface="汉语拼音" panose="020B0604020202020204" pitchFamily="34" charset="0"/>
                    </a:endParaRPr>
                  </a:p>
                </c:rich>
              </c:tx>
              <c:dLblPos val="bestFit"/>
              <c:showLegendKey val="0"/>
              <c:showVal val="1"/>
              <c:showCatName val="0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/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0" vertOverflow="ellipsis" vert="horz" wrap="square" lIns="38100" tIns="19050" rIns="38100" bIns="19050" anchor="ctr" anchorCtr="1"/>
              <a:lstStyle/>
              <a:p>
                <a:pPr>
                  <a:defRPr lang="zh-CN" sz="6200" b="0" i="0" u="none" strike="noStrike" kern="1200" baseline="0">
                    <a:solidFill>
                      <a:schemeClr val="bg1"/>
                    </a:solidFill>
                    <a:latin typeface="汉语拼音" panose="020B0604020202020204" pitchFamily="34" charset="0"/>
                    <a:ea typeface="+mn-ea"/>
                    <a:cs typeface="汉语拼音" panose="020B0604020202020204" pitchFamily="34" charset="0"/>
                  </a:defRPr>
                </a:pPr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extLst>
              <c:ext xmlns:c15="http://schemas.microsoft.com/office/drawing/2012/chart" uri="{CE6537A1-D6FC-4f65-9D91-7224C49458BB}">
                <c15:layout/>
                <c15:showLeaderLines val="1"/>
                <c15:leaderLines/>
              </c:ext>
            </c:extLst>
          </c:dLbls>
          <c:cat>
            <c:strRef>
              <c:f>Sheet1!$A$2:$A$10</c:f>
              <c:strCache>
                <c:ptCount val="5"/>
                <c:pt idx="0">
                  <c:v>第一季度</c:v>
                </c:pt>
                <c:pt idx="1">
                  <c:v>第二季度</c:v>
                </c:pt>
                <c:pt idx="2">
                  <c:v>第三季度</c:v>
                </c:pt>
                <c:pt idx="3">
                  <c:v>第四季度</c:v>
                </c:pt>
                <c:pt idx="4">
                  <c:v>第五季度</c:v>
                </c:pt>
              </c:strCache>
            </c:strRef>
          </c:cat>
          <c:val>
            <c:numRef>
              <c:f>Sheet1!$B$2:$B$10</c:f>
              <c:numCache>
                <c:formatCode>General</c:formatCode>
                <c:ptCount val="9"/>
                <c:pt idx="0">
                  <c:v>1</c:v>
                </c:pt>
                <c:pt idx="1">
                  <c:v>1</c:v>
                </c:pt>
                <c:pt idx="2">
                  <c:v>1</c:v>
                </c:pt>
                <c:pt idx="3">
                  <c:v>1</c:v>
                </c:pt>
                <c:pt idx="4">
                  <c:v>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</c:plotArea>
    <c:plotVisOnly val="1"/>
    <c:dispBlanksAs val="gap"/>
    <c:showDLblsOverMax val="0"/>
  </c:chart>
  <c:txPr>
    <a:bodyPr/>
    <a:lstStyle/>
    <a:p>
      <a:pPr>
        <a:defRPr lang="zh-CN" sz="1800"/>
      </a:pPr>
    </a:p>
  </c:txPr>
  <c:externalData r:id="rId1">
    <c:autoUpdate val="0"/>
  </c:externalData>
</c:chartSpace>
</file>

<file path=ppt/drawings/_rels/drawing1.xml.rels><?xml version="1.0" encoding="UTF-8" standalone="yes"?>
<Relationships xmlns="http://schemas.openxmlformats.org/package/2006/relationships"><Relationship Id="rId2" Type="http://schemas.microsoft.com/office/2007/relationships/hdphoto" Target="../media/image81.wdp"/><Relationship Id="rId1" Type="http://schemas.openxmlformats.org/officeDocument/2006/relationships/image" Target="../media/image80.pn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0.3334</cdr:x>
      <cdr:y>0.14677</cdr:y>
    </cdr:from>
    <cdr:to>
      <cdr:x>0.41183</cdr:x>
      <cdr:y>0.33858</cdr:y>
    </cdr:to>
    <cdr:pic xmlns:a="http://schemas.openxmlformats.org/drawingml/2006/main">
      <cdr:nvPicPr>
        <cdr:cNvPr id="2" name="图片 1"/>
        <cdr:cNvPicPr/>
      </cdr:nvPicPr>
      <cdr:blipFill>
        <a:blip xmlns:r="http://schemas.openxmlformats.org/officeDocument/2006/relationships" r:embed="rId1">
          <a:extLst>
            <a:ext uri="{BEBA8EAE-BF5A-486C-A8C5-ECC9F3942E4B}">
              <a14:imgProps xmlns:a14="http://schemas.microsoft.com/office/drawing/2010/main">
                <a14:imgLayer r:embed="rId2">
                  <a14:imgEffect>
                    <a14:backgroundRemoval t="0" b="100000" l="0" r="100000">
                      <a14:foregroundMark x1="46429" y1="26705" x2="46429" y2="26705"/>
                    </a14:backgroundRemoval>
                  </a14:imgEffect>
                </a14:imgLayer>
              </a14:imgProps>
            </a:ext>
          </a:extLst>
        </a:blip>
        <a:stretch>
          <a:fillRect/>
        </a:stretch>
      </cdr:blipFill>
      <cdr:spPr>
        <a:xfrm rot="19227003">
          <a:off x="2388742" y="675765"/>
          <a:ext cx="561957" cy="883076"/>
        </a:xfrm>
        <a:prstGeom prst="rect">
          <a:avLst/>
        </a:prstGeom>
      </cdr:spPr>
    </cdr:pic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0C8EF0-063C-4EC8-822D-D4BEE606CB45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07F7337-2D4C-4836-9F96-E27918AAD3E1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FD2E35E-6DB1-4671-AA13-E9173BD066D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6C5514D-1C19-4227-9FDB-AE9C2557C60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 advTm="0"/>
    </mc:Choice>
    <mc:Fallback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5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microsoft.com/office/2007/relationships/hdphoto" Target="../media/image3.wdp"/><Relationship Id="rId8" Type="http://schemas.openxmlformats.org/officeDocument/2006/relationships/image" Target="../media/image2.png"/><Relationship Id="rId7" Type="http://schemas.openxmlformats.org/officeDocument/2006/relationships/image" Target="../media/image1.png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7" Type="http://schemas.openxmlformats.org/officeDocument/2006/relationships/theme" Target="../theme/theme1.xml"/><Relationship Id="rId16" Type="http://schemas.openxmlformats.org/officeDocument/2006/relationships/image" Target="../media/image10.png"/><Relationship Id="rId15" Type="http://schemas.openxmlformats.org/officeDocument/2006/relationships/image" Target="../media/image9.png"/><Relationship Id="rId14" Type="http://schemas.openxmlformats.org/officeDocument/2006/relationships/image" Target="../media/image8.png"/><Relationship Id="rId13" Type="http://schemas.openxmlformats.org/officeDocument/2006/relationships/image" Target="../media/image7.png"/><Relationship Id="rId12" Type="http://schemas.openxmlformats.org/officeDocument/2006/relationships/image" Target="../media/image6.png"/><Relationship Id="rId11" Type="http://schemas.microsoft.com/office/2007/relationships/hdphoto" Target="../media/image5.wdp"/><Relationship Id="rId10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>
            <a:alpha val="8000"/>
          </a:srgb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 userDrawn="1"/>
        </p:nvGrpSpPr>
        <p:grpSpPr>
          <a:xfrm>
            <a:off x="-23726" y="173632"/>
            <a:ext cx="9191452" cy="4990406"/>
            <a:chOff x="-8881" y="188669"/>
            <a:chExt cx="9191452" cy="4990406"/>
          </a:xfrm>
        </p:grpSpPr>
        <p:pic>
          <p:nvPicPr>
            <p:cNvPr id="7" name="图片 6"/>
            <p:cNvPicPr>
              <a:picLocks noChangeAspect="1"/>
            </p:cNvPicPr>
            <p:nvPr userDrawn="1"/>
          </p:nvPicPr>
          <p:blipFill rotWithShape="1"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8414362" y="428352"/>
              <a:ext cx="473678" cy="297613"/>
            </a:xfrm>
            <a:prstGeom prst="rect">
              <a:avLst/>
            </a:prstGeom>
          </p:spPr>
        </p:pic>
        <p:grpSp>
          <p:nvGrpSpPr>
            <p:cNvPr id="8" name="组合 7"/>
            <p:cNvGrpSpPr/>
            <p:nvPr userDrawn="1"/>
          </p:nvGrpSpPr>
          <p:grpSpPr>
            <a:xfrm>
              <a:off x="-8881" y="4864319"/>
              <a:ext cx="9191452" cy="314756"/>
              <a:chOff x="-8881" y="4754681"/>
              <a:chExt cx="9191452" cy="429895"/>
            </a:xfrm>
          </p:grpSpPr>
          <p:pic>
            <p:nvPicPr>
              <p:cNvPr id="14" name="图片 13"/>
              <p:cNvPicPr>
                <a:picLocks noChangeAspect="1"/>
              </p:cNvPicPr>
              <p:nvPr userDrawn="1"/>
            </p:nvPicPr>
            <p:blipFill>
              <a:blip r:embed="rId8" cstate="print">
                <a:extLst>
                  <a:ext uri="{BEBA8EAE-BF5A-486C-A8C5-ECC9F3942E4B}">
                    <a14:imgProps xmlns:a14="http://schemas.microsoft.com/office/drawing/2010/main">
                      <a14:imgLayer r:embed="rId9">
                        <a14:imgEffect>
                          <a14:brightnessContrast bright="-8000" contrast="4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3947153" y="4775219"/>
                <a:ext cx="5235418" cy="409357"/>
              </a:xfrm>
              <a:prstGeom prst="rect">
                <a:avLst/>
              </a:prstGeom>
            </p:spPr>
          </p:pic>
          <p:pic>
            <p:nvPicPr>
              <p:cNvPr id="15" name="图片 14"/>
              <p:cNvPicPr>
                <a:picLocks noChangeAspect="1"/>
              </p:cNvPicPr>
              <p:nvPr userDrawn="1"/>
            </p:nvPicPr>
            <p:blipFill>
              <a:blip r:embed="rId10">
                <a:extLst>
                  <a:ext uri="{BEBA8EAE-BF5A-486C-A8C5-ECC9F3942E4B}">
                    <a14:imgProps xmlns:a14="http://schemas.microsoft.com/office/drawing/2010/main">
                      <a14:imgLayer r:embed="rId11">
                        <a14:imgEffect>
                          <a14:brightnessContrast bright="-8000" contrast="8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-8881" y="4754681"/>
                <a:ext cx="6084168" cy="429895"/>
              </a:xfrm>
              <a:prstGeom prst="rect">
                <a:avLst/>
              </a:prstGeom>
            </p:spPr>
          </p:pic>
        </p:grpSp>
        <p:grpSp>
          <p:nvGrpSpPr>
            <p:cNvPr id="9" name="组合 8"/>
            <p:cNvGrpSpPr/>
            <p:nvPr userDrawn="1"/>
          </p:nvGrpSpPr>
          <p:grpSpPr>
            <a:xfrm flipH="1">
              <a:off x="8388424" y="4587974"/>
              <a:ext cx="751407" cy="540235"/>
              <a:chOff x="5888140" y="2073318"/>
              <a:chExt cx="6303860" cy="4532249"/>
            </a:xfrm>
          </p:grpSpPr>
          <p:pic>
            <p:nvPicPr>
              <p:cNvPr id="12" name="图片 11"/>
              <p:cNvPicPr>
                <a:picLocks noChangeAspect="1"/>
              </p:cNvPicPr>
              <p:nvPr userDrawn="1"/>
            </p:nvPicPr>
            <p:blipFill>
              <a:blip r:embed="rId12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678056" y="2073318"/>
                <a:ext cx="5470264" cy="4384425"/>
              </a:xfrm>
              <a:prstGeom prst="rect">
                <a:avLst/>
              </a:prstGeom>
            </p:spPr>
          </p:pic>
          <p:pic>
            <p:nvPicPr>
              <p:cNvPr id="13" name="图片 12"/>
              <p:cNvPicPr>
                <a:picLocks noChangeAspect="1"/>
              </p:cNvPicPr>
              <p:nvPr userDrawn="1"/>
            </p:nvPicPr>
            <p:blipFill>
              <a:blip r:embed="rId1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5888140" y="5619751"/>
                <a:ext cx="6303860" cy="985816"/>
              </a:xfrm>
              <a:prstGeom prst="rect">
                <a:avLst/>
              </a:prstGeom>
            </p:spPr>
          </p:pic>
        </p:grpSp>
        <p:pic>
          <p:nvPicPr>
            <p:cNvPr id="10" name="图片 9"/>
            <p:cNvPicPr>
              <a:picLocks noChangeAspect="1"/>
            </p:cNvPicPr>
            <p:nvPr userDrawn="1"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-8881" y="4529774"/>
              <a:ext cx="512461" cy="613726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 userDrawn="1"/>
          </p:nvPicPr>
          <p:blipFill rotWithShape="1"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81009" b="41765"/>
            <a:stretch>
              <a:fillRect/>
            </a:stretch>
          </p:blipFill>
          <p:spPr>
            <a:xfrm>
              <a:off x="7591896" y="188669"/>
              <a:ext cx="449630" cy="282504"/>
            </a:xfrm>
            <a:prstGeom prst="rect">
              <a:avLst/>
            </a:prstGeom>
          </p:spPr>
        </p:pic>
      </p:grpSp>
      <p:pic>
        <p:nvPicPr>
          <p:cNvPr id="4" name="图片 3"/>
          <p:cNvPicPr>
            <a:picLocks noChangeAspect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8384" y="123478"/>
            <a:ext cx="915984" cy="3600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</p:sldLayoutIdLst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  <p:txStyles>
    <p:titleStyle>
      <a:lvl1pPr algn="ctr" defTabSz="685800" rtl="0" eaLnBrk="1" latinLnBrk="0" hangingPunct="1"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57175" indent="-257175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557530" indent="-21463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–"/>
        <a:defRPr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»"/>
        <a:defRPr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9" Type="http://schemas.openxmlformats.org/officeDocument/2006/relationships/slide" Target="slide2.xml"/><Relationship Id="rId8" Type="http://schemas.openxmlformats.org/officeDocument/2006/relationships/image" Target="../media/image18.png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2" Type="http://schemas.openxmlformats.org/officeDocument/2006/relationships/notesSlide" Target="../notesSlides/notesSlide1.xml"/><Relationship Id="rId11" Type="http://schemas.openxmlformats.org/officeDocument/2006/relationships/slideLayout" Target="../slideLayouts/slideLayout4.xml"/><Relationship Id="rId10" Type="http://schemas.openxmlformats.org/officeDocument/2006/relationships/slide" Target="slide20.xml"/><Relationship Id="rId1" Type="http://schemas.openxmlformats.org/officeDocument/2006/relationships/image" Target="../media/image1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0.wdp"/><Relationship Id="rId1" Type="http://schemas.openxmlformats.org/officeDocument/2006/relationships/image" Target="../media/image2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40.png"/><Relationship Id="rId4" Type="http://schemas.openxmlformats.org/officeDocument/2006/relationships/image" Target="../media/image39.emf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1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47.emf"/><Relationship Id="rId4" Type="http://schemas.openxmlformats.org/officeDocument/2006/relationships/image" Target="../media/image46.jpe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4.xml"/><Relationship Id="rId6" Type="http://schemas.openxmlformats.org/officeDocument/2006/relationships/audio" Target="../media/audio1.wav"/><Relationship Id="rId5" Type="http://schemas.openxmlformats.org/officeDocument/2006/relationships/image" Target="../media/image52.png"/><Relationship Id="rId4" Type="http://schemas.openxmlformats.org/officeDocument/2006/relationships/image" Target="../media/image51.png"/><Relationship Id="rId3" Type="http://schemas.microsoft.com/office/2007/relationships/hdphoto" Target="../media/image50.wdp"/><Relationship Id="rId2" Type="http://schemas.openxmlformats.org/officeDocument/2006/relationships/image" Target="../media/image49.png"/><Relationship Id="rId1" Type="http://schemas.openxmlformats.org/officeDocument/2006/relationships/image" Target="../media/image48.png"/></Relationships>
</file>

<file path=ppt/slides/_rels/slide1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59.png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64.png"/><Relationship Id="rId1" Type="http://schemas.openxmlformats.org/officeDocument/2006/relationships/image" Target="../media/image63.emf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2.xml"/><Relationship Id="rId6" Type="http://schemas.openxmlformats.org/officeDocument/2006/relationships/slideLayout" Target="../slideLayouts/slideLayout6.xml"/><Relationship Id="rId5" Type="http://schemas.openxmlformats.org/officeDocument/2006/relationships/audio" Target="../media/audio1.wav"/><Relationship Id="rId4" Type="http://schemas.microsoft.com/office/2007/relationships/hdphoto" Target="../media/image22.wdp"/><Relationship Id="rId3" Type="http://schemas.openxmlformats.org/officeDocument/2006/relationships/image" Target="../media/image21.png"/><Relationship Id="rId2" Type="http://schemas.microsoft.com/office/2007/relationships/hdphoto" Target="../media/image20.wdp"/><Relationship Id="rId1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3.xml"/><Relationship Id="rId3" Type="http://schemas.microsoft.com/office/2007/relationships/hdphoto" Target="../media/image67.wdp"/><Relationship Id="rId2" Type="http://schemas.openxmlformats.org/officeDocument/2006/relationships/image" Target="../media/image66.png"/><Relationship Id="rId1" Type="http://schemas.openxmlformats.org/officeDocument/2006/relationships/image" Target="../media/image65.png"/></Relationships>
</file>

<file path=ppt/slides/_rels/slide21.xml.rels><?xml version="1.0" encoding="UTF-8" standalone="yes"?>
<Relationships xmlns="http://schemas.openxmlformats.org/package/2006/relationships"><Relationship Id="rId9" Type="http://schemas.microsoft.com/office/2007/relationships/hdphoto" Target="../media/image75.wdp"/><Relationship Id="rId8" Type="http://schemas.openxmlformats.org/officeDocument/2006/relationships/image" Target="../media/image74.png"/><Relationship Id="rId7" Type="http://schemas.microsoft.com/office/2007/relationships/hdphoto" Target="../media/image73.wdp"/><Relationship Id="rId6" Type="http://schemas.openxmlformats.org/officeDocument/2006/relationships/image" Target="../media/image72.png"/><Relationship Id="rId5" Type="http://schemas.microsoft.com/office/2007/relationships/hdphoto" Target="../media/image71.wdp"/><Relationship Id="rId4" Type="http://schemas.openxmlformats.org/officeDocument/2006/relationships/image" Target="../media/image70.png"/><Relationship Id="rId3" Type="http://schemas.microsoft.com/office/2007/relationships/hdphoto" Target="../media/image69.wdp"/><Relationship Id="rId2" Type="http://schemas.openxmlformats.org/officeDocument/2006/relationships/image" Target="../media/image68.png"/><Relationship Id="rId15" Type="http://schemas.openxmlformats.org/officeDocument/2006/relationships/slideLayout" Target="../slideLayouts/slideLayout4.xml"/><Relationship Id="rId14" Type="http://schemas.openxmlformats.org/officeDocument/2006/relationships/audio" Target="../media/audio1.wav"/><Relationship Id="rId13" Type="http://schemas.openxmlformats.org/officeDocument/2006/relationships/image" Target="../media/image79.GIF"/><Relationship Id="rId12" Type="http://schemas.openxmlformats.org/officeDocument/2006/relationships/image" Target="../media/image78.png"/><Relationship Id="rId11" Type="http://schemas.microsoft.com/office/2007/relationships/hdphoto" Target="../media/image77.wdp"/><Relationship Id="rId10" Type="http://schemas.openxmlformats.org/officeDocument/2006/relationships/image" Target="../media/image76.png"/><Relationship Id="rId1" Type="http://schemas.openxmlformats.org/officeDocument/2006/relationships/chart" Target="../charts/chart1.xml"/></Relationships>
</file>

<file path=ppt/slides/_rels/slide22.xml.rels><?xml version="1.0" encoding="UTF-8" standalone="yes"?>
<Relationships xmlns="http://schemas.openxmlformats.org/package/2006/relationships"><Relationship Id="rId9" Type="http://schemas.microsoft.com/office/2007/relationships/hdphoto" Target="../media/image77.wdp"/><Relationship Id="rId8" Type="http://schemas.openxmlformats.org/officeDocument/2006/relationships/image" Target="../media/image76.png"/><Relationship Id="rId7" Type="http://schemas.microsoft.com/office/2007/relationships/hdphoto" Target="../media/image75.wdp"/><Relationship Id="rId6" Type="http://schemas.openxmlformats.org/officeDocument/2006/relationships/image" Target="../media/image74.png"/><Relationship Id="rId5" Type="http://schemas.microsoft.com/office/2007/relationships/hdphoto" Target="../media/image71.wdp"/><Relationship Id="rId4" Type="http://schemas.openxmlformats.org/officeDocument/2006/relationships/image" Target="../media/image70.png"/><Relationship Id="rId3" Type="http://schemas.microsoft.com/office/2007/relationships/hdphoto" Target="../media/image69.wdp"/><Relationship Id="rId2" Type="http://schemas.openxmlformats.org/officeDocument/2006/relationships/image" Target="../media/image68.png"/><Relationship Id="rId13" Type="http://schemas.openxmlformats.org/officeDocument/2006/relationships/slideLayout" Target="../slideLayouts/slideLayout4.xml"/><Relationship Id="rId12" Type="http://schemas.openxmlformats.org/officeDocument/2006/relationships/audio" Target="../media/audio1.wav"/><Relationship Id="rId11" Type="http://schemas.openxmlformats.org/officeDocument/2006/relationships/image" Target="../media/image79.GIF"/><Relationship Id="rId10" Type="http://schemas.openxmlformats.org/officeDocument/2006/relationships/image" Target="../media/image78.png"/><Relationship Id="rId1" Type="http://schemas.openxmlformats.org/officeDocument/2006/relationships/chart" Target="../charts/chart2.xml"/></Relationships>
</file>

<file path=ppt/slides/_rels/slide23.xml.rels><?xml version="1.0" encoding="UTF-8" standalone="yes"?>
<Relationships xmlns="http://schemas.openxmlformats.org/package/2006/relationships"><Relationship Id="rId9" Type="http://schemas.openxmlformats.org/officeDocument/2006/relationships/image" Target="../media/image79.GIF"/><Relationship Id="rId8" Type="http://schemas.openxmlformats.org/officeDocument/2006/relationships/image" Target="../media/image78.png"/><Relationship Id="rId7" Type="http://schemas.microsoft.com/office/2007/relationships/hdphoto" Target="../media/image75.wdp"/><Relationship Id="rId6" Type="http://schemas.openxmlformats.org/officeDocument/2006/relationships/image" Target="../media/image74.png"/><Relationship Id="rId5" Type="http://schemas.microsoft.com/office/2007/relationships/hdphoto" Target="../media/image73.wdp"/><Relationship Id="rId4" Type="http://schemas.openxmlformats.org/officeDocument/2006/relationships/image" Target="../media/image72.png"/><Relationship Id="rId3" Type="http://schemas.microsoft.com/office/2007/relationships/hdphoto" Target="../media/image69.wdp"/><Relationship Id="rId2" Type="http://schemas.openxmlformats.org/officeDocument/2006/relationships/image" Target="../media/image68.png"/><Relationship Id="rId11" Type="http://schemas.openxmlformats.org/officeDocument/2006/relationships/slideLayout" Target="../slideLayouts/slideLayout4.xml"/><Relationship Id="rId10" Type="http://schemas.openxmlformats.org/officeDocument/2006/relationships/audio" Target="../media/audio1.wav"/><Relationship Id="rId1" Type="http://schemas.openxmlformats.org/officeDocument/2006/relationships/chart" Target="../charts/chart3.xml"/></Relationships>
</file>

<file path=ppt/slides/_rels/slide24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87.wdp"/><Relationship Id="rId5" Type="http://schemas.openxmlformats.org/officeDocument/2006/relationships/image" Target="../media/image86.png"/><Relationship Id="rId4" Type="http://schemas.openxmlformats.org/officeDocument/2006/relationships/image" Target="../media/image85.png"/><Relationship Id="rId3" Type="http://schemas.openxmlformats.org/officeDocument/2006/relationships/image" Target="../media/image84.png"/><Relationship Id="rId2" Type="http://schemas.openxmlformats.org/officeDocument/2006/relationships/image" Target="../media/image83.emf"/><Relationship Id="rId1" Type="http://schemas.openxmlformats.org/officeDocument/2006/relationships/image" Target="../media/image82.png"/></Relationships>
</file>

<file path=ppt/slides/_rels/slide2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.xml"/><Relationship Id="rId8" Type="http://schemas.microsoft.com/office/2007/relationships/hdphoto" Target="../media/image95.wdp"/><Relationship Id="rId7" Type="http://schemas.openxmlformats.org/officeDocument/2006/relationships/image" Target="../media/image94.png"/><Relationship Id="rId6" Type="http://schemas.microsoft.com/office/2007/relationships/hdphoto" Target="../media/image93.wdp"/><Relationship Id="rId5" Type="http://schemas.openxmlformats.org/officeDocument/2006/relationships/image" Target="../media/image92.png"/><Relationship Id="rId4" Type="http://schemas.microsoft.com/office/2007/relationships/hdphoto" Target="../media/image91.wdp"/><Relationship Id="rId3" Type="http://schemas.openxmlformats.org/officeDocument/2006/relationships/image" Target="../media/image90.png"/><Relationship Id="rId2" Type="http://schemas.microsoft.com/office/2007/relationships/hdphoto" Target="../media/image89.wdp"/><Relationship Id="rId1" Type="http://schemas.openxmlformats.org/officeDocument/2006/relationships/image" Target="../media/image88.png"/></Relationships>
</file>

<file path=ppt/slides/_rels/slide26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1.xml"/><Relationship Id="rId6" Type="http://schemas.microsoft.com/office/2007/relationships/hdphoto" Target="../media/image93.wdp"/><Relationship Id="rId5" Type="http://schemas.openxmlformats.org/officeDocument/2006/relationships/image" Target="../media/image92.png"/><Relationship Id="rId4" Type="http://schemas.microsoft.com/office/2007/relationships/hdphoto" Target="../media/image91.wdp"/><Relationship Id="rId3" Type="http://schemas.openxmlformats.org/officeDocument/2006/relationships/image" Target="../media/image90.png"/><Relationship Id="rId2" Type="http://schemas.microsoft.com/office/2007/relationships/hdphoto" Target="../media/image89.wdp"/><Relationship Id="rId1" Type="http://schemas.openxmlformats.org/officeDocument/2006/relationships/image" Target="../media/image88.png"/></Relationships>
</file>

<file path=ppt/slides/_rels/slide2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microsoft.com/office/2007/relationships/hdphoto" Target="../media/image99.wdp"/><Relationship Id="rId3" Type="http://schemas.openxmlformats.org/officeDocument/2006/relationships/image" Target="../media/image98.png"/><Relationship Id="rId2" Type="http://schemas.microsoft.com/office/2007/relationships/hdphoto" Target="../media/image97.wdp"/><Relationship Id="rId1" Type="http://schemas.openxmlformats.org/officeDocument/2006/relationships/image" Target="../media/image96.png"/></Relationships>
</file>

<file path=ppt/slides/_rels/slide28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4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102.png"/><Relationship Id="rId2" Type="http://schemas.microsoft.com/office/2007/relationships/hdphoto" Target="../media/image101.wdp"/><Relationship Id="rId1" Type="http://schemas.openxmlformats.org/officeDocument/2006/relationships/image" Target="../media/image100.png"/></Relationships>
</file>

<file path=ppt/slides/_rels/slide29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audio" Target="../media/audio1.wav"/><Relationship Id="rId5" Type="http://schemas.openxmlformats.org/officeDocument/2006/relationships/image" Target="../media/image47.emf"/><Relationship Id="rId4" Type="http://schemas.microsoft.com/office/2007/relationships/hdphoto" Target="../media/image106.wdp"/><Relationship Id="rId3" Type="http://schemas.openxmlformats.org/officeDocument/2006/relationships/image" Target="../media/image105.png"/><Relationship Id="rId2" Type="http://schemas.microsoft.com/office/2007/relationships/hdphoto" Target="../media/image104.wdp"/><Relationship Id="rId1" Type="http://schemas.openxmlformats.org/officeDocument/2006/relationships/image" Target="../media/image10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30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40.png"/><Relationship Id="rId5" Type="http://schemas.openxmlformats.org/officeDocument/2006/relationships/image" Target="../media/image39.emf"/><Relationship Id="rId4" Type="http://schemas.microsoft.com/office/2007/relationships/hdphoto" Target="../media/image110.wdp"/><Relationship Id="rId3" Type="http://schemas.openxmlformats.org/officeDocument/2006/relationships/image" Target="../media/image109.png"/><Relationship Id="rId2" Type="http://schemas.microsoft.com/office/2007/relationships/hdphoto" Target="../media/image108.wdp"/><Relationship Id="rId1" Type="http://schemas.openxmlformats.org/officeDocument/2006/relationships/image" Target="../media/image107.png"/></Relationships>
</file>

<file path=ppt/slides/_rels/slide3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13.emf"/><Relationship Id="rId2" Type="http://schemas.openxmlformats.org/officeDocument/2006/relationships/image" Target="../media/image112.png"/><Relationship Id="rId1" Type="http://schemas.openxmlformats.org/officeDocument/2006/relationships/image" Target="../media/image111.png"/></Relationships>
</file>

<file path=ppt/slides/_rels/slide3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17.png"/><Relationship Id="rId3" Type="http://schemas.openxmlformats.org/officeDocument/2006/relationships/image" Target="../media/image116.png"/><Relationship Id="rId2" Type="http://schemas.microsoft.com/office/2007/relationships/hdphoto" Target="../media/image115.wdp"/><Relationship Id="rId1" Type="http://schemas.openxmlformats.org/officeDocument/2006/relationships/image" Target="../media/image114.png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2.png"/><Relationship Id="rId6" Type="http://schemas.microsoft.com/office/2007/relationships/hdphoto" Target="../media/image121.wdp"/><Relationship Id="rId5" Type="http://schemas.openxmlformats.org/officeDocument/2006/relationships/image" Target="../media/image120.png"/><Relationship Id="rId4" Type="http://schemas.microsoft.com/office/2007/relationships/hdphoto" Target="../media/image119.wdp"/><Relationship Id="rId3" Type="http://schemas.openxmlformats.org/officeDocument/2006/relationships/image" Target="../media/image118.png"/><Relationship Id="rId2" Type="http://schemas.openxmlformats.org/officeDocument/2006/relationships/image" Target="../media/image42.png"/><Relationship Id="rId1" Type="http://schemas.openxmlformats.org/officeDocument/2006/relationships/image" Target="../media/image41.emf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7" Type="http://schemas.openxmlformats.org/officeDocument/2006/relationships/image" Target="../media/image122.png"/><Relationship Id="rId6" Type="http://schemas.microsoft.com/office/2007/relationships/hdphoto" Target="../media/image121.wdp"/><Relationship Id="rId5" Type="http://schemas.openxmlformats.org/officeDocument/2006/relationships/image" Target="../media/image120.png"/><Relationship Id="rId4" Type="http://schemas.microsoft.com/office/2007/relationships/hdphoto" Target="../media/image119.wdp"/><Relationship Id="rId3" Type="http://schemas.openxmlformats.org/officeDocument/2006/relationships/image" Target="../media/image118.png"/><Relationship Id="rId2" Type="http://schemas.openxmlformats.org/officeDocument/2006/relationships/image" Target="../media/image84.png"/><Relationship Id="rId1" Type="http://schemas.openxmlformats.org/officeDocument/2006/relationships/image" Target="../media/image83.e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.xml"/><Relationship Id="rId7" Type="http://schemas.openxmlformats.org/officeDocument/2006/relationships/image" Target="../media/image17.png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microsoft.com/office/2007/relationships/hdphoto" Target="../media/image12.wdp"/><Relationship Id="rId1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8.png"/><Relationship Id="rId5" Type="http://schemas.openxmlformats.org/officeDocument/2006/relationships/image" Target="../media/image27.emf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30.wdp"/><Relationship Id="rId3" Type="http://schemas.openxmlformats.org/officeDocument/2006/relationships/image" Target="../media/image29.png"/><Relationship Id="rId2" Type="http://schemas.microsoft.com/office/2007/relationships/hdphoto" Target="../media/image26.wdp"/><Relationship Id="rId1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microsoft.com/office/2007/relationships/hdphoto" Target="../media/image26.wdp"/><Relationship Id="rId3" Type="http://schemas.openxmlformats.org/officeDocument/2006/relationships/image" Target="../media/image25.png"/><Relationship Id="rId2" Type="http://schemas.microsoft.com/office/2007/relationships/hdphoto" Target="../media/image32.wdp"/><Relationship Id="rId1" Type="http://schemas.openxmlformats.org/officeDocument/2006/relationships/image" Target="../media/image3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3.xml"/><Relationship Id="rId4" Type="http://schemas.openxmlformats.org/officeDocument/2006/relationships/image" Target="../media/image35.png"/><Relationship Id="rId3" Type="http://schemas.openxmlformats.org/officeDocument/2006/relationships/image" Target="../media/image34.emf"/><Relationship Id="rId2" Type="http://schemas.microsoft.com/office/2007/relationships/hdphoto" Target="../media/image24.wdp"/><Relationship Id="rId1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0" y="-20538"/>
            <a:ext cx="9180512" cy="5200862"/>
            <a:chOff x="0" y="-20538"/>
            <a:chExt cx="9180512" cy="5200862"/>
          </a:xfrm>
        </p:grpSpPr>
        <p:pic>
          <p:nvPicPr>
            <p:cNvPr id="2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" contrast="8000"/>
                      </a14:imgEffect>
                      <a14:imgEffect>
                        <a14:colorTemperature colorTemp="6700"/>
                      </a14:imgEffect>
                      <a14:imgEffect>
                        <a14:saturation sat="1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538"/>
              <a:ext cx="9180512" cy="5200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1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914">
              <a:off x="6229158" y="3225472"/>
              <a:ext cx="1011366" cy="510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39045">
              <a:off x="2051720" y="273784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7316">
              <a:off x="2708668" y="2836117"/>
              <a:ext cx="939298" cy="474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7240" y="3392288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69630">
              <a:off x="5730002" y="3347465"/>
              <a:ext cx="802365" cy="405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277175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827" y="2776331"/>
              <a:ext cx="763513" cy="385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7" name="矩形 16"/>
          <p:cNvSpPr/>
          <p:nvPr/>
        </p:nvSpPr>
        <p:spPr>
          <a:xfrm>
            <a:off x="2843808" y="2427734"/>
            <a:ext cx="3312368" cy="1728192"/>
          </a:xfrm>
          <a:prstGeom prst="rect">
            <a:avLst/>
          </a:prstGeom>
          <a:solidFill>
            <a:schemeClr val="bg1">
              <a:alpha val="81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"/>
          <p:cNvSpPr txBox="1"/>
          <p:nvPr/>
        </p:nvSpPr>
        <p:spPr>
          <a:xfrm>
            <a:off x="2267744" y="987574"/>
            <a:ext cx="4320480" cy="1423467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8800" b="1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    </a:t>
            </a:r>
            <a:r>
              <a:rPr lang="en-US" altLang="zh-CN" sz="8000" b="1">
                <a:ln w="9525">
                  <a:noFill/>
                  <a:prstDash val="solid"/>
                </a:ln>
                <a:solidFill>
                  <a:srgbClr val="333399"/>
                </a:solidFill>
                <a:latin typeface="汉语拼音" panose="020B0604020202020204" pitchFamily="34" charset="0"/>
                <a:ea typeface="楷体" panose="02010609060101010101" pitchFamily="49" charset="-122"/>
                <a:cs typeface="汉语拼音" panose="020B0604020202020204" pitchFamily="34" charset="0"/>
              </a:rPr>
              <a:t>g k h</a:t>
            </a:r>
            <a:endParaRPr lang="zh-CN" altLang="en-US" sz="8000" b="1" dirty="0">
              <a:ln w="9525">
                <a:noFill/>
                <a:prstDash val="solid"/>
              </a:ln>
              <a:solidFill>
                <a:srgbClr val="333399"/>
              </a:solidFill>
              <a:latin typeface="汉语拼音" panose="020B0604020202020204" pitchFamily="34" charset="0"/>
              <a:ea typeface="楷体" panose="02010609060101010101" pitchFamily="49" charset="-122"/>
              <a:cs typeface="汉语拼音" panose="020B0604020202020204" pitchFamily="34" charset="0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627784" y="1402929"/>
            <a:ext cx="810701" cy="811705"/>
            <a:chOff x="2744664" y="2162349"/>
            <a:chExt cx="810701" cy="811705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744664" y="2169448"/>
              <a:ext cx="810701" cy="804606"/>
            </a:xfrm>
            <a:prstGeom prst="rect">
              <a:avLst/>
            </a:prstGeom>
          </p:spPr>
        </p:pic>
        <p:sp>
          <p:nvSpPr>
            <p:cNvPr id="19" name="文本框 6"/>
            <p:cNvSpPr txBox="1"/>
            <p:nvPr/>
          </p:nvSpPr>
          <p:spPr>
            <a:xfrm>
              <a:off x="2915816" y="2162349"/>
              <a:ext cx="468398" cy="76944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 marL="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3429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6858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0287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3716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17145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0574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24003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2743200" algn="l" defTabSz="685800" rtl="0" eaLnBrk="1" latinLnBrk="0" hangingPunct="1">
                <a:defRPr sz="1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kumimoji="1" lang="en-US" altLang="zh-CN" sz="4400" b="1" smtClean="0">
                  <a:solidFill>
                    <a:srgbClr val="00AA5A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5</a:t>
              </a:r>
              <a:endParaRPr kumimoji="1" lang="zh-CN" altLang="en-US" sz="4800" b="1" dirty="0">
                <a:solidFill>
                  <a:srgbClr val="00B050"/>
                </a:solidFill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3168064" y="2627065"/>
            <a:ext cx="2816764" cy="646331"/>
            <a:chOff x="5499652" y="3435846"/>
            <a:chExt cx="2816764" cy="646331"/>
          </a:xfrm>
        </p:grpSpPr>
        <p:sp>
          <p:nvSpPr>
            <p:cNvPr id="26" name="文本框 15">
              <a:hlinkClick r:id="rId9" action="ppaction://hlinksldjump"/>
            </p:cNvPr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28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9" name="组合 28"/>
          <p:cNvGrpSpPr/>
          <p:nvPr/>
        </p:nvGrpSpPr>
        <p:grpSpPr>
          <a:xfrm>
            <a:off x="3168064" y="3315379"/>
            <a:ext cx="2816764" cy="646331"/>
            <a:chOff x="5499652" y="4197909"/>
            <a:chExt cx="2816764" cy="646331"/>
          </a:xfrm>
        </p:grpSpPr>
        <p:sp>
          <p:nvSpPr>
            <p:cNvPr id="30" name="文本框 15">
              <a:hlinkClick r:id="rId10" action="ppaction://hlinksldjump"/>
            </p:cNvPr>
            <p:cNvSpPr txBox="1"/>
            <p:nvPr/>
          </p:nvSpPr>
          <p:spPr>
            <a:xfrm>
              <a:off x="5634111" y="4197909"/>
              <a:ext cx="2547846" cy="646331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第二课时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31" name="iconfont-1191-870150"/>
            <p:cNvSpPr>
              <a:spLocks noChangeAspect="1"/>
            </p:cNvSpPr>
            <p:nvPr/>
          </p:nvSpPr>
          <p:spPr bwMode="auto">
            <a:xfrm>
              <a:off x="8033446" y="4308847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2" name="iconfont-1191-870150"/>
            <p:cNvSpPr>
              <a:spLocks noChangeAspect="1"/>
            </p:cNvSpPr>
            <p:nvPr/>
          </p:nvSpPr>
          <p:spPr bwMode="auto">
            <a:xfrm rot="10800000">
              <a:off x="5499652" y="4308848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36" name="TextBox 35"/>
          <p:cNvSpPr txBox="1"/>
          <p:nvPr/>
        </p:nvSpPr>
        <p:spPr>
          <a:xfrm>
            <a:off x="107504" y="124639"/>
            <a:ext cx="3071675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b="1" dirty="0">
                <a:latin typeface="黑体" panose="02010609060101010101" pitchFamily="49" charset="-122"/>
                <a:ea typeface="黑体" panose="02010609060101010101" pitchFamily="49" charset="-122"/>
              </a:rPr>
              <a:t>语文 一年级 上册</a:t>
            </a:r>
            <a:endParaRPr lang="zh-CN" altLang="en-US" sz="28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6000" contrast="1000"/>
                    </a14:imgEffect>
                    <a14:imgEffect>
                      <a14:saturation sat="105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6056" y="714454"/>
            <a:ext cx="3037724" cy="344147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874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蝌蚪水草</a:t>
            </a:r>
            <a:r>
              <a:rPr lang="en-US" altLang="zh-CN" sz="4400" b="1">
                <a:latin typeface="汉语拼音" panose="020B0604020202020204" pitchFamily="34" charset="0"/>
                <a:cs typeface="汉语拼音" panose="020B0604020202020204" pitchFamily="34" charset="0"/>
              </a:rPr>
              <a:t> 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k  k  k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7704" y="627534"/>
            <a:ext cx="10182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521492" y="601687"/>
            <a:ext cx="929690" cy="37702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3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en-US" altLang="zh-CN" sz="239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"/>
                    </a14:imgEffect>
                    <a14:imgEffect>
                      <a14:saturation sat="105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868412"/>
            <a:ext cx="3111035" cy="328751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像把椅子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 h  h  h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7704" y="627534"/>
            <a:ext cx="120898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zh-CN" altLang="en-US" sz="138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154479" y="1577280"/>
            <a:ext cx="9296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en-US" altLang="zh-CN" sz="19900" b="1" smtClean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363685" y="4126309"/>
            <a:ext cx="744867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一把椅子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坐着椅子把水喝。</a:t>
            </a:r>
            <a:endParaRPr lang="en-US" altLang="zh-CN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63685" y="1325075"/>
            <a:ext cx="715235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3600" b="1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9</a:t>
            </a:r>
            <a:r>
              <a:rPr lang="zh-CN" altLang="en-US" sz="3600" b="1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字加钩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天上飞来一只鸽</a:t>
            </a:r>
            <a:r>
              <a:rPr lang="zh-CN" altLang="en-US" sz="3600" b="1" dirty="0" smtClean="0">
                <a:solidFill>
                  <a:prstClr val="black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。</a:t>
            </a:r>
            <a:endParaRPr lang="en-US" altLang="zh-CN" sz="3600" b="1" dirty="0">
              <a:solidFill>
                <a:prstClr val="black"/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63685" y="2725692"/>
            <a:ext cx="694498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一挺机枪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r>
              <a:rPr lang="en-US" altLang="zh-CN" sz="36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b="1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r>
              <a:rPr lang="zh-CN" altLang="en-US" sz="3600" b="1" dirty="0" smtClean="0">
                <a:solidFill>
                  <a:srgbClr val="FF0000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，</a:t>
            </a:r>
            <a:r>
              <a:rPr lang="zh-CN" altLang="en-US" sz="3600" b="1" dirty="0" smtClean="0">
                <a:latin typeface="华文细黑" panose="02010600040101010101" pitchFamily="2" charset="-122"/>
                <a:ea typeface="华文细黑" panose="02010600040101010101" pitchFamily="2" charset="-122"/>
              </a:rPr>
              <a:t>水草身边蝌蚪游。</a:t>
            </a:r>
            <a:endParaRPr lang="en-US" altLang="zh-CN" sz="3600" b="1" dirty="0"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144" y="925449"/>
            <a:ext cx="1318328" cy="128626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2144" y="2299609"/>
            <a:ext cx="1318328" cy="128025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2959" y="3661781"/>
            <a:ext cx="1285329" cy="135824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" name="组合 9"/>
          <p:cNvGrpSpPr/>
          <p:nvPr/>
        </p:nvGrpSpPr>
        <p:grpSpPr>
          <a:xfrm>
            <a:off x="161560" y="267494"/>
            <a:ext cx="4122408" cy="720080"/>
            <a:chOff x="161560" y="267494"/>
            <a:chExt cx="4122408" cy="720080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467544" y="294997"/>
              <a:ext cx="3456384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648909" y="267494"/>
              <a:ext cx="3635059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儿歌 来巩固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1560" y="299240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矩形: 圆角 1"/>
          <p:cNvSpPr/>
          <p:nvPr/>
        </p:nvSpPr>
        <p:spPr>
          <a:xfrm>
            <a:off x="611560" y="1131590"/>
            <a:ext cx="8064896" cy="3600400"/>
          </a:xfrm>
          <a:prstGeom prst="roundRect">
            <a:avLst>
              <a:gd name="adj" fmla="val 3952"/>
            </a:avLst>
          </a:prstGeom>
          <a:solidFill>
            <a:srgbClr val="222222"/>
          </a:solidFill>
          <a:ln w="76200" cap="flat" cmpd="sng" algn="ctr">
            <a:solidFill>
              <a:srgbClr val="BC7D51"/>
            </a:solidFill>
            <a:prstDash val="solid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400" b="0" i="0" u="none" strike="noStrike" kern="0" cap="none" spc="0" normalizeH="0" baseline="0" noProof="0" smtClean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等线" panose="02010600030101010101" charset="-122"/>
              <a:cs typeface="+mn-cs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2593664" y="4036239"/>
            <a:ext cx="4714640" cy="623743"/>
            <a:chOff x="2860556" y="3812664"/>
            <a:chExt cx="3977469" cy="623743"/>
          </a:xfrm>
        </p:grpSpPr>
        <p:sp>
          <p:nvSpPr>
            <p:cNvPr id="4" name="矩形 3"/>
            <p:cNvSpPr/>
            <p:nvPr/>
          </p:nvSpPr>
          <p:spPr>
            <a:xfrm>
              <a:off x="2860556" y="3842440"/>
              <a:ext cx="940020" cy="468576"/>
            </a:xfrm>
            <a:prstGeom prst="rect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FFFF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声母</a:t>
              </a:r>
              <a:endParaRPr lang="zh-CN" altLang="en-US" sz="32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958203" y="3842440"/>
              <a:ext cx="935854" cy="499367"/>
            </a:xfrm>
            <a:prstGeom prst="rect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FFFF66"/>
                  </a:solidFill>
                </a:rPr>
                <a:t>韵母</a:t>
              </a:r>
              <a:endParaRPr lang="zh-CN" altLang="en-US" sz="3200" dirty="0">
                <a:solidFill>
                  <a:srgbClr val="FFFF66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5037825" y="3812664"/>
              <a:ext cx="1800200" cy="468026"/>
            </a:xfrm>
            <a:prstGeom prst="rect">
              <a:avLst/>
            </a:prstGeom>
            <a:grpFill/>
            <a:ln>
              <a:noFill/>
            </a:ln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 dirty="0" smtClean="0">
                  <a:solidFill>
                    <a:srgbClr val="FFFF66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两拼音节</a:t>
              </a:r>
              <a:endParaRPr lang="zh-CN" altLang="en-US" sz="3200" dirty="0">
                <a:solidFill>
                  <a:srgbClr val="FFFF66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679204" y="3851632"/>
              <a:ext cx="425116" cy="584775"/>
            </a:xfrm>
            <a:prstGeom prst="rect">
              <a:avLst/>
            </a:prstGeom>
            <a:ln>
              <a:noFill/>
            </a:ln>
          </p:spPr>
          <p:txBody>
            <a:bodyPr wrap="none">
              <a:spAutoFit/>
            </a:bodyPr>
            <a:lstStyle/>
            <a:p>
              <a:pPr lvl="0"/>
              <a:r>
                <a:rPr lang="en-US" altLang="zh-CN" sz="3200" dirty="0">
                  <a:solidFill>
                    <a:srgbClr val="FFFF66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+</a:t>
              </a:r>
              <a:endParaRPr lang="zh-CN" altLang="en-US" sz="3200" dirty="0">
                <a:solidFill>
                  <a:srgbClr val="FFFF66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4886727" y="3851632"/>
              <a:ext cx="675569" cy="584775"/>
            </a:xfrm>
            <a:prstGeom prst="rect">
              <a:avLst/>
            </a:prstGeom>
            <a:ln>
              <a:noFill/>
            </a:ln>
          </p:spPr>
          <p:txBody>
            <a:bodyPr wrap="square">
              <a:spAutoFit/>
            </a:bodyPr>
            <a:lstStyle/>
            <a:p>
              <a:pPr lvl="0"/>
              <a:r>
                <a:rPr lang="en-US" altLang="zh-CN" sz="3200" dirty="0">
                  <a:solidFill>
                    <a:srgbClr val="FFFF66"/>
                  </a:solidFill>
                  <a:latin typeface="汉语拼音" panose="020B0604020202020204" pitchFamily="34" charset="0"/>
                  <a:cs typeface="汉语拼音" panose="020B0604020202020204" pitchFamily="34" charset="0"/>
                </a:rPr>
                <a:t>=</a:t>
              </a:r>
              <a:endParaRPr lang="zh-CN" altLang="en-US" sz="3200" dirty="0">
                <a:solidFill>
                  <a:srgbClr val="FFFF66"/>
                </a:solidFill>
                <a:latin typeface="汉语拼音" panose="020B0604020202020204" pitchFamily="34" charset="0"/>
                <a:cs typeface="汉语拼音" panose="020B0604020202020204" pitchFamily="34" charset="0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1259632" y="1388242"/>
            <a:ext cx="4628432" cy="2076790"/>
            <a:chOff x="2744458" y="512543"/>
            <a:chExt cx="4090589" cy="2076790"/>
          </a:xfrm>
          <a:noFill/>
        </p:grpSpPr>
        <p:sp>
          <p:nvSpPr>
            <p:cNvPr id="17" name="椭圆 5171"/>
            <p:cNvSpPr>
              <a:spLocks noChangeArrowheads="1"/>
            </p:cNvSpPr>
            <p:nvPr/>
          </p:nvSpPr>
          <p:spPr bwMode="auto">
            <a:xfrm>
              <a:off x="2803481" y="555526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5" name="椭圆 5171"/>
            <p:cNvSpPr>
              <a:spLocks noChangeArrowheads="1"/>
            </p:cNvSpPr>
            <p:nvPr/>
          </p:nvSpPr>
          <p:spPr bwMode="auto">
            <a:xfrm>
              <a:off x="5734436" y="1630685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4" name="椭圆 5171"/>
            <p:cNvSpPr>
              <a:spLocks noChangeArrowheads="1"/>
            </p:cNvSpPr>
            <p:nvPr/>
          </p:nvSpPr>
          <p:spPr bwMode="auto">
            <a:xfrm>
              <a:off x="4253195" y="1557439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3" name="椭圆 5171"/>
            <p:cNvSpPr>
              <a:spLocks noChangeArrowheads="1"/>
            </p:cNvSpPr>
            <p:nvPr/>
          </p:nvSpPr>
          <p:spPr bwMode="auto">
            <a:xfrm>
              <a:off x="2744458" y="1630685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2" name="椭圆 5171"/>
            <p:cNvSpPr>
              <a:spLocks noChangeArrowheads="1"/>
            </p:cNvSpPr>
            <p:nvPr/>
          </p:nvSpPr>
          <p:spPr bwMode="auto">
            <a:xfrm>
              <a:off x="5683102" y="521104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  <p:sp>
          <p:nvSpPr>
            <p:cNvPr id="21" name="椭圆 5171"/>
            <p:cNvSpPr>
              <a:spLocks noChangeArrowheads="1"/>
            </p:cNvSpPr>
            <p:nvPr/>
          </p:nvSpPr>
          <p:spPr bwMode="auto">
            <a:xfrm>
              <a:off x="4253195" y="512543"/>
              <a:ext cx="1100611" cy="958648"/>
            </a:xfrm>
            <a:prstGeom prst="ellipse">
              <a:avLst/>
            </a:prstGeom>
            <a:grpFill/>
            <a:ln w="25400">
              <a:noFill/>
              <a:round/>
            </a:ln>
          </p:spPr>
          <p:txBody>
            <a:bodyPr wrap="none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400" b="0" i="0" u="none" strike="noStrike" kern="0" cap="none" spc="0" normalizeH="0" baseline="0" noProof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华文细黑" panose="02010600040101010101" pitchFamily="2" charset="-122"/>
                <a:ea typeface="华文细黑" panose="02010600040101010101" pitchFamily="2" charset="-122"/>
              </a:endParaRPr>
            </a:p>
          </p:txBody>
        </p:sp>
      </p:grpSp>
      <p:sp>
        <p:nvSpPr>
          <p:cNvPr id="2" name="矩形 1"/>
          <p:cNvSpPr/>
          <p:nvPr/>
        </p:nvSpPr>
        <p:spPr>
          <a:xfrm>
            <a:off x="2713206" y="1098125"/>
            <a:ext cx="5099154" cy="3083921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gā</a:t>
            </a:r>
            <a:r>
              <a:rPr lang="zh-CN" altLang="en-US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gè</a:t>
            </a:r>
            <a:r>
              <a:rPr lang="zh-CN" altLang="en-US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gù</a:t>
            </a:r>
            <a:endParaRPr lang="en-US" altLang="zh-CN" sz="5400" smtClean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kǎ   kē    kǔ</a:t>
            </a:r>
            <a:endParaRPr lang="en-US" altLang="zh-CN" sz="5400" smtClean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  <a:p>
            <a:pPr lvl="0">
              <a:lnSpc>
                <a:spcPct val="120000"/>
              </a:lnSpc>
            </a:pPr>
            <a:r>
              <a:rPr lang="en-US" altLang="zh-CN" sz="5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hā  hē    hǔ </a:t>
            </a:r>
            <a:endParaRPr lang="zh-CN" altLang="en-US" sz="5400" kern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椭圆 5171"/>
          <p:cNvSpPr>
            <a:spLocks noChangeArrowheads="1"/>
          </p:cNvSpPr>
          <p:nvPr/>
        </p:nvSpPr>
        <p:spPr bwMode="auto">
          <a:xfrm>
            <a:off x="6711053" y="1509628"/>
            <a:ext cx="1245323" cy="95864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8" name="椭圆 5171"/>
          <p:cNvSpPr>
            <a:spLocks noChangeArrowheads="1"/>
          </p:cNvSpPr>
          <p:nvPr/>
        </p:nvSpPr>
        <p:spPr bwMode="auto">
          <a:xfrm>
            <a:off x="6711053" y="2855236"/>
            <a:ext cx="1245323" cy="958648"/>
          </a:xfrm>
          <a:prstGeom prst="ellipse">
            <a:avLst/>
          </a:prstGeom>
          <a:noFill/>
          <a:ln w="25400">
            <a:noFill/>
            <a:rou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6000" b="0" i="0" u="none" strike="noStrike" kern="0" cap="none" spc="0" normalizeH="0" baseline="0" noProof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159465" y="112298"/>
            <a:ext cx="3620447" cy="731260"/>
            <a:chOff x="3327817" y="2776594"/>
            <a:chExt cx="3620447" cy="731260"/>
          </a:xfrm>
        </p:grpSpPr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2" y="2815277"/>
              <a:ext cx="3172708" cy="692577"/>
            </a:xfrm>
            <a:prstGeom prst="rect">
              <a:avLst/>
            </a:prstGeom>
          </p:spPr>
        </p:pic>
        <p:sp>
          <p:nvSpPr>
            <p:cNvPr id="31" name="文本框 14"/>
            <p:cNvSpPr txBox="1"/>
            <p:nvPr/>
          </p:nvSpPr>
          <p:spPr>
            <a:xfrm>
              <a:off x="3817261" y="2776594"/>
              <a:ext cx="313100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>
                  <a:latin typeface="黑体" panose="02010609060101010101" pitchFamily="49" charset="-122"/>
                  <a:ea typeface="黑体" panose="02010609060101010101" pitchFamily="49" charset="-122"/>
                </a:rPr>
                <a:t>练读</a:t>
              </a:r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两拼音节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2" name="图片 3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242" y="3147814"/>
            <a:ext cx="2055309" cy="172819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164" y="3147814"/>
            <a:ext cx="2055308" cy="172819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243" y="915566"/>
            <a:ext cx="2055309" cy="172819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4981" y="915565"/>
            <a:ext cx="2035491" cy="172819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482154" y="1275606"/>
            <a:ext cx="3240360" cy="302390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鼠标单击卡片正面，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卡片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翻转，出现与“</a:t>
            </a:r>
            <a:r>
              <a:rPr lang="en-US" altLang="zh-CN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hé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”有关的图案，读一读图案代表的两拼音节。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4375243" y="738882"/>
            <a:ext cx="2064229" cy="2192908"/>
            <a:chOff x="395536" y="594866"/>
            <a:chExt cx="2064229" cy="2192908"/>
          </a:xfrm>
        </p:grpSpPr>
        <p:sp>
          <p:nvSpPr>
            <p:cNvPr id="3" name="圆角矩形 2"/>
            <p:cNvSpPr/>
            <p:nvPr/>
          </p:nvSpPr>
          <p:spPr>
            <a:xfrm>
              <a:off x="395536" y="771550"/>
              <a:ext cx="2064229" cy="172819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19" name="Rectangle 1"/>
            <p:cNvSpPr>
              <a:spLocks noChangeArrowheads="1"/>
            </p:cNvSpPr>
            <p:nvPr/>
          </p:nvSpPr>
          <p:spPr bwMode="auto">
            <a:xfrm>
              <a:off x="827584" y="594866"/>
              <a:ext cx="643396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756243" y="738882"/>
            <a:ext cx="2064229" cy="2192908"/>
            <a:chOff x="2555776" y="594866"/>
            <a:chExt cx="2064229" cy="2192908"/>
          </a:xfrm>
        </p:grpSpPr>
        <p:sp>
          <p:nvSpPr>
            <p:cNvPr id="14" name="圆角矩形 13"/>
            <p:cNvSpPr/>
            <p:nvPr/>
          </p:nvSpPr>
          <p:spPr>
            <a:xfrm>
              <a:off x="2555776" y="771550"/>
              <a:ext cx="2064229" cy="172819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0" name="Rectangle 1"/>
            <p:cNvSpPr>
              <a:spLocks noChangeArrowheads="1"/>
            </p:cNvSpPr>
            <p:nvPr/>
          </p:nvSpPr>
          <p:spPr bwMode="auto">
            <a:xfrm>
              <a:off x="2987824" y="594866"/>
              <a:ext cx="1152128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375243" y="2971130"/>
            <a:ext cx="2064229" cy="2192908"/>
            <a:chOff x="395536" y="2827114"/>
            <a:chExt cx="2064229" cy="2192908"/>
          </a:xfrm>
        </p:grpSpPr>
        <p:sp>
          <p:nvSpPr>
            <p:cNvPr id="15" name="圆角矩形 14"/>
            <p:cNvSpPr/>
            <p:nvPr/>
          </p:nvSpPr>
          <p:spPr>
            <a:xfrm>
              <a:off x="395536" y="3003798"/>
              <a:ext cx="2064229" cy="1728192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1" name="Rectangle 1"/>
            <p:cNvSpPr>
              <a:spLocks noChangeArrowheads="1"/>
            </p:cNvSpPr>
            <p:nvPr/>
          </p:nvSpPr>
          <p:spPr bwMode="auto">
            <a:xfrm>
              <a:off x="827584" y="2827114"/>
              <a:ext cx="1296144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756243" y="2971130"/>
            <a:ext cx="2064229" cy="2192908"/>
            <a:chOff x="2507771" y="2827114"/>
            <a:chExt cx="2064229" cy="2192908"/>
          </a:xfrm>
        </p:grpSpPr>
        <p:sp>
          <p:nvSpPr>
            <p:cNvPr id="16" name="圆角矩形 15"/>
            <p:cNvSpPr/>
            <p:nvPr/>
          </p:nvSpPr>
          <p:spPr>
            <a:xfrm>
              <a:off x="2507771" y="3003798"/>
              <a:ext cx="2064229" cy="172819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22" name="Rectangle 1"/>
            <p:cNvSpPr>
              <a:spLocks noChangeArrowheads="1"/>
            </p:cNvSpPr>
            <p:nvPr/>
          </p:nvSpPr>
          <p:spPr bwMode="auto">
            <a:xfrm>
              <a:off x="2915816" y="2827114"/>
              <a:ext cx="1152128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17" name="矩形 16"/>
          <p:cNvSpPr/>
          <p:nvPr/>
        </p:nvSpPr>
        <p:spPr>
          <a:xfrm>
            <a:off x="6172459" y="2460833"/>
            <a:ext cx="10638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hé</a:t>
            </a:r>
            <a:endParaRPr lang="zh-CN" altLang="en-U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107504" y="125219"/>
            <a:ext cx="4522936" cy="646331"/>
            <a:chOff x="-1165115" y="3739616"/>
            <a:chExt cx="4522936" cy="646331"/>
          </a:xfrm>
        </p:grpSpPr>
        <p:sp>
          <p:nvSpPr>
            <p:cNvPr id="24" name="文本框 15"/>
            <p:cNvSpPr txBox="1"/>
            <p:nvPr/>
          </p:nvSpPr>
          <p:spPr>
            <a:xfrm>
              <a:off x="-415815" y="3739616"/>
              <a:ext cx="373593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卡片翻转游戏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25" name="组合 24"/>
            <p:cNvGrpSpPr/>
            <p:nvPr/>
          </p:nvGrpSpPr>
          <p:grpSpPr>
            <a:xfrm>
              <a:off x="-1165115" y="3827591"/>
              <a:ext cx="4522936" cy="546100"/>
              <a:chOff x="952337" y="409406"/>
              <a:chExt cx="4522936" cy="546100"/>
            </a:xfrm>
          </p:grpSpPr>
          <p:pic>
            <p:nvPicPr>
              <p:cNvPr id="26" name="图片 25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952337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7" name="图片 26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4725973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10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10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75243" y="732210"/>
            <a:ext cx="2064229" cy="172819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5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-3000" contrast="26000"/>
                    </a14:imgEffect>
                    <a14:imgEffect>
                      <a14:saturation sat="105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32240" y="732209"/>
            <a:ext cx="2116969" cy="1728191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2964457"/>
            <a:ext cx="2083496" cy="1728193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7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3107"/>
          <a:stretch>
            <a:fillRect/>
          </a:stretch>
        </p:blipFill>
        <p:spPr bwMode="auto">
          <a:xfrm>
            <a:off x="6775244" y="2964458"/>
            <a:ext cx="2045228" cy="1728192"/>
          </a:xfrm>
          <a:prstGeom prst="round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31" name="组合 30"/>
          <p:cNvGrpSpPr/>
          <p:nvPr/>
        </p:nvGrpSpPr>
        <p:grpSpPr>
          <a:xfrm>
            <a:off x="4375243" y="555526"/>
            <a:ext cx="2064229" cy="2192908"/>
            <a:chOff x="395536" y="594866"/>
            <a:chExt cx="2064229" cy="2192908"/>
          </a:xfrm>
        </p:grpSpPr>
        <p:sp>
          <p:nvSpPr>
            <p:cNvPr id="32" name="圆角矩形 31"/>
            <p:cNvSpPr/>
            <p:nvPr/>
          </p:nvSpPr>
          <p:spPr>
            <a:xfrm>
              <a:off x="395536" y="771550"/>
              <a:ext cx="2064229" cy="1728192"/>
            </a:xfrm>
            <a:prstGeom prst="roundRect">
              <a:avLst/>
            </a:prstGeom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3" name="Rectangle 1"/>
            <p:cNvSpPr>
              <a:spLocks noChangeArrowheads="1"/>
            </p:cNvSpPr>
            <p:nvPr/>
          </p:nvSpPr>
          <p:spPr bwMode="auto">
            <a:xfrm>
              <a:off x="827584" y="594866"/>
              <a:ext cx="643396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1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6756243" y="555526"/>
            <a:ext cx="2064229" cy="2192908"/>
            <a:chOff x="2555776" y="594866"/>
            <a:chExt cx="2064229" cy="2192908"/>
          </a:xfrm>
        </p:grpSpPr>
        <p:sp>
          <p:nvSpPr>
            <p:cNvPr id="35" name="圆角矩形 34"/>
            <p:cNvSpPr/>
            <p:nvPr/>
          </p:nvSpPr>
          <p:spPr>
            <a:xfrm>
              <a:off x="2555776" y="771550"/>
              <a:ext cx="2064229" cy="1728192"/>
            </a:xfrm>
            <a:prstGeom prst="round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6" name="Rectangle 1"/>
            <p:cNvSpPr>
              <a:spLocks noChangeArrowheads="1"/>
            </p:cNvSpPr>
            <p:nvPr/>
          </p:nvSpPr>
          <p:spPr bwMode="auto">
            <a:xfrm>
              <a:off x="2987824" y="594866"/>
              <a:ext cx="1152128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2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375243" y="2787774"/>
            <a:ext cx="2064229" cy="2192908"/>
            <a:chOff x="395536" y="2827114"/>
            <a:chExt cx="2064229" cy="2192908"/>
          </a:xfrm>
        </p:grpSpPr>
        <p:sp>
          <p:nvSpPr>
            <p:cNvPr id="38" name="圆角矩形 37"/>
            <p:cNvSpPr/>
            <p:nvPr/>
          </p:nvSpPr>
          <p:spPr>
            <a:xfrm>
              <a:off x="395536" y="3003798"/>
              <a:ext cx="2064229" cy="1728192"/>
            </a:xfrm>
            <a:prstGeom prst="round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39" name="Rectangle 1"/>
            <p:cNvSpPr>
              <a:spLocks noChangeArrowheads="1"/>
            </p:cNvSpPr>
            <p:nvPr/>
          </p:nvSpPr>
          <p:spPr bwMode="auto">
            <a:xfrm>
              <a:off x="827584" y="2827114"/>
              <a:ext cx="1296144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3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756243" y="2787774"/>
            <a:ext cx="2064229" cy="2192908"/>
            <a:chOff x="2507771" y="2827114"/>
            <a:chExt cx="2064229" cy="2192908"/>
          </a:xfrm>
        </p:grpSpPr>
        <p:sp>
          <p:nvSpPr>
            <p:cNvPr id="41" name="圆角矩形 40"/>
            <p:cNvSpPr/>
            <p:nvPr/>
          </p:nvSpPr>
          <p:spPr>
            <a:xfrm>
              <a:off x="2507771" y="3003798"/>
              <a:ext cx="2064229" cy="1728192"/>
            </a:xfrm>
            <a:prstGeom prst="roundRect">
              <a:avLst/>
            </a:pr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sp>
          <p:nvSpPr>
            <p:cNvPr id="42" name="Rectangle 1"/>
            <p:cNvSpPr>
              <a:spLocks noChangeArrowheads="1"/>
            </p:cNvSpPr>
            <p:nvPr/>
          </p:nvSpPr>
          <p:spPr bwMode="auto">
            <a:xfrm>
              <a:off x="2915816" y="2827114"/>
              <a:ext cx="1152128" cy="2192908"/>
            </a:xfrm>
            <a:prstGeom prst="rect">
              <a:avLst/>
            </a:prstGeom>
            <a:noFill/>
            <a:ln w="9525">
              <a:noFill/>
              <a:miter lim="800000"/>
            </a:ln>
            <a:effectLst/>
          </p:spPr>
          <p:txBody>
            <a:bodyPr vert="horz" wrap="square" lIns="68580" tIns="34290" rIns="68580" bIns="34290" numCol="1" anchor="ctr" anchorCtr="0" compatLnSpc="1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altLang="zh-CN" sz="13800" smtClean="0">
                  <a:solidFill>
                    <a:schemeClr val="bg1"/>
                  </a:solidFill>
                  <a:latin typeface="方正粗黑宋简体" panose="02000000000000000000" pitchFamily="2" charset="-122"/>
                  <a:ea typeface="方正粗黑宋简体" panose="02000000000000000000" pitchFamily="2" charset="-122"/>
                  <a:cs typeface="宋体" panose="02010600030101010101" pitchFamily="2" charset="-122"/>
                </a:rPr>
                <a:t>4</a:t>
              </a:r>
              <a:endParaRPr lang="zh-CN" altLang="en-US" sz="13800" dirty="0">
                <a:solidFill>
                  <a:schemeClr val="bg1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  <a:cs typeface="宋体" panose="02010600030101010101" pitchFamily="2" charset="-122"/>
              </a:endParaRPr>
            </a:p>
          </p:txBody>
        </p:sp>
      </p:grpSp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179512" y="1452290"/>
            <a:ext cx="3816424" cy="25314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    鼠标单击卡片正面，</a:t>
            </a:r>
            <a:r>
              <a:rPr lang="zh-CN" altLang="en-US" sz="32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卡片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翻转，出现与“</a:t>
            </a:r>
            <a:r>
              <a:rPr lang="en-US" altLang="zh-CN" sz="320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gē</a:t>
            </a:r>
            <a:r>
              <a:rPr lang="zh-CN" altLang="en-US" sz="3200" smtClean="0"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rPr>
              <a:t>”</a:t>
            </a: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有关的图案，读一读图案代表的两拼音节。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6172459" y="2277477"/>
            <a:ext cx="1063837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800" b="1" spc="300" smtClean="0">
                <a:ln w="11430" cmpd="sng">
                  <a:solidFill>
                    <a:schemeClr val="accent1">
                      <a:tint val="10000"/>
                    </a:schemeClr>
                  </a:solidFill>
                  <a:prstDash val="solid"/>
                  <a:miter lim="800000"/>
                </a:ln>
                <a:gradFill>
                  <a:gsLst>
                    <a:gs pos="10000">
                      <a:schemeClr val="accent1">
                        <a:tint val="83000"/>
                        <a:shade val="100000"/>
                        <a:satMod val="200000"/>
                      </a:schemeClr>
                    </a:gs>
                    <a:gs pos="75000">
                      <a:schemeClr val="accent1">
                        <a:tint val="100000"/>
                        <a:shade val="50000"/>
                        <a:satMod val="150000"/>
                      </a:schemeClr>
                    </a:gs>
                  </a:gsLst>
                  <a:lin ang="5400000"/>
                </a:gradFill>
                <a:effectLst>
                  <a:glow rad="45500">
                    <a:schemeClr val="accent1">
                      <a:satMod val="220000"/>
                      <a:alpha val="35000"/>
                    </a:schemeClr>
                  </a:glow>
                </a:effectLst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gē</a:t>
            </a:r>
            <a:endParaRPr lang="zh-CN" altLang="en-US" sz="4800" b="1" spc="300" dirty="0">
              <a:ln w="11430" cmpd="sng">
                <a:solidFill>
                  <a:schemeClr val="accent1">
                    <a:tint val="10000"/>
                  </a:schemeClr>
                </a:solidFill>
                <a:prstDash val="solid"/>
                <a:miter lim="800000"/>
              </a:ln>
              <a:gradFill>
                <a:gsLst>
                  <a:gs pos="10000">
                    <a:schemeClr val="accent1">
                      <a:tint val="83000"/>
                      <a:shade val="100000"/>
                      <a:satMod val="200000"/>
                    </a:schemeClr>
                  </a:gs>
                  <a:gs pos="75000">
                    <a:schemeClr val="accent1">
                      <a:tint val="100000"/>
                      <a:shade val="50000"/>
                      <a:satMod val="150000"/>
                    </a:schemeClr>
                  </a:gs>
                </a:gsLst>
                <a:lin ang="5400000"/>
              </a:gradFill>
              <a:effectLst>
                <a:glow rad="45500">
                  <a:schemeClr val="accent1">
                    <a:satMod val="220000"/>
                    <a:alpha val="35000"/>
                  </a:schemeClr>
                </a:glow>
              </a:effectLst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25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25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5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2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5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5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25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2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24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25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25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92" name="矩形 7191"/>
          <p:cNvSpPr/>
          <p:nvPr/>
        </p:nvSpPr>
        <p:spPr>
          <a:xfrm>
            <a:off x="3341787" y="1810537"/>
            <a:ext cx="4002087" cy="92772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aphicFrame>
        <p:nvGraphicFramePr>
          <p:cNvPr id="26" name="表格 25"/>
          <p:cNvGraphicFramePr>
            <a:graphicFrameLocks noGrp="1"/>
          </p:cNvGraphicFramePr>
          <p:nvPr/>
        </p:nvGraphicFramePr>
        <p:xfrm>
          <a:off x="3340894" y="1374403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" name="文本框 3"/>
          <p:cNvSpPr txBox="1"/>
          <p:nvPr/>
        </p:nvSpPr>
        <p:spPr>
          <a:xfrm>
            <a:off x="908405" y="339502"/>
            <a:ext cx="2492990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 smtClean="0">
                <a:latin typeface="汉语拼音" panose="020B0604020202020204" pitchFamily="34" charset="0"/>
                <a:cs typeface="汉语拼音" panose="020B0604020202020204" pitchFamily="34" charset="0"/>
              </a:rPr>
              <a:t>ɡ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cxnSp>
        <p:nvCxnSpPr>
          <p:cNvPr id="9" name="直接箭头连接符 8"/>
          <p:cNvCxnSpPr/>
          <p:nvPr/>
        </p:nvCxnSpPr>
        <p:spPr>
          <a:xfrm>
            <a:off x="2195736" y="1305223"/>
            <a:ext cx="0" cy="971089"/>
          </a:xfrm>
          <a:prstGeom prst="straightConnector1">
            <a:avLst/>
          </a:prstGeom>
          <a:ln w="571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89" name="文本框 7188"/>
          <p:cNvSpPr txBox="1"/>
          <p:nvPr/>
        </p:nvSpPr>
        <p:spPr>
          <a:xfrm>
            <a:off x="1432547" y="843558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58" name="文本框 57"/>
          <p:cNvSpPr txBox="1"/>
          <p:nvPr/>
        </p:nvSpPr>
        <p:spPr>
          <a:xfrm>
            <a:off x="2128184" y="895219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6" name="g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210" y="1788537"/>
            <a:ext cx="470535" cy="761365"/>
          </a:xfrm>
          <a:prstGeom prst="rect">
            <a:avLst/>
          </a:prstGeom>
        </p:spPr>
      </p:pic>
      <p:pic>
        <p:nvPicPr>
          <p:cNvPr id="8" name="g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6190" y="1812667"/>
            <a:ext cx="503555" cy="815975"/>
          </a:xfrm>
          <a:prstGeom prst="rect">
            <a:avLst/>
          </a:prstGeom>
        </p:spPr>
      </p:pic>
      <p:pic>
        <p:nvPicPr>
          <p:cNvPr id="11" name="g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5555" y="1810762"/>
            <a:ext cx="504825" cy="815975"/>
          </a:xfrm>
          <a:prstGeom prst="rect">
            <a:avLst/>
          </a:prstGeom>
        </p:spPr>
      </p:pic>
      <p:sp>
        <p:nvSpPr>
          <p:cNvPr id="31" name="任意多边形: 形状 30"/>
          <p:cNvSpPr/>
          <p:nvPr/>
        </p:nvSpPr>
        <p:spPr>
          <a:xfrm rot="20662120">
            <a:off x="907632" y="1283069"/>
            <a:ext cx="634637" cy="70543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  <a:gd name="connsiteX0-157" fmla="*/ 75952 w 75952"/>
              <a:gd name="connsiteY0-158" fmla="*/ 0 h 1020753"/>
              <a:gd name="connsiteX1-159" fmla="*/ 24788 w 75952"/>
              <a:gd name="connsiteY1-160" fmla="*/ 255658 h 1020753"/>
              <a:gd name="connsiteX2-161" fmla="*/ 4210 w 75952"/>
              <a:gd name="connsiteY2-162" fmla="*/ 1020753 h 1020753"/>
              <a:gd name="connsiteX0-163" fmla="*/ 73275 w 73275"/>
              <a:gd name="connsiteY0-164" fmla="*/ 0 h 1020753"/>
              <a:gd name="connsiteX1-165" fmla="*/ 22111 w 73275"/>
              <a:gd name="connsiteY1-166" fmla="*/ 255658 h 1020753"/>
              <a:gd name="connsiteX2-167" fmla="*/ 1533 w 73275"/>
              <a:gd name="connsiteY2-168" fmla="*/ 1020753 h 1020753"/>
              <a:gd name="connsiteX0-169" fmla="*/ 73684 w 73684"/>
              <a:gd name="connsiteY0-170" fmla="*/ 0 h 1020753"/>
              <a:gd name="connsiteX1-171" fmla="*/ 22520 w 73684"/>
              <a:gd name="connsiteY1-172" fmla="*/ 255658 h 1020753"/>
              <a:gd name="connsiteX2-173" fmla="*/ 1942 w 73684"/>
              <a:gd name="connsiteY2-174" fmla="*/ 1020753 h 1020753"/>
              <a:gd name="connsiteX0-175" fmla="*/ 73684 w 73684"/>
              <a:gd name="connsiteY0-176" fmla="*/ 2887 h 1023640"/>
              <a:gd name="connsiteX1-177" fmla="*/ 22520 w 73684"/>
              <a:gd name="connsiteY1-178" fmla="*/ 258545 h 1023640"/>
              <a:gd name="connsiteX2-179" fmla="*/ 1942 w 73684"/>
              <a:gd name="connsiteY2-180" fmla="*/ 1023640 h 1023640"/>
              <a:gd name="connsiteX0-181" fmla="*/ 73684 w 73684"/>
              <a:gd name="connsiteY0-182" fmla="*/ 9869 h 1030622"/>
              <a:gd name="connsiteX1-183" fmla="*/ 22520 w 73684"/>
              <a:gd name="connsiteY1-184" fmla="*/ 265527 h 1030622"/>
              <a:gd name="connsiteX2-185" fmla="*/ 1942 w 73684"/>
              <a:gd name="connsiteY2-186" fmla="*/ 1030622 h 1030622"/>
              <a:gd name="connsiteX0-187" fmla="*/ 73550 w 73550"/>
              <a:gd name="connsiteY0-188" fmla="*/ 11320 h 1032073"/>
              <a:gd name="connsiteX1-189" fmla="*/ 22386 w 73550"/>
              <a:gd name="connsiteY1-190" fmla="*/ 266978 h 1032073"/>
              <a:gd name="connsiteX2-191" fmla="*/ 1808 w 73550"/>
              <a:gd name="connsiteY2-192" fmla="*/ 1032073 h 103207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3550" h="1032073">
                <a:moveTo>
                  <a:pt x="73550" y="11320"/>
                </a:moveTo>
                <a:cubicBezTo>
                  <a:pt x="48393" y="-48605"/>
                  <a:pt x="31511" y="142947"/>
                  <a:pt x="22386" y="266978"/>
                </a:cubicBezTo>
                <a:cubicBezTo>
                  <a:pt x="13261" y="391009"/>
                  <a:pt x="-5959" y="750015"/>
                  <a:pt x="1808" y="1032073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6" name="图片 3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9210" y="1794252"/>
            <a:ext cx="531495" cy="499745"/>
          </a:xfrm>
          <a:prstGeom prst="rect">
            <a:avLst/>
          </a:prstGeom>
        </p:spPr>
      </p:pic>
      <p:grpSp>
        <p:nvGrpSpPr>
          <p:cNvPr id="21" name="组合 20"/>
          <p:cNvGrpSpPr/>
          <p:nvPr/>
        </p:nvGrpSpPr>
        <p:grpSpPr>
          <a:xfrm>
            <a:off x="214704" y="130910"/>
            <a:ext cx="2222650" cy="712648"/>
            <a:chOff x="395536" y="364326"/>
            <a:chExt cx="2222650" cy="712648"/>
          </a:xfrm>
        </p:grpSpPr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24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学书写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30" name="图片 29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  <p:sp>
        <p:nvSpPr>
          <p:cNvPr id="32" name="矩形 31"/>
          <p:cNvSpPr/>
          <p:nvPr/>
        </p:nvSpPr>
        <p:spPr>
          <a:xfrm>
            <a:off x="1432547" y="3310062"/>
            <a:ext cx="6456155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成，占中格和下格。书写时注意竖左弯的竖写得要直。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1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2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8" dur="14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1" presetClass="entr" presetSubtype="1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1" dur="19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92" grpId="0" animBg="1"/>
      <p:bldP spid="7192" grpId="1" animBg="1"/>
      <p:bldP spid="7192" grpId="2" animBg="1"/>
      <p:bldP spid="7189" grpId="0"/>
      <p:bldP spid="58" grpId="0"/>
      <p:bldP spid="31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3343165" y="1398236"/>
            <a:ext cx="4002087" cy="85737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147492" y="123478"/>
            <a:ext cx="65843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0000" dirty="0">
                <a:latin typeface="汉语拼音" panose="020B0604020202020204" pitchFamily="34" charset="0"/>
                <a:ea typeface="Yu Gothic UI Semibold" panose="020B0700000000000000" pitchFamily="34" charset="-128"/>
                <a:cs typeface="汉语拼音" panose="020B0604020202020204" pitchFamily="34" charset="0"/>
              </a:rPr>
              <a:t>k</a:t>
            </a:r>
            <a:endParaRPr lang="zh-CN" altLang="en-US" sz="20000" dirty="0">
              <a:latin typeface="汉语拼音" panose="020B0604020202020204" pitchFamily="34" charset="0"/>
              <a:ea typeface="Yu Gothic UI Semibold" panose="020B0700000000000000" pitchFamily="34" charset="-128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3341787" y="1361928"/>
          <a:ext cx="4002087" cy="1338626"/>
        </p:xfrm>
        <a:graphic>
          <a:graphicData uri="http://schemas.openxmlformats.org/drawingml/2006/table">
            <a:tbl>
              <a:tblPr firstRow="1" bandRow="1"/>
              <a:tblGrid>
                <a:gridCol w="4002087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967471" y="59073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2447765" y="1729817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6" name="k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6908" y="1557847"/>
            <a:ext cx="402724" cy="726123"/>
          </a:xfrm>
          <a:prstGeom prst="rect">
            <a:avLst/>
          </a:prstGeom>
        </p:spPr>
      </p:pic>
      <p:pic>
        <p:nvPicPr>
          <p:cNvPr id="9" name="k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48064" y="1550227"/>
            <a:ext cx="379362" cy="684000"/>
          </a:xfrm>
          <a:prstGeom prst="rect">
            <a:avLst/>
          </a:prstGeom>
        </p:spPr>
      </p:pic>
      <p:pic>
        <p:nvPicPr>
          <p:cNvPr id="4" name="k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0973350">
            <a:off x="5072279" y="1514563"/>
            <a:ext cx="439801" cy="792974"/>
          </a:xfrm>
          <a:prstGeom prst="rect">
            <a:avLst/>
          </a:prstGeom>
        </p:spPr>
      </p:pic>
      <p:cxnSp>
        <p:nvCxnSpPr>
          <p:cNvPr id="32" name="直接箭头连接符 31"/>
          <p:cNvCxnSpPr/>
          <p:nvPr/>
        </p:nvCxnSpPr>
        <p:spPr>
          <a:xfrm>
            <a:off x="1139283" y="1021990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任意多边形: 形状 33"/>
          <p:cNvSpPr/>
          <p:nvPr/>
        </p:nvSpPr>
        <p:spPr>
          <a:xfrm rot="4067579">
            <a:off x="2107284" y="1697269"/>
            <a:ext cx="961927" cy="618414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25643 w 352657"/>
              <a:gd name="connsiteY0-68" fmla="*/ 0 h 870623"/>
              <a:gd name="connsiteX1-69" fmla="*/ 5 w 352657"/>
              <a:gd name="connsiteY1-70" fmla="*/ 846034 h 870623"/>
              <a:gd name="connsiteX2-71" fmla="*/ 352657 w 352657"/>
              <a:gd name="connsiteY2-72" fmla="*/ 63584 h 870623"/>
              <a:gd name="connsiteX0-73" fmla="*/ 120 w 520081"/>
              <a:gd name="connsiteY0-74" fmla="*/ 0 h 837067"/>
              <a:gd name="connsiteX1-75" fmla="*/ 167429 w 520081"/>
              <a:gd name="connsiteY1-76" fmla="*/ 812478 h 837067"/>
              <a:gd name="connsiteX2-77" fmla="*/ 520081 w 520081"/>
              <a:gd name="connsiteY2-78" fmla="*/ 30028 h 837067"/>
              <a:gd name="connsiteX0-79" fmla="*/ 94 w 520055"/>
              <a:gd name="connsiteY0-80" fmla="*/ 0 h 812438"/>
              <a:gd name="connsiteX1-81" fmla="*/ 217737 w 520055"/>
              <a:gd name="connsiteY1-82" fmla="*/ 787311 h 812438"/>
              <a:gd name="connsiteX2-83" fmla="*/ 520055 w 520055"/>
              <a:gd name="connsiteY2-84" fmla="*/ 30028 h 812438"/>
              <a:gd name="connsiteX0-85" fmla="*/ 114 w 520075"/>
              <a:gd name="connsiteY0-86" fmla="*/ 0 h 812438"/>
              <a:gd name="connsiteX1-87" fmla="*/ 217757 w 520075"/>
              <a:gd name="connsiteY1-88" fmla="*/ 787311 h 812438"/>
              <a:gd name="connsiteX2-89" fmla="*/ 520075 w 520075"/>
              <a:gd name="connsiteY2-90" fmla="*/ 30028 h 812438"/>
              <a:gd name="connsiteX0-91" fmla="*/ 114 w 520075"/>
              <a:gd name="connsiteY0-92" fmla="*/ 0 h 787311"/>
              <a:gd name="connsiteX1-93" fmla="*/ 217757 w 520075"/>
              <a:gd name="connsiteY1-94" fmla="*/ 787311 h 787311"/>
              <a:gd name="connsiteX2-95" fmla="*/ 520075 w 520075"/>
              <a:gd name="connsiteY2-96" fmla="*/ 30028 h 787311"/>
              <a:gd name="connsiteX0-97" fmla="*/ 0 w 519961"/>
              <a:gd name="connsiteY0-98" fmla="*/ 0 h 787311"/>
              <a:gd name="connsiteX1-99" fmla="*/ 217643 w 519961"/>
              <a:gd name="connsiteY1-100" fmla="*/ 787311 h 787311"/>
              <a:gd name="connsiteX2-101" fmla="*/ 519961 w 519961"/>
              <a:gd name="connsiteY2-102" fmla="*/ 30028 h 787311"/>
              <a:gd name="connsiteX0-103" fmla="*/ 0 w 519961"/>
              <a:gd name="connsiteY0-104" fmla="*/ 0 h 787311"/>
              <a:gd name="connsiteX1-105" fmla="*/ 217643 w 519961"/>
              <a:gd name="connsiteY1-106" fmla="*/ 787311 h 787311"/>
              <a:gd name="connsiteX2-107" fmla="*/ 519961 w 519961"/>
              <a:gd name="connsiteY2-108" fmla="*/ 30028 h 787311"/>
              <a:gd name="connsiteX0-109" fmla="*/ 0 w 545128"/>
              <a:gd name="connsiteY0-110" fmla="*/ 51855 h 839166"/>
              <a:gd name="connsiteX1-111" fmla="*/ 217643 w 545128"/>
              <a:gd name="connsiteY1-112" fmla="*/ 839166 h 839166"/>
              <a:gd name="connsiteX2-113" fmla="*/ 545128 w 545128"/>
              <a:gd name="connsiteY2-114" fmla="*/ 6382 h 839166"/>
              <a:gd name="connsiteX0-115" fmla="*/ 0 w 528350"/>
              <a:gd name="connsiteY0-116" fmla="*/ 0 h 787311"/>
              <a:gd name="connsiteX1-117" fmla="*/ 217643 w 528350"/>
              <a:gd name="connsiteY1-118" fmla="*/ 787311 h 787311"/>
              <a:gd name="connsiteX2-119" fmla="*/ 528350 w 528350"/>
              <a:gd name="connsiteY2-120" fmla="*/ 13250 h 787311"/>
              <a:gd name="connsiteX0-121" fmla="*/ 0 w 561906"/>
              <a:gd name="connsiteY0-122" fmla="*/ 35268 h 822579"/>
              <a:gd name="connsiteX1-123" fmla="*/ 217643 w 561906"/>
              <a:gd name="connsiteY1-124" fmla="*/ 822579 h 822579"/>
              <a:gd name="connsiteX2-125" fmla="*/ 561906 w 561906"/>
              <a:gd name="connsiteY2-126" fmla="*/ 6573 h 822579"/>
              <a:gd name="connsiteX0-127" fmla="*/ 0 w 519961"/>
              <a:gd name="connsiteY0-128" fmla="*/ 35268 h 822579"/>
              <a:gd name="connsiteX1-129" fmla="*/ 217643 w 519961"/>
              <a:gd name="connsiteY1-130" fmla="*/ 822579 h 822579"/>
              <a:gd name="connsiteX2-131" fmla="*/ 519961 w 519961"/>
              <a:gd name="connsiteY2-132" fmla="*/ 6573 h 822579"/>
              <a:gd name="connsiteX0-133" fmla="*/ 0 w 461238"/>
              <a:gd name="connsiteY0-134" fmla="*/ 26980 h 814291"/>
              <a:gd name="connsiteX1-135" fmla="*/ 217643 w 461238"/>
              <a:gd name="connsiteY1-136" fmla="*/ 814291 h 814291"/>
              <a:gd name="connsiteX2-137" fmla="*/ 461238 w 461238"/>
              <a:gd name="connsiteY2-138" fmla="*/ 6674 h 814291"/>
              <a:gd name="connsiteX0-139" fmla="*/ 0 w 863388"/>
              <a:gd name="connsiteY0-140" fmla="*/ 0 h 787311"/>
              <a:gd name="connsiteX1-141" fmla="*/ 217643 w 863388"/>
              <a:gd name="connsiteY1-142" fmla="*/ 787311 h 787311"/>
              <a:gd name="connsiteX2-143" fmla="*/ 863388 w 863388"/>
              <a:gd name="connsiteY2-144" fmla="*/ 473086 h 787311"/>
              <a:gd name="connsiteX0-145" fmla="*/ 0 w 863388"/>
              <a:gd name="connsiteY0-146" fmla="*/ 0 h 787311"/>
              <a:gd name="connsiteX1-147" fmla="*/ 217643 w 863388"/>
              <a:gd name="connsiteY1-148" fmla="*/ 787311 h 787311"/>
              <a:gd name="connsiteX2-149" fmla="*/ 863388 w 863388"/>
              <a:gd name="connsiteY2-150" fmla="*/ 473086 h 787311"/>
              <a:gd name="connsiteX0-151" fmla="*/ 0 w 863388"/>
              <a:gd name="connsiteY0-152" fmla="*/ 0 h 787311"/>
              <a:gd name="connsiteX1-153" fmla="*/ 217643 w 863388"/>
              <a:gd name="connsiteY1-154" fmla="*/ 787311 h 787311"/>
              <a:gd name="connsiteX2-155" fmla="*/ 863388 w 863388"/>
              <a:gd name="connsiteY2-156" fmla="*/ 473086 h 787311"/>
              <a:gd name="connsiteX0-157" fmla="*/ 0 w 863388"/>
              <a:gd name="connsiteY0-158" fmla="*/ 0 h 670780"/>
              <a:gd name="connsiteX1-159" fmla="*/ 247212 w 863388"/>
              <a:gd name="connsiteY1-160" fmla="*/ 670780 h 670780"/>
              <a:gd name="connsiteX2-161" fmla="*/ 863388 w 863388"/>
              <a:gd name="connsiteY2-162" fmla="*/ 473086 h 670780"/>
              <a:gd name="connsiteX0-163" fmla="*/ 0 w 863388"/>
              <a:gd name="connsiteY0-164" fmla="*/ 0 h 670780"/>
              <a:gd name="connsiteX1-165" fmla="*/ 247212 w 863388"/>
              <a:gd name="connsiteY1-166" fmla="*/ 670780 h 670780"/>
              <a:gd name="connsiteX2-167" fmla="*/ 863388 w 863388"/>
              <a:gd name="connsiteY2-168" fmla="*/ 473086 h 670780"/>
              <a:gd name="connsiteX0-169" fmla="*/ 0 w 961927"/>
              <a:gd name="connsiteY0-170" fmla="*/ 0 h 618414"/>
              <a:gd name="connsiteX1-171" fmla="*/ 345751 w 961927"/>
              <a:gd name="connsiteY1-172" fmla="*/ 618414 h 618414"/>
              <a:gd name="connsiteX2-173" fmla="*/ 961927 w 961927"/>
              <a:gd name="connsiteY2-174" fmla="*/ 420720 h 618414"/>
              <a:gd name="connsiteX0-175" fmla="*/ 0 w 961927"/>
              <a:gd name="connsiteY0-176" fmla="*/ 0 h 618414"/>
              <a:gd name="connsiteX1-177" fmla="*/ 345751 w 961927"/>
              <a:gd name="connsiteY1-178" fmla="*/ 618414 h 618414"/>
              <a:gd name="connsiteX2-179" fmla="*/ 961927 w 961927"/>
              <a:gd name="connsiteY2-180" fmla="*/ 420720 h 618414"/>
              <a:gd name="connsiteX0-181" fmla="*/ 0 w 961927"/>
              <a:gd name="connsiteY0-182" fmla="*/ 0 h 618414"/>
              <a:gd name="connsiteX1-183" fmla="*/ 345751 w 961927"/>
              <a:gd name="connsiteY1-184" fmla="*/ 618414 h 618414"/>
              <a:gd name="connsiteX2-185" fmla="*/ 961927 w 961927"/>
              <a:gd name="connsiteY2-186" fmla="*/ 420720 h 618414"/>
              <a:gd name="connsiteX0-187" fmla="*/ 0 w 961927"/>
              <a:gd name="connsiteY0-188" fmla="*/ 0 h 618414"/>
              <a:gd name="connsiteX1-189" fmla="*/ 345751 w 961927"/>
              <a:gd name="connsiteY1-190" fmla="*/ 618414 h 618414"/>
              <a:gd name="connsiteX2-191" fmla="*/ 961927 w 961927"/>
              <a:gd name="connsiteY2-192" fmla="*/ 420720 h 618414"/>
              <a:gd name="connsiteX0-193" fmla="*/ 0 w 961927"/>
              <a:gd name="connsiteY0-194" fmla="*/ 0 h 618414"/>
              <a:gd name="connsiteX1-195" fmla="*/ 345751 w 961927"/>
              <a:gd name="connsiteY1-196" fmla="*/ 618414 h 618414"/>
              <a:gd name="connsiteX2-197" fmla="*/ 961927 w 961927"/>
              <a:gd name="connsiteY2-198" fmla="*/ 420720 h 618414"/>
              <a:gd name="connsiteX0-199" fmla="*/ 0 w 961927"/>
              <a:gd name="connsiteY0-200" fmla="*/ 0 h 618414"/>
              <a:gd name="connsiteX1-201" fmla="*/ 345751 w 961927"/>
              <a:gd name="connsiteY1-202" fmla="*/ 618414 h 618414"/>
              <a:gd name="connsiteX2-203" fmla="*/ 961927 w 961927"/>
              <a:gd name="connsiteY2-204" fmla="*/ 420720 h 618414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961927" h="618414">
                <a:moveTo>
                  <a:pt x="0" y="0"/>
                </a:moveTo>
                <a:cubicBezTo>
                  <a:pt x="126902" y="227086"/>
                  <a:pt x="249619" y="443750"/>
                  <a:pt x="345751" y="618414"/>
                </a:cubicBezTo>
                <a:cubicBezTo>
                  <a:pt x="612147" y="548067"/>
                  <a:pt x="659118" y="521478"/>
                  <a:pt x="961927" y="420720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1432547" y="3310062"/>
            <a:ext cx="6456155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成，占上格和中格。书写时注意左斜右斜是一笔完成。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34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矩形 23"/>
          <p:cNvSpPr/>
          <p:nvPr/>
        </p:nvSpPr>
        <p:spPr>
          <a:xfrm>
            <a:off x="2870860" y="1286941"/>
            <a:ext cx="3018897" cy="89273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/>
          <p:cNvSpPr txBox="1"/>
          <p:nvPr/>
        </p:nvSpPr>
        <p:spPr>
          <a:xfrm>
            <a:off x="1019012" y="413539"/>
            <a:ext cx="658435" cy="26622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700" dirty="0">
                <a:latin typeface="汉语拼音" panose="020B0604020202020204" pitchFamily="34" charset="0"/>
                <a:cs typeface="汉语拼音" panose="020B0604020202020204" pitchFamily="34" charset="0"/>
              </a:rPr>
              <a:t>h</a:t>
            </a:r>
            <a:endParaRPr lang="zh-CN" altLang="en-US" sz="16700" dirty="0">
              <a:latin typeface="汉语拼音" panose="020B0604020202020204" pitchFamily="34" charset="0"/>
              <a:cs typeface="汉语拼音" panose="020B0604020202020204" pitchFamily="34" charset="0"/>
            </a:endParaRPr>
          </a:p>
        </p:txBody>
      </p:sp>
      <p:graphicFrame>
        <p:nvGraphicFramePr>
          <p:cNvPr id="15" name="表格 14"/>
          <p:cNvGraphicFramePr>
            <a:graphicFrameLocks noGrp="1"/>
          </p:cNvGraphicFramePr>
          <p:nvPr/>
        </p:nvGraphicFramePr>
        <p:xfrm>
          <a:off x="2859344" y="1282048"/>
          <a:ext cx="3030413" cy="1338626"/>
        </p:xfrm>
        <a:graphic>
          <a:graphicData uri="http://schemas.openxmlformats.org/drawingml/2006/table">
            <a:tbl>
              <a:tblPr firstRow="1" bandRow="1"/>
              <a:tblGrid>
                <a:gridCol w="3030413"/>
              </a:tblGrid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88784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424921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3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文本框 19"/>
          <p:cNvSpPr txBox="1"/>
          <p:nvPr/>
        </p:nvSpPr>
        <p:spPr>
          <a:xfrm>
            <a:off x="899592" y="716052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1</a:t>
            </a:r>
            <a:endParaRPr lang="zh-CN" altLang="en-US" sz="2400" b="1" dirty="0"/>
          </a:p>
        </p:txBody>
      </p:sp>
      <p:sp>
        <p:nvSpPr>
          <p:cNvPr id="28" name="文本框 27"/>
          <p:cNvSpPr txBox="1"/>
          <p:nvPr/>
        </p:nvSpPr>
        <p:spPr>
          <a:xfrm>
            <a:off x="1735221" y="792775"/>
            <a:ext cx="3600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/>
              <a:t>2</a:t>
            </a:r>
            <a:endParaRPr lang="zh-CN" altLang="en-US" sz="2400" b="1" dirty="0"/>
          </a:p>
        </p:txBody>
      </p:sp>
      <p:pic>
        <p:nvPicPr>
          <p:cNvPr id="4" name="m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11201" y="1286940"/>
            <a:ext cx="451532" cy="910482"/>
          </a:xfrm>
          <a:prstGeom prst="rect">
            <a:avLst/>
          </a:prstGeom>
        </p:spPr>
      </p:pic>
      <p:pic>
        <p:nvPicPr>
          <p:cNvPr id="22" name="m2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8391" y="1711422"/>
            <a:ext cx="743254" cy="486000"/>
          </a:xfrm>
          <a:prstGeom prst="rect">
            <a:avLst/>
          </a:prstGeom>
        </p:spPr>
      </p:pic>
      <p:cxnSp>
        <p:nvCxnSpPr>
          <p:cNvPr id="34" name="直接箭头连接符 33"/>
          <p:cNvCxnSpPr/>
          <p:nvPr/>
        </p:nvCxnSpPr>
        <p:spPr>
          <a:xfrm>
            <a:off x="1076786" y="1174449"/>
            <a:ext cx="0" cy="1318841"/>
          </a:xfrm>
          <a:prstGeom prst="straightConnector1">
            <a:avLst/>
          </a:pr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任意多边形: 形状 35"/>
          <p:cNvSpPr/>
          <p:nvPr/>
        </p:nvSpPr>
        <p:spPr>
          <a:xfrm rot="18979110" flipH="1">
            <a:off x="1829866" y="976934"/>
            <a:ext cx="466411" cy="1010257"/>
          </a:xfrm>
          <a:custGeom>
            <a:avLst/>
            <a:gdLst>
              <a:gd name="connsiteX0" fmla="*/ 25638 w 51275"/>
              <a:gd name="connsiteY0" fmla="*/ 0 h 1179320"/>
              <a:gd name="connsiteX1" fmla="*/ 34183 w 51275"/>
              <a:gd name="connsiteY1" fmla="*/ 128187 h 1179320"/>
              <a:gd name="connsiteX2" fmla="*/ 42729 w 51275"/>
              <a:gd name="connsiteY2" fmla="*/ 196554 h 1179320"/>
              <a:gd name="connsiteX3" fmla="*/ 51275 w 51275"/>
              <a:gd name="connsiteY3" fmla="*/ 333286 h 1179320"/>
              <a:gd name="connsiteX4" fmla="*/ 34183 w 51275"/>
              <a:gd name="connsiteY4" fmla="*/ 512748 h 1179320"/>
              <a:gd name="connsiteX5" fmla="*/ 8546 w 51275"/>
              <a:gd name="connsiteY5" fmla="*/ 709301 h 1179320"/>
              <a:gd name="connsiteX6" fmla="*/ 0 w 51275"/>
              <a:gd name="connsiteY6" fmla="*/ 846034 h 1179320"/>
              <a:gd name="connsiteX7" fmla="*/ 17092 w 51275"/>
              <a:gd name="connsiteY7" fmla="*/ 1008404 h 1179320"/>
              <a:gd name="connsiteX8" fmla="*/ 17092 w 51275"/>
              <a:gd name="connsiteY8" fmla="*/ 1179320 h 1179320"/>
              <a:gd name="connsiteX0-1" fmla="*/ 25638 w 42729"/>
              <a:gd name="connsiteY0-2" fmla="*/ 0 h 1179320"/>
              <a:gd name="connsiteX1-3" fmla="*/ 34183 w 42729"/>
              <a:gd name="connsiteY1-4" fmla="*/ 128187 h 1179320"/>
              <a:gd name="connsiteX2-5" fmla="*/ 42729 w 42729"/>
              <a:gd name="connsiteY2-6" fmla="*/ 196554 h 1179320"/>
              <a:gd name="connsiteX3-7" fmla="*/ 34183 w 42729"/>
              <a:gd name="connsiteY3-8" fmla="*/ 512748 h 1179320"/>
              <a:gd name="connsiteX4-9" fmla="*/ 8546 w 42729"/>
              <a:gd name="connsiteY4-10" fmla="*/ 709301 h 1179320"/>
              <a:gd name="connsiteX5-11" fmla="*/ 0 w 42729"/>
              <a:gd name="connsiteY5-12" fmla="*/ 846034 h 1179320"/>
              <a:gd name="connsiteX6-13" fmla="*/ 17092 w 42729"/>
              <a:gd name="connsiteY6-14" fmla="*/ 1008404 h 1179320"/>
              <a:gd name="connsiteX7-15" fmla="*/ 17092 w 42729"/>
              <a:gd name="connsiteY7-16" fmla="*/ 1179320 h 1179320"/>
              <a:gd name="connsiteX0-17" fmla="*/ 25638 w 36439"/>
              <a:gd name="connsiteY0-18" fmla="*/ 0 h 1179320"/>
              <a:gd name="connsiteX1-19" fmla="*/ 34183 w 36439"/>
              <a:gd name="connsiteY1-20" fmla="*/ 128187 h 1179320"/>
              <a:gd name="connsiteX2-21" fmla="*/ 34183 w 36439"/>
              <a:gd name="connsiteY2-22" fmla="*/ 512748 h 1179320"/>
              <a:gd name="connsiteX3-23" fmla="*/ 8546 w 36439"/>
              <a:gd name="connsiteY3-24" fmla="*/ 709301 h 1179320"/>
              <a:gd name="connsiteX4-25" fmla="*/ 0 w 36439"/>
              <a:gd name="connsiteY4-26" fmla="*/ 846034 h 1179320"/>
              <a:gd name="connsiteX5-27" fmla="*/ 17092 w 36439"/>
              <a:gd name="connsiteY5-28" fmla="*/ 1008404 h 1179320"/>
              <a:gd name="connsiteX6-29" fmla="*/ 17092 w 36439"/>
              <a:gd name="connsiteY6-30" fmla="*/ 1179320 h 1179320"/>
              <a:gd name="connsiteX0-31" fmla="*/ 25638 w 34707"/>
              <a:gd name="connsiteY0-32" fmla="*/ 0 h 1179320"/>
              <a:gd name="connsiteX1-33" fmla="*/ 34183 w 34707"/>
              <a:gd name="connsiteY1-34" fmla="*/ 512748 h 1179320"/>
              <a:gd name="connsiteX2-35" fmla="*/ 8546 w 34707"/>
              <a:gd name="connsiteY2-36" fmla="*/ 709301 h 1179320"/>
              <a:gd name="connsiteX3-37" fmla="*/ 0 w 34707"/>
              <a:gd name="connsiteY3-38" fmla="*/ 846034 h 1179320"/>
              <a:gd name="connsiteX4-39" fmla="*/ 17092 w 34707"/>
              <a:gd name="connsiteY4-40" fmla="*/ 1008404 h 1179320"/>
              <a:gd name="connsiteX5-41" fmla="*/ 17092 w 34707"/>
              <a:gd name="connsiteY5-42" fmla="*/ 1179320 h 1179320"/>
              <a:gd name="connsiteX0-43" fmla="*/ 25638 w 25638"/>
              <a:gd name="connsiteY0-44" fmla="*/ 0 h 1179320"/>
              <a:gd name="connsiteX1-45" fmla="*/ 8546 w 25638"/>
              <a:gd name="connsiteY1-46" fmla="*/ 709301 h 1179320"/>
              <a:gd name="connsiteX2-47" fmla="*/ 0 w 25638"/>
              <a:gd name="connsiteY2-48" fmla="*/ 846034 h 1179320"/>
              <a:gd name="connsiteX3-49" fmla="*/ 17092 w 25638"/>
              <a:gd name="connsiteY3-50" fmla="*/ 1008404 h 1179320"/>
              <a:gd name="connsiteX4-51" fmla="*/ 17092 w 25638"/>
              <a:gd name="connsiteY4-52" fmla="*/ 1179320 h 1179320"/>
              <a:gd name="connsiteX0-53" fmla="*/ 25638 w 25638"/>
              <a:gd name="connsiteY0-54" fmla="*/ 0 h 1179320"/>
              <a:gd name="connsiteX1-55" fmla="*/ 0 w 25638"/>
              <a:gd name="connsiteY1-56" fmla="*/ 846034 h 1179320"/>
              <a:gd name="connsiteX2-57" fmla="*/ 17092 w 25638"/>
              <a:gd name="connsiteY2-58" fmla="*/ 1008404 h 1179320"/>
              <a:gd name="connsiteX3-59" fmla="*/ 17092 w 25638"/>
              <a:gd name="connsiteY3-60" fmla="*/ 1179320 h 1179320"/>
              <a:gd name="connsiteX0-61" fmla="*/ 25733 w 25733"/>
              <a:gd name="connsiteY0-62" fmla="*/ 0 h 1179320"/>
              <a:gd name="connsiteX1-63" fmla="*/ 95 w 25733"/>
              <a:gd name="connsiteY1-64" fmla="*/ 846034 h 1179320"/>
              <a:gd name="connsiteX2-65" fmla="*/ 17187 w 25733"/>
              <a:gd name="connsiteY2-66" fmla="*/ 1179320 h 1179320"/>
              <a:gd name="connsiteX0-67" fmla="*/ 73666 w 73666"/>
              <a:gd name="connsiteY0-68" fmla="*/ 0 h 852149"/>
              <a:gd name="connsiteX1-69" fmla="*/ 95 w 73666"/>
              <a:gd name="connsiteY1-70" fmla="*/ 518863 h 852149"/>
              <a:gd name="connsiteX2-71" fmla="*/ 17187 w 73666"/>
              <a:gd name="connsiteY2-72" fmla="*/ 852149 h 852149"/>
              <a:gd name="connsiteX0-73" fmla="*/ 73666 w 73666"/>
              <a:gd name="connsiteY0-74" fmla="*/ 4321 h 856470"/>
              <a:gd name="connsiteX1-75" fmla="*/ 95 w 73666"/>
              <a:gd name="connsiteY1-76" fmla="*/ 523184 h 856470"/>
              <a:gd name="connsiteX2-77" fmla="*/ 17187 w 73666"/>
              <a:gd name="connsiteY2-78" fmla="*/ 856470 h 856470"/>
              <a:gd name="connsiteX0-79" fmla="*/ 73771 w 73771"/>
              <a:gd name="connsiteY0-80" fmla="*/ 4321 h 1091362"/>
              <a:gd name="connsiteX1-81" fmla="*/ 200 w 73771"/>
              <a:gd name="connsiteY1-82" fmla="*/ 523184 h 1091362"/>
              <a:gd name="connsiteX2-83" fmla="*/ 8833 w 73771"/>
              <a:gd name="connsiteY2-84" fmla="*/ 1091362 h 1091362"/>
              <a:gd name="connsiteX0-85" fmla="*/ 73771 w 73771"/>
              <a:gd name="connsiteY0-86" fmla="*/ 9694 h 1096735"/>
              <a:gd name="connsiteX1-87" fmla="*/ 200 w 73771"/>
              <a:gd name="connsiteY1-88" fmla="*/ 528557 h 1096735"/>
              <a:gd name="connsiteX2-89" fmla="*/ 8833 w 73771"/>
              <a:gd name="connsiteY2-90" fmla="*/ 1096735 h 1096735"/>
              <a:gd name="connsiteX0-91" fmla="*/ 75006 w 75006"/>
              <a:gd name="connsiteY0-92" fmla="*/ 9694 h 1096735"/>
              <a:gd name="connsiteX1-93" fmla="*/ 1435 w 75006"/>
              <a:gd name="connsiteY1-94" fmla="*/ 528557 h 1096735"/>
              <a:gd name="connsiteX2-95" fmla="*/ 10068 w 75006"/>
              <a:gd name="connsiteY2-96" fmla="*/ 1096735 h 1096735"/>
              <a:gd name="connsiteX0-97" fmla="*/ 75681 w 75681"/>
              <a:gd name="connsiteY0-98" fmla="*/ 9694 h 1147069"/>
              <a:gd name="connsiteX1-99" fmla="*/ 2110 w 75681"/>
              <a:gd name="connsiteY1-100" fmla="*/ 528557 h 1147069"/>
              <a:gd name="connsiteX2-101" fmla="*/ 6044 w 75681"/>
              <a:gd name="connsiteY2-102" fmla="*/ 1147069 h 1147069"/>
              <a:gd name="connsiteX0-103" fmla="*/ 75681 w 75681"/>
              <a:gd name="connsiteY0-104" fmla="*/ 0 h 1137375"/>
              <a:gd name="connsiteX1-105" fmla="*/ 2110 w 75681"/>
              <a:gd name="connsiteY1-106" fmla="*/ 518863 h 1137375"/>
              <a:gd name="connsiteX2-107" fmla="*/ 6044 w 75681"/>
              <a:gd name="connsiteY2-108" fmla="*/ 1137375 h 1137375"/>
              <a:gd name="connsiteX0-109" fmla="*/ 75681 w 75681"/>
              <a:gd name="connsiteY0-110" fmla="*/ 0 h 1137375"/>
              <a:gd name="connsiteX1-111" fmla="*/ 2110 w 75681"/>
              <a:gd name="connsiteY1-112" fmla="*/ 518863 h 1137375"/>
              <a:gd name="connsiteX2-113" fmla="*/ 6044 w 75681"/>
              <a:gd name="connsiteY2-114" fmla="*/ 1137375 h 1137375"/>
              <a:gd name="connsiteX0-115" fmla="*/ 75681 w 75681"/>
              <a:gd name="connsiteY0-116" fmla="*/ 0 h 1137375"/>
              <a:gd name="connsiteX1-117" fmla="*/ 2110 w 75681"/>
              <a:gd name="connsiteY1-118" fmla="*/ 518863 h 1137375"/>
              <a:gd name="connsiteX2-119" fmla="*/ 6044 w 75681"/>
              <a:gd name="connsiteY2-120" fmla="*/ 1137375 h 1137375"/>
              <a:gd name="connsiteX0-121" fmla="*/ 71061 w 71061"/>
              <a:gd name="connsiteY0-122" fmla="*/ 0 h 1137375"/>
              <a:gd name="connsiteX1-123" fmla="*/ 6677 w 71061"/>
              <a:gd name="connsiteY1-124" fmla="*/ 368208 h 1137375"/>
              <a:gd name="connsiteX2-125" fmla="*/ 1424 w 71061"/>
              <a:gd name="connsiteY2-126" fmla="*/ 1137375 h 1137375"/>
              <a:gd name="connsiteX0-127" fmla="*/ 71176 w 71176"/>
              <a:gd name="connsiteY0-128" fmla="*/ 0 h 1137375"/>
              <a:gd name="connsiteX1-129" fmla="*/ 6792 w 71176"/>
              <a:gd name="connsiteY1-130" fmla="*/ 368208 h 1137375"/>
              <a:gd name="connsiteX2-131" fmla="*/ 1539 w 71176"/>
              <a:gd name="connsiteY2-132" fmla="*/ 1137375 h 1137375"/>
              <a:gd name="connsiteX0-133" fmla="*/ 76446 w 76446"/>
              <a:gd name="connsiteY0-134" fmla="*/ 0 h 1137375"/>
              <a:gd name="connsiteX1-135" fmla="*/ 12062 w 76446"/>
              <a:gd name="connsiteY1-136" fmla="*/ 368208 h 1137375"/>
              <a:gd name="connsiteX2-137" fmla="*/ 6809 w 76446"/>
              <a:gd name="connsiteY2-138" fmla="*/ 1137375 h 1137375"/>
              <a:gd name="connsiteX0-139" fmla="*/ 76411 w 76411"/>
              <a:gd name="connsiteY0-140" fmla="*/ 0 h 1137375"/>
              <a:gd name="connsiteX1-141" fmla="*/ 12027 w 76411"/>
              <a:gd name="connsiteY1-142" fmla="*/ 368208 h 1137375"/>
              <a:gd name="connsiteX2-143" fmla="*/ 6774 w 76411"/>
              <a:gd name="connsiteY2-144" fmla="*/ 1137375 h 1137375"/>
              <a:gd name="connsiteX0-145" fmla="*/ 79381 w 79381"/>
              <a:gd name="connsiteY0-146" fmla="*/ 0 h 1020753"/>
              <a:gd name="connsiteX1-147" fmla="*/ 14997 w 79381"/>
              <a:gd name="connsiteY1-148" fmla="*/ 368208 h 1020753"/>
              <a:gd name="connsiteX2-149" fmla="*/ 7639 w 79381"/>
              <a:gd name="connsiteY2-150" fmla="*/ 1020753 h 1020753"/>
              <a:gd name="connsiteX0-151" fmla="*/ 77791 w 77791"/>
              <a:gd name="connsiteY0-152" fmla="*/ 0 h 1020753"/>
              <a:gd name="connsiteX1-153" fmla="*/ 13407 w 77791"/>
              <a:gd name="connsiteY1-154" fmla="*/ 368208 h 1020753"/>
              <a:gd name="connsiteX2-155" fmla="*/ 6049 w 77791"/>
              <a:gd name="connsiteY2-156" fmla="*/ 1020753 h 1020753"/>
              <a:gd name="connsiteX0-157" fmla="*/ 79775 w 79775"/>
              <a:gd name="connsiteY0-158" fmla="*/ 0 h 1020753"/>
              <a:gd name="connsiteX1-159" fmla="*/ 7695 w 79775"/>
              <a:gd name="connsiteY1-160" fmla="*/ 397599 h 1020753"/>
              <a:gd name="connsiteX2-161" fmla="*/ 8033 w 79775"/>
              <a:gd name="connsiteY2-162" fmla="*/ 1020753 h 1020753"/>
              <a:gd name="connsiteX0-163" fmla="*/ 75928 w 75928"/>
              <a:gd name="connsiteY0-164" fmla="*/ 0 h 1162231"/>
              <a:gd name="connsiteX1-165" fmla="*/ 3848 w 75928"/>
              <a:gd name="connsiteY1-166" fmla="*/ 397599 h 1162231"/>
              <a:gd name="connsiteX2-167" fmla="*/ 19010 w 75928"/>
              <a:gd name="connsiteY2-168" fmla="*/ 1162231 h 1162231"/>
              <a:gd name="connsiteX0-169" fmla="*/ 74076 w 74076"/>
              <a:gd name="connsiteY0-170" fmla="*/ 0 h 1224203"/>
              <a:gd name="connsiteX1-171" fmla="*/ 3723 w 74076"/>
              <a:gd name="connsiteY1-172" fmla="*/ 459571 h 1224203"/>
              <a:gd name="connsiteX2-173" fmla="*/ 18885 w 74076"/>
              <a:gd name="connsiteY2-174" fmla="*/ 1224203 h 1224203"/>
              <a:gd name="connsiteX0-175" fmla="*/ 74076 w 74076"/>
              <a:gd name="connsiteY0-176" fmla="*/ 0 h 1224203"/>
              <a:gd name="connsiteX1-177" fmla="*/ 3723 w 74076"/>
              <a:gd name="connsiteY1-178" fmla="*/ 459571 h 1224203"/>
              <a:gd name="connsiteX2-179" fmla="*/ 18885 w 74076"/>
              <a:gd name="connsiteY2-180" fmla="*/ 1224203 h 1224203"/>
              <a:gd name="connsiteX0-181" fmla="*/ 73505 w 73505"/>
              <a:gd name="connsiteY0-182" fmla="*/ 0 h 1224203"/>
              <a:gd name="connsiteX1-183" fmla="*/ 3862 w 73505"/>
              <a:gd name="connsiteY1-184" fmla="*/ 544473 h 1224203"/>
              <a:gd name="connsiteX2-185" fmla="*/ 18314 w 73505"/>
              <a:gd name="connsiteY2-186" fmla="*/ 1224203 h 1224203"/>
              <a:gd name="connsiteX0-187" fmla="*/ 72058 w 72058"/>
              <a:gd name="connsiteY0-188" fmla="*/ 0 h 1263957"/>
              <a:gd name="connsiteX1-189" fmla="*/ 2415 w 72058"/>
              <a:gd name="connsiteY1-190" fmla="*/ 544473 h 1263957"/>
              <a:gd name="connsiteX2-191" fmla="*/ 23415 w 72058"/>
              <a:gd name="connsiteY2-192" fmla="*/ 1263957 h 1263957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72058" h="1263957">
                <a:moveTo>
                  <a:pt x="72058" y="0"/>
                </a:moveTo>
                <a:cubicBezTo>
                  <a:pt x="31613" y="132732"/>
                  <a:pt x="10522" y="333814"/>
                  <a:pt x="2415" y="544473"/>
                </a:cubicBezTo>
                <a:cubicBezTo>
                  <a:pt x="-5692" y="755133"/>
                  <a:pt x="7962" y="1001305"/>
                  <a:pt x="23415" y="1263957"/>
                </a:cubicBezTo>
              </a:path>
            </a:pathLst>
          </a:custGeom>
          <a:ln w="5715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9593" y="3310062"/>
            <a:ext cx="7344815" cy="1421928"/>
          </a:xfrm>
          <a:prstGeom prst="rect">
            <a:avLst/>
          </a:prstGeom>
          <a:solidFill>
            <a:schemeClr val="bg1">
              <a:alpha val="52000"/>
            </a:schemeClr>
          </a:solidFill>
        </p:spPr>
        <p:txBody>
          <a:bodyPr wrap="square">
            <a:spAutoFit/>
          </a:bodyPr>
          <a:lstStyle/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书写提示</a:t>
            </a:r>
            <a:endParaRPr lang="en-US" altLang="zh-CN" sz="2400" b="1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lvl="0">
              <a:lnSpc>
                <a:spcPct val="120000"/>
              </a:lnSpc>
              <a:defRPr/>
            </a:pP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    两笔</a:t>
            </a:r>
            <a:r>
              <a:rPr lang="zh-CN" altLang="en-US" sz="2400" b="1">
                <a:latin typeface="宋体" panose="02010600030101010101" pitchFamily="2" charset="-122"/>
                <a:ea typeface="宋体" panose="02010600030101010101" pitchFamily="2" charset="-122"/>
              </a:rPr>
              <a:t>写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成，占上格和中格。书写时注意第一笔竖要占到上格，和</a:t>
            </a:r>
            <a:r>
              <a:rPr lang="en-US" altLang="zh-CN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n</a:t>
            </a:r>
            <a:r>
              <a:rPr lang="zh-CN" altLang="en-US" sz="2400" b="1" smtClean="0">
                <a:latin typeface="宋体" panose="02010600030101010101" pitchFamily="2" charset="-122"/>
                <a:ea typeface="宋体" panose="02010600030101010101" pitchFamily="2" charset="-122"/>
              </a:rPr>
              <a:t>的字母形体区分开来。</a:t>
            </a:r>
            <a:endParaRPr kumimoji="0" lang="zh-CN" altLang="en-US" sz="16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9757" y="1080012"/>
            <a:ext cx="2771800" cy="1701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35" presetClass="emph" presetSubtype="0" repeatCount="2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discrete" valueType="str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hidden"/>
                                          </p:val>
                                        </p:tav>
                                        <p:tav tm="50000">
                                          <p:val>
                                            <p:strVal val="visible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xit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1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12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4" grpId="1" animBg="1"/>
      <p:bldP spid="24" grpId="2" animBg="1"/>
      <p:bldP spid="20" grpId="0"/>
      <p:bldP spid="28" grpId="0"/>
      <p:bldP spid="3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ChangeArrowheads="1"/>
          </p:cNvSpPr>
          <p:nvPr/>
        </p:nvSpPr>
        <p:spPr bwMode="auto">
          <a:xfrm>
            <a:off x="467544" y="1275606"/>
            <a:ext cx="7920880" cy="623248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60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找出</a:t>
            </a:r>
            <a:r>
              <a:rPr lang="zh-CN" altLang="en-US" sz="3600" dirty="0" smtClean="0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Times New Roman" panose="02020603050405020304" charset="0"/>
              </a:rPr>
              <a:t>下面拼音中的声母。</a:t>
            </a:r>
            <a:endParaRPr lang="zh-CN" altLang="en-US" sz="36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498169" y="2022175"/>
            <a:ext cx="66236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a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498169" y="3280321"/>
            <a:ext cx="60465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991214" y="2022175"/>
            <a:ext cx="630301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4573900" y="2022175"/>
            <a:ext cx="35458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 err="1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i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6" name="矩形 25"/>
          <p:cNvSpPr/>
          <p:nvPr/>
        </p:nvSpPr>
        <p:spPr>
          <a:xfrm>
            <a:off x="5925745" y="2022175"/>
            <a:ext cx="59984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b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7308135" y="2022175"/>
            <a:ext cx="612668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o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3021055" y="3280321"/>
            <a:ext cx="622286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u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4507931" y="3280321"/>
            <a:ext cx="603050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ü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8" name="矩形 37"/>
          <p:cNvSpPr/>
          <p:nvPr/>
        </p:nvSpPr>
        <p:spPr>
          <a:xfrm>
            <a:off x="5921168" y="3280321"/>
            <a:ext cx="546945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1" name="矩形 40"/>
          <p:cNvSpPr/>
          <p:nvPr/>
        </p:nvSpPr>
        <p:spPr>
          <a:xfrm>
            <a:off x="7327906" y="3280321"/>
            <a:ext cx="588623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60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e</a:t>
            </a:r>
            <a:endParaRPr lang="zh-CN" altLang="en-US" sz="60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45" name="矩形 44"/>
          <p:cNvSpPr/>
          <p:nvPr/>
        </p:nvSpPr>
        <p:spPr>
          <a:xfrm>
            <a:off x="3021055" y="2283718"/>
            <a:ext cx="8803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5868144" y="2283718"/>
            <a:ext cx="8803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459383" y="3736652"/>
            <a:ext cx="8803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5851871" y="3579862"/>
            <a:ext cx="880369" cy="923330"/>
          </a:xfrm>
          <a:prstGeom prst="rect">
            <a:avLst/>
          </a:prstGeom>
          <a:effectLst/>
        </p:spPr>
        <p:txBody>
          <a:bodyPr wrap="none">
            <a:spAutoFit/>
          </a:bodyPr>
          <a:lstStyle/>
          <a:p>
            <a:r>
              <a:rPr lang="en-US" altLang="zh-CN" sz="5400" b="1" smtClean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汉语拼音" panose="020B0604020202020204" pitchFamily="34" charset="0"/>
              </a:rPr>
              <a:t>√</a:t>
            </a:r>
            <a:endParaRPr lang="zh-CN" altLang="en-US" sz="5400" b="1" dirty="0">
              <a:solidFill>
                <a:srgbClr val="FF0000"/>
              </a:solidFill>
              <a:latin typeface="宋体" panose="02010600030101010101" pitchFamily="2" charset="-122"/>
              <a:ea typeface="宋体" panose="0201060003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179512" y="195486"/>
            <a:ext cx="2610240" cy="720080"/>
            <a:chOff x="377584" y="339502"/>
            <a:chExt cx="2610240" cy="720080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683568" y="367005"/>
              <a:ext cx="2268000" cy="692577"/>
            </a:xfrm>
            <a:prstGeom prst="rect">
              <a:avLst/>
            </a:prstGeom>
          </p:spPr>
        </p:pic>
        <p:sp>
          <p:nvSpPr>
            <p:cNvPr id="25" name="文本框 14"/>
            <p:cNvSpPr txBox="1"/>
            <p:nvPr/>
          </p:nvSpPr>
          <p:spPr>
            <a:xfrm>
              <a:off x="864933" y="339502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课堂演练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7" name="图片 2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371216"/>
              <a:ext cx="450000" cy="559757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19" grpId="0"/>
      <p:bldP spid="20" grpId="0"/>
      <p:bldP spid="2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4735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6316" y="555526"/>
            <a:ext cx="4159699" cy="4544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2" name="组合 1"/>
          <p:cNvGrpSpPr/>
          <p:nvPr/>
        </p:nvGrpSpPr>
        <p:grpSpPr>
          <a:xfrm>
            <a:off x="987158" y="1493292"/>
            <a:ext cx="848538" cy="809809"/>
            <a:chOff x="1162787" y="1635646"/>
            <a:chExt cx="898566" cy="870325"/>
          </a:xfrm>
        </p:grpSpPr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20" name="Rectangle 2"/>
            <p:cNvSpPr txBox="1"/>
            <p:nvPr/>
          </p:nvSpPr>
          <p:spPr>
            <a:xfrm>
              <a:off x="1298819" y="1790424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b</a:t>
              </a:r>
              <a:endParaRPr lang="en-US" altLang="zh-CN" sz="4400" b="1" smtClean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827584" y="2627699"/>
            <a:ext cx="848538" cy="809809"/>
            <a:chOff x="1162787" y="1635646"/>
            <a:chExt cx="898566" cy="870325"/>
          </a:xfrm>
        </p:grpSpPr>
        <p:pic>
          <p:nvPicPr>
            <p:cNvPr id="30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1" name="Rectangle 2"/>
            <p:cNvSpPr txBox="1"/>
            <p:nvPr/>
          </p:nvSpPr>
          <p:spPr>
            <a:xfrm>
              <a:off x="1391547" y="1807683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p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2007399" y="1755909"/>
            <a:ext cx="848538" cy="809809"/>
            <a:chOff x="1162787" y="1635646"/>
            <a:chExt cx="898566" cy="870325"/>
          </a:xfrm>
        </p:grpSpPr>
        <p:pic>
          <p:nvPicPr>
            <p:cNvPr id="33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4" name="Rectangle 2"/>
            <p:cNvSpPr txBox="1"/>
            <p:nvPr/>
          </p:nvSpPr>
          <p:spPr>
            <a:xfrm>
              <a:off x="1209721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m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3105006" y="1459533"/>
            <a:ext cx="848538" cy="809809"/>
            <a:chOff x="1162787" y="1635646"/>
            <a:chExt cx="898566" cy="870325"/>
          </a:xfrm>
        </p:grpSpPr>
        <p:pic>
          <p:nvPicPr>
            <p:cNvPr id="36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Rectangle 2"/>
            <p:cNvSpPr txBox="1"/>
            <p:nvPr/>
          </p:nvSpPr>
          <p:spPr>
            <a:xfrm>
              <a:off x="1305774" y="178932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d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3033186" y="2717428"/>
            <a:ext cx="848538" cy="809809"/>
            <a:chOff x="1162787" y="1635646"/>
            <a:chExt cx="898566" cy="870325"/>
          </a:xfrm>
        </p:grpSpPr>
        <p:pic>
          <p:nvPicPr>
            <p:cNvPr id="45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Rectangle 2"/>
            <p:cNvSpPr txBox="1"/>
            <p:nvPr/>
          </p:nvSpPr>
          <p:spPr>
            <a:xfrm>
              <a:off x="1352389" y="1807966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t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2148105" y="2583151"/>
            <a:ext cx="848538" cy="809809"/>
            <a:chOff x="1162787" y="1635646"/>
            <a:chExt cx="898566" cy="870325"/>
          </a:xfrm>
        </p:grpSpPr>
        <p:pic>
          <p:nvPicPr>
            <p:cNvPr id="4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9" name="Rectangle 2"/>
            <p:cNvSpPr txBox="1"/>
            <p:nvPr/>
          </p:nvSpPr>
          <p:spPr>
            <a:xfrm>
              <a:off x="1352389" y="1898608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f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56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第一课时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57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59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grpSp>
        <p:nvGrpSpPr>
          <p:cNvPr id="28" name="组合 27"/>
          <p:cNvGrpSpPr/>
          <p:nvPr/>
        </p:nvGrpSpPr>
        <p:grpSpPr>
          <a:xfrm>
            <a:off x="2159799" y="915566"/>
            <a:ext cx="848538" cy="809809"/>
            <a:chOff x="1162787" y="1635646"/>
            <a:chExt cx="898566" cy="870325"/>
          </a:xfrm>
        </p:grpSpPr>
        <p:pic>
          <p:nvPicPr>
            <p:cNvPr id="38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9" name="Rectangle 2"/>
            <p:cNvSpPr txBox="1"/>
            <p:nvPr/>
          </p:nvSpPr>
          <p:spPr>
            <a:xfrm>
              <a:off x="1311060" y="1810572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n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795470" y="2139702"/>
            <a:ext cx="848538" cy="809809"/>
            <a:chOff x="1162787" y="1635646"/>
            <a:chExt cx="898566" cy="870325"/>
          </a:xfrm>
        </p:grpSpPr>
        <p:pic>
          <p:nvPicPr>
            <p:cNvPr id="41" name="Picture 4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0" b="100000" l="0" r="100000">
                          <a14:foregroundMark x1="67429" y1="14454" x2="78571" y2="2123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162787" y="1635646"/>
              <a:ext cx="898566" cy="87032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2" name="Rectangle 2"/>
            <p:cNvSpPr txBox="1"/>
            <p:nvPr/>
          </p:nvSpPr>
          <p:spPr>
            <a:xfrm>
              <a:off x="1409036" y="1910861"/>
              <a:ext cx="576064" cy="576064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ctr"/>
            <a:lstStyle/>
            <a:p>
              <a:r>
                <a:rPr lang="en-US" altLang="zh-CN" sz="44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黑体" panose="02010609060101010101" pitchFamily="49" charset="-122"/>
                  <a:cs typeface="汉语拼音" panose="020B0604020202020204" pitchFamily="34" charset="0"/>
                </a:rPr>
                <a:t>l</a:t>
              </a:r>
              <a:endParaRPr lang="en-US" altLang="zh-CN" sz="4400" b="1" dirty="0">
                <a:solidFill>
                  <a:schemeClr val="bg1"/>
                </a:solidFill>
                <a:latin typeface="汉语拼音" panose="020B0604020202020204" pitchFamily="34" charset="0"/>
                <a:ea typeface="黑体" panose="02010609060101010101" pitchFamily="49" charset="-122"/>
                <a:cs typeface="汉语拼音" panose="020B0604020202020204" pitchFamily="34" charset="0"/>
              </a:endParaRPr>
            </a:p>
          </p:txBody>
        </p:sp>
      </p:grpSp>
      <p:sp>
        <p:nvSpPr>
          <p:cNvPr id="53" name="文本框 14"/>
          <p:cNvSpPr txBox="1"/>
          <p:nvPr/>
        </p:nvSpPr>
        <p:spPr>
          <a:xfrm>
            <a:off x="326286" y="458185"/>
            <a:ext cx="2211933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olidFill>
                  <a:srgbClr val="0000FF"/>
                </a:solidFill>
              </a:rPr>
              <a:t>摘苹果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4.19753E-6 L 0.67639 0.38271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3819" y="1913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3.82716E-6 L 0.80416 0.26049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0208" y="13025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1.7284E-6 L 0.59636 0.45803 " pathEditMode="relative" rAng="0" ptsTypes="AA">
                                      <p:cBhvr>
                                        <p:cTn id="16" dur="2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809" y="22901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3.45679E-6 L 0.53541 0.36419 " pathEditMode="relative" rAng="0" ptsTypes="AA">
                                      <p:cBhvr>
                                        <p:cTn id="21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6771" y="1821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23457E-6 L 0.31876 0.25679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5937" y="128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4.19753E-6 L 0.32899 0.29723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6441" y="14846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-1.23457E-7 L 0.50868 0.63519 " pathEditMode="relative" rAng="0" ptsTypes="AA">
                                      <p:cBhvr>
                                        <p:cTn id="36" dur="2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434" y="31759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3.08642E-6 L 0.23542 0.2571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771" y="12840"/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3" name="组合 42"/>
          <p:cNvGrpSpPr/>
          <p:nvPr/>
        </p:nvGrpSpPr>
        <p:grpSpPr>
          <a:xfrm>
            <a:off x="6532085" y="1203598"/>
            <a:ext cx="2348503" cy="3651354"/>
            <a:chOff x="3541468" y="2490093"/>
            <a:chExt cx="1534588" cy="2385913"/>
          </a:xfrm>
        </p:grpSpPr>
        <p:pic>
          <p:nvPicPr>
            <p:cNvPr id="44" name="图片 43"/>
            <p:cNvPicPr>
              <a:picLocks noChangeAspect="1"/>
            </p:cNvPicPr>
            <p:nvPr/>
          </p:nvPicPr>
          <p:blipFill rotWithShape="1">
            <a:blip r:embed="rId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4653" t="3636" r="37166" b="23330"/>
            <a:stretch>
              <a:fillRect/>
            </a:stretch>
          </p:blipFill>
          <p:spPr>
            <a:xfrm>
              <a:off x="3541468" y="2490093"/>
              <a:ext cx="1534588" cy="2385913"/>
            </a:xfrm>
            <a:prstGeom prst="rect">
              <a:avLst/>
            </a:prstGeom>
          </p:spPr>
        </p:pic>
        <p:sp>
          <p:nvSpPr>
            <p:cNvPr id="45" name="矩形 44"/>
            <p:cNvSpPr/>
            <p:nvPr/>
          </p:nvSpPr>
          <p:spPr>
            <a:xfrm>
              <a:off x="3851920" y="2490093"/>
              <a:ext cx="1052559" cy="58477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numCol="1">
              <a:prstTxWarp prst="textArchUp">
                <a:avLst/>
              </a:prstTxWarp>
              <a:spAutoFit/>
            </a:bodyPr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声母</a:t>
              </a:r>
              <a:endParaRPr lang="zh-CN" altLang="en-US" sz="3200" b="1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896556" y="1203598"/>
            <a:ext cx="2553575" cy="3773801"/>
            <a:chOff x="989207" y="2524701"/>
            <a:chExt cx="1638577" cy="2421572"/>
          </a:xfrm>
        </p:grpSpPr>
        <p:pic>
          <p:nvPicPr>
            <p:cNvPr id="39" name="图片 38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rightnessContrast contrast="20000"/>
                      </a14:imgEffect>
                      <a14:imgEffect>
                        <a14:saturation sat="2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790" t="7896" r="65236" b="22301"/>
            <a:stretch>
              <a:fillRect/>
            </a:stretch>
          </p:blipFill>
          <p:spPr>
            <a:xfrm>
              <a:off x="989207" y="2578138"/>
              <a:ext cx="1638577" cy="2368135"/>
            </a:xfrm>
            <a:prstGeom prst="rect">
              <a:avLst/>
            </a:prstGeom>
          </p:spPr>
        </p:pic>
        <p:sp>
          <p:nvSpPr>
            <p:cNvPr id="42" name="矩形 41"/>
            <p:cNvSpPr/>
            <p:nvPr/>
          </p:nvSpPr>
          <p:spPr>
            <a:xfrm>
              <a:off x="1043608" y="2524701"/>
              <a:ext cx="1477604" cy="5847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prstTxWarp prst="textArchUp">
                <a:avLst/>
              </a:prstTxWarp>
              <a:spAutoFit/>
            </a:bodyPr>
            <a:lstStyle/>
            <a:p>
              <a:pPr lvl="0" algn="ctr" fontAlgn="base">
                <a:spcBef>
                  <a:spcPct val="0"/>
                </a:spcBef>
                <a:spcAft>
                  <a:spcPct val="0"/>
                </a:spcAft>
              </a:pPr>
              <a:r>
                <a:rPr lang="zh-CN" altLang="en-US" sz="3600" b="1" smtClean="0">
                  <a:solidFill>
                    <a:srgbClr val="000000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Times New Roman" panose="02020603050405020304" charset="0"/>
                </a:rPr>
                <a:t>单韵母</a:t>
              </a:r>
              <a:endParaRPr lang="zh-CN" altLang="en-US" sz="3600" b="1" dirty="0">
                <a:solidFill>
                  <a:prstClr val="black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3164416" y="125219"/>
            <a:ext cx="2816764" cy="646331"/>
            <a:chOff x="5499652" y="3435846"/>
            <a:chExt cx="2816764" cy="646331"/>
          </a:xfrm>
        </p:grpSpPr>
        <p:sp>
          <p:nvSpPr>
            <p:cNvPr id="21" name="文本框 15"/>
            <p:cNvSpPr txBox="1"/>
            <p:nvPr/>
          </p:nvSpPr>
          <p:spPr>
            <a:xfrm>
              <a:off x="5634111" y="3435846"/>
              <a:ext cx="2547846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defRPr/>
              </a:pP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第</a:t>
              </a:r>
              <a:r>
                <a:rPr kumimoji="1" lang="zh-CN" altLang="en-US" sz="3600" b="1" kern="0" noProof="0">
                  <a:latin typeface="宋体" panose="02010600030101010101" pitchFamily="2" charset="-122"/>
                  <a:ea typeface="宋体" panose="02010600030101010101" pitchFamily="2" charset="-122"/>
                </a:rPr>
                <a:t>二</a:t>
              </a:r>
              <a:r>
                <a:rPr kumimoji="1" lang="zh-CN" altLang="en-US" sz="3600" b="1" i="0" u="none" strike="noStrike" kern="0" cap="none" spc="0" normalizeH="0" baseline="0" noProof="0" smtClean="0">
                  <a:ln>
                    <a:noFill/>
                  </a:ln>
                  <a:effectLst/>
                  <a:uLnTx/>
                  <a:uFillTx/>
                  <a:latin typeface="宋体" panose="02010600030101010101" pitchFamily="2" charset="-122"/>
                  <a:ea typeface="宋体" panose="02010600030101010101" pitchFamily="2" charset="-122"/>
                </a:rPr>
                <a:t>课时</a:t>
              </a:r>
              <a:endParaRPr kumimoji="1" lang="zh-CN" altLang="en-US" sz="3600" b="1" i="0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sp>
          <p:nvSpPr>
            <p:cNvPr id="22" name="iconfont-1191-870150"/>
            <p:cNvSpPr>
              <a:spLocks noChangeAspect="1"/>
            </p:cNvSpPr>
            <p:nvPr/>
          </p:nvSpPr>
          <p:spPr bwMode="auto">
            <a:xfrm>
              <a:off x="8033446" y="3546784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  <p:sp>
          <p:nvSpPr>
            <p:cNvPr id="34" name="iconfont-1191-870150"/>
            <p:cNvSpPr>
              <a:spLocks noChangeAspect="1"/>
            </p:cNvSpPr>
            <p:nvPr/>
          </p:nvSpPr>
          <p:spPr bwMode="auto">
            <a:xfrm rot="10800000">
              <a:off x="5499652" y="3546785"/>
              <a:ext cx="282970" cy="424454"/>
            </a:xfrm>
            <a:custGeom>
              <a:avLst/>
              <a:gdLst>
                <a:gd name="T0" fmla="*/ 2486 w 2486"/>
                <a:gd name="T1" fmla="*/ 1865 h 3729"/>
                <a:gd name="T2" fmla="*/ 0 w 2486"/>
                <a:gd name="T3" fmla="*/ 0 h 3729"/>
                <a:gd name="T4" fmla="*/ 0 w 2486"/>
                <a:gd name="T5" fmla="*/ 3729 h 3729"/>
                <a:gd name="T6" fmla="*/ 2486 w 2486"/>
                <a:gd name="T7" fmla="*/ 1865 h 37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486" h="3729">
                  <a:moveTo>
                    <a:pt x="2486" y="1865"/>
                  </a:moveTo>
                  <a:lnTo>
                    <a:pt x="0" y="0"/>
                  </a:lnTo>
                  <a:lnTo>
                    <a:pt x="0" y="3729"/>
                  </a:lnTo>
                  <a:lnTo>
                    <a:pt x="2486" y="1865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</p:sp>
      </p:grpSp>
      <p:sp>
        <p:nvSpPr>
          <p:cNvPr id="46" name="矩形 45"/>
          <p:cNvSpPr/>
          <p:nvPr/>
        </p:nvSpPr>
        <p:spPr>
          <a:xfrm>
            <a:off x="611560" y="1419622"/>
            <a:ext cx="622286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a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47" name="矩形 46"/>
          <p:cNvSpPr/>
          <p:nvPr/>
        </p:nvSpPr>
        <p:spPr>
          <a:xfrm>
            <a:off x="1453392" y="1419622"/>
            <a:ext cx="59343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h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186383" y="1419622"/>
            <a:ext cx="58541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u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49" name="矩形 48"/>
          <p:cNvSpPr/>
          <p:nvPr/>
        </p:nvSpPr>
        <p:spPr>
          <a:xfrm>
            <a:off x="611560" y="2800548"/>
            <a:ext cx="56938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g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50" name="矩形 49"/>
          <p:cNvSpPr/>
          <p:nvPr/>
        </p:nvSpPr>
        <p:spPr>
          <a:xfrm>
            <a:off x="1453392" y="2800548"/>
            <a:ext cx="51648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k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51" name="矩形 50"/>
          <p:cNvSpPr/>
          <p:nvPr/>
        </p:nvSpPr>
        <p:spPr>
          <a:xfrm>
            <a:off x="2186383" y="2800548"/>
            <a:ext cx="554960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5400" b="1" smtClean="0">
                <a:solidFill>
                  <a:srgbClr val="FF0000"/>
                </a:solidFill>
                <a:latin typeface="汉语拼音" panose="020B0604020202020204" pitchFamily="34" charset="0"/>
                <a:ea typeface="+mj-ea"/>
                <a:cs typeface="汉语拼音" panose="020B0604020202020204" pitchFamily="34" charset="0"/>
              </a:rPr>
              <a:t>e</a:t>
            </a:r>
            <a:endParaRPr lang="en-US" altLang="zh-CN" sz="5400" b="1" dirty="0">
              <a:solidFill>
                <a:srgbClr val="FF0000"/>
              </a:solidFill>
              <a:latin typeface="汉语拼音" panose="020B0604020202020204" pitchFamily="34" charset="0"/>
              <a:ea typeface="+mj-ea"/>
              <a:cs typeface="汉语拼音" panose="020B0604020202020204" pitchFamily="34" charset="0"/>
            </a:endParaRPr>
          </a:p>
        </p:txBody>
      </p:sp>
      <p:sp>
        <p:nvSpPr>
          <p:cNvPr id="18" name="文本框 14"/>
          <p:cNvSpPr txBox="1"/>
          <p:nvPr/>
        </p:nvSpPr>
        <p:spPr>
          <a:xfrm>
            <a:off x="326286" y="652358"/>
            <a:ext cx="31211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olidFill>
                  <a:srgbClr val="0000FF"/>
                </a:solidFill>
              </a:rPr>
              <a:t>声母韵母分类</a:t>
            </a:r>
            <a:endParaRPr lang="zh-CN" altLang="en-US" dirty="0">
              <a:solidFill>
                <a:srgbClr val="0000FF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94444E-6 4.88587E-6 L 0.39132 0.42813 " pathEditMode="relative" rAng="0" ptsTypes="AA">
                                      <p:cBhvr>
                                        <p:cTn id="6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566" y="21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88587E-6 L 0.58437 0.41394 " pathEditMode="relative" rAng="0" ptsTypes="AA">
                                      <p:cBhvr>
                                        <p:cTn id="1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9219" y="2069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88587E-6 L 0.29201 0.42813 " pathEditMode="relative" rAng="0" ptsTypes="AA">
                                      <p:cBhvr>
                                        <p:cTn id="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601" y="2140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2.01727E-6 L 0.74861 0.14559 " pathEditMode="relative" rAng="0" ptsTypes="AA">
                                      <p:cBhvr>
                                        <p:cTn id="1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7431" y="727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-3.56063E-6 L 0.7224 0.14564 " pathEditMode="relative" rAng="0" ptsTypes="AA">
                                      <p:cBhvr>
                                        <p:cTn id="22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6111" y="728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9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-3.56063E-6 L 0.36441 0.15983 " pathEditMode="relative" rAng="0" ptsTypes="AA">
                                      <p:cBhvr>
                                        <p:cTn id="26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212" y="7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/>
      <p:bldP spid="50" grpId="0"/>
      <p:bldP spid="51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文本框 14"/>
          <p:cNvSpPr txBox="1"/>
          <p:nvPr/>
        </p:nvSpPr>
        <p:spPr>
          <a:xfrm>
            <a:off x="259247" y="76294"/>
            <a:ext cx="3121100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>
            <a:defPPr>
              <a:defRPr lang="zh-CN"/>
            </a:defPPr>
            <a:lvl1pPr>
              <a:defRPr sz="3600" b="1">
                <a:solidFill>
                  <a:srgbClr val="0000CC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</a:lstStyle>
          <a:p>
            <a:r>
              <a:rPr lang="zh-CN" altLang="en-US" smtClean="0">
                <a:solidFill>
                  <a:srgbClr val="0000FF"/>
                </a:solidFill>
              </a:rPr>
              <a:t>拼读大转盘</a:t>
            </a:r>
            <a:endParaRPr lang="zh-CN" altLang="en-US" dirty="0">
              <a:solidFill>
                <a:srgbClr val="0000FF"/>
              </a:solidFill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-1008602" y="238595"/>
            <a:ext cx="7632848" cy="4904905"/>
            <a:chOff x="-1008602" y="238595"/>
            <a:chExt cx="7632848" cy="4904905"/>
          </a:xfrm>
        </p:grpSpPr>
        <p:graphicFrame>
          <p:nvGraphicFramePr>
            <p:cNvPr id="2" name="图表 1"/>
            <p:cNvGraphicFramePr/>
            <p:nvPr/>
          </p:nvGraphicFramePr>
          <p:xfrm>
            <a:off x="-1008602" y="238595"/>
            <a:ext cx="7632848" cy="49049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12" name="chart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49485" y1="23280" x2="49485" y2="2328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9369497">
              <a:off x="1753548" y="1175617"/>
              <a:ext cx="422694" cy="823600"/>
            </a:xfrm>
            <a:prstGeom prst="rect">
              <a:avLst/>
            </a:prstGeom>
          </p:spPr>
        </p:pic>
        <p:pic>
          <p:nvPicPr>
            <p:cNvPr id="14" name="chart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18" b="89697" l="9783" r="100000">
                          <a14:foregroundMark x1="34783" y1="12727" x2="34783" y2="127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5206677" flipH="1" flipV="1">
              <a:off x="1355439" y="2626139"/>
              <a:ext cx="495942" cy="889460"/>
            </a:xfrm>
            <a:prstGeom prst="rect">
              <a:avLst/>
            </a:prstGeom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0" b="90000" l="0" r="89474">
                          <a14:foregroundMark x1="27068" y1="20000" x2="48872" y2="2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078006">
              <a:off x="3627741" y="2755802"/>
              <a:ext cx="705419" cy="79558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3125" b="90000" l="0" r="88462">
                          <a14:foregroundMark x1="42308" y1="23125" x2="42308" y2="2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30439">
              <a:off x="3491881" y="1100699"/>
              <a:ext cx="576062" cy="886249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chart"/>
            <p:cNvPicPr>
              <a:picLocks noChangeAspect="1"/>
            </p:cNvPicPr>
            <p:nvPr/>
          </p:nvPicPr>
          <p:blipFill>
            <a:blip r:embed="rId10">
              <a:extLst>
                <a:ext uri="{BEBA8EAE-BF5A-486C-A8C5-ECC9F3942E4B}">
                  <a14:imgProps xmlns:a14="http://schemas.microsoft.com/office/drawing/2010/main">
                    <a14:imgLayer r:embed="rId11">
                      <a14:imgEffect>
                        <a14:backgroundRemoval t="0" b="100000" l="0" r="100000">
                          <a14:foregroundMark x1="50909" y1="32178" x2="50909" y2="3217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247411">
              <a:off x="2613032" y="3638449"/>
              <a:ext cx="461550" cy="847574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6329632" y="898640"/>
            <a:ext cx="1800200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862790" y="1741495"/>
            <a:ext cx="733885" cy="1034335"/>
          </a:xfrm>
          <a:prstGeom prst="rect">
            <a:avLst/>
          </a:prstGeom>
        </p:spPr>
      </p:pic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5109099" y="3507854"/>
            <a:ext cx="3855389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鼠标单击空白即可停止转动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77" name="Rectangle 1"/>
          <p:cNvSpPr>
            <a:spLocks noChangeArrowheads="1"/>
          </p:cNvSpPr>
          <p:nvPr/>
        </p:nvSpPr>
        <p:spPr bwMode="auto">
          <a:xfrm>
            <a:off x="5822272" y="4057781"/>
            <a:ext cx="2566152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（可转</a:t>
            </a:r>
            <a:r>
              <a:rPr lang="en-US" altLang="zh-CN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39752" y="1791484"/>
            <a:ext cx="879657" cy="1341978"/>
            <a:chOff x="2854039" y="1744899"/>
            <a:chExt cx="879657" cy="1341978"/>
          </a:xfrm>
        </p:grpSpPr>
        <p:sp>
          <p:nvSpPr>
            <p:cNvPr id="21" name="上箭头 20"/>
            <p:cNvSpPr/>
            <p:nvPr/>
          </p:nvSpPr>
          <p:spPr>
            <a:xfrm rot="20472665">
              <a:off x="2952400" y="1744899"/>
              <a:ext cx="324036" cy="560677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20472665">
              <a:off x="2854039" y="2207220"/>
              <a:ext cx="879657" cy="8796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925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955039" y="1982781"/>
              <a:ext cx="619080" cy="1046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g</a:t>
              </a:r>
              <a:endParaRPr lang="zh-CN" altLang="en-US" sz="62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24" name="Picture 4" descr="C:\Users\Administrator\Desktop\5cc93cea60f4f.gif"/>
          <p:cNvPicPr>
            <a:picLocks noChangeAspect="1" noChangeArrowheads="1" noCrop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99" y="8155"/>
            <a:ext cx="4071413" cy="51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4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792578" y="555526"/>
            <a:ext cx="7020762" cy="4511576"/>
            <a:chOff x="-1008602" y="238595"/>
            <a:chExt cx="7632848" cy="4904905"/>
          </a:xfrm>
        </p:grpSpPr>
        <p:graphicFrame>
          <p:nvGraphicFramePr>
            <p:cNvPr id="2" name="图表 1"/>
            <p:cNvGraphicFramePr/>
            <p:nvPr/>
          </p:nvGraphicFramePr>
          <p:xfrm>
            <a:off x="-1008602" y="238595"/>
            <a:ext cx="7632848" cy="49049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12" name="chart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49485" y1="23280" x2="49485" y2="2328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6541159">
              <a:off x="3954897" y="2655723"/>
              <a:ext cx="552115" cy="1075772"/>
            </a:xfrm>
            <a:prstGeom prst="rect">
              <a:avLst/>
            </a:prstGeom>
          </p:spPr>
        </p:pic>
        <p:pic>
          <p:nvPicPr>
            <p:cNvPr id="14" name="chart"/>
            <p:cNvPicPr>
              <a:picLocks noChangeAspect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1818" b="89697" l="9783" r="100000">
                          <a14:foregroundMark x1="34783" y1="12727" x2="34783" y2="12727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5206677" flipH="1" flipV="1">
              <a:off x="1174300" y="2580148"/>
              <a:ext cx="628429" cy="1127074"/>
            </a:xfrm>
            <a:prstGeom prst="rect">
              <a:avLst/>
            </a:prstGeom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25" b="90000" l="0" r="88462">
                          <a14:foregroundMark x1="42308" y1="23125" x2="42308" y2="2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830439">
              <a:off x="3509219" y="1037117"/>
              <a:ext cx="630029" cy="96927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26" name="chart"/>
            <p:cNvPicPr>
              <a:picLocks noChangeAspect="1"/>
            </p:cNvPicPr>
            <p:nvPr/>
          </p:nvPicPr>
          <p:blipFill>
            <a:blip r:embed="rId8">
              <a:extLst>
                <a:ext uri="{BEBA8EAE-BF5A-486C-A8C5-ECC9F3942E4B}">
                  <a14:imgProps xmlns:a14="http://schemas.microsoft.com/office/drawing/2010/main">
                    <a14:imgLayer r:embed="rId9">
                      <a14:imgEffect>
                        <a14:backgroundRemoval t="0" b="100000" l="0" r="100000">
                          <a14:foregroundMark x1="50909" y1="32178" x2="50909" y2="32178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1247411">
              <a:off x="2597716" y="3645538"/>
              <a:ext cx="585673" cy="1075511"/>
            </a:xfrm>
            <a:prstGeom prst="rect">
              <a:avLst/>
            </a:prstGeom>
          </p:spPr>
        </p:pic>
      </p:grpSp>
      <p:sp>
        <p:nvSpPr>
          <p:cNvPr id="18" name="圆角矩形 17"/>
          <p:cNvSpPr/>
          <p:nvPr/>
        </p:nvSpPr>
        <p:spPr>
          <a:xfrm>
            <a:off x="6329632" y="898640"/>
            <a:ext cx="1800200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862789" y="1802125"/>
            <a:ext cx="733885" cy="1034335"/>
          </a:xfrm>
          <a:prstGeom prst="rect">
            <a:avLst/>
          </a:prstGeom>
        </p:spPr>
      </p:pic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5109099" y="3507854"/>
            <a:ext cx="3855389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鼠标单击空白即可停止转动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77" name="Rectangle 1"/>
          <p:cNvSpPr>
            <a:spLocks noChangeArrowheads="1"/>
          </p:cNvSpPr>
          <p:nvPr/>
        </p:nvSpPr>
        <p:spPr bwMode="auto">
          <a:xfrm>
            <a:off x="5822272" y="4057781"/>
            <a:ext cx="2566152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（可转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39752" y="1791484"/>
            <a:ext cx="879657" cy="1394658"/>
            <a:chOff x="2854039" y="1744899"/>
            <a:chExt cx="879657" cy="1394658"/>
          </a:xfrm>
        </p:grpSpPr>
        <p:sp>
          <p:nvSpPr>
            <p:cNvPr id="21" name="上箭头 20"/>
            <p:cNvSpPr/>
            <p:nvPr/>
          </p:nvSpPr>
          <p:spPr>
            <a:xfrm rot="20472665">
              <a:off x="2952400" y="1744899"/>
              <a:ext cx="324036" cy="560677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20472665">
              <a:off x="2854039" y="2207220"/>
              <a:ext cx="879657" cy="8796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925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998055" y="2093117"/>
              <a:ext cx="558166" cy="1046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k</a:t>
              </a:r>
              <a:endParaRPr lang="zh-CN" altLang="en-US" sz="62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17" name="Picture 4" descr="C:\Users\Administrator\Desktop\5cc93cea60f4f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99" y="8155"/>
            <a:ext cx="4071413" cy="51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-1008602" y="238595"/>
            <a:ext cx="7632848" cy="4904905"/>
            <a:chOff x="-1008602" y="238595"/>
            <a:chExt cx="7632848" cy="4904905"/>
          </a:xfrm>
        </p:grpSpPr>
        <p:graphicFrame>
          <p:nvGraphicFramePr>
            <p:cNvPr id="2" name="图表 1"/>
            <p:cNvGraphicFramePr/>
            <p:nvPr/>
          </p:nvGraphicFramePr>
          <p:xfrm>
            <a:off x="-1008602" y="238595"/>
            <a:ext cx="7632848" cy="490490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1"/>
            </a:graphicData>
          </a:graphic>
        </p:graphicFrame>
        <p:pic>
          <p:nvPicPr>
            <p:cNvPr id="12" name="chart"/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0" r="100000">
                          <a14:foregroundMark x1="49485" y1="23280" x2="49485" y2="23280"/>
                        </a14:backgroundRemoval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 rot="14803163">
              <a:off x="1317457" y="2586890"/>
              <a:ext cx="486214" cy="947366"/>
            </a:xfrm>
            <a:prstGeom prst="rect">
              <a:avLst/>
            </a:prstGeom>
          </p:spPr>
        </p:pic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BEBA8EAE-BF5A-486C-A8C5-ECC9F3942E4B}">
                  <a14:imgProps xmlns:a14="http://schemas.microsoft.com/office/drawing/2010/main">
                    <a14:imgLayer r:embed="rId5">
                      <a14:imgEffect>
                        <a14:backgroundRemoval t="0" b="90000" l="0" r="89474">
                          <a14:foregroundMark x1="27068" y1="20000" x2="48872" y2="20000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7078006">
              <a:off x="3602677" y="2543079"/>
              <a:ext cx="811425" cy="91514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4098" name="Picture 2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3125" b="90000" l="0" r="88462">
                          <a14:foregroundMark x1="42308" y1="23125" x2="42308" y2="23125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9721385">
              <a:off x="2513191" y="3513217"/>
              <a:ext cx="662628" cy="101942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8" name="圆角矩形 17"/>
          <p:cNvSpPr/>
          <p:nvPr/>
        </p:nvSpPr>
        <p:spPr>
          <a:xfrm>
            <a:off x="6329632" y="898640"/>
            <a:ext cx="1800200" cy="1008112"/>
          </a:xfrm>
          <a:prstGeom prst="round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49" charset="-122"/>
                <a:ea typeface="黑体" panose="02010609060101010101" pitchFamily="49" charset="-122"/>
              </a:rPr>
              <a:t>开始</a:t>
            </a:r>
            <a:endParaRPr lang="zh-CN" altLang="en-US" sz="4800" b="1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87" name="图片 8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20568">
            <a:off x="6862789" y="1802125"/>
            <a:ext cx="733885" cy="1034335"/>
          </a:xfrm>
          <a:prstGeom prst="rect">
            <a:avLst/>
          </a:prstGeom>
        </p:spPr>
      </p:pic>
      <p:sp>
        <p:nvSpPr>
          <p:cNvPr id="89" name="Rectangle 1"/>
          <p:cNvSpPr>
            <a:spLocks noChangeArrowheads="1"/>
          </p:cNvSpPr>
          <p:nvPr/>
        </p:nvSpPr>
        <p:spPr bwMode="auto">
          <a:xfrm>
            <a:off x="5109099" y="3507854"/>
            <a:ext cx="3855389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鼠标单击空白即可停止转动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sp>
        <p:nvSpPr>
          <p:cNvPr id="377" name="Rectangle 1"/>
          <p:cNvSpPr>
            <a:spLocks noChangeArrowheads="1"/>
          </p:cNvSpPr>
          <p:nvPr/>
        </p:nvSpPr>
        <p:spPr bwMode="auto">
          <a:xfrm>
            <a:off x="5822272" y="4057781"/>
            <a:ext cx="2566152" cy="43858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68580" tIns="34290" rIns="68580" bIns="34290" numCol="1" anchor="ctr" anchorCtr="0" compatLnSpc="1">
            <a:spAutoFit/>
          </a:bodyPr>
          <a:lstStyle/>
          <a:p>
            <a:pPr indent="200025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（可转</a:t>
            </a:r>
            <a:r>
              <a:rPr lang="en-US" altLang="zh-CN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5</a:t>
            </a:r>
            <a:r>
              <a:rPr lang="zh-CN" altLang="en-US" sz="2400" smtClean="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次</a:t>
            </a:r>
            <a:r>
              <a:rPr lang="zh-CN" altLang="en-US" sz="2400">
                <a:latin typeface="黑体" panose="02010609060101010101" pitchFamily="49" charset="-122"/>
                <a:ea typeface="黑体" panose="02010609060101010101" pitchFamily="49" charset="-122"/>
                <a:cs typeface="宋体" panose="02010600030101010101" pitchFamily="2" charset="-122"/>
              </a:rPr>
              <a:t>）</a:t>
            </a:r>
            <a:endParaRPr lang="zh-CN" altLang="en-US" sz="2400" dirty="0">
              <a:latin typeface="黑体" panose="02010609060101010101" pitchFamily="49" charset="-122"/>
              <a:ea typeface="黑体" panose="02010609060101010101" pitchFamily="49" charset="-122"/>
              <a:cs typeface="宋体" panose="02010600030101010101" pitchFamily="2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2339752" y="1791484"/>
            <a:ext cx="879657" cy="1428338"/>
            <a:chOff x="2854039" y="1744899"/>
            <a:chExt cx="879657" cy="1428338"/>
          </a:xfrm>
        </p:grpSpPr>
        <p:sp>
          <p:nvSpPr>
            <p:cNvPr id="21" name="上箭头 20"/>
            <p:cNvSpPr/>
            <p:nvPr/>
          </p:nvSpPr>
          <p:spPr>
            <a:xfrm rot="20472665">
              <a:off x="2952400" y="1744899"/>
              <a:ext cx="324036" cy="560677"/>
            </a:xfrm>
            <a:prstGeom prst="upArrow">
              <a:avLst/>
            </a:prstGeom>
            <a:solidFill>
              <a:schemeClr val="accent2">
                <a:lumMod val="75000"/>
              </a:schemeClr>
            </a:solidFill>
            <a:ln w="0">
              <a:solidFill>
                <a:schemeClr val="bg1">
                  <a:lumMod val="95000"/>
                </a:schemeClr>
              </a:solidFill>
            </a:ln>
            <a:effectLst/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椭圆 21"/>
            <p:cNvSpPr/>
            <p:nvPr/>
          </p:nvSpPr>
          <p:spPr>
            <a:xfrm rot="20472665">
              <a:off x="2854039" y="2207220"/>
              <a:ext cx="879657" cy="879657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 w="34925">
              <a:solidFill>
                <a:schemeClr val="bg1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0000"/>
                </a:solidFill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001399" y="2126797"/>
              <a:ext cx="644728" cy="104644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US" altLang="zh-CN" sz="6200" b="1" smtClean="0">
                  <a:solidFill>
                    <a:schemeClr val="bg1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h</a:t>
              </a:r>
              <a:endParaRPr lang="zh-CN" altLang="en-US" sz="6200" b="1" dirty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</p:grpSp>
      <p:pic>
        <p:nvPicPr>
          <p:cNvPr id="17" name="Picture 4" descr="C:\Users\Administrator\Desktop\5cc93cea60f4f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9099" y="8155"/>
            <a:ext cx="4071413" cy="5193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Tm="0"/>
    </mc:Choice>
    <mc:Fallback>
      <p:transition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8" presetClass="emph" presetSubtype="0" repeatCount="indefinite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Rot by="21600000">
                                      <p:cBhvr>
                                        <p:cTn id="44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63113" y="1321003"/>
            <a:ext cx="3284751" cy="2637076"/>
            <a:chOff x="63113" y="1374834"/>
            <a:chExt cx="3284751" cy="2637076"/>
          </a:xfrm>
        </p:grpSpPr>
        <p:sp>
          <p:nvSpPr>
            <p:cNvPr id="3" name="圆角矩形 2"/>
            <p:cNvSpPr/>
            <p:nvPr/>
          </p:nvSpPr>
          <p:spPr>
            <a:xfrm>
              <a:off x="63113" y="1374834"/>
              <a:ext cx="3284751" cy="2637076"/>
            </a:xfrm>
            <a:prstGeom prst="roundRect">
              <a:avLst>
                <a:gd name="adj" fmla="val 3303"/>
              </a:avLst>
            </a:prstGeom>
            <a:solidFill>
              <a:schemeClr val="bg1">
                <a:alpha val="96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51" name="Picture 3" descr="C:\Users\Administrator\Desktop\5eca7482b2365.png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7504" y="1467222"/>
              <a:ext cx="3179336" cy="240067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Text Box 27"/>
          <p:cNvSpPr txBox="1"/>
          <p:nvPr/>
        </p:nvSpPr>
        <p:spPr>
          <a:xfrm>
            <a:off x="2987824" y="627534"/>
            <a:ext cx="4896544" cy="646331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图上分别是什么瓜？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Text Box 5"/>
          <p:cNvSpPr txBox="1"/>
          <p:nvPr/>
        </p:nvSpPr>
        <p:spPr>
          <a:xfrm>
            <a:off x="4113155" y="4011910"/>
            <a:ext cx="11436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Arial Narrow" panose="020B0606020202030204" pitchFamily="34" charset="0"/>
                <a:ea typeface="宋体" panose="02010600030101010101" pitchFamily="2" charset="-122"/>
              </a:rPr>
              <a:t>瓜</a:t>
            </a:r>
            <a:endParaRPr lang="zh-CN" altLang="en-US" sz="6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69987" y="89331"/>
            <a:ext cx="2601813" cy="724323"/>
            <a:chOff x="3410347" y="3719635"/>
            <a:chExt cx="2601813" cy="724323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1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三拼音节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4" name="组合 3"/>
          <p:cNvGrpSpPr/>
          <p:nvPr/>
        </p:nvGrpSpPr>
        <p:grpSpPr>
          <a:xfrm>
            <a:off x="3398681" y="1321003"/>
            <a:ext cx="2793499" cy="2637076"/>
            <a:chOff x="3375481" y="1349020"/>
            <a:chExt cx="2793499" cy="2637076"/>
          </a:xfrm>
        </p:grpSpPr>
        <p:sp>
          <p:nvSpPr>
            <p:cNvPr id="17" name="圆角矩形 16"/>
            <p:cNvSpPr/>
            <p:nvPr/>
          </p:nvSpPr>
          <p:spPr>
            <a:xfrm>
              <a:off x="3375481" y="1349020"/>
              <a:ext cx="2793499" cy="2637076"/>
            </a:xfrm>
            <a:prstGeom prst="roundRect">
              <a:avLst>
                <a:gd name="adj" fmla="val 3303"/>
              </a:avLst>
            </a:prstGeom>
            <a:solidFill>
              <a:schemeClr val="bg1">
                <a:alpha val="96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52" name="Picture 4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19872" y="1417209"/>
              <a:ext cx="2749108" cy="247858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grpSp>
        <p:nvGrpSpPr>
          <p:cNvPr id="5" name="组合 4"/>
          <p:cNvGrpSpPr/>
          <p:nvPr/>
        </p:nvGrpSpPr>
        <p:grpSpPr>
          <a:xfrm>
            <a:off x="6242997" y="1321003"/>
            <a:ext cx="2793499" cy="2637076"/>
            <a:chOff x="6242997" y="1321003"/>
            <a:chExt cx="2793499" cy="2637076"/>
          </a:xfrm>
        </p:grpSpPr>
        <p:sp>
          <p:nvSpPr>
            <p:cNvPr id="18" name="圆角矩形 17"/>
            <p:cNvSpPr/>
            <p:nvPr/>
          </p:nvSpPr>
          <p:spPr>
            <a:xfrm>
              <a:off x="6242997" y="1321003"/>
              <a:ext cx="2793499" cy="2637076"/>
            </a:xfrm>
            <a:prstGeom prst="roundRect">
              <a:avLst>
                <a:gd name="adj" fmla="val 3303"/>
              </a:avLst>
            </a:prstGeom>
            <a:solidFill>
              <a:schemeClr val="bg1">
                <a:alpha val="96000"/>
              </a:schemeClr>
            </a:solidFill>
            <a:ln>
              <a:solidFill>
                <a:srgbClr val="00B050"/>
              </a:solidFill>
            </a:ln>
          </p:spPr>
          <p:txBody>
            <a:bodyPr wrap="square" rtlCol="0" anchor="ctr">
              <a:spAutoFit/>
            </a:bodyPr>
            <a:lstStyle/>
            <a:p>
              <a:pPr indent="647700" algn="ctr">
                <a:lnSpc>
                  <a:spcPct val="150000"/>
                </a:lnSpc>
                <a:spcBef>
                  <a:spcPct val="50000"/>
                </a:spcBef>
              </a:pPr>
              <a:endParaRPr lang="zh-CN" altLang="en-US" sz="2400" b="1" dirty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2053" name="Picture 5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rightnessContrast bright="20000" contrast="2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52095" y="1443633"/>
              <a:ext cx="2784401" cy="245216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8" name="Text Box 4"/>
          <p:cNvSpPr txBox="1"/>
          <p:nvPr/>
        </p:nvSpPr>
        <p:spPr>
          <a:xfrm>
            <a:off x="5369877" y="555526"/>
            <a:ext cx="203805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7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guā</a:t>
            </a:r>
            <a:endParaRPr lang="en-US" altLang="zh-CN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3189" name="Text Box 5"/>
          <p:cNvSpPr txBox="1"/>
          <p:nvPr/>
        </p:nvSpPr>
        <p:spPr>
          <a:xfrm>
            <a:off x="3275856" y="744865"/>
            <a:ext cx="114363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600" b="1" dirty="0">
                <a:latin typeface="Arial Narrow" panose="020B0606020202030204" pitchFamily="34" charset="0"/>
                <a:ea typeface="宋体" panose="02010600030101010101" pitchFamily="2" charset="-122"/>
              </a:rPr>
              <a:t>瓜</a:t>
            </a:r>
            <a:endParaRPr lang="zh-CN" altLang="en-US" sz="6600" b="1" dirty="0">
              <a:latin typeface="Arial Narrow" panose="020B0606020202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右箭头 2"/>
          <p:cNvSpPr/>
          <p:nvPr/>
        </p:nvSpPr>
        <p:spPr>
          <a:xfrm>
            <a:off x="4572000" y="1173996"/>
            <a:ext cx="575945" cy="288290"/>
          </a:xfrm>
          <a:prstGeom prst="rightArrow">
            <a:avLst/>
          </a:prstGeom>
          <a:ln>
            <a:solidFill>
              <a:srgbClr val="00B050"/>
            </a:solidFill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9" name="组合 8"/>
          <p:cNvGrpSpPr/>
          <p:nvPr/>
        </p:nvGrpSpPr>
        <p:grpSpPr>
          <a:xfrm>
            <a:off x="899593" y="2316243"/>
            <a:ext cx="7200799" cy="2127715"/>
            <a:chOff x="899593" y="2604275"/>
            <a:chExt cx="7200799" cy="2127715"/>
          </a:xfrm>
        </p:grpSpPr>
        <p:pic>
          <p:nvPicPr>
            <p:cNvPr id="2051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9000"/>
                      </a14:imgEffect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18132"/>
              <a:ext cx="7028216" cy="1841850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7" name="组合 6"/>
            <p:cNvGrpSpPr/>
            <p:nvPr/>
          </p:nvGrpSpPr>
          <p:grpSpPr>
            <a:xfrm>
              <a:off x="899593" y="2776443"/>
              <a:ext cx="7200799" cy="1955547"/>
              <a:chOff x="933328" y="2776443"/>
              <a:chExt cx="2583215" cy="2129959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933328" y="2776443"/>
                <a:ext cx="2583215" cy="2129959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矩形 15"/>
              <p:cNvSpPr/>
              <p:nvPr/>
            </p:nvSpPr>
            <p:spPr>
              <a:xfrm>
                <a:off x="958873" y="2821850"/>
                <a:ext cx="2533419" cy="203914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" name="组合 1"/>
            <p:cNvGrpSpPr/>
            <p:nvPr/>
          </p:nvGrpSpPr>
          <p:grpSpPr>
            <a:xfrm>
              <a:off x="7770843" y="2604275"/>
              <a:ext cx="329549" cy="172168"/>
              <a:chOff x="3101113" y="2604275"/>
              <a:chExt cx="329549" cy="172168"/>
            </a:xfrm>
          </p:grpSpPr>
          <p:pic>
            <p:nvPicPr>
              <p:cNvPr id="14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3257991" y="2657344"/>
                <a:ext cx="172671" cy="119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3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3101113" y="2604275"/>
                <a:ext cx="190728" cy="172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cxnSp>
        <p:nvCxnSpPr>
          <p:cNvPr id="5" name="直接箭头连接符 4"/>
          <p:cNvCxnSpPr/>
          <p:nvPr/>
        </p:nvCxnSpPr>
        <p:spPr>
          <a:xfrm flipH="1">
            <a:off x="3923928" y="1601351"/>
            <a:ext cx="2459729" cy="1474455"/>
          </a:xfrm>
          <a:prstGeom prst="straightConnector1">
            <a:avLst/>
          </a:prstGeom>
          <a:ln w="28575">
            <a:solidFill>
              <a:srgbClr val="00B050"/>
            </a:solidFill>
            <a:tailEnd type="arrow" w="med" len="med"/>
          </a:ln>
          <a:effectLst/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 flipH="1">
            <a:off x="5004048" y="1563251"/>
            <a:ext cx="1871734" cy="1512555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箭头连接符 3"/>
          <p:cNvCxnSpPr/>
          <p:nvPr/>
        </p:nvCxnSpPr>
        <p:spPr>
          <a:xfrm flipH="1">
            <a:off x="2843808" y="1707654"/>
            <a:ext cx="2880322" cy="1368152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  <a:effectLst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5000" l="0" r="100000">
                        <a14:foregroundMark x1="29348" y1="34286" x2="20652" y2="44286"/>
                        <a14:foregroundMark x1="47826" y1="34286" x2="52174" y2="45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99556" y="651391"/>
            <a:ext cx="876300" cy="1333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9318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827585" y="300019"/>
            <a:ext cx="7200799" cy="2127715"/>
            <a:chOff x="899593" y="2604275"/>
            <a:chExt cx="7200799" cy="2127715"/>
          </a:xfrm>
        </p:grpSpPr>
        <p:pic>
          <p:nvPicPr>
            <p:cNvPr id="18" name="Picture 3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9000"/>
                      </a14:imgEffect>
                      <a14:imgEffect>
                        <a14:colorTemperature colorTemp="88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1600" y="2818132"/>
              <a:ext cx="7028216" cy="1841850"/>
            </a:xfrm>
            <a:prstGeom prst="rect">
              <a:avLst/>
            </a:prstGeom>
            <a:noFill/>
            <a:ln>
              <a:noFill/>
            </a:ln>
            <a:effectLst>
              <a:glow rad="76200">
                <a:srgbClr val="92D050">
                  <a:alpha val="44000"/>
                </a:srgbClr>
              </a:glow>
              <a:outerShdw dist="35921" dir="2700000" algn="ctr" rotWithShape="0">
                <a:schemeClr val="bg2"/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0" name="组合 19"/>
            <p:cNvGrpSpPr/>
            <p:nvPr/>
          </p:nvGrpSpPr>
          <p:grpSpPr>
            <a:xfrm>
              <a:off x="899593" y="2776443"/>
              <a:ext cx="7200799" cy="1955547"/>
              <a:chOff x="933328" y="2776443"/>
              <a:chExt cx="2583215" cy="2129959"/>
            </a:xfrm>
          </p:grpSpPr>
          <p:sp>
            <p:nvSpPr>
              <p:cNvPr id="24" name="矩形 23"/>
              <p:cNvSpPr/>
              <p:nvPr/>
            </p:nvSpPr>
            <p:spPr>
              <a:xfrm>
                <a:off x="933328" y="2776443"/>
                <a:ext cx="2583215" cy="2129959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" name="矩形 24"/>
              <p:cNvSpPr/>
              <p:nvPr/>
            </p:nvSpPr>
            <p:spPr>
              <a:xfrm>
                <a:off x="958873" y="2821850"/>
                <a:ext cx="2533419" cy="203914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" name="组合 20"/>
            <p:cNvGrpSpPr/>
            <p:nvPr/>
          </p:nvGrpSpPr>
          <p:grpSpPr>
            <a:xfrm>
              <a:off x="7770843" y="2604275"/>
              <a:ext cx="329549" cy="172168"/>
              <a:chOff x="3101113" y="2604275"/>
              <a:chExt cx="329549" cy="172168"/>
            </a:xfrm>
          </p:grpSpPr>
          <p:pic>
            <p:nvPicPr>
              <p:cNvPr id="22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3257991" y="2657344"/>
                <a:ext cx="172671" cy="119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23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3101113" y="2604275"/>
                <a:ext cx="190728" cy="172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sp>
        <p:nvSpPr>
          <p:cNvPr id="39963" name="Text Box 27"/>
          <p:cNvSpPr txBox="1"/>
          <p:nvPr/>
        </p:nvSpPr>
        <p:spPr>
          <a:xfrm>
            <a:off x="539552" y="3579862"/>
            <a:ext cx="7848872" cy="1355884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拼读</a:t>
            </a:r>
            <a:r>
              <a:rPr lang="zh-CN" altLang="en-US" sz="3600" b="1" dirty="0" smtClean="0">
                <a:latin typeface="黑体" panose="02010609060101010101" pitchFamily="49" charset="-122"/>
                <a:ea typeface="黑体" panose="02010609060101010101" pitchFamily="49" charset="-122"/>
              </a:rPr>
              <a:t>方法：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声轻</a:t>
            </a:r>
            <a:r>
              <a:rPr lang="zh-CN" altLang="en-US" sz="3600" b="1" dirty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，</a:t>
            </a:r>
            <a:r>
              <a:rPr lang="zh-CN" altLang="en-US" sz="3600" b="1" dirty="0" smtClean="0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介快，韵母响，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三</a:t>
            </a:r>
            <a:r>
              <a:rPr lang="zh-CN" altLang="en-US" sz="3600" b="1" dirty="0">
                <a:latin typeface="Arial" panose="020B0604020202020204" pitchFamily="34" charset="0"/>
                <a:ea typeface="宋体" panose="02010600030101010101" pitchFamily="2" charset="-122"/>
              </a:rPr>
              <a:t>拼连读很顺当</a:t>
            </a:r>
            <a:r>
              <a:rPr lang="zh-CN" altLang="en-US" sz="3600" b="1" dirty="0" smtClean="0">
                <a:latin typeface="Arial" panose="020B0604020202020204" pitchFamily="34" charset="0"/>
                <a:ea typeface="宋体" panose="02010600030101010101" pitchFamily="2" charset="-122"/>
              </a:rPr>
              <a:t>。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075515" y="2110155"/>
            <a:ext cx="1008609" cy="1232396"/>
            <a:chOff x="2100915" y="2110155"/>
            <a:chExt cx="1008609" cy="1232396"/>
          </a:xfrm>
        </p:grpSpPr>
        <p:sp>
          <p:nvSpPr>
            <p:cNvPr id="51202" name="Text Box 5"/>
            <p:cNvSpPr txBox="1"/>
            <p:nvPr/>
          </p:nvSpPr>
          <p:spPr>
            <a:xfrm>
              <a:off x="2100915" y="2757776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latin typeface="Arial" panose="020B0604020202020204" pitchFamily="34" charset="0"/>
                  <a:ea typeface="黑体" panose="02010609060101010101" pitchFamily="49" charset="-122"/>
                </a:rPr>
                <a:t>声母</a:t>
              </a:r>
              <a:endPara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1" name="Line 19"/>
            <p:cNvSpPr/>
            <p:nvPr/>
          </p:nvSpPr>
          <p:spPr>
            <a:xfrm>
              <a:off x="2578783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4" name="组合 3"/>
          <p:cNvGrpSpPr/>
          <p:nvPr/>
        </p:nvGrpSpPr>
        <p:grpSpPr>
          <a:xfrm>
            <a:off x="3203848" y="2110155"/>
            <a:ext cx="1122423" cy="1232396"/>
            <a:chOff x="3275856" y="2110155"/>
            <a:chExt cx="1122423" cy="1232396"/>
          </a:xfrm>
        </p:grpSpPr>
        <p:sp>
          <p:nvSpPr>
            <p:cNvPr id="51203" name="Text Box 6"/>
            <p:cNvSpPr txBox="1"/>
            <p:nvPr/>
          </p:nvSpPr>
          <p:spPr>
            <a:xfrm>
              <a:off x="3275856" y="2757776"/>
              <a:ext cx="112242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介母 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3" name="Line 21"/>
            <p:cNvSpPr/>
            <p:nvPr/>
          </p:nvSpPr>
          <p:spPr>
            <a:xfrm>
              <a:off x="3741182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5" name="组合 4"/>
          <p:cNvGrpSpPr/>
          <p:nvPr/>
        </p:nvGrpSpPr>
        <p:grpSpPr>
          <a:xfrm>
            <a:off x="4283968" y="2110155"/>
            <a:ext cx="1008609" cy="1232396"/>
            <a:chOff x="4499992" y="2110155"/>
            <a:chExt cx="1008609" cy="1232396"/>
          </a:xfrm>
        </p:grpSpPr>
        <p:sp>
          <p:nvSpPr>
            <p:cNvPr id="51204" name="Text Box 7"/>
            <p:cNvSpPr txBox="1"/>
            <p:nvPr/>
          </p:nvSpPr>
          <p:spPr>
            <a:xfrm>
              <a:off x="4499992" y="2757776"/>
              <a:ext cx="1008609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latin typeface="Arial" panose="020B0604020202020204" pitchFamily="34" charset="0"/>
                  <a:ea typeface="黑体" panose="02010609060101010101" pitchFamily="49" charset="-122"/>
                </a:rPr>
                <a:t>韵母</a:t>
              </a:r>
              <a:endParaRPr lang="zh-CN" altLang="en-US" sz="3200" b="1" dirty="0"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35" name="Line 23"/>
            <p:cNvSpPr/>
            <p:nvPr/>
          </p:nvSpPr>
          <p:spPr>
            <a:xfrm>
              <a:off x="5013818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grpSp>
        <p:nvGrpSpPr>
          <p:cNvPr id="6" name="组合 5"/>
          <p:cNvGrpSpPr/>
          <p:nvPr/>
        </p:nvGrpSpPr>
        <p:grpSpPr>
          <a:xfrm>
            <a:off x="5652120" y="2110155"/>
            <a:ext cx="1832553" cy="1232396"/>
            <a:chOff x="5868144" y="2110155"/>
            <a:chExt cx="1832553" cy="1232396"/>
          </a:xfrm>
        </p:grpSpPr>
        <p:sp>
          <p:nvSpPr>
            <p:cNvPr id="51205" name="Text Box 8"/>
            <p:cNvSpPr txBox="1"/>
            <p:nvPr/>
          </p:nvSpPr>
          <p:spPr>
            <a:xfrm>
              <a:off x="5868144" y="2757776"/>
              <a:ext cx="1832553" cy="584775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3200" b="1" dirty="0">
                  <a:solidFill>
                    <a:srgbClr val="FF0000"/>
                  </a:solidFill>
                  <a:latin typeface="Arial" panose="020B0604020202020204" pitchFamily="34" charset="0"/>
                  <a:ea typeface="黑体" panose="02010609060101010101" pitchFamily="49" charset="-122"/>
                </a:rPr>
                <a:t>三拼音节</a:t>
              </a:r>
              <a:endParaRPr lang="zh-CN" altLang="en-US" sz="3200" b="1" dirty="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pitchFamily="49" charset="-122"/>
              </a:endParaRPr>
            </a:p>
          </p:txBody>
        </p:sp>
        <p:sp>
          <p:nvSpPr>
            <p:cNvPr id="52229" name="Line 17"/>
            <p:cNvSpPr/>
            <p:nvPr/>
          </p:nvSpPr>
          <p:spPr>
            <a:xfrm>
              <a:off x="6674844" y="2110155"/>
              <a:ext cx="0" cy="647700"/>
            </a:xfrm>
            <a:prstGeom prst="line">
              <a:avLst/>
            </a:prstGeom>
            <a:ln w="9525" cap="flat" cmpd="sng">
              <a:solidFill>
                <a:schemeClr val="tx1"/>
              </a:solidFill>
              <a:prstDash val="solid"/>
              <a:round/>
              <a:headEnd type="none" w="med" len="med"/>
              <a:tailEnd type="triangle" w="med" len="med"/>
            </a:ln>
          </p:spPr>
        </p:sp>
      </p:grpSp>
      <p:sp>
        <p:nvSpPr>
          <p:cNvPr id="46" name="矩形 45"/>
          <p:cNvSpPr/>
          <p:nvPr/>
        </p:nvSpPr>
        <p:spPr>
          <a:xfrm>
            <a:off x="511819" y="555526"/>
            <a:ext cx="309880" cy="39878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l"/>
            <a:endParaRPr lang="zh-CN" altLang="en-US" sz="20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99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63" name="Text Box 27"/>
          <p:cNvSpPr txBox="1"/>
          <p:nvPr/>
        </p:nvSpPr>
        <p:spPr>
          <a:xfrm>
            <a:off x="452859" y="411510"/>
            <a:ext cx="8376815" cy="1754326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</a:rPr>
              <a:t>    先自主练读，再进行小组合作，互相帮助，练习拼读课本中的三拼音节吧！</a:t>
            </a:r>
            <a:endParaRPr lang="en-US" altLang="zh-CN" sz="1800" dirty="0"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artisticPhotocopy trans="73000" detail="2"/>
                    </a14:imgEffect>
                    <a14:imgEffect>
                      <a14:brightnessContrast bright="2000" contrast="18000"/>
                    </a14:imgEffect>
                    <a14:imgEffect>
                      <a14:colorTemperature colorTemp="7200"/>
                    </a14:imgEffect>
                    <a14:imgEffect>
                      <a14:saturation sat="135000"/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104"/>
          <a:stretch>
            <a:fillRect/>
          </a:stretch>
        </p:blipFill>
        <p:spPr bwMode="auto">
          <a:xfrm>
            <a:off x="1190445" y="2639541"/>
            <a:ext cx="6808999" cy="1876425"/>
          </a:xfrm>
          <a:prstGeom prst="rect">
            <a:avLst/>
          </a:prstGeom>
          <a:noFill/>
          <a:ln>
            <a:noFill/>
          </a:ln>
          <a:effectLst>
            <a:glow rad="76200">
              <a:srgbClr val="92D050">
                <a:alpha val="44000"/>
              </a:srgbClr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组合 4"/>
          <p:cNvGrpSpPr/>
          <p:nvPr/>
        </p:nvGrpSpPr>
        <p:grpSpPr>
          <a:xfrm>
            <a:off x="1115616" y="2388251"/>
            <a:ext cx="6984776" cy="2127715"/>
            <a:chOff x="899593" y="2604275"/>
            <a:chExt cx="7200799" cy="2127715"/>
          </a:xfrm>
        </p:grpSpPr>
        <p:grpSp>
          <p:nvGrpSpPr>
            <p:cNvPr id="8" name="组合 7"/>
            <p:cNvGrpSpPr/>
            <p:nvPr/>
          </p:nvGrpSpPr>
          <p:grpSpPr>
            <a:xfrm>
              <a:off x="899593" y="2776443"/>
              <a:ext cx="7200799" cy="1955547"/>
              <a:chOff x="933328" y="2776443"/>
              <a:chExt cx="2583215" cy="2129959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933328" y="2776443"/>
                <a:ext cx="2583215" cy="2129959"/>
              </a:xfrm>
              <a:prstGeom prst="rect">
                <a:avLst/>
              </a:prstGeom>
              <a:noFill/>
              <a:ln w="34925">
                <a:solidFill>
                  <a:srgbClr val="00B050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矩形 12"/>
              <p:cNvSpPr/>
              <p:nvPr/>
            </p:nvSpPr>
            <p:spPr>
              <a:xfrm>
                <a:off x="958873" y="2821850"/>
                <a:ext cx="2533419" cy="2039144"/>
              </a:xfrm>
              <a:prstGeom prst="rect">
                <a:avLst/>
              </a:prstGeom>
              <a:noFill/>
              <a:ln w="9525">
                <a:solidFill>
                  <a:srgbClr val="33CC33"/>
                </a:solidFill>
                <a:prstDash val="dash"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7770843" y="2604275"/>
              <a:ext cx="329549" cy="172168"/>
              <a:chOff x="3101113" y="2604275"/>
              <a:chExt cx="329549" cy="172168"/>
            </a:xfrm>
          </p:grpSpPr>
          <p:pic>
            <p:nvPicPr>
              <p:cNvPr id="10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backgroundMark x1="75000" y1="70175" x2="75000" y2="70175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b="50000"/>
              <a:stretch>
                <a:fillRect/>
              </a:stretch>
            </p:blipFill>
            <p:spPr bwMode="auto">
              <a:xfrm>
                <a:off x="3257991" y="2657344"/>
                <a:ext cx="172671" cy="119099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  <p:pic>
            <p:nvPicPr>
              <p:cNvPr id="11" name="Picture 2"/>
              <p:cNvPicPr>
                <a:picLocks noChangeAspect="1" noChangeArrowheads="1"/>
              </p:cNvPicPr>
              <p:nvPr/>
            </p:nvPicPr>
            <p:blipFill rotWithShape="1">
              <a:blip r:embed="rId3" cstate="print">
                <a:extLst>
                  <a:ext uri="{BEBA8EAE-BF5A-486C-A8C5-ECC9F3942E4B}">
                    <a14:imgProps xmlns:a14="http://schemas.microsoft.com/office/drawing/2010/main">
                      <a14:imgLayer r:embed="rId4">
                        <a14:imgEffect>
                          <a14:backgroundRemoval t="0" b="100000" l="0" r="100000">
                            <a14:backgroundMark x1="62500" y1="52632" x2="62500" y2="52632"/>
                          </a14:backgroundRemoval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3101113" y="2604275"/>
                <a:ext cx="190728" cy="172168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3" name="表格 22"/>
          <p:cNvGraphicFramePr>
            <a:graphicFrameLocks noGrp="1"/>
          </p:cNvGraphicFramePr>
          <p:nvPr/>
        </p:nvGraphicFramePr>
        <p:xfrm>
          <a:off x="3635196" y="810657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graphicFrame>
        <p:nvGraphicFramePr>
          <p:cNvPr id="28" name="表格 27"/>
          <p:cNvGraphicFramePr>
            <a:graphicFrameLocks noGrp="1"/>
          </p:cNvGraphicFramePr>
          <p:nvPr/>
        </p:nvGraphicFramePr>
        <p:xfrm>
          <a:off x="3635196" y="2970897"/>
          <a:ext cx="4465196" cy="845098"/>
        </p:xfrm>
        <a:graphic>
          <a:graphicData uri="http://schemas.openxmlformats.org/drawingml/2006/table">
            <a:tbl>
              <a:tblPr firstRow="1" bandRow="1"/>
              <a:tblGrid>
                <a:gridCol w="4465196"/>
              </a:tblGrid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b="1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308578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68260">
                <a:tc>
                  <a:txBody>
                    <a:bodyPr/>
                    <a:lstStyle>
                      <a:lvl1pPr marL="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1pPr>
                      <a:lvl2pPr marL="3429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2pPr>
                      <a:lvl3pPr marL="6858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3pPr>
                      <a:lvl4pPr marL="10287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4pPr>
                      <a:lvl5pPr marL="13716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5pPr>
                      <a:lvl6pPr marL="17145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6pPr>
                      <a:lvl7pPr marL="20574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7pPr>
                      <a:lvl8pPr marL="24003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8pPr>
                      <a:lvl9pPr marL="2743200" algn="l" defTabSz="685800" rtl="0" eaLnBrk="1" latinLnBrk="0" hangingPunct="1">
                        <a:defRPr sz="1400" kern="1200">
                          <a:solidFill>
                            <a:schemeClr val="dk1"/>
                          </a:solidFill>
                          <a:latin typeface="Arial" panose="020B0604020202020204"/>
                          <a:ea typeface="宋体" panose="02010600030101010101" pitchFamily="2" charset="-122"/>
                        </a:defRPr>
                      </a:lvl9pPr>
                    </a:lstStyle>
                    <a:p>
                      <a:endParaRPr lang="zh-CN" altLang="en-US" sz="1100" dirty="0"/>
                    </a:p>
                  </a:txBody>
                  <a:tcPr marL="91445" marR="91445" marT="31218" marB="31218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44" name="AutoShape 513"/>
          <p:cNvSpPr>
            <a:spLocks noChangeArrowheads="1"/>
          </p:cNvSpPr>
          <p:nvPr/>
        </p:nvSpPr>
        <p:spPr bwMode="auto">
          <a:xfrm>
            <a:off x="5292080" y="1818769"/>
            <a:ext cx="1121003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algn="ctr"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en-US" sz="3200" b="1" kern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夸</a:t>
            </a:r>
            <a:r>
              <a:rPr kumimoji="1" lang="zh-CN" altLang="en-US" sz="3200" b="1" kern="0">
                <a:solidFill>
                  <a:srgbClr val="00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奖</a:t>
            </a:r>
            <a:endParaRPr kumimoji="1" lang="zh-CN" altLang="ko-KR" sz="3200" b="1" kern="0" dirty="0">
              <a:solidFill>
                <a:srgbClr val="000000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sp>
        <p:nvSpPr>
          <p:cNvPr id="49" name="AutoShape 513"/>
          <p:cNvSpPr>
            <a:spLocks noChangeArrowheads="1"/>
          </p:cNvSpPr>
          <p:nvPr/>
        </p:nvSpPr>
        <p:spPr bwMode="auto">
          <a:xfrm>
            <a:off x="5292080" y="4051017"/>
            <a:ext cx="1121003" cy="608965"/>
          </a:xfrm>
          <a:prstGeom prst="roundRect">
            <a:avLst>
              <a:gd name="adj" fmla="val 5801"/>
            </a:avLst>
          </a:prstGeom>
          <a:ln>
            <a:solidFill>
              <a:schemeClr val="accent6">
                <a:lumMod val="20000"/>
                <a:lumOff val="8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anchor="ctr"/>
          <a:lstStyle/>
          <a:p>
            <a:pPr defTabSz="914400" fontAlgn="base" latinLnBrk="1">
              <a:spcBef>
                <a:spcPct val="0"/>
              </a:spcBef>
              <a:spcAft>
                <a:spcPct val="0"/>
              </a:spcAft>
            </a:pPr>
            <a:r>
              <a:rPr kumimoji="1" lang="zh-CN" altLang="ko-KR" sz="3200" b="1" kern="0" smtClean="0">
                <a:solidFill>
                  <a:srgbClr val="00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宽</a:t>
            </a:r>
            <a:r>
              <a:rPr kumimoji="1" lang="zh-CN" altLang="ko-KR" sz="3200" b="1" kern="0" smtClean="0">
                <a:solidFill>
                  <a:srgbClr val="FF0000"/>
                </a:solidFill>
                <a:latin typeface="Gulim" panose="020B0600000101010101" pitchFamily="34" charset="-127"/>
                <a:ea typeface="宋体" panose="02010600030101010101" pitchFamily="2" charset="-122"/>
              </a:rPr>
              <a:t>阔</a:t>
            </a:r>
            <a:endParaRPr kumimoji="1" lang="zh-CN" altLang="ko-KR" sz="3200" b="1" kern="0" dirty="0">
              <a:solidFill>
                <a:srgbClr val="000000"/>
              </a:solidFill>
              <a:latin typeface="Gulim" panose="020B0600000101010101" pitchFamily="34" charset="-127"/>
              <a:ea typeface="宋体" panose="02010600030101010101" pitchFamily="2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886086" y="836057"/>
            <a:ext cx="4073526" cy="716628"/>
            <a:chOff x="3886086" y="652934"/>
            <a:chExt cx="4073526" cy="716628"/>
          </a:xfrm>
        </p:grpSpPr>
        <p:sp>
          <p:nvSpPr>
            <p:cNvPr id="25" name="矩形 24"/>
            <p:cNvSpPr/>
            <p:nvPr/>
          </p:nvSpPr>
          <p:spPr>
            <a:xfrm>
              <a:off x="3886086" y="653036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k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4746234" y="652934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805183" y="662807"/>
              <a:ext cx="1154429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kuā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7" name="矩形 36"/>
            <p:cNvSpPr/>
            <p:nvPr/>
          </p:nvSpPr>
          <p:spPr>
            <a:xfrm>
              <a:off x="5680319" y="652934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ā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cxnSp>
          <p:nvCxnSpPr>
            <p:cNvPr id="51" name="直接连接符 50"/>
            <p:cNvCxnSpPr/>
            <p:nvPr/>
          </p:nvCxnSpPr>
          <p:spPr>
            <a:xfrm flipV="1">
              <a:off x="4358897" y="1012025"/>
              <a:ext cx="387350" cy="8890"/>
            </a:xfrm>
            <a:prstGeom prst="lin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 flipV="1">
              <a:off x="5198367" y="1020915"/>
              <a:ext cx="387350" cy="8890"/>
            </a:xfrm>
            <a:prstGeom prst="lin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直接箭头连接符 54"/>
            <p:cNvCxnSpPr/>
            <p:nvPr/>
          </p:nvCxnSpPr>
          <p:spPr>
            <a:xfrm flipV="1">
              <a:off x="6256277" y="1016470"/>
              <a:ext cx="539750" cy="444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" name="组合 2"/>
          <p:cNvGrpSpPr/>
          <p:nvPr/>
        </p:nvGrpSpPr>
        <p:grpSpPr>
          <a:xfrm>
            <a:off x="3860686" y="3000065"/>
            <a:ext cx="4073526" cy="716628"/>
            <a:chOff x="3860686" y="2816942"/>
            <a:chExt cx="4073526" cy="716628"/>
          </a:xfrm>
        </p:grpSpPr>
        <p:sp>
          <p:nvSpPr>
            <p:cNvPr id="34" name="矩形 33"/>
            <p:cNvSpPr/>
            <p:nvPr/>
          </p:nvSpPr>
          <p:spPr>
            <a:xfrm>
              <a:off x="3860686" y="2817044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k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4770998" y="2816942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u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36" name="矩形 35"/>
            <p:cNvSpPr/>
            <p:nvPr/>
          </p:nvSpPr>
          <p:spPr>
            <a:xfrm>
              <a:off x="6779783" y="2826815"/>
              <a:ext cx="1154429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ku</a:t>
              </a:r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  <a:sym typeface="+mn-ea"/>
                </a:rPr>
                <a:t>ò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sp>
          <p:nvSpPr>
            <p:cNvPr id="40" name="矩形 39"/>
            <p:cNvSpPr/>
            <p:nvPr/>
          </p:nvSpPr>
          <p:spPr>
            <a:xfrm>
              <a:off x="5775569" y="2816942"/>
              <a:ext cx="576065" cy="70675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en-US" altLang="zh-CN" sz="4000" b="1" dirty="0">
                  <a:solidFill>
                    <a:srgbClr val="FF0000"/>
                  </a:solidFill>
                  <a:latin typeface="汉语拼音" panose="020B0604020202020204" pitchFamily="34" charset="0"/>
                  <a:ea typeface="华文细黑" panose="02010600040101010101" pitchFamily="2" charset="-122"/>
                  <a:cs typeface="汉语拼音" panose="020B0604020202020204" pitchFamily="34" charset="0"/>
                </a:rPr>
                <a:t>ò</a:t>
              </a:r>
              <a:endParaRPr lang="en-US" altLang="zh-CN" sz="40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endParaRPr>
            </a:p>
          </p:txBody>
        </p:sp>
        <p:cxnSp>
          <p:nvCxnSpPr>
            <p:cNvPr id="53" name="直接连接符 52"/>
            <p:cNvCxnSpPr/>
            <p:nvPr/>
          </p:nvCxnSpPr>
          <p:spPr>
            <a:xfrm flipV="1">
              <a:off x="4436367" y="3176033"/>
              <a:ext cx="387350" cy="8890"/>
            </a:xfrm>
            <a:prstGeom prst="lin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直接连接符 53"/>
            <p:cNvCxnSpPr/>
            <p:nvPr/>
          </p:nvCxnSpPr>
          <p:spPr>
            <a:xfrm flipV="1">
              <a:off x="5346957" y="3175398"/>
              <a:ext cx="387350" cy="8890"/>
            </a:xfrm>
            <a:prstGeom prst="line">
              <a:avLst/>
            </a:prstGeom>
            <a:ln w="28575">
              <a:solidFill>
                <a:schemeClr val="tx1"/>
              </a:solidFill>
              <a:tailEnd type="non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直接箭头连接符 55"/>
            <p:cNvCxnSpPr/>
            <p:nvPr/>
          </p:nvCxnSpPr>
          <p:spPr>
            <a:xfrm flipV="1">
              <a:off x="6239767" y="3179843"/>
              <a:ext cx="539750" cy="4445"/>
            </a:xfrm>
            <a:prstGeom prst="straightConnector1">
              <a:avLst/>
            </a:prstGeom>
            <a:ln w="28575">
              <a:solidFill>
                <a:schemeClr val="tx1"/>
              </a:solidFill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9602" b="100000" l="0" r="98606">
                        <a14:backgroundMark x1="33798" y1="26698" x2="26132" y2="38407"/>
                        <a14:backgroundMark x1="44599" y1="28806" x2="31010" y2="31850"/>
                        <a14:backgroundMark x1="52265" y1="29508" x2="65679" y2="35597"/>
                        <a14:backgroundMark x1="63066" y1="28806" x2="69686" y2="38407"/>
                        <a14:backgroundMark x1="72125" y1="39813" x2="72125" y2="39813"/>
                        <a14:backgroundMark x1="50174" y1="28337" x2="53310" y2="29742"/>
                        <a14:backgroundMark x1="40418" y1="20141" x2="57840" y2="19906"/>
                        <a14:backgroundMark x1="25436" y1="37705" x2="25436" y2="37705"/>
                        <a14:backgroundMark x1="67944" y1="38407" x2="67944" y2="38407"/>
                        <a14:backgroundMark x1="61150" y1="34426" x2="61150" y2="3442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4" y="2483852"/>
            <a:ext cx="2784263" cy="2071221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 descr="C:\Users\Administrator\Desktop\包图网_771932家教一对一辅导卡通矢量手绘元素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304" y="450617"/>
            <a:ext cx="2784263" cy="1935933"/>
          </a:xfrm>
          <a:prstGeom prst="rect">
            <a:avLst/>
          </a:prstGeom>
          <a:noFill/>
          <a:ln w="952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4" grpId="0" animBg="1"/>
      <p:bldP spid="4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2139702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444" y="2139702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2139702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03648" y="3457945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4444" y="3457945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457945"/>
            <a:ext cx="916580" cy="84199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圆角矩形 4"/>
          <p:cNvSpPr/>
          <p:nvPr/>
        </p:nvSpPr>
        <p:spPr>
          <a:xfrm>
            <a:off x="683568" y="2142643"/>
            <a:ext cx="1821401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guā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179512" y="721872"/>
            <a:ext cx="8964488" cy="119571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smtClean="0">
                <a:latin typeface="黑体" panose="02010609060101010101" pitchFamily="49" charset="-122"/>
                <a:ea typeface="黑体" panose="02010609060101010101" pitchFamily="49" charset="-122"/>
              </a:rPr>
              <a:t>    每读对一个卡片就会得到卡片背面的小红花，看谁得到的小红花最多！</a:t>
            </a:r>
            <a:endParaRPr lang="zh-CN" altLang="en-US" sz="3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518976" y="2142643"/>
            <a:ext cx="166204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kuā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91938" y="2142643"/>
            <a:ext cx="1777642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huā 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708922" y="3444741"/>
            <a:ext cx="174846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guō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391938" y="3444741"/>
            <a:ext cx="1760938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huó</a:t>
            </a:r>
            <a:endParaRPr lang="zh-CN" altLang="en-US" sz="16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3557739" y="3444741"/>
            <a:ext cx="1623285" cy="851297"/>
          </a:xfrm>
          <a:prstGeom prst="roundRect">
            <a:avLst/>
          </a:prstGeom>
          <a:solidFill>
            <a:srgbClr val="006600"/>
          </a:solidFill>
        </p:spPr>
        <p:style>
          <a:lnRef idx="1">
            <a:schemeClr val="accent6"/>
          </a:lnRef>
          <a:fillRef idx="3">
            <a:schemeClr val="accent6"/>
          </a:fillRef>
          <a:effectRef idx="2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/>
          <a:p>
            <a:pPr lvl="0" algn="ctr"/>
            <a:r>
              <a:rPr lang="en-US" altLang="zh-CN" sz="4400" smtClean="0">
                <a:solidFill>
                  <a:schemeClr val="bg1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kuò</a:t>
            </a:r>
            <a:endParaRPr lang="zh-CN" altLang="en-US" sz="4400" dirty="0">
              <a:solidFill>
                <a:schemeClr val="bg1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639" y="721491"/>
            <a:ext cx="681584" cy="62612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7" name="组合 16"/>
          <p:cNvGrpSpPr/>
          <p:nvPr/>
        </p:nvGrpSpPr>
        <p:grpSpPr>
          <a:xfrm>
            <a:off x="2483768" y="125219"/>
            <a:ext cx="4205684" cy="646331"/>
            <a:chOff x="-386554" y="3797627"/>
            <a:chExt cx="4205684" cy="646331"/>
          </a:xfrm>
        </p:grpSpPr>
        <p:sp>
          <p:nvSpPr>
            <p:cNvPr id="18" name="文本框 15"/>
            <p:cNvSpPr txBox="1"/>
            <p:nvPr/>
          </p:nvSpPr>
          <p:spPr>
            <a:xfrm>
              <a:off x="477542" y="3797627"/>
              <a:ext cx="24862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smtClean="0">
                  <a:latin typeface="宋体" panose="02010600030101010101" pitchFamily="2" charset="-122"/>
                  <a:ea typeface="宋体" panose="02010600030101010101" pitchFamily="2" charset="-122"/>
                </a:rPr>
                <a:t>拼读小红花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  <p:grpSp>
          <p:nvGrpSpPr>
            <p:cNvPr id="19" name="组合 18"/>
            <p:cNvGrpSpPr/>
            <p:nvPr/>
          </p:nvGrpSpPr>
          <p:grpSpPr>
            <a:xfrm>
              <a:off x="-386554" y="3827591"/>
              <a:ext cx="4205684" cy="546100"/>
              <a:chOff x="1730898" y="409406"/>
              <a:chExt cx="4205684" cy="546100"/>
            </a:xfrm>
          </p:grpSpPr>
          <p:pic>
            <p:nvPicPr>
              <p:cNvPr id="20" name="图片 19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730898" y="409406"/>
                <a:ext cx="749300" cy="546100"/>
              </a:xfrm>
              <a:prstGeom prst="rect">
                <a:avLst/>
              </a:prstGeom>
            </p:spPr>
          </p:pic>
          <p:pic>
            <p:nvPicPr>
              <p:cNvPr id="21" name="图片 20"/>
              <p:cNvPicPr>
                <a:picLocks noChangeAspect="1"/>
              </p:cNvPicPr>
              <p:nvPr/>
            </p:nvPicPr>
            <p:blipFill>
              <a:blip r:embed="rId5"/>
              <a:stretch>
                <a:fillRect/>
              </a:stretch>
            </p:blipFill>
            <p:spPr>
              <a:xfrm flipH="1">
                <a:off x="5187282" y="409406"/>
                <a:ext cx="749300" cy="546100"/>
              </a:xfrm>
              <a:prstGeom prst="rect">
                <a:avLst/>
              </a:prstGeom>
            </p:spPr>
          </p:pic>
        </p:grp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30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1" fill="hold">
                      <p:stCondLst>
                        <p:cond delay="0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5" fill="hold">
                      <p:stCondLst>
                        <p:cond delay="0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5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9" fill="hold">
                      <p:stCondLst>
                        <p:cond delay="0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55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76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00"/>
                            </p:stCondLst>
                            <p:childTnLst>
                              <p:par>
                                <p:cTn id="8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-20538"/>
            <a:ext cx="9180512" cy="5200862"/>
            <a:chOff x="0" y="-20538"/>
            <a:chExt cx="9180512" cy="5200862"/>
          </a:xfrm>
        </p:grpSpPr>
        <p:pic>
          <p:nvPicPr>
            <p:cNvPr id="10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" contrast="8000"/>
                      </a14:imgEffect>
                      <a14:imgEffect>
                        <a14:colorTemperature colorTemp="6700"/>
                      </a14:imgEffect>
                      <a14:imgEffect>
                        <a14:saturation sat="1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538"/>
              <a:ext cx="9180512" cy="5200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026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914">
              <a:off x="6229158" y="3225472"/>
              <a:ext cx="1011366" cy="510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39045">
              <a:off x="2051720" y="273784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7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7316">
              <a:off x="2708668" y="2836117"/>
              <a:ext cx="939298" cy="474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7240" y="3392288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69630">
              <a:off x="5730002" y="3347465"/>
              <a:ext cx="802365" cy="405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277175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827" y="2776331"/>
              <a:ext cx="763513" cy="385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3" name="矩形 12"/>
          <p:cNvSpPr/>
          <p:nvPr/>
        </p:nvSpPr>
        <p:spPr>
          <a:xfrm>
            <a:off x="5868144" y="3579862"/>
            <a:ext cx="3096344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图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上都有什么？</a:t>
            </a:r>
            <a:endParaRPr lang="en-US" altLang="zh-CN" sz="3600" smtClean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6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他们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在做什么？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00320" y="3276972"/>
            <a:ext cx="4613964" cy="1815058"/>
          </a:xfrm>
          <a:prstGeom prst="rect">
            <a:avLst/>
          </a:prstGeom>
          <a:solidFill>
            <a:schemeClr val="lt1">
              <a:alpha val="79000"/>
            </a:schemeClr>
          </a:solidFill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zh-CN" altLang="en-US" sz="2000" b="1" smtClean="0">
                <a:solidFill>
                  <a:schemeClr val="dk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2000" b="1" smtClean="0">
                <a:latin typeface="楷体" panose="02010609060101010101" pitchFamily="49" charset="-122"/>
                <a:ea typeface="楷体" panose="02010609060101010101" pitchFamily="49" charset="-122"/>
              </a:rPr>
              <a:t>早上，玲玲来到公园玩。河里的小蝌蚪摆着长长的尾巴，在水草间快活地游来游去。玲玲坐在湖边的一张椅子上，拿出水壶仰头喝水。一只白鸽衔着枝条，从她头顶飞过。地上盛开着一朵朵小花。公园的景色真美啊！</a:t>
            </a:r>
            <a:endParaRPr lang="zh-CN" altLang="en-US" sz="2000" b="1" dirty="0">
              <a:solidFill>
                <a:schemeClr val="dk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5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5710399" y="1347614"/>
            <a:ext cx="2750033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huà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huà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787642" y="3173799"/>
            <a:ext cx="1748627" cy="623248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dǎ</a:t>
            </a:r>
            <a:r>
              <a:rPr lang="en-US" altLang="zh-CN" sz="3600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   </a:t>
            </a:r>
            <a:r>
              <a:rPr lang="en-US" altLang="zh-CN" sz="3600" dirty="0" err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gǔ</a:t>
            </a:r>
            <a:endParaRPr lang="zh-CN" altLang="en-US" sz="3600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837858" y="1957836"/>
            <a:ext cx="1821991" cy="608784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 画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5832305" y="3938555"/>
            <a:ext cx="1740518" cy="608784"/>
          </a:xfrm>
          <a:prstGeom prst="rect">
            <a:avLst/>
          </a:prstGeom>
          <a:grp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 鼓</a:t>
            </a:r>
            <a:endParaRPr lang="zh-CN" altLang="en-US" sz="4800" b="1" dirty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4098" name="Picture 2" descr="E:\20秋\1-6年级画图说明\返图\上色图\最终\1\七彩语文一年级-23.tif"/>
          <p:cNvPicPr>
            <a:picLocks noChangeAspect="1" noChangeArrowheads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contrast="28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4306" y="2379543"/>
            <a:ext cx="4023678" cy="26821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9" name="Picture 3" descr="E:\20秋\1-6年级画图说明\返图\上色图\最终\1\七彩语文一年级-22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100000" l="0" r="100000">
                        <a14:foregroundMark x1="46425" y1="42131" x2="64440" y2="58363"/>
                      </a14:backgroundRemoval>
                    </a14:imgEffect>
                    <a14:imgEffect>
                      <a14:brightnessContrast contrast="20000"/>
                    </a14:imgEffect>
                    <a14:imgEffect>
                      <a14:saturation sat="122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8270" y="844663"/>
            <a:ext cx="3023049" cy="20151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0" name="矩形 29"/>
          <p:cNvSpPr/>
          <p:nvPr/>
        </p:nvSpPr>
        <p:spPr>
          <a:xfrm>
            <a:off x="3419872" y="411510"/>
            <a:ext cx="3556329" cy="793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谁在干什么？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323528" y="195486"/>
            <a:ext cx="2610240" cy="720080"/>
            <a:chOff x="377584" y="195486"/>
            <a:chExt cx="2610240" cy="72008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83568" y="222989"/>
              <a:ext cx="2268000" cy="692577"/>
            </a:xfrm>
            <a:prstGeom prst="rect">
              <a:avLst/>
            </a:prstGeom>
          </p:spPr>
        </p:pic>
        <p:sp>
          <p:nvSpPr>
            <p:cNvPr id="14" name="文本框 14"/>
            <p:cNvSpPr txBox="1"/>
            <p:nvPr/>
          </p:nvSpPr>
          <p:spPr>
            <a:xfrm>
              <a:off x="864933" y="195486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学词识字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77584" y="227232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1" grpId="0" animBg="1"/>
      <p:bldP spid="25" grpId="0" animBg="1"/>
      <p:bldP spid="30" grpId="0"/>
      <p:bldP spid="30" grpId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Box 22"/>
          <p:cNvSpPr txBox="1"/>
          <p:nvPr/>
        </p:nvSpPr>
        <p:spPr>
          <a:xfrm>
            <a:off x="851704" y="1347614"/>
            <a:ext cx="1992104" cy="222368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huà</a:t>
            </a:r>
            <a:endParaRPr lang="en-US" altLang="zh-CN" sz="6000" dirty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6000">
                <a:solidFill>
                  <a:srgbClr val="FF0000"/>
                </a:solidFill>
              </a:rPr>
              <a:t> </a:t>
            </a: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endParaRPr lang="zh-CN" altLang="en-US" sz="6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95536" y="3687147"/>
            <a:ext cx="301167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家 </a:t>
            </a:r>
            <a:r>
              <a:rPr lang="zh-CN" altLang="en-US" sz="40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画</a:t>
            </a:r>
            <a:r>
              <a:rPr lang="zh-CN" altLang="en-US" sz="4000" b="1">
                <a:latin typeface="楷体" panose="02010609060101010101" pitchFamily="49" charset="-122"/>
                <a:ea typeface="楷体" panose="02010609060101010101" pitchFamily="49" charset="-122"/>
              </a:rPr>
              <a:t>笔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316072"/>
            <a:ext cx="3800038" cy="3274738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331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936144"/>
            <a:ext cx="2808312" cy="288971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grpSp>
        <p:nvGrpSpPr>
          <p:cNvPr id="12" name="组合 11"/>
          <p:cNvGrpSpPr/>
          <p:nvPr/>
        </p:nvGrpSpPr>
        <p:grpSpPr>
          <a:xfrm>
            <a:off x="421284" y="123478"/>
            <a:ext cx="2658888" cy="646331"/>
            <a:chOff x="421284" y="411510"/>
            <a:chExt cx="2658888" cy="646331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21284" y="499763"/>
              <a:ext cx="431626" cy="558077"/>
            </a:xfrm>
            <a:prstGeom prst="rect">
              <a:avLst/>
            </a:prstGeom>
          </p:spPr>
        </p:pic>
        <p:sp>
          <p:nvSpPr>
            <p:cNvPr id="15" name="文本框 15"/>
            <p:cNvSpPr txBox="1"/>
            <p:nvPr/>
          </p:nvSpPr>
          <p:spPr>
            <a:xfrm>
              <a:off x="827584" y="411510"/>
              <a:ext cx="225258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zh-CN" altLang="en-US" sz="3600" b="1" dirty="0">
                  <a:latin typeface="宋体" panose="02010600030101010101" pitchFamily="2" charset="-122"/>
                  <a:ea typeface="宋体" panose="02010600030101010101" pitchFamily="2" charset="-122"/>
                </a:rPr>
                <a:t>学认字</a:t>
              </a:r>
              <a:endParaRPr kumimoji="1" lang="zh-CN" altLang="en-US" sz="3600" b="1" dirty="0">
                <a:latin typeface="宋体" panose="02010600030101010101" pitchFamily="2" charset="-122"/>
                <a:ea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1095192" y="1347614"/>
            <a:ext cx="1316568" cy="2223686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en-US" altLang="zh-CN" sz="6000" smtClean="0">
                <a:solidFill>
                  <a:srgbClr val="FF0000"/>
                </a:solidFill>
                <a:latin typeface="汉语拼音" panose="020B0604020202020204" pitchFamily="34" charset="0"/>
                <a:cs typeface="汉语拼音" panose="020B0604020202020204" pitchFamily="34" charset="0"/>
              </a:rPr>
              <a:t>dǎ    </a:t>
            </a:r>
            <a:endParaRPr lang="en-US" altLang="zh-CN" sz="6000" smtClean="0">
              <a:solidFill>
                <a:srgbClr val="FF0000"/>
              </a:solidFill>
              <a:latin typeface="汉语拼音" panose="020B0604020202020204" pitchFamily="34" charset="0"/>
              <a:cs typeface="汉语拼音" panose="020B0604020202020204" pitchFamily="34" charset="0"/>
            </a:endParaRPr>
          </a:p>
          <a:p>
            <a:pPr>
              <a:defRPr/>
            </a:pPr>
            <a:r>
              <a:rPr lang="zh-CN" altLang="en-US" sz="8000" b="1" smtClean="0"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endParaRPr lang="zh-CN" altLang="en-US" sz="8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79512" y="3759155"/>
            <a:ext cx="4680520" cy="684803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</a:bodyPr>
          <a:lstStyle/>
          <a:p>
            <a:pPr>
              <a:defRPr/>
            </a:pP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电话 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扫 </a:t>
            </a:r>
            <a:r>
              <a:rPr lang="zh-CN" altLang="en-US" sz="4000" b="1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打</a:t>
            </a:r>
            <a:r>
              <a:rPr lang="zh-CN" altLang="en-US" sz="4000" b="1" smtClean="0">
                <a:latin typeface="楷体" panose="02010609060101010101" pitchFamily="49" charset="-122"/>
                <a:ea typeface="楷体" panose="02010609060101010101" pitchFamily="49" charset="-122"/>
              </a:rPr>
              <a:t>针</a:t>
            </a:r>
            <a:endParaRPr lang="zh-CN" altLang="en-US" sz="40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555525"/>
            <a:ext cx="2645983" cy="2259455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70" y="3117684"/>
            <a:ext cx="2808974" cy="183033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14341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72200" y="555526"/>
            <a:ext cx="2453548" cy="2246430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矩形 19"/>
          <p:cNvSpPr/>
          <p:nvPr/>
        </p:nvSpPr>
        <p:spPr>
          <a:xfrm>
            <a:off x="323528" y="1108938"/>
            <a:ext cx="2736304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读一读</a:t>
            </a:r>
            <a:endParaRPr lang="en-US" altLang="zh-CN" sz="3600" smtClean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儿歌，圈画出你会拼读的字和音节。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290681" y="112298"/>
            <a:ext cx="2612335" cy="731260"/>
            <a:chOff x="3327817" y="2776594"/>
            <a:chExt cx="2612335" cy="731260"/>
          </a:xfrm>
        </p:grpSpPr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637493" y="2815277"/>
              <a:ext cx="2268000" cy="692577"/>
            </a:xfrm>
            <a:prstGeom prst="rect">
              <a:avLst/>
            </a:prstGeom>
          </p:spPr>
        </p:pic>
        <p:sp>
          <p:nvSpPr>
            <p:cNvPr id="17" name="文本框 14"/>
            <p:cNvSpPr txBox="1"/>
            <p:nvPr/>
          </p:nvSpPr>
          <p:spPr>
            <a:xfrm>
              <a:off x="3817261" y="2776594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朗读儿歌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27817" y="2805518"/>
              <a:ext cx="460522" cy="572844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3311861" y="411510"/>
            <a:ext cx="5509734" cy="4693277"/>
            <a:chOff x="3311861" y="450223"/>
            <a:chExt cx="5509734" cy="4693277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" contrast="6000"/>
                      </a14:imgEffect>
                      <a14:imgEffect>
                        <a14:colorTemperature colorTemp="6700"/>
                      </a14:imgEffect>
                      <a14:imgEffect>
                        <a14:saturation sat="161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6" t="3024" r="11569" b="-1413"/>
            <a:stretch>
              <a:fillRect/>
            </a:stretch>
          </p:blipFill>
          <p:spPr bwMode="auto">
            <a:xfrm>
              <a:off x="3418059" y="857701"/>
              <a:ext cx="5269845" cy="4188893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noFill/>
              <a:miter lim="800000"/>
              <a:headEnd/>
              <a:tailEnd/>
            </a:ln>
            <a:effectLst>
              <a:glow rad="76200">
                <a:srgbClr val="00B050">
                  <a:alpha val="14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8" name="组合 27"/>
            <p:cNvGrpSpPr/>
            <p:nvPr/>
          </p:nvGrpSpPr>
          <p:grpSpPr>
            <a:xfrm>
              <a:off x="3311861" y="450223"/>
              <a:ext cx="5509734" cy="4693277"/>
              <a:chOff x="3599892" y="483518"/>
              <a:chExt cx="5364596" cy="4735710"/>
            </a:xfrm>
          </p:grpSpPr>
          <p:grpSp>
            <p:nvGrpSpPr>
              <p:cNvPr id="29" name="组合 28"/>
              <p:cNvGrpSpPr/>
              <p:nvPr/>
            </p:nvGrpSpPr>
            <p:grpSpPr>
              <a:xfrm>
                <a:off x="3599892" y="583114"/>
                <a:ext cx="5364596" cy="4636114"/>
                <a:chOff x="3599892" y="583114"/>
                <a:chExt cx="5364596" cy="4636114"/>
              </a:xfrm>
            </p:grpSpPr>
            <p:pic>
              <p:nvPicPr>
                <p:cNvPr id="31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32" name="矩形 31"/>
                <p:cNvSpPr/>
                <p:nvPr/>
              </p:nvSpPr>
              <p:spPr>
                <a:xfrm>
                  <a:off x="3599892" y="806632"/>
                  <a:ext cx="5364596" cy="441259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矩形 32"/>
                <p:cNvSpPr/>
                <p:nvPr/>
              </p:nvSpPr>
              <p:spPr>
                <a:xfrm>
                  <a:off x="3689902" y="891848"/>
                  <a:ext cx="5184576" cy="4229598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30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34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20" y="1265630"/>
            <a:ext cx="576064" cy="2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矩形 18"/>
          <p:cNvSpPr/>
          <p:nvPr/>
        </p:nvSpPr>
        <p:spPr>
          <a:xfrm>
            <a:off x="251520" y="1324962"/>
            <a:ext cx="3240360" cy="32864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smtClean="0">
                <a:latin typeface="黑体" panose="02010609060101010101" pitchFamily="49" charset="-122"/>
                <a:ea typeface="黑体" panose="02010609060101010101" pitchFamily="49" charset="-122"/>
              </a:rPr>
              <a:t>    男女生对读儿歌，注意把儿歌中标红的音节读正确。</a:t>
            </a:r>
            <a:endParaRPr lang="zh-CN" altLang="en-US" sz="360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179512" y="195486"/>
            <a:ext cx="2601813" cy="724323"/>
            <a:chOff x="3410347" y="3719635"/>
            <a:chExt cx="2601813" cy="724323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1"/>
            <a:stretch>
              <a:fillRect/>
            </a:stretch>
          </p:blipFill>
          <p:spPr>
            <a:xfrm>
              <a:off x="3709223" y="3751381"/>
              <a:ext cx="2268000" cy="692577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3889269" y="3719635"/>
              <a:ext cx="212289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练读儿歌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10347" y="3751381"/>
              <a:ext cx="450000" cy="559756"/>
            </a:xfrm>
            <a:prstGeom prst="rect">
              <a:avLst/>
            </a:prstGeom>
          </p:spPr>
        </p:pic>
      </p:grpSp>
      <p:grpSp>
        <p:nvGrpSpPr>
          <p:cNvPr id="18" name="组合 17"/>
          <p:cNvGrpSpPr/>
          <p:nvPr/>
        </p:nvGrpSpPr>
        <p:grpSpPr>
          <a:xfrm>
            <a:off x="3311861" y="411510"/>
            <a:ext cx="5509734" cy="4693277"/>
            <a:chOff x="3311861" y="450223"/>
            <a:chExt cx="5509734" cy="4693277"/>
          </a:xfrm>
        </p:grpSpPr>
        <p:pic>
          <p:nvPicPr>
            <p:cNvPr id="21" name="Picture 2"/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rightnessContrast bright="1000" contrast="6000"/>
                      </a14:imgEffect>
                      <a14:imgEffect>
                        <a14:colorTemperature colorTemp="6700"/>
                      </a14:imgEffect>
                      <a14:imgEffect>
                        <a14:saturation sat="161000"/>
                      </a14:imgEffect>
                      <a14:imgEffect>
                        <a14:sharpenSoften amount="25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0466" t="3024" r="11569" b="-1413"/>
            <a:stretch>
              <a:fillRect/>
            </a:stretch>
          </p:blipFill>
          <p:spPr bwMode="auto">
            <a:xfrm>
              <a:off x="3418059" y="857701"/>
              <a:ext cx="5269845" cy="4188893"/>
            </a:xfrm>
            <a:prstGeom prst="round2DiagRect">
              <a:avLst>
                <a:gd name="adj1" fmla="val 0"/>
                <a:gd name="adj2" fmla="val 0"/>
              </a:avLst>
            </a:prstGeom>
            <a:ln w="88900" cap="sq">
              <a:noFill/>
              <a:miter lim="800000"/>
              <a:headEnd/>
              <a:tailEnd/>
            </a:ln>
            <a:effectLst>
              <a:glow rad="76200">
                <a:srgbClr val="00B050">
                  <a:alpha val="14000"/>
                </a:srgbClr>
              </a:glow>
            </a:effectLst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</a:extLst>
          </p:spPr>
        </p:pic>
        <p:grpSp>
          <p:nvGrpSpPr>
            <p:cNvPr id="22" name="组合 21"/>
            <p:cNvGrpSpPr/>
            <p:nvPr/>
          </p:nvGrpSpPr>
          <p:grpSpPr>
            <a:xfrm>
              <a:off x="3311861" y="450223"/>
              <a:ext cx="5509734" cy="4693277"/>
              <a:chOff x="3599892" y="483518"/>
              <a:chExt cx="5364596" cy="4735710"/>
            </a:xfrm>
          </p:grpSpPr>
          <p:grpSp>
            <p:nvGrpSpPr>
              <p:cNvPr id="23" name="组合 22"/>
              <p:cNvGrpSpPr/>
              <p:nvPr/>
            </p:nvGrpSpPr>
            <p:grpSpPr>
              <a:xfrm>
                <a:off x="3599892" y="583114"/>
                <a:ext cx="5364596" cy="4636114"/>
                <a:chOff x="3599892" y="583114"/>
                <a:chExt cx="5364596" cy="4636114"/>
              </a:xfrm>
            </p:grpSpPr>
            <p:pic>
              <p:nvPicPr>
                <p:cNvPr id="25" name="Picture 2"/>
                <p:cNvPicPr>
                  <a:picLocks noChangeAspect="1" noChangeArrowheads="1"/>
                </p:cNvPicPr>
                <p:nvPr/>
              </p:nvPicPr>
              <p:blipFill rotWithShape="1">
                <a:blip r:embed="rId5" cstate="print">
                  <a:extLst>
                    <a:ext uri="{BEBA8EAE-BF5A-486C-A8C5-ECC9F3942E4B}">
                      <a14:imgProps xmlns:a14="http://schemas.microsoft.com/office/drawing/2010/main">
                        <a14:imgLayer r:embed="rId6">
                          <a14:imgEffect>
                            <a14:backgroundRemoval t="0" b="100000" l="0" r="100000"/>
                          </a14:imgEffect>
                        </a14:imgLayer>
                      </a14:imgProps>
                    </a:ex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 b="50000"/>
                <a:stretch>
                  <a:fillRect/>
                </a:stretch>
              </p:blipFill>
              <p:spPr bwMode="auto">
                <a:xfrm>
                  <a:off x="8387904" y="583114"/>
                  <a:ext cx="358589" cy="223518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solidFill>
                        <a:schemeClr val="accent1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chemeClr val="tx1"/>
                      </a:solidFill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  <p:sp>
              <p:nvSpPr>
                <p:cNvPr id="26" name="矩形 25"/>
                <p:cNvSpPr/>
                <p:nvPr/>
              </p:nvSpPr>
              <p:spPr>
                <a:xfrm>
                  <a:off x="3599892" y="806632"/>
                  <a:ext cx="5364596" cy="4412596"/>
                </a:xfrm>
                <a:prstGeom prst="rect">
                  <a:avLst/>
                </a:prstGeom>
                <a:noFill/>
                <a:ln w="34925">
                  <a:solidFill>
                    <a:srgbClr val="00B050"/>
                  </a:solidFill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7" name="矩形 26"/>
                <p:cNvSpPr/>
                <p:nvPr/>
              </p:nvSpPr>
              <p:spPr>
                <a:xfrm>
                  <a:off x="3689902" y="891848"/>
                  <a:ext cx="5184576" cy="4229598"/>
                </a:xfrm>
                <a:prstGeom prst="rect">
                  <a:avLst/>
                </a:prstGeom>
                <a:noFill/>
                <a:ln w="9525">
                  <a:solidFill>
                    <a:srgbClr val="33CC33"/>
                  </a:solidFill>
                  <a:prstDash val="dash"/>
                </a:ln>
                <a:effectLst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pic>
            <p:nvPicPr>
              <p:cNvPr id="24" name="Picture 2"/>
              <p:cNvPicPr>
                <a:picLocks noChangeAspect="1" noChangeArrowheads="1"/>
              </p:cNvPicPr>
              <p:nvPr/>
            </p:nvPicPr>
            <p:blipFill rotWithShape="1">
              <a:blip r:embed="rId5" cstate="print">
                <a:extLst>
                  <a:ext uri="{BEBA8EAE-BF5A-486C-A8C5-ECC9F3942E4B}">
                    <a14:imgProps xmlns:a14="http://schemas.microsoft.com/office/drawing/2010/main">
                      <a14:imgLayer r:embed="rId6">
                        <a14:imgEffect>
                          <a14:backgroundRemoval t="0" b="100000" l="0" r="100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t="2" r="-10459" b="27719"/>
              <a:stretch>
                <a:fillRect/>
              </a:stretch>
            </p:blipFill>
            <p:spPr bwMode="auto">
              <a:xfrm>
                <a:off x="8062113" y="483518"/>
                <a:ext cx="396087" cy="32311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</p:pic>
        </p:grpSp>
      </p:grp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18320" y="1265630"/>
            <a:ext cx="576064" cy="2920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-20538"/>
            <a:ext cx="9180512" cy="5200862"/>
            <a:chOff x="0" y="-20538"/>
            <a:chExt cx="9180512" cy="5200862"/>
          </a:xfrm>
        </p:grpSpPr>
        <p:pic>
          <p:nvPicPr>
            <p:cNvPr id="16" name="Picture 2"/>
            <p:cNvPicPr>
              <a:picLocks noChangeAspect="1" noChangeArrowheads="1"/>
            </p:cNvPicPr>
            <p:nvPr/>
          </p:nvPicPr>
          <p:blipFill>
            <a:blip r:embed="rId1">
              <a:extLst>
                <a:ext uri="{BEBA8EAE-BF5A-486C-A8C5-ECC9F3942E4B}">
                  <a14:imgProps xmlns:a14="http://schemas.microsoft.com/office/drawing/2010/main">
                    <a14:imgLayer r:embed="rId2">
                      <a14:imgEffect>
                        <a14:brightnessContrast bright="2000" contrast="8000"/>
                      </a14:imgEffect>
                      <a14:imgEffect>
                        <a14:colorTemperature colorTemp="6700"/>
                      </a14:imgEffect>
                      <a14:imgEffect>
                        <a14:saturation sat="112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-20538"/>
              <a:ext cx="9180512" cy="52008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17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114914">
              <a:off x="6229158" y="3225472"/>
              <a:ext cx="1011366" cy="5107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839045">
              <a:off x="2051720" y="273784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9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1057316">
              <a:off x="2708668" y="2836117"/>
              <a:ext cx="939298" cy="47434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27240" y="3392288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20969630">
              <a:off x="5730002" y="3347465"/>
              <a:ext cx="802365" cy="40519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48064" y="2771753"/>
              <a:ext cx="1256928" cy="63474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3" name="Picture 2" descr="C:\Users\Administrator\Desktop\5b86207965a53.pn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180827" y="2776331"/>
              <a:ext cx="763513" cy="38557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11" name="椭圆 10"/>
          <p:cNvSpPr/>
          <p:nvPr/>
        </p:nvSpPr>
        <p:spPr>
          <a:xfrm>
            <a:off x="6779081" y="745167"/>
            <a:ext cx="473241" cy="729685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1192975" y="3435846"/>
            <a:ext cx="700617" cy="936104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3461653" y="1635646"/>
            <a:ext cx="1296144" cy="1944216"/>
          </a:xfrm>
          <a:prstGeom prst="ellipse">
            <a:avLst/>
          </a:prstGeom>
          <a:grpFill/>
          <a:ln>
            <a:solidFill>
              <a:srgbClr val="FF0000"/>
            </a:solidFill>
          </a:ln>
          <a:effectLst>
            <a:outerShdw blurRad="444500" dist="254000" dir="8100000" algn="tr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913623" y="267494"/>
            <a:ext cx="484255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827584" y="2442871"/>
            <a:ext cx="619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en-US" altLang="zh-CN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771800" y="1715314"/>
            <a:ext cx="72006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7200" b="1" dirty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en-US" altLang="zh-CN" sz="72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3131840" y="3675677"/>
            <a:ext cx="593018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    3</a:t>
            </a:r>
            <a:r>
              <a:rPr lang="zh-CN" altLang="en-US" sz="3600" smtClean="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个声母宝宝就藏在这幅图里，快来找一找吧！</a:t>
            </a:r>
            <a:endParaRPr lang="en-US" altLang="zh-CN" sz="3600" dirty="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ldLvl="0" animBg="1"/>
      <p:bldP spid="12" grpId="0" animBg="1"/>
      <p:bldP spid="14" grpId="0" bldLvl="0" animBg="1"/>
      <p:bldP spid="7" grpId="0"/>
      <p:bldP spid="8" grpId="0"/>
      <p:bldP spid="9" grpId="0"/>
      <p:bldP spid="1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059582"/>
            <a:ext cx="2978432" cy="290659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647149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一只白鸽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  g  g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684419" y="1175732"/>
            <a:ext cx="11512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3" name="Picture 3" descr="D:\蒋长青\20秋工作项目\一年级课件\一年级拼音单元口型图\gkh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2288" y1="53734" x2="79303" y2="54645"/>
                        <a14:foregroundMark x1="48257" y1="57377" x2="82462" y2="58288"/>
                        <a14:foregroundMark x1="48584" y1="63570" x2="81155" y2="61020"/>
                        <a14:foregroundMark x1="55447" y1="65574" x2="76580" y2="67213"/>
                        <a14:foregroundMark x1="83333" y1="58288" x2="46405" y2="57377"/>
                        <a14:foregroundMark x1="16013" y1="50091" x2="19390" y2="50091"/>
                        <a14:foregroundMark x1="21242" y1="64663" x2="20044" y2="68306"/>
                        <a14:foregroundMark x1="16231" y1="39162" x2="15359" y2="44809"/>
                        <a14:foregroundMark x1="21895" y1="55738" x2="24074" y2="55738"/>
                        <a14:foregroundMark x1="21895" y1="72313" x2="23420" y2="75046"/>
                        <a14:foregroundMark x1="23747" y1="76503" x2="23747" y2="78689"/>
                        <a14:foregroundMark x1="23420" y1="81785" x2="22440" y2="83242"/>
                        <a14:foregroundMark x1="16885" y1="40255" x2="15686" y2="35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63638"/>
            <a:ext cx="2777490" cy="16605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8" name="组合 7"/>
          <p:cNvGrpSpPr/>
          <p:nvPr/>
        </p:nvGrpSpPr>
        <p:grpSpPr>
          <a:xfrm>
            <a:off x="214704" y="300040"/>
            <a:ext cx="2222650" cy="712648"/>
            <a:chOff x="395536" y="364326"/>
            <a:chExt cx="2222650" cy="712648"/>
          </a:xfrm>
        </p:grpSpPr>
        <p:pic>
          <p:nvPicPr>
            <p:cNvPr id="14" name="图片 13"/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45937" y="383823"/>
              <a:ext cx="1874647" cy="693151"/>
            </a:xfrm>
            <a:prstGeom prst="rect">
              <a:avLst/>
            </a:prstGeom>
          </p:spPr>
        </p:pic>
        <p:sp>
          <p:nvSpPr>
            <p:cNvPr id="15" name="文本框 14"/>
            <p:cNvSpPr txBox="1"/>
            <p:nvPr/>
          </p:nvSpPr>
          <p:spPr>
            <a:xfrm>
              <a:off x="864933" y="364326"/>
              <a:ext cx="1753253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我会读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5536" y="392293"/>
              <a:ext cx="443315" cy="551442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11560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>
                <a:latin typeface="宋体" panose="02010600030101010101" pitchFamily="2" charset="-122"/>
                <a:cs typeface="汉语拼音" panose="020B0604020202020204" pitchFamily="34" charset="0"/>
              </a:rPr>
              <a:t>两</a:t>
            </a: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只蝌蚪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  k  k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445" y="1175732"/>
            <a:ext cx="101822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3" descr="D:\蒋长青\20秋工作项目\一年级课件\一年级拼音单元口型图\gkh.tif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ackgroundRemoval t="10000" b="90000" l="10000" r="90000">
                        <a14:foregroundMark x1="52288" y1="53734" x2="79303" y2="54645"/>
                        <a14:foregroundMark x1="48257" y1="57377" x2="82462" y2="58288"/>
                        <a14:foregroundMark x1="48584" y1="63570" x2="81155" y2="61020"/>
                        <a14:foregroundMark x1="55447" y1="65574" x2="76580" y2="67213"/>
                        <a14:foregroundMark x1="83333" y1="58288" x2="46405" y2="57377"/>
                        <a14:foregroundMark x1="16013" y1="50091" x2="19390" y2="50091"/>
                        <a14:foregroundMark x1="21242" y1="64663" x2="20044" y2="68306"/>
                        <a14:foregroundMark x1="16231" y1="39162" x2="15359" y2="44809"/>
                        <a14:foregroundMark x1="21895" y1="55738" x2="24074" y2="55738"/>
                        <a14:foregroundMark x1="21895" y1="72313" x2="23420" y2="75046"/>
                        <a14:foregroundMark x1="23747" y1="76503" x2="23747" y2="78689"/>
                        <a14:foregroundMark x1="23420" y1="81785" x2="22440" y2="83242"/>
                        <a14:foregroundMark x1="16885" y1="40255" x2="15686" y2="35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63638"/>
            <a:ext cx="2777490" cy="16605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6000" contrast="1000"/>
                    </a14:imgEffect>
                    <a14:imgEffect>
                      <a14:saturation sat="105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94716" y="714454"/>
            <a:ext cx="3037724" cy="3441472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"/>
                    </a14:imgEffect>
                    <a14:imgEffect>
                      <a14:saturation sat="105000"/>
                    </a14:imgEffect>
                    <a14:imgEffect>
                      <a14:sharpenSoften amount="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1" y="868412"/>
            <a:ext cx="3111035" cy="3287514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Text Box 3"/>
          <p:cNvSpPr txBox="1">
            <a:spLocks noChangeArrowheads="1"/>
          </p:cNvSpPr>
          <p:nvPr/>
        </p:nvSpPr>
        <p:spPr bwMode="auto">
          <a:xfrm>
            <a:off x="611560" y="3795885"/>
            <a:ext cx="4320480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女孩喝水 </a:t>
            </a:r>
            <a:r>
              <a:rPr lang="en-US" altLang="zh-CN" sz="44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  h  h</a:t>
            </a:r>
            <a:endParaRPr lang="zh-CN" altLang="en-US" sz="4400" b="1">
              <a:solidFill>
                <a:srgbClr val="0000FF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554703" y="1175732"/>
            <a:ext cx="1208985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9" name="Picture 3" descr="D:\蒋长青\20秋工作项目\一年级课件\一年级拼音单元口型图\gkh.ti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2288" y1="53734" x2="79303" y2="54645"/>
                        <a14:foregroundMark x1="48257" y1="57377" x2="82462" y2="58288"/>
                        <a14:foregroundMark x1="48584" y1="63570" x2="81155" y2="61020"/>
                        <a14:foregroundMark x1="55447" y1="65574" x2="76580" y2="67213"/>
                        <a14:foregroundMark x1="83333" y1="58288" x2="46405" y2="57377"/>
                        <a14:foregroundMark x1="16013" y1="50091" x2="19390" y2="50091"/>
                        <a14:foregroundMark x1="21242" y1="64663" x2="20044" y2="68306"/>
                        <a14:foregroundMark x1="16231" y1="39162" x2="15359" y2="44809"/>
                        <a14:foregroundMark x1="21895" y1="55738" x2="24074" y2="55738"/>
                        <a14:foregroundMark x1="21895" y1="72313" x2="23420" y2="75046"/>
                        <a14:foregroundMark x1="23747" y1="76503" x2="23747" y2="78689"/>
                        <a14:foregroundMark x1="23420" y1="81785" x2="22440" y2="83242"/>
                        <a14:foregroundMark x1="16885" y1="40255" x2="15686" y2="3551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1563638"/>
            <a:ext cx="2777490" cy="1660525"/>
          </a:xfrm>
          <a:prstGeom prst="rect">
            <a:avLst/>
          </a:prstGeom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1333175" y="1459245"/>
            <a:ext cx="989373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15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en-US" altLang="zh-CN" sz="115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4187247" y="1431940"/>
            <a:ext cx="87876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1500" b="1" dirty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k</a:t>
            </a:r>
            <a:endParaRPr lang="en-US" altLang="zh-CN" sz="115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7002202" y="1432322"/>
            <a:ext cx="1039067" cy="186204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en-US" altLang="zh-CN" sz="11500" b="1" dirty="0" smtClean="0"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h</a:t>
            </a:r>
            <a:endParaRPr lang="en-US" altLang="zh-CN" sz="11500" b="1" dirty="0"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1" name="Text Box 3"/>
          <p:cNvSpPr txBox="1">
            <a:spLocks noChangeArrowheads="1"/>
          </p:cNvSpPr>
          <p:nvPr/>
        </p:nvSpPr>
        <p:spPr bwMode="auto">
          <a:xfrm>
            <a:off x="2051720" y="257736"/>
            <a:ext cx="5400600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3600" b="1" smtClean="0">
                <a:latin typeface="黑体" panose="02010609060101010101" pitchFamily="49" charset="-122"/>
                <a:ea typeface="黑体" panose="02010609060101010101" pitchFamily="49" charset="-122"/>
                <a:cs typeface="汉语拼音" panose="020B0604020202020204" pitchFamily="34" charset="0"/>
              </a:rPr>
              <a:t>读一读，看一看，比一比</a:t>
            </a:r>
            <a:endParaRPr lang="en-US" altLang="zh-CN" sz="3600" b="1" smtClean="0">
              <a:latin typeface="黑体" panose="02010609060101010101" pitchFamily="49" charset="-122"/>
              <a:ea typeface="黑体" panose="02010609060101010101" pitchFamily="49" charset="-122"/>
              <a:cs typeface="汉语拼音" panose="020B0604020202020204" pitchFamily="34" charset="0"/>
            </a:endParaRPr>
          </a:p>
        </p:txBody>
      </p:sp>
      <p:sp>
        <p:nvSpPr>
          <p:cNvPr id="12" name="Text Box 3"/>
          <p:cNvSpPr txBox="1">
            <a:spLocks noChangeArrowheads="1"/>
          </p:cNvSpPr>
          <p:nvPr/>
        </p:nvSpPr>
        <p:spPr bwMode="auto">
          <a:xfrm>
            <a:off x="610557" y="3795884"/>
            <a:ext cx="24482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气流最小</a:t>
            </a:r>
            <a:endParaRPr lang="zh-CN" altLang="en-US" sz="4400" b="1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3" name="Text Box 3"/>
          <p:cNvSpPr txBox="1">
            <a:spLocks noChangeArrowheads="1"/>
          </p:cNvSpPr>
          <p:nvPr/>
        </p:nvSpPr>
        <p:spPr bwMode="auto">
          <a:xfrm>
            <a:off x="3419872" y="3795886"/>
            <a:ext cx="24482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气流最大</a:t>
            </a:r>
            <a:endParaRPr lang="zh-CN" altLang="en-US" sz="4400" b="1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14" name="Text Box 3"/>
          <p:cNvSpPr txBox="1">
            <a:spLocks noChangeArrowheads="1"/>
          </p:cNvSpPr>
          <p:nvPr/>
        </p:nvSpPr>
        <p:spPr bwMode="auto">
          <a:xfrm>
            <a:off x="6012160" y="3795886"/>
            <a:ext cx="2448272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气流第二</a:t>
            </a:r>
            <a:endParaRPr lang="zh-CN" altLang="en-US" sz="4400" b="1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512" y="44382"/>
            <a:ext cx="1015200" cy="10152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Text Box 3"/>
          <p:cNvSpPr txBox="1">
            <a:spLocks noChangeArrowheads="1"/>
          </p:cNvSpPr>
          <p:nvPr/>
        </p:nvSpPr>
        <p:spPr bwMode="auto">
          <a:xfrm>
            <a:off x="395536" y="3615400"/>
            <a:ext cx="4608512" cy="972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0000"/>
              </a:lnSpc>
              <a:buFont typeface="Arial" panose="020B0604020202020204" pitchFamily="34" charset="0"/>
              <a:buNone/>
            </a:pPr>
            <a:r>
              <a:rPr lang="zh-CN" altLang="en-US" sz="4400" b="1" smtClean="0">
                <a:latin typeface="宋体" panose="02010600030101010101" pitchFamily="2" charset="-122"/>
                <a:cs typeface="汉语拼音" panose="020B0604020202020204" pitchFamily="34" charset="0"/>
              </a:rPr>
              <a:t>像个花环</a:t>
            </a:r>
            <a:r>
              <a:rPr lang="en-US" altLang="zh-CN" sz="4400" b="1" smtClean="0">
                <a:latin typeface="汉语拼音" panose="020B0604020202020204" pitchFamily="34" charset="0"/>
                <a:cs typeface="汉语拼音" panose="020B0604020202020204" pitchFamily="34" charset="0"/>
              </a:rPr>
              <a:t>g  g  g</a:t>
            </a:r>
            <a:endParaRPr lang="en-US" altLang="zh-CN" sz="4400" b="1" smtClean="0">
              <a:latin typeface="宋体" panose="02010600030101010101" pitchFamily="2" charset="-122"/>
              <a:cs typeface="汉语拼音" panose="020B0604020202020204" pitchFamily="34" charset="0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1907704" y="627534"/>
            <a:ext cx="1151277" cy="221599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38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66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3000"/>
                    </a14:imgEffect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43558"/>
            <a:ext cx="3554496" cy="3468761"/>
          </a:xfrm>
          <a:prstGeom prst="round2DiagRect">
            <a:avLst>
              <a:gd name="adj1" fmla="val 0"/>
              <a:gd name="adj2" fmla="val 0"/>
            </a:avLst>
          </a:prstGeom>
          <a:ln w="88900" cap="sq">
            <a:solidFill>
              <a:srgbClr val="FFFFFF"/>
            </a:solidFill>
            <a:miter lim="800000"/>
            <a:headEnd/>
            <a:tailEnd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25" name="矩形 24"/>
          <p:cNvSpPr/>
          <p:nvPr/>
        </p:nvSpPr>
        <p:spPr>
          <a:xfrm>
            <a:off x="5376219" y="1275606"/>
            <a:ext cx="929690" cy="31547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9900" b="1" smtClean="0">
                <a:solidFill>
                  <a:srgbClr val="FF0000"/>
                </a:solidFill>
                <a:latin typeface="汉语拼音" panose="020B0604020202020204" pitchFamily="34" charset="0"/>
                <a:ea typeface="华文细黑" panose="02010600040101010101" pitchFamily="2" charset="-122"/>
                <a:cs typeface="汉语拼音" panose="020B0604020202020204" pitchFamily="34" charset="0"/>
              </a:rPr>
              <a:t>g</a:t>
            </a:r>
            <a:endParaRPr lang="zh-CN" altLang="en-US" sz="8000" b="1" dirty="0">
              <a:solidFill>
                <a:srgbClr val="FF0000"/>
              </a:solidFill>
              <a:latin typeface="汉语拼音" panose="020B0604020202020204" pitchFamily="34" charset="0"/>
              <a:ea typeface="华文细黑" panose="02010600040101010101" pitchFamily="2" charset="-122"/>
              <a:cs typeface="汉语拼音" panose="020B0604020202020204" pitchFamily="34" charset="0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179512" y="262985"/>
            <a:ext cx="2154230" cy="724589"/>
            <a:chOff x="337765" y="364326"/>
            <a:chExt cx="2154230" cy="724589"/>
          </a:xfrm>
        </p:grpSpPr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47816" y="396338"/>
              <a:ext cx="1778181" cy="692577"/>
            </a:xfrm>
            <a:prstGeom prst="rect">
              <a:avLst/>
            </a:prstGeom>
          </p:spPr>
        </p:pic>
        <p:sp>
          <p:nvSpPr>
            <p:cNvPr id="12" name="文本框 14"/>
            <p:cNvSpPr txBox="1"/>
            <p:nvPr/>
          </p:nvSpPr>
          <p:spPr>
            <a:xfrm>
              <a:off x="827584" y="364326"/>
              <a:ext cx="1664411" cy="623248"/>
            </a:xfrm>
            <a:prstGeom prst="rect">
              <a:avLst/>
            </a:prstGeom>
            <a:noFill/>
          </p:spPr>
          <p:txBody>
            <a:bodyPr wrap="square" lIns="68580" tIns="34290" rIns="68580" bIns="34290" rtlCol="0">
              <a:spAutoFit/>
            </a:bodyPr>
            <a:lstStyle/>
            <a:p>
              <a:r>
                <a:rPr lang="zh-CN" altLang="en-US" sz="3600" b="1" smtClean="0">
                  <a:latin typeface="黑体" panose="02010609060101010101" pitchFamily="49" charset="-122"/>
                  <a:ea typeface="黑体" panose="02010609060101010101" pitchFamily="49" charset="-122"/>
                </a:rPr>
                <a:t>我会认</a:t>
              </a:r>
              <a:endParaRPr lang="zh-CN" altLang="en-US" sz="36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  <p:pic>
          <p:nvPicPr>
            <p:cNvPr id="13" name="图片 12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37765" y="396338"/>
              <a:ext cx="450000" cy="559756"/>
            </a:xfrm>
            <a:prstGeom prst="rect">
              <a:avLst/>
            </a:prstGeom>
          </p:spPr>
        </p:pic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5" grpId="0"/>
    </p:bldLst>
  </p:timing>
</p:sld>
</file>

<file path=ppt/tags/tag1.xml><?xml version="1.0" encoding="utf-8"?>
<p:tagLst xmlns:p="http://schemas.openxmlformats.org/presentationml/2006/main">
  <p:tag name="KSO_WPP_MARK_KEY" val="a717abda-cd21-4422-85ec-b9e8e64a4dc3"/>
  <p:tag name="COMMONDATA" val="eyJoZGlkIjoiMDUzMmRhYzhkNzM3Y2ZlODExZjhhYzliMDJjYzA0ZGIifQ=="/>
</p:tagLst>
</file>

<file path=ppt/theme/theme1.xml><?xml version="1.0" encoding="utf-8"?>
<a:theme xmlns:a="http://schemas.openxmlformats.org/drawingml/2006/main" name="1_Office 主题​​">
  <a:themeElements>
    <a:clrScheme name="自定义 15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02B3C5"/>
      </a:accent1>
      <a:accent2>
        <a:srgbClr val="F07474"/>
      </a:accent2>
      <a:accent3>
        <a:srgbClr val="FFBF53"/>
      </a:accent3>
      <a:accent4>
        <a:srgbClr val="673B77"/>
      </a:accent4>
      <a:accent5>
        <a:srgbClr val="00B9FA"/>
      </a:accent5>
      <a:accent6>
        <a:srgbClr val="BECE37"/>
      </a:accent6>
      <a:hlink>
        <a:srgbClr val="B381D9"/>
      </a:hlink>
      <a:folHlink>
        <a:srgbClr val="800080"/>
      </a:folHlink>
    </a:clrScheme>
    <a:fontScheme name="自定义 3">
      <a:majorFont>
        <a:latin typeface="Impact"/>
        <a:ea typeface="微软雅黑"/>
        <a:cs typeface=""/>
      </a:majorFont>
      <a:minorFont>
        <a:latin typeface="Times New Roman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indent="647700">
          <a:lnSpc>
            <a:spcPct val="150000"/>
          </a:lnSpc>
          <a:spcBef>
            <a:spcPct val="50000"/>
          </a:spcBef>
          <a:defRPr sz="2400" b="1" dirty="0">
            <a:solidFill>
              <a:prstClr val="black"/>
            </a:solidFill>
            <a:latin typeface="黑体" panose="02010609060101010101" pitchFamily="49" charset="-122"/>
            <a:ea typeface="黑体" panose="02010609060101010101" pitchFamily="49" charset="-122"/>
          </a:defRPr>
        </a:defPPr>
      </a:lstStyle>
    </a:spDef>
    <a:lnDef>
      <a:spPr>
        <a:ln w="57150">
          <a:solidFill>
            <a:srgbClr val="FF0000"/>
          </a:solidFill>
          <a:tailEnd type="none"/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1068</Words>
  <Application>WPS 演示</Application>
  <PresentationFormat>全屏显示(16:9)</PresentationFormat>
  <Paragraphs>339</Paragraphs>
  <Slides>34</Slides>
  <Notes>10</Notes>
  <HiddenSlides>0</HiddenSlides>
  <MMClips>0</MMClips>
  <ScaleCrop>false</ScaleCrop>
  <HeadingPairs>
    <vt:vector size="6" baseType="variant">
      <vt:variant>
        <vt:lpstr>已用的字体</vt:lpstr>
      </vt:variant>
      <vt:variant>
        <vt:i4>18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53" baseType="lpstr">
      <vt:lpstr>Arial</vt:lpstr>
      <vt:lpstr>宋体</vt:lpstr>
      <vt:lpstr>Wingdings</vt:lpstr>
      <vt:lpstr>黑体</vt:lpstr>
      <vt:lpstr>汉语拼音</vt:lpstr>
      <vt:lpstr>楷体</vt:lpstr>
      <vt:lpstr>华文细黑</vt:lpstr>
      <vt:lpstr>微软雅黑</vt:lpstr>
      <vt:lpstr>Calibri</vt:lpstr>
      <vt:lpstr>Times New Roman</vt:lpstr>
      <vt:lpstr>Arial Unicode MS</vt:lpstr>
      <vt:lpstr>Gulim</vt:lpstr>
      <vt:lpstr>等线</vt:lpstr>
      <vt:lpstr>方正粗黑宋简体</vt:lpstr>
      <vt:lpstr>Arial</vt:lpstr>
      <vt:lpstr>Yu Gothic UI Semibold</vt:lpstr>
      <vt:lpstr>Arial Narrow</vt:lpstr>
      <vt:lpstr>Xingkai SC</vt:lpstr>
      <vt:lpstr>1_Office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3588.pptx</dc:title>
  <dc:creator/>
  <cp:lastModifiedBy>Rocket Girls</cp:lastModifiedBy>
  <cp:revision>122</cp:revision>
  <dcterms:created xsi:type="dcterms:W3CDTF">2017-03-17T02:28:00Z</dcterms:created>
  <dcterms:modified xsi:type="dcterms:W3CDTF">2022-11-27T15:28:17Z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2052-11.1.0.12763</vt:lpwstr>
  </property>
  <property fmtid="{D5CDD505-2E9C-101B-9397-08002B2CF9AE}" pid="3" name="ICV">
    <vt:lpwstr>4A0B54AC94DD4DA3A65CFE8DDBF83E59</vt:lpwstr>
  </property>
</Properties>
</file>