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gif" ContentType="image/gif"/>
  <Default Extension="jpeg" ContentType="image/jpeg"/>
  <Default Extension="JPG" ContentType="image/.jpg"/>
  <Default Extension="tiff" ContentType="image/tif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523" r:id="rId3"/>
    <p:sldId id="1183" r:id="rId5"/>
    <p:sldId id="1147" r:id="rId6"/>
    <p:sldId id="1312" r:id="rId7"/>
    <p:sldId id="1136" r:id="rId8"/>
    <p:sldId id="1246" r:id="rId9"/>
    <p:sldId id="1248" r:id="rId10"/>
    <p:sldId id="1313" r:id="rId11"/>
    <p:sldId id="1175" r:id="rId12"/>
    <p:sldId id="1345" r:id="rId13"/>
    <p:sldId id="1107" r:id="rId14"/>
    <p:sldId id="1123" r:id="rId15"/>
    <p:sldId id="1162" r:id="rId16"/>
    <p:sldId id="1163" r:id="rId17"/>
    <p:sldId id="1108" r:id="rId18"/>
    <p:sldId id="1184" r:id="rId19"/>
    <p:sldId id="1185" r:id="rId20"/>
    <p:sldId id="1186" r:id="rId21"/>
    <p:sldId id="1187" r:id="rId22"/>
    <p:sldId id="1350" r:id="rId23"/>
    <p:sldId id="1351" r:id="rId24"/>
    <p:sldId id="1347" r:id="rId25"/>
    <p:sldId id="1352" r:id="rId26"/>
    <p:sldId id="1354" r:id="rId27"/>
    <p:sldId id="1325" r:id="rId28"/>
    <p:sldId id="1339" r:id="rId29"/>
    <p:sldId id="1328" r:id="rId30"/>
    <p:sldId id="1178" r:id="rId31"/>
    <p:sldId id="1338" r:id="rId32"/>
    <p:sldId id="991" r:id="rId33"/>
    <p:sldId id="1115" r:id="rId34"/>
    <p:sldId id="1336" r:id="rId35"/>
    <p:sldId id="1169" r:id="rId36"/>
    <p:sldId id="1084" r:id="rId37"/>
    <p:sldId id="1157" r:id="rId38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43"/>
    </p:embeddedFont>
    <p:embeddedFont>
      <p:font typeface="楷体" panose="02010609060101010101" pitchFamily="49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华文细黑" panose="02010600040101010101" pitchFamily="2" charset="-122"/>
      <p:regular r:id="rId46"/>
    </p:embeddedFont>
    <p:embeddedFont>
      <p:font typeface="微软雅黑" panose="020B0503020204020204" charset="-122"/>
      <p:regular r:id="rId47"/>
    </p:embeddedFont>
    <p:embeddedFont>
      <p:font typeface="Calibri" panose="020F0502020204030204" charset="0"/>
      <p:regular r:id="rId48"/>
      <p:bold r:id="rId49"/>
      <p:italic r:id="rId50"/>
      <p:boldItalic r:id="rId51"/>
    </p:embeddedFont>
    <p:embeddedFont>
      <p:font typeface="仿宋" panose="02010609060101010101" pitchFamily="49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9900"/>
    <a:srgbClr val="0000FF"/>
    <a:srgbClr val="0000CC"/>
    <a:srgbClr val="33CC33"/>
    <a:srgbClr val="333399"/>
    <a:srgbClr val="EEF0D0"/>
    <a:srgbClr val="EBFFEB"/>
    <a:srgbClr val="FFFF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1" autoAdjust="0"/>
    <p:restoredTop sz="81051" autoAdjust="0"/>
  </p:normalViewPr>
  <p:slideViewPr>
    <p:cSldViewPr>
      <p:cViewPr>
        <p:scale>
          <a:sx n="100" d="100"/>
          <a:sy n="100" d="100"/>
        </p:scale>
        <p:origin x="-594" y="-402"/>
      </p:cViewPr>
      <p:guideLst>
        <p:guide orient="horz"/>
        <p:guide pos="6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7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font" Target="fonts/font10.fntdata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microsoft.com/office/2007/relationships/hdphoto" Target="../media/image3.wdp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microsoft.com/office/2007/relationships/hdphoto" Target="../media/image5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23726" y="173632"/>
            <a:ext cx="9191452" cy="4990406"/>
            <a:chOff x="-8881" y="188669"/>
            <a:chExt cx="9191452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4362" y="428352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8881" y="4864319"/>
              <a:ext cx="9191452" cy="314756"/>
              <a:chOff x="-8881" y="4754681"/>
              <a:chExt cx="9191452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235418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8424" y="4587974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881" y="4529774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91896" y="188669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slide" Target="slide30.xml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hdphoto" Target="../media/image46.wdp"/><Relationship Id="rId8" Type="http://schemas.openxmlformats.org/officeDocument/2006/relationships/image" Target="../media/image45.png"/><Relationship Id="rId7" Type="http://schemas.microsoft.com/office/2007/relationships/hdphoto" Target="../media/image44.wdp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microsoft.com/office/2007/relationships/hdphoto" Target="../media/image41.wdp"/><Relationship Id="rId3" Type="http://schemas.openxmlformats.org/officeDocument/2006/relationships/image" Target="../media/image40.png"/><Relationship Id="rId2" Type="http://schemas.openxmlformats.org/officeDocument/2006/relationships/image" Target="../media/image3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9.png"/><Relationship Id="rId3" Type="http://schemas.openxmlformats.org/officeDocument/2006/relationships/image" Target="../media/image18.emf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1" Type="http://schemas.openxmlformats.org/officeDocument/2006/relationships/image" Target="../media/image58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7.png"/><Relationship Id="rId7" Type="http://schemas.openxmlformats.org/officeDocument/2006/relationships/image" Target="../media/image66.emf"/><Relationship Id="rId6" Type="http://schemas.microsoft.com/office/2007/relationships/hdphoto" Target="../media/image65.wdp"/><Relationship Id="rId5" Type="http://schemas.openxmlformats.org/officeDocument/2006/relationships/image" Target="../media/image64.png"/><Relationship Id="rId4" Type="http://schemas.microsoft.com/office/2007/relationships/hdphoto" Target="../media/image63.wdp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1" Type="http://schemas.openxmlformats.org/officeDocument/2006/relationships/image" Target="../media/image58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emf"/><Relationship Id="rId7" Type="http://schemas.microsoft.com/office/2007/relationships/hdphoto" Target="../media/image74.wdp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png"/><Relationship Id="rId3" Type="http://schemas.openxmlformats.org/officeDocument/2006/relationships/image" Target="../media/image70.tiff"/><Relationship Id="rId2" Type="http://schemas.microsoft.com/office/2007/relationships/hdphoto" Target="../media/image69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31.png"/><Relationship Id="rId3" Type="http://schemas.openxmlformats.org/officeDocument/2006/relationships/image" Target="../media/image71.png"/><Relationship Id="rId2" Type="http://schemas.openxmlformats.org/officeDocument/2006/relationships/image" Target="../media/image76.tiff"/><Relationship Id="rId1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79.emf"/><Relationship Id="rId1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9" Type="http://schemas.microsoft.com/office/2007/relationships/hdphoto" Target="../media/image89.wdp"/><Relationship Id="rId8" Type="http://schemas.openxmlformats.org/officeDocument/2006/relationships/image" Target="../media/image88.png"/><Relationship Id="rId7" Type="http://schemas.microsoft.com/office/2007/relationships/hdphoto" Target="../media/image87.wdp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microsoft.com/office/2007/relationships/hdphoto" Target="../media/image84.wdp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1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95.wdp"/><Relationship Id="rId7" Type="http://schemas.openxmlformats.org/officeDocument/2006/relationships/image" Target="../media/image94.png"/><Relationship Id="rId6" Type="http://schemas.microsoft.com/office/2007/relationships/hdphoto" Target="../media/image93.wdp"/><Relationship Id="rId5" Type="http://schemas.openxmlformats.org/officeDocument/2006/relationships/image" Target="../media/image92.png"/><Relationship Id="rId4" Type="http://schemas.openxmlformats.org/officeDocument/2006/relationships/image" Target="../media/image59.png"/><Relationship Id="rId3" Type="http://schemas.openxmlformats.org/officeDocument/2006/relationships/image" Target="../media/image58.emf"/><Relationship Id="rId2" Type="http://schemas.microsoft.com/office/2007/relationships/hdphoto" Target="../media/image91.wdp"/><Relationship Id="rId1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101.wdp"/><Relationship Id="rId5" Type="http://schemas.openxmlformats.org/officeDocument/2006/relationships/image" Target="../media/image100.png"/><Relationship Id="rId4" Type="http://schemas.microsoft.com/office/2007/relationships/hdphoto" Target="../media/image99.wdp"/><Relationship Id="rId3" Type="http://schemas.openxmlformats.org/officeDocument/2006/relationships/image" Target="../media/image98.png"/><Relationship Id="rId2" Type="http://schemas.openxmlformats.org/officeDocument/2006/relationships/image" Target="../media/image97.emf"/><Relationship Id="rId1" Type="http://schemas.openxmlformats.org/officeDocument/2006/relationships/image" Target="../media/image9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8.png"/><Relationship Id="rId6" Type="http://schemas.openxmlformats.org/officeDocument/2006/relationships/image" Target="../media/image107.png"/><Relationship Id="rId5" Type="http://schemas.openxmlformats.org/officeDocument/2006/relationships/image" Target="../media/image106.emf"/><Relationship Id="rId4" Type="http://schemas.microsoft.com/office/2007/relationships/hdphoto" Target="../media/image105.wdp"/><Relationship Id="rId3" Type="http://schemas.openxmlformats.org/officeDocument/2006/relationships/image" Target="../media/image104.png"/><Relationship Id="rId2" Type="http://schemas.microsoft.com/office/2007/relationships/hdphoto" Target="../media/image103.wdp"/><Relationship Id="rId1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2.png"/><Relationship Id="rId3" Type="http://schemas.openxmlformats.org/officeDocument/2006/relationships/image" Target="../media/image81.emf"/><Relationship Id="rId2" Type="http://schemas.openxmlformats.org/officeDocument/2006/relationships/image" Target="../media/image110.GIF"/><Relationship Id="rId1" Type="http://schemas.openxmlformats.org/officeDocument/2006/relationships/image" Target="../media/image109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a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" y="0"/>
            <a:ext cx="9144364" cy="516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31"/>
          <p:cNvSpPr/>
          <p:nvPr/>
        </p:nvSpPr>
        <p:spPr>
          <a:xfrm>
            <a:off x="3131840" y="2357649"/>
            <a:ext cx="3024336" cy="2086309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"/>
          <p:cNvSpPr txBox="1"/>
          <p:nvPr/>
        </p:nvSpPr>
        <p:spPr>
          <a:xfrm>
            <a:off x="2555776" y="1061505"/>
            <a:ext cx="4176464" cy="1300356"/>
          </a:xfrm>
          <a:prstGeom prst="rect">
            <a:avLst/>
          </a:prstGeom>
          <a:solidFill>
            <a:schemeClr val="bg1">
              <a:alpha val="86000"/>
            </a:schemeClr>
          </a:solidFill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8000" b="1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 smtClean="0"/>
              <a:t>   d </a:t>
            </a:r>
            <a:r>
              <a:rPr lang="en-US" altLang="zh-CN"/>
              <a:t>t n l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771800" y="1404852"/>
            <a:ext cx="810701" cy="811705"/>
            <a:chOff x="2744664" y="2162349"/>
            <a:chExt cx="810701" cy="81170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17" name="文本框 6"/>
            <p:cNvSpPr txBox="1"/>
            <p:nvPr/>
          </p:nvSpPr>
          <p:spPr>
            <a:xfrm>
              <a:off x="2915816" y="2162349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40072" y="2710371"/>
            <a:ext cx="2816764" cy="646331"/>
            <a:chOff x="5499652" y="3435846"/>
            <a:chExt cx="2816764" cy="646331"/>
          </a:xfrm>
        </p:grpSpPr>
        <p:sp>
          <p:nvSpPr>
            <p:cNvPr id="25" name="文本框 15">
              <a:hlinkClick r:id="rId3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3240072" y="3398685"/>
            <a:ext cx="2816764" cy="646331"/>
            <a:chOff x="5499652" y="4197909"/>
            <a:chExt cx="2816764" cy="646331"/>
          </a:xfrm>
        </p:grpSpPr>
        <p:sp>
          <p:nvSpPr>
            <p:cNvPr id="29" name="文本框 15">
              <a:hlinkClick r:id="rId4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41" name="TextBox 40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4794299" y="3363838"/>
            <a:ext cx="220673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宋体" panose="02010600030101010101" pitchFamily="2" charset="-122"/>
              </a:rPr>
              <a:t>谁找</a:t>
            </a:r>
            <a:r>
              <a:rPr lang="zh-CN" altLang="en-US" sz="3600" b="1" smtClean="0">
                <a:latin typeface="宋体" panose="02010600030101010101" pitchFamily="2" charset="-122"/>
              </a:rPr>
              <a:t>我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呢</a:t>
            </a:r>
            <a:endParaRPr lang="en-US" altLang="zh-CN" sz="36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  </a:t>
            </a:r>
            <a:r>
              <a:rPr lang="en-US" altLang="zh-CN" sz="3600" b="1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en-US" altLang="zh-CN" sz="3600" b="1" dirty="0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7020272" y="3363838"/>
            <a:ext cx="21139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宋体" panose="02010600030101010101" pitchFamily="2" charset="-122"/>
              </a:rPr>
              <a:t>表扬</a:t>
            </a:r>
            <a:r>
              <a:rPr lang="zh-CN" altLang="en-US" sz="3600" b="1" smtClean="0">
                <a:latin typeface="宋体" panose="02010600030101010101" pitchFamily="2" charset="-122"/>
              </a:rPr>
              <a:t>我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了</a:t>
            </a:r>
            <a:endParaRPr lang="en-US" altLang="zh-CN" sz="36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smtClean="0">
                <a:solidFill>
                  <a:srgbClr val="00B0F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  </a:t>
            </a:r>
            <a:r>
              <a:rPr lang="en-US" altLang="zh-CN" sz="3600" b="1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</a:t>
            </a:r>
            <a:endParaRPr lang="en-US" altLang="zh-CN" sz="3600" b="1" dirty="0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7824" y="546815"/>
            <a:ext cx="4573638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儿歌练读，区分发音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0406"/>
            <a:ext cx="1015200" cy="1015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507940" y="1363871"/>
            <a:ext cx="53893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3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6056" y="1363871"/>
            <a:ext cx="119936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3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576" y="1363871"/>
            <a:ext cx="113364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3808" y="1363871"/>
            <a:ext cx="88197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67544" y="3363838"/>
            <a:ext cx="21417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smtClean="0">
                <a:latin typeface="宋体" panose="02010600030101010101" pitchFamily="2" charset="-122"/>
              </a:rPr>
              <a:t>花是红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endParaRPr lang="en-US" altLang="zh-CN" sz="36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 d d</a:t>
            </a:r>
            <a:endParaRPr lang="en-US" altLang="zh-CN" sz="3600" b="1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2514802" y="3363838"/>
            <a:ext cx="217930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smtClean="0">
                <a:latin typeface="宋体" panose="02010600030101010101" pitchFamily="2" charset="-122"/>
              </a:rPr>
              <a:t>他很独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特</a:t>
            </a:r>
            <a:endParaRPr lang="en-US" altLang="zh-CN" sz="36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t t t</a:t>
            </a:r>
            <a:endParaRPr lang="en-US" altLang="zh-CN" sz="3600" b="1" dirty="0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16644" y="188992"/>
            <a:ext cx="2107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手指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3528" y="3939902"/>
            <a:ext cx="3914810" cy="1200329"/>
            <a:chOff x="1223566" y="2859781"/>
            <a:chExt cx="2975882" cy="2418645"/>
          </a:xfrm>
        </p:grpSpPr>
        <p:sp>
          <p:nvSpPr>
            <p:cNvPr id="9" name="AutoShape 513"/>
            <p:cNvSpPr>
              <a:spLocks noChangeArrowheads="1"/>
            </p:cNvSpPr>
            <p:nvPr/>
          </p:nvSpPr>
          <p:spPr bwMode="auto">
            <a:xfrm>
              <a:off x="1223566" y="2859781"/>
              <a:ext cx="2777490" cy="1178313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1284637" y="2859781"/>
              <a:ext cx="2914811" cy="2418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宋体" panose="02010600030101010101" pitchFamily="2" charset="-122"/>
                </a:rPr>
                <a:t>左下</a:t>
              </a:r>
              <a:r>
                <a:rPr lang="zh-CN" altLang="en-US" sz="3600" b="1" dirty="0" smtClean="0">
                  <a:latin typeface="宋体" panose="02010600030101010101" pitchFamily="2" charset="-122"/>
                </a:rPr>
                <a:t>半圆 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d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d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d</a:t>
              </a:r>
              <a:endPara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50625" y="3939902"/>
            <a:ext cx="3653823" cy="1200329"/>
            <a:chOff x="1223566" y="2859781"/>
            <a:chExt cx="2845234" cy="2418645"/>
          </a:xfrm>
        </p:grpSpPr>
        <p:sp>
          <p:nvSpPr>
            <p:cNvPr id="13" name="AutoShape 513"/>
            <p:cNvSpPr>
              <a:spLocks noChangeArrowheads="1"/>
            </p:cNvSpPr>
            <p:nvPr/>
          </p:nvSpPr>
          <p:spPr bwMode="auto">
            <a:xfrm>
              <a:off x="1223566" y="2859781"/>
              <a:ext cx="2845234" cy="1178313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4" name="Text Box 3"/>
            <p:cNvSpPr txBox="1">
              <a:spLocks noChangeArrowheads="1"/>
            </p:cNvSpPr>
            <p:nvPr/>
          </p:nvSpPr>
          <p:spPr bwMode="auto">
            <a:xfrm>
              <a:off x="1284635" y="2859781"/>
              <a:ext cx="2784165" cy="2418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宋体" panose="02010600030101010101" pitchFamily="2" charset="-122"/>
                </a:rPr>
                <a:t>右下</a:t>
              </a:r>
              <a:r>
                <a:rPr lang="zh-CN" altLang="en-US" sz="3600" b="1" dirty="0" smtClean="0">
                  <a:latin typeface="宋体" panose="02010600030101010101" pitchFamily="2" charset="-122"/>
                </a:rPr>
                <a:t>半圆 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b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b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b</a:t>
              </a:r>
              <a:endPara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987574"/>
            <a:ext cx="2081522" cy="2695947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27931"/>
            <a:ext cx="2081522" cy="2695947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66630" y="3919936"/>
            <a:ext cx="3615016" cy="1234238"/>
            <a:chOff x="1223565" y="2791455"/>
            <a:chExt cx="2928861" cy="2486972"/>
          </a:xfrm>
        </p:grpSpPr>
        <p:sp>
          <p:nvSpPr>
            <p:cNvPr id="9" name="AutoShape 513"/>
            <p:cNvSpPr>
              <a:spLocks noChangeArrowheads="1"/>
            </p:cNvSpPr>
            <p:nvPr/>
          </p:nvSpPr>
          <p:spPr bwMode="auto">
            <a:xfrm>
              <a:off x="1223565" y="2791455"/>
              <a:ext cx="2928860" cy="1346087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1302159" y="2859781"/>
              <a:ext cx="2850267" cy="241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宋体" panose="02010600030101010101" pitchFamily="2" charset="-122"/>
                </a:rPr>
                <a:t>一根</a:t>
              </a:r>
              <a:r>
                <a:rPr lang="zh-CN" altLang="en-US" sz="3600" b="1" dirty="0" smtClean="0">
                  <a:latin typeface="宋体" panose="02010600030101010101" pitchFamily="2" charset="-122"/>
                </a:rPr>
                <a:t>拐杖 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f 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f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f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9552" y="3847928"/>
            <a:ext cx="3816424" cy="707886"/>
            <a:chOff x="1223565" y="2859781"/>
            <a:chExt cx="2895336" cy="1426380"/>
          </a:xfrm>
        </p:grpSpPr>
        <p:sp>
          <p:nvSpPr>
            <p:cNvPr id="13" name="AutoShape 513"/>
            <p:cNvSpPr>
              <a:spLocks noChangeArrowheads="1"/>
            </p:cNvSpPr>
            <p:nvPr/>
          </p:nvSpPr>
          <p:spPr bwMode="auto">
            <a:xfrm>
              <a:off x="1223565" y="2859781"/>
              <a:ext cx="2649369" cy="1363232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4" name="Text Box 3"/>
            <p:cNvSpPr txBox="1">
              <a:spLocks noChangeArrowheads="1"/>
            </p:cNvSpPr>
            <p:nvPr/>
          </p:nvSpPr>
          <p:spPr bwMode="auto">
            <a:xfrm>
              <a:off x="1272733" y="2859781"/>
              <a:ext cx="2846168" cy="1426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600" b="1">
                  <a:latin typeface="宋体" panose="02010600030101010101" pitchFamily="2" charset="-122"/>
                </a:rPr>
                <a:t>一</a:t>
              </a:r>
              <a:r>
                <a:rPr lang="zh-CN" altLang="en-US" sz="3600" b="1" smtClean="0">
                  <a:latin typeface="宋体" panose="02010600030101010101" pitchFamily="2" charset="-122"/>
                </a:rPr>
                <a:t>只伞柄 </a:t>
              </a:r>
              <a:r>
                <a:rPr lang="en-US" altLang="zh-CN" sz="4000" smtClean="0">
                  <a:solidFill>
                    <a:srgbClr val="FF0000"/>
                  </a:solidFill>
                  <a:latin typeface="汉语拼音" panose="020B0604020202020204" pitchFamily="34" charset="0"/>
                  <a:ea typeface="仿宋" panose="02010609060101010101" pitchFamily="49" charset="-122"/>
                  <a:cs typeface="汉语拼音" panose="020B0604020202020204" pitchFamily="34" charset="0"/>
                </a:rPr>
                <a:t>t </a:t>
              </a:r>
              <a:r>
                <a:rPr lang="en-US" altLang="zh-CN" sz="40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仿宋" panose="02010609060101010101" pitchFamily="49" charset="-122"/>
                  <a:cs typeface="汉语拼音" panose="020B0604020202020204" pitchFamily="34" charset="0"/>
                </a:rPr>
                <a:t>t</a:t>
              </a:r>
              <a:r>
                <a:rPr lang="en-US" altLang="zh-CN" sz="4000" dirty="0">
                  <a:solidFill>
                    <a:srgbClr val="FF0000"/>
                  </a:solidFill>
                  <a:latin typeface="汉语拼音" panose="020B0604020202020204" pitchFamily="34" charset="0"/>
                  <a:ea typeface="仿宋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40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仿宋" panose="02010609060101010101" pitchFamily="49" charset="-122"/>
                  <a:cs typeface="汉语拼音" panose="020B0604020202020204" pitchFamily="34" charset="0"/>
                </a:rPr>
                <a:t>t</a:t>
              </a:r>
              <a:endParaRPr lang="en-US" altLang="zh-CN" sz="36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699541"/>
            <a:ext cx="2894856" cy="2778861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9541"/>
            <a:ext cx="2898883" cy="2806098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8024" y="3651870"/>
            <a:ext cx="3773492" cy="1263626"/>
            <a:chOff x="1210586" y="2808601"/>
            <a:chExt cx="3458895" cy="2546189"/>
          </a:xfrm>
        </p:grpSpPr>
        <p:sp>
          <p:nvSpPr>
            <p:cNvPr id="13" name="AutoShape 513"/>
            <p:cNvSpPr>
              <a:spLocks noChangeArrowheads="1"/>
            </p:cNvSpPr>
            <p:nvPr/>
          </p:nvSpPr>
          <p:spPr bwMode="auto">
            <a:xfrm>
              <a:off x="1210586" y="2808601"/>
              <a:ext cx="3458895" cy="1450951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4" name="Text Box 3"/>
            <p:cNvSpPr txBox="1">
              <a:spLocks noChangeArrowheads="1"/>
            </p:cNvSpPr>
            <p:nvPr/>
          </p:nvSpPr>
          <p:spPr bwMode="auto">
            <a:xfrm>
              <a:off x="1284633" y="2936144"/>
              <a:ext cx="3384848" cy="241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宋体" panose="02010600030101010101" pitchFamily="2" charset="-122"/>
                </a:rPr>
                <a:t>两个门洞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m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m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m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3568" y="3723878"/>
            <a:ext cx="3672408" cy="1263626"/>
            <a:chOff x="1223566" y="2859781"/>
            <a:chExt cx="3366238" cy="2546186"/>
          </a:xfrm>
        </p:grpSpPr>
        <p:sp>
          <p:nvSpPr>
            <p:cNvPr id="16" name="AutoShape 513"/>
            <p:cNvSpPr>
              <a:spLocks noChangeArrowheads="1"/>
            </p:cNvSpPr>
            <p:nvPr/>
          </p:nvSpPr>
          <p:spPr bwMode="auto">
            <a:xfrm>
              <a:off x="1223566" y="2859781"/>
              <a:ext cx="3219051" cy="1450950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1284634" y="2987323"/>
              <a:ext cx="3305170" cy="2418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宋体" panose="02010600030101010101" pitchFamily="2" charset="-122"/>
                </a:rPr>
                <a:t>一个门洞 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</a:t>
              </a:r>
              <a:r>
                <a:rPr lang="en-US" altLang="zh-CN" sz="36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199" y="1002410"/>
            <a:ext cx="2763100" cy="2287917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70160" y="987180"/>
            <a:ext cx="2720529" cy="2303147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76056" y="3821087"/>
            <a:ext cx="3816424" cy="707886"/>
            <a:chOff x="1223566" y="2859781"/>
            <a:chExt cx="3187896" cy="1426379"/>
          </a:xfrm>
        </p:grpSpPr>
        <p:sp>
          <p:nvSpPr>
            <p:cNvPr id="9" name="AutoShape 513"/>
            <p:cNvSpPr>
              <a:spLocks noChangeArrowheads="1"/>
            </p:cNvSpPr>
            <p:nvPr/>
          </p:nvSpPr>
          <p:spPr bwMode="auto">
            <a:xfrm>
              <a:off x="1223566" y="2859781"/>
              <a:ext cx="2777490" cy="1400170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1223566" y="2859781"/>
              <a:ext cx="3187896" cy="142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latin typeface="宋体" panose="02010600030101010101" pitchFamily="2" charset="-122"/>
                </a:rPr>
                <a:t>一</a:t>
              </a:r>
              <a:r>
                <a:rPr lang="zh-CN" altLang="en-US" sz="3600" b="1">
                  <a:latin typeface="宋体" panose="02010600030101010101" pitchFamily="2" charset="-122"/>
                </a:rPr>
                <a:t>根</a:t>
              </a:r>
              <a:r>
                <a:rPr lang="zh-CN" altLang="en-US" sz="3600" b="1" smtClean="0">
                  <a:latin typeface="宋体" panose="02010600030101010101" pitchFamily="2" charset="-122"/>
                </a:rPr>
                <a:t>蜡烛 </a:t>
              </a:r>
              <a:r>
                <a:rPr lang="en-US" altLang="zh-CN" sz="400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i  </a:t>
              </a:r>
              <a:r>
                <a:rPr lang="en-US" altLang="zh-CN" sz="400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i</a:t>
              </a:r>
              <a:r>
                <a:rPr lang="en-US" altLang="zh-CN" sz="400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400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i </a:t>
              </a:r>
              <a:endPara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9592" y="3821286"/>
            <a:ext cx="3412276" cy="707886"/>
            <a:chOff x="1188623" y="2859781"/>
            <a:chExt cx="2410380" cy="1426379"/>
          </a:xfrm>
        </p:grpSpPr>
        <p:sp>
          <p:nvSpPr>
            <p:cNvPr id="13" name="AutoShape 513"/>
            <p:cNvSpPr>
              <a:spLocks noChangeArrowheads="1"/>
            </p:cNvSpPr>
            <p:nvPr/>
          </p:nvSpPr>
          <p:spPr bwMode="auto">
            <a:xfrm>
              <a:off x="1188623" y="2859781"/>
              <a:ext cx="2375437" cy="1399769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ko-KR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4" name="Text Box 3"/>
            <p:cNvSpPr txBox="1">
              <a:spLocks noChangeArrowheads="1"/>
            </p:cNvSpPr>
            <p:nvPr/>
          </p:nvSpPr>
          <p:spPr bwMode="auto">
            <a:xfrm>
              <a:off x="1284635" y="2859781"/>
              <a:ext cx="2314368" cy="142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latin typeface="宋体" panose="02010600030101010101" pitchFamily="2" charset="-122"/>
                </a:rPr>
                <a:t>一根小</a:t>
              </a:r>
              <a:r>
                <a:rPr lang="zh-CN" altLang="en-US" sz="3600" b="1">
                  <a:latin typeface="宋体" panose="02010600030101010101" pitchFamily="2" charset="-122"/>
                </a:rPr>
                <a:t>棍 </a:t>
              </a:r>
              <a:r>
                <a:rPr lang="en-US" altLang="zh-CN" sz="400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  </a:t>
              </a:r>
              <a:r>
                <a:rPr lang="en-US" altLang="zh-CN" sz="40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</a:t>
              </a:r>
              <a:r>
                <a:rPr lang="en-US" altLang="zh-CN" sz="40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 </a:t>
              </a:r>
              <a:r>
                <a:rPr lang="en-US" altLang="zh-CN" sz="40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</a:t>
              </a:r>
              <a:endParaRPr lang="en-US" altLang="zh-CN" sz="36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06"/>
          <a:stretch>
            <a:fillRect/>
          </a:stretch>
        </p:blipFill>
        <p:spPr bwMode="auto">
          <a:xfrm>
            <a:off x="1547664" y="690671"/>
            <a:ext cx="2138511" cy="2910009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0671"/>
            <a:ext cx="2088232" cy="2835983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465278" y="402799"/>
            <a:ext cx="71391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生活中的“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 t n l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”，观察图片记一记。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E:\20秋\图库\全国版一年级小册子图3.11\P8笔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0329">
            <a:off x="7043127" y="1254639"/>
            <a:ext cx="1968523" cy="197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042727" y="3306346"/>
            <a:ext cx="8451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5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66875" y="3306346"/>
            <a:ext cx="43152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endParaRPr lang="zh-CN" altLang="en-US" sz="5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11603" y="3306346"/>
            <a:ext cx="6703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5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22636" y="3306346"/>
            <a:ext cx="8915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5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20" y="-5801"/>
            <a:ext cx="1015200" cy="10152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411" r="93574">
                        <a14:backgroundMark x1="4389" y1="97059" x2="67241" y2="99321"/>
                        <a14:backgroundMark x1="75235" y1="97059" x2="98119" y2="997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45828" flipH="1">
            <a:off x="2638356" y="1156778"/>
            <a:ext cx="2580212" cy="178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07523"/>
            <a:ext cx="1674521" cy="1977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81150" y="1275278"/>
            <a:ext cx="1318145" cy="1960237"/>
            <a:chOff x="781150" y="1275278"/>
            <a:chExt cx="1318145" cy="1960237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53454">
              <a:off x="781150" y="2502377"/>
              <a:ext cx="854876" cy="733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768" b="98273" l="0" r="935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04870">
              <a:off x="1116187" y="1275278"/>
              <a:ext cx="983108" cy="1746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203848" y="1428831"/>
          <a:ext cx="1512167" cy="1338626"/>
        </p:xfrm>
        <a:graphic>
          <a:graphicData uri="http://schemas.openxmlformats.org/drawingml/2006/table">
            <a:tbl>
              <a:tblPr firstRow="1" bandRow="1"/>
              <a:tblGrid>
                <a:gridCol w="151216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92" name="矩形 7191"/>
          <p:cNvSpPr/>
          <p:nvPr/>
        </p:nvSpPr>
        <p:spPr>
          <a:xfrm>
            <a:off x="3203849" y="1419622"/>
            <a:ext cx="1512167" cy="901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9" name="文本框 7188"/>
          <p:cNvSpPr txBox="1"/>
          <p:nvPr/>
        </p:nvSpPr>
        <p:spPr>
          <a:xfrm>
            <a:off x="1627354" y="121229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58" name="文本框 57"/>
          <p:cNvSpPr txBox="1"/>
          <p:nvPr/>
        </p:nvSpPr>
        <p:spPr>
          <a:xfrm>
            <a:off x="2479783" y="98146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3" name="d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600" y="1587026"/>
            <a:ext cx="418634" cy="756000"/>
          </a:xfrm>
          <a:prstGeom prst="rect">
            <a:avLst/>
          </a:prstGeom>
        </p:spPr>
      </p:pic>
      <p:pic>
        <p:nvPicPr>
          <p:cNvPr id="24" name="d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59"/>
          <a:stretch>
            <a:fillRect/>
          </a:stretch>
        </p:blipFill>
        <p:spPr>
          <a:xfrm>
            <a:off x="3779912" y="1787810"/>
            <a:ext cx="418634" cy="555216"/>
          </a:xfrm>
          <a:prstGeom prst="rect">
            <a:avLst/>
          </a:prstGeom>
        </p:spPr>
      </p:pic>
      <p:cxnSp>
        <p:nvCxnSpPr>
          <p:cNvPr id="31" name="直接箭头连接符 30"/>
          <p:cNvCxnSpPr/>
          <p:nvPr/>
        </p:nvCxnSpPr>
        <p:spPr>
          <a:xfrm>
            <a:off x="2449172" y="1212296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: 形状 31"/>
          <p:cNvSpPr/>
          <p:nvPr/>
        </p:nvSpPr>
        <p:spPr>
          <a:xfrm>
            <a:off x="951837" y="1639153"/>
            <a:ext cx="675517" cy="1137375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5681" h="1137375">
                <a:moveTo>
                  <a:pt x="75681" y="0"/>
                </a:moveTo>
                <a:cubicBezTo>
                  <a:pt x="37445" y="25255"/>
                  <a:pt x="7293" y="230031"/>
                  <a:pt x="2110" y="518863"/>
                </a:cubicBezTo>
                <a:cubicBezTo>
                  <a:pt x="-3073" y="807695"/>
                  <a:pt x="2483" y="1067941"/>
                  <a:pt x="6044" y="1137375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56759" y="3435846"/>
            <a:ext cx="1924600" cy="1015663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B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辨析</a:t>
            </a:r>
            <a:endParaRPr lang="en-US" altLang="zh-CN" sz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左下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半圆</a:t>
            </a:r>
            <a:r>
              <a:rPr lang="en-US" altLang="zh-CN" sz="20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 d d</a:t>
            </a:r>
            <a:endParaRPr lang="en-US" altLang="zh-CN" sz="2000" b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右下半圆</a:t>
            </a:r>
            <a:r>
              <a:rPr lang="en-US" altLang="zh-CN" sz="20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 b b</a:t>
            </a:r>
            <a:endParaRPr lang="zh-CN" altLang="en-US" sz="2000" b="1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14704" y="130910"/>
            <a:ext cx="2222650" cy="712648"/>
            <a:chOff x="395536" y="364326"/>
            <a:chExt cx="2222650" cy="71264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23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9" name="文本框 20"/>
          <p:cNvSpPr txBox="1"/>
          <p:nvPr/>
        </p:nvSpPr>
        <p:spPr>
          <a:xfrm>
            <a:off x="879829" y="577723"/>
            <a:ext cx="1595708" cy="3146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smtClean="0">
                <a:latin typeface="汉语拼音" panose="020B0604020202020204" pitchFamily="34" charset="0"/>
                <a:cs typeface="汉语拼音" panose="020B0604020202020204" pitchFamily="34" charset="0"/>
              </a:rPr>
              <a:t>d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6937" y="3435846"/>
            <a:ext cx="4791127" cy="12003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两笔写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占中格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格。左下半圆要写饱满，第二笔竖不能碰到第一条线。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11896" y="3435846"/>
            <a:ext cx="1924600" cy="1015663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B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辨析</a:t>
            </a:r>
            <a:endParaRPr lang="en-US" altLang="zh-CN" sz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左下半圆</a:t>
            </a:r>
            <a:r>
              <a:rPr lang="en-US" altLang="zh-CN" sz="2000" b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 d d</a:t>
            </a:r>
            <a:endParaRPr lang="en-US" altLang="zh-CN" sz="2000" b="1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右上半圆</a:t>
            </a:r>
            <a:r>
              <a:rPr lang="en-US" altLang="zh-CN" sz="20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 p p</a:t>
            </a:r>
            <a:endParaRPr lang="zh-CN" altLang="en-US" sz="2000" b="1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75606"/>
            <a:ext cx="1581514" cy="1575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700" y="1275606"/>
            <a:ext cx="1494772" cy="1512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nimBg="1"/>
      <p:bldP spid="7192" grpId="1" animBg="1"/>
      <p:bldP spid="7192" grpId="2" animBg="1"/>
      <p:bldP spid="7189" grpId="0"/>
      <p:bldP spid="58" grpId="0"/>
      <p:bldP spid="32" grpId="0" animBg="1"/>
      <p:bldP spid="20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3275857" y="1138742"/>
          <a:ext cx="2376264" cy="1361000"/>
        </p:xfrm>
        <a:graphic>
          <a:graphicData uri="http://schemas.openxmlformats.org/drawingml/2006/table">
            <a:tbl>
              <a:tblPr firstRow="1" bandRow="1"/>
              <a:tblGrid>
                <a:gridCol w="2376264"/>
              </a:tblGrid>
              <a:tr h="43202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695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2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3275856" y="1138032"/>
            <a:ext cx="2376265" cy="9296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7492" y="121731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t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98341" y="66901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633939" y="135990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5" name="t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40160"/>
            <a:ext cx="321016" cy="627534"/>
          </a:xfrm>
          <a:prstGeom prst="rect">
            <a:avLst/>
          </a:prstGeom>
        </p:spPr>
      </p:pic>
      <p:pic>
        <p:nvPicPr>
          <p:cNvPr id="31" name="t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40160"/>
            <a:ext cx="321016" cy="627534"/>
          </a:xfrm>
          <a:prstGeom prst="rect">
            <a:avLst/>
          </a:prstGeom>
        </p:spPr>
      </p:pic>
      <p:cxnSp>
        <p:nvCxnSpPr>
          <p:cNvPr id="37" name="直接箭头连接符 36"/>
          <p:cNvCxnSpPr/>
          <p:nvPr/>
        </p:nvCxnSpPr>
        <p:spPr>
          <a:xfrm>
            <a:off x="967472" y="1632746"/>
            <a:ext cx="540000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1475656" y="850732"/>
            <a:ext cx="0" cy="43200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95535" y="3030438"/>
            <a:ext cx="5328593" cy="1865126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两笔写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占中格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格。注意横比较短，写在比第二条线略低的位置上。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56176" y="3030438"/>
            <a:ext cx="2356648" cy="1200329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B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辨析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一个伞柄</a:t>
            </a:r>
            <a:r>
              <a:rPr lang="en-US" altLang="zh-CN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 t t</a:t>
            </a:r>
            <a:endParaRPr lang="en-US" altLang="zh-CN" sz="2400" b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一根拐杖</a:t>
            </a:r>
            <a:r>
              <a:rPr lang="en-US" altLang="zh-CN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 f f</a:t>
            </a:r>
            <a:endParaRPr lang="zh-CN" altLang="en-US" sz="2400" b="1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278" y="960071"/>
            <a:ext cx="1386098" cy="158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8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138088" y="1582090"/>
            <a:ext cx="2506846" cy="471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31468" y="-100144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125764" y="1138032"/>
          <a:ext cx="2519170" cy="1338626"/>
        </p:xfrm>
        <a:graphic>
          <a:graphicData uri="http://schemas.openxmlformats.org/drawingml/2006/table">
            <a:tbl>
              <a:tblPr firstRow="1" bandRow="1"/>
              <a:tblGrid>
                <a:gridCol w="2519170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751448" y="77155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2229716" y="52560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4" name="m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437" y="1582303"/>
            <a:ext cx="742322" cy="485391"/>
          </a:xfrm>
          <a:prstGeom prst="rect">
            <a:avLst/>
          </a:prstGeom>
        </p:spPr>
      </p:pic>
      <p:pic>
        <p:nvPicPr>
          <p:cNvPr id="22" name="m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563638"/>
            <a:ext cx="743254" cy="486000"/>
          </a:xfrm>
          <a:prstGeom prst="rect">
            <a:avLst/>
          </a:prstGeom>
        </p:spPr>
      </p:pic>
      <p:cxnSp>
        <p:nvCxnSpPr>
          <p:cNvPr id="34" name="直接箭头连接符 33"/>
          <p:cNvCxnSpPr/>
          <p:nvPr/>
        </p:nvCxnSpPr>
        <p:spPr>
          <a:xfrm>
            <a:off x="1012605" y="1102752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: 形状 35"/>
          <p:cNvSpPr/>
          <p:nvPr/>
        </p:nvSpPr>
        <p:spPr>
          <a:xfrm rot="19071896" flipH="1">
            <a:off x="1653228" y="721016"/>
            <a:ext cx="574303" cy="687356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791" h="1020753">
                <a:moveTo>
                  <a:pt x="77791" y="0"/>
                </a:moveTo>
                <a:cubicBezTo>
                  <a:pt x="39555" y="25255"/>
                  <a:pt x="17688" y="304920"/>
                  <a:pt x="13407" y="368208"/>
                </a:cubicBezTo>
                <a:cubicBezTo>
                  <a:pt x="9126" y="431496"/>
                  <a:pt x="-9404" y="758101"/>
                  <a:pt x="6049" y="1020753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7738" y="3030438"/>
            <a:ext cx="4658397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两笔写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占中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格。要注意占满格。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40152" y="3030438"/>
            <a:ext cx="2520280" cy="1200329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B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辨析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一个门洞</a:t>
            </a:r>
            <a:r>
              <a:rPr lang="en-US" altLang="zh-CN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 n n</a:t>
            </a:r>
            <a:endParaRPr lang="en-US" altLang="zh-CN" sz="2400" b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  <a:p>
            <a:r>
              <a:rPr lang="zh-CN" altLang="en-US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两个门洞</a:t>
            </a:r>
            <a:r>
              <a:rPr lang="en-US" altLang="zh-CN" sz="24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 m m </a:t>
            </a:r>
            <a:endParaRPr lang="zh-CN" altLang="en-US" sz="2400" b="1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789" y="927145"/>
            <a:ext cx="1888595" cy="175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36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424691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3347864" y="1419622"/>
            <a:ext cx="4002087" cy="918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77951" y="469922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l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97931" y="80767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649021" y="1296636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85" y="1574170"/>
            <a:ext cx="378601" cy="763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59632" y="3238054"/>
            <a:ext cx="6456155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一笔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成，占上格和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格。要注意一竖起笔在第一条线下方略低的位置上。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131590"/>
            <a:ext cx="11400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</a:t>
            </a:r>
            <a:endParaRPr lang="zh-CN" altLang="en-US" sz="13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7716" y="1131590"/>
            <a:ext cx="10182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</a:t>
            </a:r>
            <a:endParaRPr lang="zh-CN" altLang="en-US" sz="13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3808" y="1131590"/>
            <a:ext cx="111120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</a:t>
            </a:r>
            <a:endParaRPr lang="zh-CN" altLang="en-US" sz="13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6856" y="1131590"/>
            <a:ext cx="177484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</a:t>
            </a:r>
            <a:endParaRPr lang="zh-CN" altLang="en-US" sz="13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5187335" y="3563918"/>
            <a:ext cx="733885" cy="1034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886653" y="3531176"/>
            <a:ext cx="733885" cy="10343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3032465" y="3563918"/>
            <a:ext cx="733885" cy="10343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7551666" y="3537277"/>
            <a:ext cx="733885" cy="103433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164416" y="51470"/>
            <a:ext cx="2816764" cy="646331"/>
            <a:chOff x="5499652" y="3435846"/>
            <a:chExt cx="2816764" cy="646331"/>
          </a:xfrm>
        </p:grpSpPr>
        <p:sp>
          <p:nvSpPr>
            <p:cNvPr id="1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0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18" name="文本框 14"/>
          <p:cNvSpPr txBox="1"/>
          <p:nvPr/>
        </p:nvSpPr>
        <p:spPr>
          <a:xfrm>
            <a:off x="326286" y="458185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</a:rPr>
              <a:t>复习声母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35434" y="1822148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61560" y="195486"/>
            <a:ext cx="2106184" cy="720080"/>
            <a:chOff x="377584" y="2859782"/>
            <a:chExt cx="2106184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18002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64933" y="2859782"/>
              <a:ext cx="161883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39787" y="1855247"/>
            <a:ext cx="26677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d-ǎ→</a:t>
            </a:r>
            <a:r>
              <a:rPr lang="en-US" altLang="zh-CN" sz="480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dǎ</a:t>
            </a:r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800"/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5043847" y="1822148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矩形 38"/>
          <p:cNvSpPr/>
          <p:nvPr/>
        </p:nvSpPr>
        <p:spPr>
          <a:xfrm>
            <a:off x="5248200" y="1851670"/>
            <a:ext cx="25394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d-é→dé </a:t>
            </a:r>
            <a:endParaRPr lang="zh-CN" altLang="en-US" sz="4800"/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1331640" y="3550340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矩形 40"/>
          <p:cNvSpPr/>
          <p:nvPr/>
        </p:nvSpPr>
        <p:spPr>
          <a:xfrm>
            <a:off x="1535993" y="3583439"/>
            <a:ext cx="2247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d-ī→dī </a:t>
            </a:r>
            <a:endParaRPr lang="zh-CN" altLang="en-US" sz="4800"/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5040053" y="3550340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5244406" y="3579862"/>
            <a:ext cx="26100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d-ú→dú </a:t>
            </a:r>
            <a:endParaRPr lang="zh-CN" altLang="en-US" sz="4800"/>
          </a:p>
        </p:txBody>
      </p:sp>
      <p:sp>
        <p:nvSpPr>
          <p:cNvPr id="53" name="AutoShape 513"/>
          <p:cNvSpPr>
            <a:spLocks noChangeArrowheads="1"/>
          </p:cNvSpPr>
          <p:nvPr/>
        </p:nvSpPr>
        <p:spPr bwMode="auto">
          <a:xfrm>
            <a:off x="1458326" y="987574"/>
            <a:ext cx="5705962" cy="576064"/>
          </a:xfrm>
          <a:prstGeom prst="roundRect">
            <a:avLst>
              <a:gd name="adj" fmla="val 5801"/>
            </a:avLst>
          </a:prstGeom>
          <a:solidFill>
            <a:srgbClr val="92D050">
              <a:alpha val="6000"/>
            </a:srgbClr>
          </a:solidFill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与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a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e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u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组成的音节</a:t>
            </a:r>
            <a:endParaRPr kumimoji="1" lang="zh-CN" altLang="en-US" sz="3600" b="1" kern="0">
              <a:solidFill>
                <a:srgbClr val="00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35434" y="1822148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539787" y="1855247"/>
            <a:ext cx="24945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t-ā→tā </a:t>
            </a:r>
            <a:endParaRPr lang="zh-CN" altLang="en-US" sz="4800"/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5043847" y="1822148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矩形 38"/>
          <p:cNvSpPr/>
          <p:nvPr/>
        </p:nvSpPr>
        <p:spPr>
          <a:xfrm>
            <a:off x="5248200" y="1851670"/>
            <a:ext cx="23567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t-è→tè </a:t>
            </a:r>
            <a:endParaRPr lang="zh-CN" altLang="en-US" sz="4800"/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1331640" y="3550340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矩形 40"/>
          <p:cNvSpPr/>
          <p:nvPr/>
        </p:nvSpPr>
        <p:spPr>
          <a:xfrm>
            <a:off x="1535993" y="3583439"/>
            <a:ext cx="20393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t-í→tí </a:t>
            </a:r>
            <a:endParaRPr lang="zh-CN" altLang="en-US" sz="4800"/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5040053" y="3550340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5244406" y="3579862"/>
            <a:ext cx="24304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t-ú→tú </a:t>
            </a:r>
            <a:endParaRPr lang="zh-CN" altLang="en-US" sz="4800"/>
          </a:p>
        </p:txBody>
      </p:sp>
      <p:sp>
        <p:nvSpPr>
          <p:cNvPr id="53" name="AutoShape 513"/>
          <p:cNvSpPr>
            <a:spLocks noChangeArrowheads="1"/>
          </p:cNvSpPr>
          <p:nvPr/>
        </p:nvSpPr>
        <p:spPr bwMode="auto">
          <a:xfrm>
            <a:off x="1835696" y="627534"/>
            <a:ext cx="5832648" cy="576064"/>
          </a:xfrm>
          <a:prstGeom prst="roundRect">
            <a:avLst>
              <a:gd name="adj" fmla="val 5801"/>
            </a:avLst>
          </a:prstGeom>
          <a:solidFill>
            <a:srgbClr val="92D050">
              <a:alpha val="6000"/>
            </a:srgbClr>
          </a:solidFill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与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a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e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u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组成的音节</a:t>
            </a:r>
            <a:endParaRPr kumimoji="1" lang="zh-CN" altLang="en-US" sz="3600" b="1" kern="0">
              <a:solidFill>
                <a:srgbClr val="00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47230" y="718783"/>
            <a:ext cx="3674637" cy="3869191"/>
            <a:chOff x="1" y="0"/>
            <a:chExt cx="4550814" cy="4547826"/>
          </a:xfrm>
        </p:grpSpPr>
        <p:grpSp>
          <p:nvGrpSpPr>
            <p:cNvPr id="59" name="组合 58"/>
            <p:cNvGrpSpPr/>
            <p:nvPr/>
          </p:nvGrpSpPr>
          <p:grpSpPr>
            <a:xfrm>
              <a:off x="1466581" y="0"/>
              <a:ext cx="1676307" cy="1676307"/>
              <a:chOff x="4113789" y="1425371"/>
              <a:chExt cx="1800200" cy="1800200"/>
            </a:xfrm>
          </p:grpSpPr>
          <p:sp>
            <p:nvSpPr>
              <p:cNvPr id="77" name="泪滴形 76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600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60" name="泪滴形 59"/>
            <p:cNvSpPr/>
            <p:nvPr/>
          </p:nvSpPr>
          <p:spPr>
            <a:xfrm rot="13408299">
              <a:off x="2874508" y="1410676"/>
              <a:ext cx="1676307" cy="1676307"/>
            </a:xfrm>
            <a:prstGeom prst="teardrop">
              <a:avLst>
                <a:gd name="adj" fmla="val 12170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rot="5247637">
              <a:off x="2992966" y="1510461"/>
              <a:ext cx="1475150" cy="14751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62" name="泪滴形 61"/>
            <p:cNvSpPr/>
            <p:nvPr/>
          </p:nvSpPr>
          <p:spPr>
            <a:xfrm rot="8039338" flipH="1">
              <a:off x="1" y="1463047"/>
              <a:ext cx="1676307" cy="1676308"/>
            </a:xfrm>
            <a:prstGeom prst="teardrop">
              <a:avLst>
                <a:gd name="adj" fmla="val 12170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16200000" flipH="1">
              <a:off x="82682" y="1563626"/>
              <a:ext cx="1475150" cy="14751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 flipV="1">
              <a:off x="1469111" y="2871519"/>
              <a:ext cx="1676307" cy="1676307"/>
              <a:chOff x="4113789" y="1425371"/>
              <a:chExt cx="1800200" cy="1800200"/>
            </a:xfrm>
          </p:grpSpPr>
          <p:sp>
            <p:nvSpPr>
              <p:cNvPr id="75" name="泪滴形 74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600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1726035" y="1795556"/>
              <a:ext cx="1121701" cy="107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778653" y="2373971"/>
            <a:ext cx="8980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dú</a:t>
            </a:r>
            <a:endParaRPr lang="zh-CN" altLang="en-US" sz="2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2389" y="2357467"/>
            <a:ext cx="5212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2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994237" y="1075300"/>
            <a:ext cx="92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dǎ</a:t>
            </a:r>
            <a:endParaRPr lang="zh-CN" altLang="en-US" sz="2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148064" y="2292264"/>
            <a:ext cx="8627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dé</a:t>
            </a:r>
            <a:endParaRPr lang="zh-CN" altLang="en-US" sz="2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076275" y="3645969"/>
            <a:ext cx="7168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dī</a:t>
            </a:r>
            <a:endParaRPr lang="zh-CN" altLang="en-US" sz="2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6941" y="24805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173191" y="58766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438131" y="235572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得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奖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325618" y="3862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低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头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7098" y="304202"/>
            <a:ext cx="1648217" cy="1309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573807"/>
            <a:ext cx="1276560" cy="1725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4328" y="1955362"/>
            <a:ext cx="1426814" cy="1552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7219" y1="31336" x2="77515" y2="47465"/>
                        <a14:foregroundMark x1="31361" y1="44700" x2="43787" y2="56221"/>
                        <a14:foregroundMark x1="47929" y1="36406" x2="72189" y2="24424"/>
                        <a14:foregroundMark x1="91124" y1="81106" x2="89941" y2="990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524" y="3662578"/>
            <a:ext cx="992804" cy="127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243289" y="140290"/>
            <a:ext cx="4215582" cy="739761"/>
            <a:chOff x="3296687" y="1707654"/>
            <a:chExt cx="4215582" cy="739761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48966" y="1754838"/>
              <a:ext cx="3688483" cy="692577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3728735" y="1707654"/>
              <a:ext cx="378353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联系生活我会读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4" grpId="0"/>
      <p:bldP spid="95" grpId="0"/>
      <p:bldP spid="96" grpId="0"/>
      <p:bldP spid="5" grpId="0"/>
      <p:bldP spid="105" grpId="0"/>
      <p:bldP spid="108" grpId="0"/>
      <p:bldP spid="1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35434" y="1966164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61560" y="195486"/>
            <a:ext cx="2106184" cy="720080"/>
            <a:chOff x="377584" y="2859782"/>
            <a:chExt cx="2106184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18002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64933" y="2859782"/>
              <a:ext cx="161883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39787" y="1999263"/>
            <a:ext cx="27126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n-ǎ→nǎ </a:t>
            </a:r>
            <a:endParaRPr lang="zh-CN" altLang="en-US" sz="4800"/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5043847" y="1966164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矩形 38"/>
          <p:cNvSpPr/>
          <p:nvPr/>
        </p:nvSpPr>
        <p:spPr>
          <a:xfrm>
            <a:off x="5248200" y="1995686"/>
            <a:ext cx="25843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-é→né </a:t>
            </a:r>
            <a:endParaRPr lang="zh-CN" altLang="en-US" sz="4800"/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426485" y="3550340"/>
          <a:ext cx="2489331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331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矩形 40"/>
          <p:cNvSpPr/>
          <p:nvPr/>
        </p:nvSpPr>
        <p:spPr>
          <a:xfrm>
            <a:off x="630838" y="3583439"/>
            <a:ext cx="23054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n-ǐ→nǐ </a:t>
            </a:r>
            <a:endParaRPr lang="zh-CN" altLang="en-US" sz="4800"/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3133243" y="3550340"/>
          <a:ext cx="266148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148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3275856" y="3579862"/>
            <a:ext cx="26484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n-ù→nù </a:t>
            </a:r>
            <a:endParaRPr lang="zh-CN" altLang="en-US" sz="4800"/>
          </a:p>
        </p:txBody>
      </p:sp>
      <p:sp>
        <p:nvSpPr>
          <p:cNvPr id="53" name="AutoShape 513"/>
          <p:cNvSpPr>
            <a:spLocks noChangeArrowheads="1"/>
          </p:cNvSpPr>
          <p:nvPr/>
        </p:nvSpPr>
        <p:spPr bwMode="auto">
          <a:xfrm>
            <a:off x="1458326" y="1059582"/>
            <a:ext cx="6374236" cy="576064"/>
          </a:xfrm>
          <a:prstGeom prst="roundRect">
            <a:avLst>
              <a:gd name="adj" fmla="val 5801"/>
            </a:avLst>
          </a:prstGeom>
          <a:solidFill>
            <a:srgbClr val="92D050">
              <a:alpha val="6000"/>
            </a:srgbClr>
          </a:solidFill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与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a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e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u</a:t>
            </a:r>
            <a:r>
              <a:rPr kumimoji="1" lang="zh-CN" altLang="en-US" sz="3600" b="1" ker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、</a:t>
            </a:r>
            <a:r>
              <a:rPr kumimoji="1" lang="en-US" altLang="zh-CN" sz="3600" b="1" ker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v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组成的音节</a:t>
            </a:r>
            <a:endParaRPr kumimoji="1" lang="zh-CN" altLang="en-US" sz="3600" b="1" kern="0">
              <a:solidFill>
                <a:srgbClr val="00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012160" y="3550340"/>
          <a:ext cx="2682018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018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138454" y="3579862"/>
            <a:ext cx="26100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n-ǚ→nǚ </a:t>
            </a:r>
            <a:endParaRPr lang="zh-CN" altLang="en-US" sz="4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35434" y="1606124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744999" y="1639223"/>
            <a:ext cx="22509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l-ā→lā </a:t>
            </a:r>
            <a:endParaRPr lang="zh-CN" altLang="en-US" sz="4800"/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5043847" y="1606124"/>
          <a:ext cx="291252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52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矩形 38"/>
          <p:cNvSpPr/>
          <p:nvPr/>
        </p:nvSpPr>
        <p:spPr>
          <a:xfrm>
            <a:off x="5555265" y="1635646"/>
            <a:ext cx="21130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l-è→lè </a:t>
            </a:r>
            <a:endParaRPr lang="zh-CN" altLang="en-US" sz="4800"/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426485" y="3190300"/>
          <a:ext cx="2489331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331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矩形 40"/>
          <p:cNvSpPr/>
          <p:nvPr/>
        </p:nvSpPr>
        <p:spPr>
          <a:xfrm>
            <a:off x="838512" y="3223399"/>
            <a:ext cx="17892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l-ì→lì </a:t>
            </a:r>
            <a:endParaRPr lang="zh-CN" altLang="en-US" sz="4800"/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3133243" y="3190300"/>
          <a:ext cx="2661489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1489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3471715" y="3219822"/>
            <a:ext cx="21804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l-ù→lù </a:t>
            </a:r>
            <a:endParaRPr lang="zh-CN" altLang="en-US" sz="4800"/>
          </a:p>
        </p:txBody>
      </p:sp>
      <p:sp>
        <p:nvSpPr>
          <p:cNvPr id="53" name="AutoShape 513"/>
          <p:cNvSpPr>
            <a:spLocks noChangeArrowheads="1"/>
          </p:cNvSpPr>
          <p:nvPr/>
        </p:nvSpPr>
        <p:spPr bwMode="auto">
          <a:xfrm>
            <a:off x="1458326" y="699542"/>
            <a:ext cx="6354034" cy="576064"/>
          </a:xfrm>
          <a:prstGeom prst="roundRect">
            <a:avLst>
              <a:gd name="adj" fmla="val 5801"/>
            </a:avLst>
          </a:prstGeom>
          <a:solidFill>
            <a:srgbClr val="92D050">
              <a:alpha val="6000"/>
            </a:srgbClr>
          </a:solidFill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与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a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e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、</a:t>
            </a:r>
            <a:r>
              <a:rPr kumimoji="1" lang="en-US" altLang="zh-CN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u</a:t>
            </a:r>
            <a:r>
              <a:rPr kumimoji="1" lang="zh-CN" altLang="en-US" sz="3600" b="1" ker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、</a:t>
            </a:r>
            <a:r>
              <a:rPr kumimoji="1" lang="en-US" altLang="zh-CN" sz="3600" b="1" ker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v</a:t>
            </a:r>
            <a:r>
              <a:rPr kumimoji="1" lang="zh-CN" altLang="en-US" sz="3600" b="1" kern="0" smtClean="0">
                <a:solidFill>
                  <a:srgbClr val="00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组成的音节</a:t>
            </a:r>
            <a:endParaRPr kumimoji="1" lang="zh-CN" altLang="en-US" sz="3600" b="1" kern="0">
              <a:solidFill>
                <a:srgbClr val="00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012160" y="3190300"/>
          <a:ext cx="2682018" cy="103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018"/>
              </a:tblGrid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87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361653" y="3219822"/>
            <a:ext cx="21707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solidFill>
                  <a:prstClr val="black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l-ǘ→lǘ </a:t>
            </a:r>
            <a:endParaRPr lang="zh-CN" altLang="en-US" sz="4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 rot="165782">
            <a:off x="2567521" y="699542"/>
            <a:ext cx="3753245" cy="3755859"/>
            <a:chOff x="-44954" y="0"/>
            <a:chExt cx="4648163" cy="4414615"/>
          </a:xfrm>
        </p:grpSpPr>
        <p:grpSp>
          <p:nvGrpSpPr>
            <p:cNvPr id="29" name="组合 28"/>
            <p:cNvGrpSpPr/>
            <p:nvPr/>
          </p:nvGrpSpPr>
          <p:grpSpPr>
            <a:xfrm>
              <a:off x="1466577" y="0"/>
              <a:ext cx="2773253" cy="4251660"/>
              <a:chOff x="4113789" y="1425371"/>
              <a:chExt cx="2978221" cy="4565881"/>
            </a:xfrm>
          </p:grpSpPr>
          <p:sp>
            <p:nvSpPr>
              <p:cNvPr id="39" name="泪滴形 38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42" name="泪滴形 41"/>
              <p:cNvSpPr/>
              <p:nvPr/>
            </p:nvSpPr>
            <p:spPr>
              <a:xfrm rot="16200000">
                <a:off x="5289350" y="4188593"/>
                <a:ext cx="1708553" cy="1896766"/>
              </a:xfrm>
              <a:prstGeom prst="teardrop">
                <a:avLst>
                  <a:gd name="adj" fmla="val 121709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8039338">
                <a:off x="5391864" y="4283182"/>
                <a:ext cx="1503534" cy="16691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30" name="泪滴形 29"/>
            <p:cNvSpPr/>
            <p:nvPr/>
          </p:nvSpPr>
          <p:spPr>
            <a:xfrm rot="12281874">
              <a:off x="2926902" y="916414"/>
              <a:ext cx="1676307" cy="1676307"/>
            </a:xfrm>
            <a:prstGeom prst="teardrop">
              <a:avLst>
                <a:gd name="adj" fmla="val 12170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4121212">
              <a:off x="3045360" y="1016199"/>
              <a:ext cx="1475150" cy="14751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32" name="泪滴形 31"/>
            <p:cNvSpPr/>
            <p:nvPr/>
          </p:nvSpPr>
          <p:spPr>
            <a:xfrm rot="8998478" flipH="1">
              <a:off x="-44954" y="1209545"/>
              <a:ext cx="1766218" cy="1590974"/>
            </a:xfrm>
            <a:prstGeom prst="teardrop">
              <a:avLst>
                <a:gd name="adj" fmla="val 12170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17159140" flipH="1">
              <a:off x="82682" y="1267456"/>
              <a:ext cx="1475150" cy="147515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 flipV="1">
              <a:off x="559455" y="2823643"/>
              <a:ext cx="1766219" cy="1590972"/>
              <a:chOff x="3136900" y="1568427"/>
              <a:chExt cx="1896757" cy="1708558"/>
            </a:xfrm>
          </p:grpSpPr>
          <p:sp>
            <p:nvSpPr>
              <p:cNvPr id="36" name="泪滴形 35"/>
              <p:cNvSpPr/>
              <p:nvPr/>
            </p:nvSpPr>
            <p:spPr>
              <a:xfrm rot="6213109">
                <a:off x="3231000" y="1474327"/>
                <a:ext cx="1708558" cy="1896757"/>
              </a:xfrm>
              <a:prstGeom prst="teardrop">
                <a:avLst>
                  <a:gd name="adj" fmla="val 121709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rot="19652447">
                <a:off x="3293191" y="1611400"/>
                <a:ext cx="1584176" cy="1584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1726035" y="1795556"/>
              <a:ext cx="1121701" cy="107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131365" y="2252696"/>
            <a:ext cx="5437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2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212096" y="3390563"/>
            <a:ext cx="9172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nù</a:t>
            </a:r>
            <a:endParaRPr lang="zh-CN" altLang="en-US" sz="2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234488" y="1849929"/>
            <a:ext cx="8851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né</a:t>
            </a:r>
            <a:endParaRPr lang="zh-CN" altLang="en-US" sz="2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46456" y="3290089"/>
            <a:ext cx="7457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nǐ</a:t>
            </a:r>
            <a:endParaRPr lang="zh-CN" altLang="en-US" sz="2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82360" y="987574"/>
            <a:ext cx="9525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ná</a:t>
            </a:r>
            <a:endParaRPr lang="zh-CN" altLang="en-US" sz="2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75656" y="20467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孩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096496" y="69954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拿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苹果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320632" y="20676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哪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吒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960592" y="350785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你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们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843808" y="1993945"/>
            <a:ext cx="8980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nǚ</a:t>
            </a:r>
            <a:endParaRPr lang="zh-CN" altLang="en-US" sz="2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600417" y="3757722"/>
            <a:ext cx="1459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发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怒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07582" y="-16211"/>
            <a:ext cx="1522536" cy="1411805"/>
          </a:xfrm>
          <a:prstGeom prst="rect">
            <a:avLst/>
          </a:prstGeom>
        </p:spPr>
      </p:pic>
      <p:pic>
        <p:nvPicPr>
          <p:cNvPr id="5122" name="Picture 2" descr="E:\20秋\图库\1\人教上册最终生字图8.03\人三生字图（全）\27课 怒 恼怒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1390" y="2970320"/>
            <a:ext cx="1775711" cy="177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20秋\图库\1\人教上册最终生字图8.03\人一生字图（全）\正-立正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7574"/>
            <a:ext cx="2391196" cy="191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20秋\图库\1\人教下册最终生字图\人一下语文色稿终稿jpg\人一下生字图jpg\你 你们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987" y="3195408"/>
            <a:ext cx="2002216" cy="200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23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108" y="1493317"/>
            <a:ext cx="2071687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243289" y="140290"/>
            <a:ext cx="4215582" cy="739761"/>
            <a:chOff x="3296687" y="1707654"/>
            <a:chExt cx="4215582" cy="739761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48966" y="1754838"/>
              <a:ext cx="3688483" cy="692577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46" name="文本框 14"/>
            <p:cNvSpPr txBox="1"/>
            <p:nvPr/>
          </p:nvSpPr>
          <p:spPr>
            <a:xfrm>
              <a:off x="3728735" y="1707654"/>
              <a:ext cx="378353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联系生活我会读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44" grpId="0"/>
      <p:bldP spid="47" grpId="0"/>
      <p:bldP spid="50" grpId="0"/>
      <p:bldP spid="53" grpId="0"/>
      <p:bldP spid="56" grpId="0"/>
      <p:bldP spid="88" grpId="0"/>
      <p:bldP spid="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24991" y="2364674"/>
            <a:ext cx="1899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r>
              <a:rPr lang="en-US" altLang="zh-CN" sz="36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-ù</a:t>
            </a:r>
            <a:r>
              <a:rPr lang="en-US" altLang="zh-CN" sz="3600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→</a:t>
            </a:r>
            <a:r>
              <a:rPr lang="en-US" altLang="zh-CN" sz="36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nù</a:t>
            </a:r>
            <a:endParaRPr lang="zh-CN" altLang="en-US" sz="1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7504" y="2931790"/>
            <a:ext cx="1899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r>
              <a:rPr lang="en-US" altLang="zh-CN" sz="36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-ù</a:t>
            </a:r>
            <a:r>
              <a:rPr lang="en-US" altLang="zh-CN" sz="3600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→lù</a:t>
            </a:r>
            <a:endParaRPr lang="zh-CN" altLang="en-US" sz="1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914731" y="2364674"/>
            <a:ext cx="1590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r>
              <a:rPr lang="en-US" altLang="zh-CN" sz="36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-ü→ǚ</a:t>
            </a:r>
            <a:endParaRPr lang="zh-CN" altLang="en-US" sz="1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914731" y="2933531"/>
            <a:ext cx="15199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r>
              <a:rPr lang="en-US" altLang="zh-CN" sz="360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-ü</a:t>
            </a:r>
            <a:r>
              <a:rPr lang="en-US" altLang="zh-CN" sz="3600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→lǘ</a:t>
            </a:r>
            <a:endParaRPr lang="zh-CN" altLang="en-US" sz="1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998" y="3598287"/>
            <a:ext cx="1294499" cy="1435484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1959373" y="24262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发怒的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怒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59373" y="29933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马路的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路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505230" y="242623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女同学的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505230" y="299508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小毛驴的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驴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Picture 2" descr="E:\20秋\图库\1\人教上册最终生字图8.03\人三生字图（全）\27课 怒 恼怒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69565" y="1053352"/>
            <a:ext cx="1402877" cy="140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E:\20秋\图库\1\人教上册最终生字图8.03\人一生字图（全）\正-立正.t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173" y="873262"/>
            <a:ext cx="2032203" cy="162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1069629" y="330791"/>
            <a:ext cx="49425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比一比：“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”和“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。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1" y="-27317"/>
            <a:ext cx="1015200" cy="1015200"/>
          </a:xfrm>
          <a:prstGeom prst="rect">
            <a:avLst/>
          </a:prstGeom>
        </p:spPr>
      </p:pic>
      <p:pic>
        <p:nvPicPr>
          <p:cNvPr id="2050" name="Picture 2" descr="C:\Users\Administrator\Desktop\5e970eca4f81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92" y="3566661"/>
            <a:ext cx="1616292" cy="156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46" grpId="0"/>
      <p:bldP spid="48" grpId="0"/>
      <p:bldP spid="57" grpId="0"/>
      <p:bldP spid="58" grpId="0"/>
      <p:bldP spid="59" grpId="0"/>
      <p:bldP spid="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7950416" y="2502422"/>
            <a:ext cx="659555" cy="854791"/>
            <a:chOff x="1822630" y="1375271"/>
            <a:chExt cx="659555" cy="854791"/>
          </a:xfrm>
        </p:grpSpPr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1942065" y="1375271"/>
              <a:ext cx="4956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ù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899579" y="1467238"/>
            <a:ext cx="659555" cy="913705"/>
            <a:chOff x="1842075" y="4062502"/>
            <a:chExt cx="659555" cy="913705"/>
          </a:xfrm>
        </p:grpSpPr>
        <p:pic>
          <p:nvPicPr>
            <p:cNvPr id="7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2075" y="4128208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矩形 73"/>
            <p:cNvSpPr/>
            <p:nvPr/>
          </p:nvSpPr>
          <p:spPr>
            <a:xfrm>
              <a:off x="1934535" y="4062502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è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882302" y="565353"/>
            <a:ext cx="659555" cy="901885"/>
            <a:chOff x="-139667" y="3555549"/>
            <a:chExt cx="659555" cy="901885"/>
          </a:xfrm>
        </p:grpSpPr>
        <p:pic>
          <p:nvPicPr>
            <p:cNvPr id="76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" name="矩形 76"/>
            <p:cNvSpPr/>
            <p:nvPr/>
          </p:nvSpPr>
          <p:spPr>
            <a:xfrm>
              <a:off x="-55927" y="3555549"/>
              <a:ext cx="52610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ā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005499" y="3364005"/>
            <a:ext cx="659555" cy="863929"/>
            <a:chOff x="1822630" y="1366133"/>
            <a:chExt cx="659555" cy="863929"/>
          </a:xfrm>
        </p:grpSpPr>
        <p:pic>
          <p:nvPicPr>
            <p:cNvPr id="79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矩形 79"/>
            <p:cNvSpPr/>
            <p:nvPr/>
          </p:nvSpPr>
          <p:spPr>
            <a:xfrm>
              <a:off x="1904582" y="1366133"/>
              <a:ext cx="4956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ǘ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40838" y="2633952"/>
            <a:ext cx="659555" cy="1477629"/>
            <a:chOff x="-139667" y="2979805"/>
            <a:chExt cx="659555" cy="1477629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776" y="2979805"/>
              <a:ext cx="34817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ī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75656" y="3561510"/>
            <a:ext cx="659555" cy="1458512"/>
            <a:chOff x="1822630" y="771550"/>
            <a:chExt cx="659555" cy="1458512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1947046" y="771550"/>
              <a:ext cx="49725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ú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95951" y="1690682"/>
            <a:ext cx="659555" cy="1458512"/>
            <a:chOff x="1810119" y="4062502"/>
            <a:chExt cx="659555" cy="1458512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1934535" y="4062502"/>
              <a:ext cx="470000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é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77440" y="703457"/>
            <a:ext cx="659555" cy="1477629"/>
            <a:chOff x="-139667" y="2979805"/>
            <a:chExt cx="659555" cy="1477629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-113783" y="2979805"/>
              <a:ext cx="535724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ǎ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23528" y="2159388"/>
            <a:ext cx="659555" cy="1477629"/>
            <a:chOff x="-139667" y="2979805"/>
            <a:chExt cx="659555" cy="1477629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-113783" y="2979805"/>
              <a:ext cx="46038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d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727955" y="2633951"/>
            <a:ext cx="659555" cy="1455265"/>
            <a:chOff x="-112790" y="2979804"/>
            <a:chExt cx="659555" cy="1455265"/>
          </a:xfrm>
        </p:grpSpPr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790" y="3587070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矩形 84"/>
            <p:cNvSpPr/>
            <p:nvPr/>
          </p:nvSpPr>
          <p:spPr>
            <a:xfrm>
              <a:off x="37328" y="2979804"/>
              <a:ext cx="33534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í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723975" y="3570867"/>
            <a:ext cx="659555" cy="1449155"/>
            <a:chOff x="1822630" y="780907"/>
            <a:chExt cx="659555" cy="1449155"/>
          </a:xfrm>
        </p:grpSpPr>
        <p:pic>
          <p:nvPicPr>
            <p:cNvPr id="87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矩形 87"/>
            <p:cNvSpPr/>
            <p:nvPr/>
          </p:nvSpPr>
          <p:spPr>
            <a:xfrm>
              <a:off x="1922189" y="780907"/>
              <a:ext cx="49725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ú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699118" y="1690682"/>
            <a:ext cx="659555" cy="1458512"/>
            <a:chOff x="1810119" y="4062502"/>
            <a:chExt cx="659555" cy="1458512"/>
          </a:xfrm>
        </p:grpSpPr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矩形 90"/>
            <p:cNvSpPr/>
            <p:nvPr/>
          </p:nvSpPr>
          <p:spPr>
            <a:xfrm>
              <a:off x="1934535" y="4062502"/>
              <a:ext cx="46839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è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662540" y="699542"/>
            <a:ext cx="659555" cy="1477629"/>
            <a:chOff x="-139667" y="2979805"/>
            <a:chExt cx="659555" cy="1477629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矩形 93"/>
            <p:cNvSpPr/>
            <p:nvPr/>
          </p:nvSpPr>
          <p:spPr>
            <a:xfrm>
              <a:off x="-113783" y="2979805"/>
              <a:ext cx="535724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ā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508628" y="2141351"/>
            <a:ext cx="659555" cy="1491751"/>
            <a:chOff x="-139667" y="2965683"/>
            <a:chExt cx="659555" cy="1491751"/>
          </a:xfrm>
        </p:grpSpPr>
        <p:pic>
          <p:nvPicPr>
            <p:cNvPr id="96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" name="矩形 96"/>
            <p:cNvSpPr/>
            <p:nvPr/>
          </p:nvSpPr>
          <p:spPr>
            <a:xfrm>
              <a:off x="-32125" y="2965683"/>
              <a:ext cx="389850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t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855992" y="1343284"/>
            <a:ext cx="659555" cy="847999"/>
            <a:chOff x="-139667" y="3609435"/>
            <a:chExt cx="659555" cy="847999"/>
          </a:xfrm>
        </p:grpSpPr>
        <p:pic>
          <p:nvPicPr>
            <p:cNvPr id="99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矩形 99"/>
            <p:cNvSpPr/>
            <p:nvPr/>
          </p:nvSpPr>
          <p:spPr>
            <a:xfrm>
              <a:off x="13619" y="3609435"/>
              <a:ext cx="35298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ǐ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77508" y="2227625"/>
            <a:ext cx="659555" cy="854791"/>
            <a:chOff x="1822630" y="1375271"/>
            <a:chExt cx="659555" cy="854791"/>
          </a:xfrm>
        </p:grpSpPr>
        <p:pic>
          <p:nvPicPr>
            <p:cNvPr id="102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" name="矩形 102"/>
            <p:cNvSpPr/>
            <p:nvPr/>
          </p:nvSpPr>
          <p:spPr>
            <a:xfrm>
              <a:off x="1942065" y="1375271"/>
              <a:ext cx="4956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ù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796136" y="339502"/>
            <a:ext cx="659555" cy="913705"/>
            <a:chOff x="1842075" y="4062502"/>
            <a:chExt cx="659555" cy="913705"/>
          </a:xfrm>
        </p:grpSpPr>
        <p:pic>
          <p:nvPicPr>
            <p:cNvPr id="105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2075" y="4128208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矩形 105"/>
            <p:cNvSpPr/>
            <p:nvPr/>
          </p:nvSpPr>
          <p:spPr>
            <a:xfrm>
              <a:off x="1934535" y="4062502"/>
              <a:ext cx="52610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á</a:t>
              </a:r>
              <a:endParaRPr lang="zh-CN" altLang="en-US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812884" y="2142151"/>
            <a:ext cx="659555" cy="1509719"/>
            <a:chOff x="-139667" y="2947715"/>
            <a:chExt cx="659555" cy="1509719"/>
          </a:xfrm>
        </p:grpSpPr>
        <p:pic>
          <p:nvPicPr>
            <p:cNvPr id="111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矩形 111"/>
            <p:cNvSpPr/>
            <p:nvPr/>
          </p:nvSpPr>
          <p:spPr>
            <a:xfrm>
              <a:off x="-44163" y="2947715"/>
              <a:ext cx="48442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910504" y="2257846"/>
            <a:ext cx="659555" cy="1403798"/>
            <a:chOff x="-139667" y="3053636"/>
            <a:chExt cx="659555" cy="1403798"/>
          </a:xfrm>
        </p:grpSpPr>
        <p:pic>
          <p:nvPicPr>
            <p:cNvPr id="126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矩形 126"/>
            <p:cNvSpPr/>
            <p:nvPr/>
          </p:nvSpPr>
          <p:spPr>
            <a:xfrm>
              <a:off x="74355" y="3053636"/>
              <a:ext cx="28886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  <a:p>
              <a:pPr lvl="0"/>
              <a:r>
                <a:rPr lang="en-US" altLang="zh-CN" sz="4000" b="1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</a:t>
              </a:r>
              <a:endParaRPr lang="zh-CN" altLang="en-US" sz="18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68995" y="3189591"/>
            <a:ext cx="659555" cy="891465"/>
            <a:chOff x="1822630" y="1338597"/>
            <a:chExt cx="659555" cy="891465"/>
          </a:xfrm>
        </p:grpSpPr>
        <p:pic>
          <p:nvPicPr>
            <p:cNvPr id="61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矩形 64"/>
            <p:cNvSpPr/>
            <p:nvPr/>
          </p:nvSpPr>
          <p:spPr>
            <a:xfrm>
              <a:off x="1942502" y="1338597"/>
              <a:ext cx="4956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ǚ</a:t>
              </a:r>
              <a:endParaRPr lang="zh-CN" altLang="en-US" sz="18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79512" y="125219"/>
            <a:ext cx="5203839" cy="646331"/>
            <a:chOff x="-1279911" y="3739616"/>
            <a:chExt cx="5203839" cy="646331"/>
          </a:xfrm>
        </p:grpSpPr>
        <p:sp>
          <p:nvSpPr>
            <p:cNvPr id="113" name="文本框 15"/>
            <p:cNvSpPr txBox="1"/>
            <p:nvPr/>
          </p:nvSpPr>
          <p:spPr>
            <a:xfrm>
              <a:off x="-415815" y="3739616"/>
              <a:ext cx="3735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热气球</a:t>
              </a:r>
              <a:r>
                <a:rPr kumimoji="1"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拼读游戏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-1279911" y="3827591"/>
              <a:ext cx="5203839" cy="546100"/>
              <a:chOff x="837541" y="409406"/>
              <a:chExt cx="5203839" cy="546100"/>
            </a:xfrm>
          </p:grpSpPr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37541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pic>
        <p:nvPicPr>
          <p:cNvPr id="117" name="热气球游戏配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000.000000" end="141520.12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4168" y="4219658"/>
            <a:ext cx="516167" cy="609600"/>
          </a:xfrm>
          <a:prstGeom prst="rect">
            <a:avLst/>
          </a:prstGeom>
        </p:spPr>
      </p:pic>
      <p:sp>
        <p:nvSpPr>
          <p:cNvPr id="118" name="矩形 117"/>
          <p:cNvSpPr/>
          <p:nvPr/>
        </p:nvSpPr>
        <p:spPr>
          <a:xfrm>
            <a:off x="7031565" y="4309531"/>
            <a:ext cx="1234549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lang="en-US" altLang="zh-CN" sz="36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03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06268 -0.2873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-0.28735 L 0.06268 -0.091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-0.09136 L 0.06268 0.1046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0.10463 L 0.06268 0.2867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19753E-6 L 0.06267 -0.28735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28735 L 0.06267 -0.0913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09136 L 0.06267 0.10463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0.10463 L 0.06267 0.28672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5062E-6 L 0.05243 -0.46512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2" y="-23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44 -0.46512 L 0.05244 -0.26914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44 -0.26913 L 0.05244 -0.07315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1 -0.07314 L 0.04791 0.10895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04792 -0.42777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" y="-21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2 -0.42778 L 0.04792 -0.2518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2 -0.25185 L 0.04792 -0.05587 " pathEditMode="relative" rAng="0" ptsTypes="AA">
                                      <p:cBhvr>
                                        <p:cTn id="13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1 -0.05586 L 0.04913 0.10741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7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7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843558"/>
            <a:ext cx="2848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我会连。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889241" y="3164038"/>
            <a:ext cx="1407245" cy="1207912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468985" y="3291770"/>
            <a:ext cx="3446734" cy="1224256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1624067" y="3164038"/>
            <a:ext cx="3825440" cy="1207912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5430059" y="3019549"/>
            <a:ext cx="2159114" cy="1342494"/>
          </a:xfrm>
          <a:prstGeom prst="line">
            <a:avLst/>
          </a:prstGeom>
          <a:ln w="285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852869" y="4148375"/>
            <a:ext cx="5966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15505" y="4148375"/>
            <a:ext cx="3385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2669" y="4148375"/>
            <a:ext cx="48763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86073" y="4148375"/>
            <a:ext cx="6254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5621" y="195486"/>
            <a:ext cx="2610240" cy="720080"/>
            <a:chOff x="341328" y="3939902"/>
            <a:chExt cx="2610240" cy="72008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51" r="98596">
                        <a14:foregroundMark x1="48772" y1="81937" x2="47719" y2="81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33733">
            <a:off x="1004685" y="1620193"/>
            <a:ext cx="1238765" cy="166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190" y="1500339"/>
            <a:ext cx="1183591" cy="18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65" b="100000" l="29800" r="86022">
                        <a14:foregroundMark x1="75730" y1="26812" x2="66359" y2="45169"/>
                        <a14:backgroundMark x1="51613" y1="52899" x2="16590" y2="77053"/>
                        <a14:backgroundMark x1="51767" y1="46377" x2="10138" y2="50725"/>
                        <a14:backgroundMark x1="57604" y1="40097" x2="41935" y2="53382"/>
                        <a14:backgroundMark x1="47926" y1="59179" x2="33641" y2="71981"/>
                        <a14:backgroundMark x1="72965" y1="35024" x2="85561" y2="25362"/>
                        <a14:backgroundMark x1="68510" y1="45652" x2="86636" y2="40338"/>
                        <a14:backgroundMark x1="84485" y1="21498" x2="73886" y2="29227"/>
                        <a14:backgroundMark x1="54839" y1="39614" x2="32565" y2="44928"/>
                        <a14:backgroundMark x1="84178" y1="35507" x2="69739" y2="42754"/>
                        <a14:backgroundMark x1="75115" y1="30193" x2="74040" y2="338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89" r="17315"/>
          <a:stretch>
            <a:fillRect/>
          </a:stretch>
        </p:blipFill>
        <p:spPr bwMode="auto">
          <a:xfrm rot="19062366">
            <a:off x="4696534" y="1139083"/>
            <a:ext cx="1467051" cy="1760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151">
                        <a14:foregroundMark x1="8917" y1="48230" x2="13588" y2="52212"/>
                        <a14:backgroundMark x1="13588" y1="53540" x2="13588" y2="53540"/>
                        <a14:backgroundMark x1="80679" y1="88938" x2="80679" y2="88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47893" y="1571462"/>
            <a:ext cx="1958306" cy="937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906538"/>
            <a:ext cx="5926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我能把音节补充完整。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1267" y="2146614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41726" y="2469779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484417" y="2162554"/>
            <a:ext cx="19617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</a:t>
            </a:r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2699792" y="2469779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3449580" y="2162554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tǎ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732581" y="2130674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292080" y="2485719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792064" y="2177391"/>
            <a:ext cx="1884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</a:t>
            </a:r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6408507" y="2469779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884709" y="2146614"/>
            <a:ext cx="35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ǚ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19726" y="3189479"/>
            <a:ext cx="21640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</a:t>
            </a:r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649380" y="3557649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2224748" y="3196540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í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2756655" y="3557648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3446157" y="3196539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dí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775548" y="3216662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331056" y="3578525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5540188" y="3227316"/>
            <a:ext cx="13763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>
            <a:off x="6868417" y="3561867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596336" y="3198247"/>
            <a:ext cx="865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lù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3310" y="2177391"/>
            <a:ext cx="5004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ǎ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230194" y="2130674"/>
            <a:ext cx="821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nǚ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64338" y="3216889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26562" y="3221563"/>
            <a:ext cx="865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ù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9" grpId="0"/>
      <p:bldP spid="80" grpId="0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图片1a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" y="0"/>
            <a:ext cx="9144364" cy="516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5796136" y="86310"/>
            <a:ext cx="3096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舞台上都有谁？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他们在做什么？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96" y="3891701"/>
            <a:ext cx="45365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学校举办的艺术节活动中，小强神气地敲打着鼓，小丽随着音乐深情地跳着舞，精彩的表演博得了在场观众的阵阵掌声。我们班的同学真是多才多艺！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5389886" y="3563918"/>
            <a:ext cx="733885" cy="10343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1089204" y="3531176"/>
            <a:ext cx="733885" cy="103433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3235016" y="3563918"/>
            <a:ext cx="733885" cy="10343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7412717" y="3537277"/>
            <a:ext cx="733885" cy="103433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21290" y="1291863"/>
            <a:ext cx="113364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66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45438" y="1291863"/>
            <a:ext cx="53893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endParaRPr lang="zh-CN" altLang="en-US" sz="138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91322" y="1291863"/>
            <a:ext cx="88197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138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09683" y="1291863"/>
            <a:ext cx="119936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333399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13800" b="1" dirty="0">
              <a:solidFill>
                <a:srgbClr val="333399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7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 noProof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38" name="文本框 15"/>
          <p:cNvSpPr txBox="1"/>
          <p:nvPr/>
        </p:nvSpPr>
        <p:spPr>
          <a:xfrm>
            <a:off x="2915816" y="843558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第一关：指读游戏</a:t>
            </a:r>
            <a:endParaRPr kumimoji="1" lang="zh-CN" alt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326286" y="796374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>
                <a:solidFill>
                  <a:srgbClr val="0000FF"/>
                </a:solidFill>
              </a:rPr>
              <a:t>复习闯关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6000" contrast="15000"/>
                    </a14:imgEffect>
                    <a14:imgEffect>
                      <a14:saturation sat="131000"/>
                    </a14:imgEffect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809"/>
          <a:stretch>
            <a:fillRect/>
          </a:stretch>
        </p:blipFill>
        <p:spPr bwMode="auto">
          <a:xfrm>
            <a:off x="731788" y="1971064"/>
            <a:ext cx="5636923" cy="2630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899592" y="914167"/>
            <a:ext cx="7539044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这是什么地方？图上画着什么？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24497" y="1837005"/>
            <a:ext cx="2111999" cy="123880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mǎ</a:t>
            </a:r>
            <a:r>
              <a:rPr lang="en-US" altLang="zh-CN" sz="320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lù</a:t>
            </a:r>
            <a:endParaRPr lang="en-US" altLang="zh-CN" sz="32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</a:rPr>
              <a:t>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马 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35653" y="3421181"/>
            <a:ext cx="1656544" cy="123880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ní</a:t>
            </a:r>
            <a:r>
              <a:rPr lang="en-US" altLang="zh-CN" sz="320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tǔ</a:t>
            </a:r>
            <a:endParaRPr lang="en-US" altLang="zh-CN" sz="32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</a:rPr>
              <a:t>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泥 土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3528" y="195486"/>
            <a:ext cx="2610240" cy="720080"/>
            <a:chOff x="377584" y="195486"/>
            <a:chExt cx="2610240" cy="7200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633926" y="1639374"/>
            <a:ext cx="5832648" cy="3020608"/>
            <a:chOff x="3599892" y="409266"/>
            <a:chExt cx="5364596" cy="4394732"/>
          </a:xfrm>
        </p:grpSpPr>
        <p:grpSp>
          <p:nvGrpSpPr>
            <p:cNvPr id="22" name="组合 21"/>
            <p:cNvGrpSpPr/>
            <p:nvPr/>
          </p:nvGrpSpPr>
          <p:grpSpPr>
            <a:xfrm>
              <a:off x="8039558" y="409266"/>
              <a:ext cx="706935" cy="397366"/>
              <a:chOff x="8039558" y="409266"/>
              <a:chExt cx="706935" cy="397366"/>
            </a:xfrm>
          </p:grpSpPr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08608"/>
                <a:ext cx="358589" cy="2980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56" b="33333"/>
              <a:stretch>
                <a:fillRect/>
              </a:stretch>
            </p:blipFill>
            <p:spPr bwMode="auto">
              <a:xfrm>
                <a:off x="8039558" y="409266"/>
                <a:ext cx="348347" cy="397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3" name="矩形 22"/>
            <p:cNvSpPr/>
            <p:nvPr/>
          </p:nvSpPr>
          <p:spPr>
            <a:xfrm>
              <a:off x="3599892" y="806632"/>
              <a:ext cx="5364596" cy="3997366"/>
            </a:xfrm>
            <a:prstGeom prst="rect">
              <a:avLst/>
            </a:prstGeom>
            <a:noFill/>
            <a:ln w="34925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689902" y="891848"/>
              <a:ext cx="5184576" cy="3826934"/>
            </a:xfrm>
            <a:prstGeom prst="rect">
              <a:avLst/>
            </a:prstGeom>
            <a:noFill/>
            <a:ln w="9525">
              <a:solidFill>
                <a:srgbClr val="33CC3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5192" y="1347614"/>
            <a:ext cx="1316568" cy="222368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60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tǔ    </a:t>
            </a:r>
            <a:endParaRPr lang="en-US" altLang="zh-CN" sz="6000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" b="3370"/>
          <a:stretch>
            <a:fillRect/>
          </a:stretch>
        </p:blipFill>
        <p:spPr bwMode="auto">
          <a:xfrm>
            <a:off x="4199348" y="490769"/>
            <a:ext cx="3421198" cy="428968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  <a:headEnd/>
            <a:tailEnd/>
          </a:ln>
          <a:effectLst>
            <a:glow rad="76200">
              <a:srgbClr val="00B050">
                <a:alpha val="1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3687147"/>
            <a:ext cx="3011670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地 尘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1284" y="123478"/>
            <a:ext cx="2658888" cy="646331"/>
            <a:chOff x="421284" y="411510"/>
            <a:chExt cx="2658888" cy="64633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2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39952" y="59490"/>
            <a:ext cx="3539990" cy="4768738"/>
            <a:chOff x="3599892" y="508608"/>
            <a:chExt cx="5364596" cy="4252781"/>
          </a:xfrm>
        </p:grpSpPr>
        <p:grpSp>
          <p:nvGrpSpPr>
            <p:cNvPr id="40" name="组合 39"/>
            <p:cNvGrpSpPr/>
            <p:nvPr/>
          </p:nvGrpSpPr>
          <p:grpSpPr>
            <a:xfrm>
              <a:off x="8039558" y="508608"/>
              <a:ext cx="706935" cy="298024"/>
              <a:chOff x="8039558" y="508608"/>
              <a:chExt cx="706935" cy="298024"/>
            </a:xfrm>
          </p:grpSpPr>
          <p:pic>
            <p:nvPicPr>
              <p:cNvPr id="43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56" b="33333"/>
              <a:stretch>
                <a:fillRect/>
              </a:stretch>
            </p:blipFill>
            <p:spPr bwMode="auto">
              <a:xfrm>
                <a:off x="8039558" y="508608"/>
                <a:ext cx="348347" cy="2980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1" name="矩形 40"/>
            <p:cNvSpPr/>
            <p:nvPr/>
          </p:nvSpPr>
          <p:spPr>
            <a:xfrm>
              <a:off x="3599892" y="806632"/>
              <a:ext cx="5364596" cy="3954757"/>
            </a:xfrm>
            <a:prstGeom prst="rect">
              <a:avLst/>
            </a:prstGeom>
            <a:noFill/>
            <a:ln w="34925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689902" y="891848"/>
              <a:ext cx="5184576" cy="3826934"/>
            </a:xfrm>
            <a:prstGeom prst="rect">
              <a:avLst/>
            </a:prstGeom>
            <a:noFill/>
            <a:ln w="9525">
              <a:solidFill>
                <a:srgbClr val="33CC3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8242" y="1642611"/>
            <a:ext cx="3407654" cy="2585323"/>
          </a:xfrm>
          <a:prstGeom prst="rect">
            <a:avLst/>
          </a:prstGeom>
          <a:ln w="88900" cap="sq">
            <a:noFill/>
            <a:miter lim="800000"/>
          </a:ln>
          <a:effectLst>
            <a:glow rad="76200">
              <a:srgbClr val="00B050">
                <a:alpha val="14000"/>
              </a:srgbClr>
            </a:glow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读一读儿歌，圈画出你会拼读的音节。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" contrast="-5000"/>
                    </a14:imgEffect>
                    <a14:imgEffect>
                      <a14:saturation sat="3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36" r="8807" b="12170"/>
          <a:stretch>
            <a:fillRect/>
          </a:stretch>
        </p:blipFill>
        <p:spPr bwMode="auto">
          <a:xfrm>
            <a:off x="3689902" y="889350"/>
            <a:ext cx="5184576" cy="382943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  <a:headEnd/>
            <a:tailEnd/>
          </a:ln>
          <a:effectLst>
            <a:glow rad="76200">
              <a:srgbClr val="00B050">
                <a:alpha val="1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3599892" y="483518"/>
            <a:ext cx="5364596" cy="4320480"/>
            <a:chOff x="3599892" y="483518"/>
            <a:chExt cx="5364596" cy="432048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4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9" name="矩形 48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290681" y="112298"/>
            <a:ext cx="2612335" cy="731260"/>
            <a:chOff x="3327817" y="2776594"/>
            <a:chExt cx="2612335" cy="7312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871" y="4374050"/>
            <a:ext cx="1364409" cy="34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1067436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在正确的读音下面画“√”。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1960039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米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1427" y="1960039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马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92080" y="1960039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54061" y="1960039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038" y="2606370"/>
            <a:ext cx="2417898" cy="1981604"/>
            <a:chOff x="281894" y="2236068"/>
            <a:chExt cx="2417898" cy="19816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894" y="2236068"/>
              <a:ext cx="2417898" cy="198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92840" y="3147814"/>
              <a:ext cx="7617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nǐ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352787" y="3147814"/>
              <a:ext cx="8980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mǐ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31254" y="2568982"/>
            <a:ext cx="2417898" cy="1981604"/>
            <a:chOff x="281894" y="2236068"/>
            <a:chExt cx="2417898" cy="198160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894" y="2236068"/>
              <a:ext cx="2417898" cy="19816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592840" y="3147814"/>
              <a:ext cx="8980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nǎ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352787" y="3147814"/>
              <a:ext cx="10342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mǎ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86546" y="2568982"/>
            <a:ext cx="2417898" cy="1981604"/>
            <a:chOff x="281894" y="2236068"/>
            <a:chExt cx="2417898" cy="198160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894" y="2236068"/>
              <a:ext cx="2417898" cy="1981604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592840" y="3147814"/>
              <a:ext cx="78899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tǔ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352787" y="3147814"/>
              <a:ext cx="82105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fǔ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74093" y="2520808"/>
            <a:ext cx="2417898" cy="1981604"/>
            <a:chOff x="281894" y="2236068"/>
            <a:chExt cx="2417898" cy="1981604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894" y="2236068"/>
              <a:ext cx="2417898" cy="1981604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592840" y="3147814"/>
              <a:ext cx="72968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dì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352787" y="3147814"/>
              <a:ext cx="73449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err="1">
                  <a:solidFill>
                    <a:srgbClr val="00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bí</a:t>
              </a:r>
              <a:endParaRPr lang="zh-CN" altLang="en-US" sz="32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06" y="3904255"/>
            <a:ext cx="843969" cy="64633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928" y="3856081"/>
            <a:ext cx="843969" cy="646331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093" y="3856081"/>
            <a:ext cx="843969" cy="646331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844" y="3732335"/>
            <a:ext cx="843969" cy="646331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95621" y="123478"/>
            <a:ext cx="2610240" cy="720080"/>
            <a:chOff x="341328" y="3939902"/>
            <a:chExt cx="2610240" cy="72008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9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8279" y="39234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</a:t>
            </a: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读</a:t>
            </a: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儿歌，我最棒！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1946807"/>
            <a:ext cx="2248792" cy="191026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2843808" y="243747"/>
            <a:ext cx="6480720" cy="4837250"/>
            <a:chOff x="3131840" y="243747"/>
            <a:chExt cx="6480720" cy="4837250"/>
          </a:xfrm>
        </p:grpSpPr>
        <p:sp>
          <p:nvSpPr>
            <p:cNvPr id="20" name="矩形 19"/>
            <p:cNvSpPr/>
            <p:nvPr/>
          </p:nvSpPr>
          <p:spPr>
            <a:xfrm>
              <a:off x="3250346" y="999880"/>
              <a:ext cx="6362214" cy="4081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我 </a:t>
              </a:r>
              <a:r>
                <a:rPr lang="zh-CN" altLang="en-US" sz="3200" smtClean="0"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来 啦</a:t>
              </a:r>
              <a:endPara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  <a:p>
              <a:pPr lv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天 </a:t>
              </a:r>
              <a:r>
                <a:rPr lang="zh-CN" altLang="en-US" sz="3200" b="1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上   下 雨 地  上  滑，</a:t>
              </a:r>
              <a:endPara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同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</a:t>
              </a:r>
              <a:r>
                <a:rPr lang="zh-CN" altLang="en-US" sz="3200" b="1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学  跌  倒  我 来  啦。</a:t>
              </a:r>
              <a:endPara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替 她 拿  书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包</a:t>
              </a:r>
              <a:r>
                <a:rPr lang="zh-CN" altLang="en-US" sz="3200" b="1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，</a:t>
              </a:r>
              <a:endPara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lv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把 她 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送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回  家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151219" y="1635646"/>
              <a:ext cx="5905784" cy="4370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tiān</a:t>
              </a:r>
              <a:r>
                <a:rPr lang="en-US" altLang="zh-CN" sz="2800" dirty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280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shànɡ</a:t>
              </a:r>
              <a:r>
                <a:rPr lang="en-US" altLang="zh-CN" sz="280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xià yǔ  dì  shànɡ  huá</a:t>
              </a:r>
              <a:endParaRPr lang="zh-CN" altLang="en-US" sz="28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75856" y="3291830"/>
              <a:ext cx="4320480" cy="437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err="1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tì</a:t>
              </a:r>
              <a:r>
                <a:rPr lang="en-US" altLang="zh-CN" sz="280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280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tā  ná  </a:t>
              </a:r>
              <a:r>
                <a:rPr lang="en-US" altLang="zh-CN" sz="2800" err="1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shū</a:t>
              </a:r>
              <a:r>
                <a:rPr lang="en-US" altLang="zh-CN" sz="280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280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 bāo</a:t>
              </a:r>
              <a:endParaRPr lang="zh-CN" altLang="en-US" sz="28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211960" y="243747"/>
              <a:ext cx="36004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200025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       </a:t>
              </a:r>
              <a:r>
                <a:rPr lang="en-US" altLang="zh-CN" sz="280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wǒ</a:t>
              </a:r>
              <a:r>
                <a:rPr lang="en-US" altLang="zh-CN" sz="280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 lái  </a:t>
              </a:r>
              <a:r>
                <a:rPr lang="en-US" altLang="zh-CN" sz="28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lā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</a:t>
              </a:r>
              <a:endParaRPr lang="en-US" altLang="zh-CN" sz="28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131840" y="2427734"/>
              <a:ext cx="5622052" cy="4370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tónɡ xué  diē  dǎo  wǒ   </a:t>
              </a:r>
              <a:r>
                <a:rPr lang="en-US" altLang="zh-CN" sz="280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lái</a:t>
              </a:r>
              <a:r>
                <a:rPr lang="en-US" altLang="zh-CN" sz="280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  </a:t>
              </a:r>
              <a:r>
                <a:rPr lang="en-US" altLang="zh-CN" sz="2800" dirty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lā </a:t>
              </a:r>
              <a:endParaRPr lang="zh-CN" altLang="en-US" sz="28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258634" y="4227934"/>
              <a:ext cx="3786614" cy="4370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smtClean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bǎ  tā   sònɡ  huí  jiā </a:t>
              </a:r>
              <a:endParaRPr lang="zh-CN" altLang="en-US" sz="28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Administrator\Desktop\图片1a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" y="0"/>
            <a:ext cx="9144364" cy="516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5364088" y="-6022"/>
            <a:ext cx="38164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个声母宝宝就藏在图画中，快来找一找吧！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87624" y="123478"/>
            <a:ext cx="4176464" cy="38164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72200" y="1550815"/>
            <a:ext cx="358668" cy="90517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18899" y="3219822"/>
            <a:ext cx="1212166" cy="165618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47864" y="1635646"/>
            <a:ext cx="377512" cy="7269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22961" y="3723878"/>
            <a:ext cx="788999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8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35896" y="1275606"/>
            <a:ext cx="628698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8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508" y="1131590"/>
            <a:ext cx="832279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8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76256" y="1308415"/>
            <a:ext cx="410690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8800" b="1" dirty="0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l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0512784">
            <a:off x="6144027" y="2170630"/>
            <a:ext cx="358668" cy="90517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 animBg="1"/>
      <p:bldP spid="12" grpId="0" animBg="1"/>
      <p:bldP spid="13" grpId="0" animBg="1"/>
      <p:bldP spid="14" grpId="0" animBg="1"/>
      <p:bldP spid="19" grpId="0"/>
      <p:bldP spid="20" grpId="0"/>
      <p:bldP spid="21" grpId="0"/>
      <p:bldP spid="22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蒋长青\20秋工作项目\一年级课件\一年级拼音单元口型图\dt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8982" y1="44291" x2="88145" y2="44291"/>
                        <a14:foregroundMark x1="73818" y1="54921" x2="85673" y2="65157"/>
                        <a14:foregroundMark x1="91273" y1="55512" x2="87782" y2="62402"/>
                        <a14:foregroundMark x1="32727" y1="53937" x2="51127" y2="61220"/>
                        <a14:foregroundMark x1="7564" y1="49409" x2="10255" y2="49409"/>
                        <a14:foregroundMark x1="6691" y1="32480" x2="6909" y2="34055"/>
                        <a14:foregroundMark x1="6327" y1="42520" x2="6327" y2="42520"/>
                        <a14:foregroundMark x1="6691" y1="36417" x2="6909" y2="39764"/>
                        <a14:foregroundMark x1="10909" y1="74803" x2="12945" y2="81496"/>
                        <a14:foregroundMark x1="47273" y1="67520" x2="34982" y2="63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48957"/>
            <a:ext cx="3744416" cy="138283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舌尖敲门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  d  d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1175732"/>
            <a:ext cx="113364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46928"/>
            <a:ext cx="3172980" cy="394124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气流冲出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  t  t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1995" y="931823"/>
            <a:ext cx="88197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" name="Picture 2" descr="D:\蒋长青\20秋工作项目\一年级课件\一年级拼音单元口型图\dt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8982" y1="44291" x2="88145" y2="44291"/>
                        <a14:foregroundMark x1="73818" y1="54921" x2="85673" y2="65157"/>
                        <a14:foregroundMark x1="91273" y1="55512" x2="87782" y2="62402"/>
                        <a14:foregroundMark x1="32727" y1="53937" x2="51127" y2="61220"/>
                        <a14:foregroundMark x1="7564" y1="49409" x2="10255" y2="49409"/>
                        <a14:foregroundMark x1="6691" y1="32480" x2="6909" y2="34055"/>
                        <a14:foregroundMark x1="6327" y1="42520" x2="6327" y2="42520"/>
                        <a14:foregroundMark x1="6691" y1="36417" x2="6909" y2="39764"/>
                        <a14:foregroundMark x1="10909" y1="74803" x2="12945" y2="81496"/>
                        <a14:foregroundMark x1="47273" y1="67520" x2="34982" y2="63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7615"/>
            <a:ext cx="4094626" cy="151216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 contrast="-7000"/>
                    </a14:imgEffect>
                    <a14:imgEffect>
                      <a14:saturation sat="200000"/>
                    </a14:imgEffect>
                    <a14:imgEffect>
                      <a14:sharpenSoften amoun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98819"/>
            <a:ext cx="2939293" cy="260903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蒋长青\20秋工作项目\一年级课件\一年级拼音单元口型图\n.tif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0647" y1="56514" x2="71443" y2="56514"/>
                        <a14:foregroundMark x1="71841" y1="64085" x2="52040" y2="63028"/>
                        <a14:foregroundMark x1="46766" y1="56866" x2="50050" y2="63028"/>
                        <a14:foregroundMark x1="73731" y1="50528" x2="76119" y2="63380"/>
                        <a14:foregroundMark x1="4478" y1="43662" x2="8756" y2="46479"/>
                        <a14:foregroundMark x1="4876" y1="34331" x2="4876" y2="34331"/>
                        <a14:foregroundMark x1="4876" y1="30810" x2="4876" y2="30810"/>
                        <a14:foregroundMark x1="4876" y1="30458" x2="4876" y2="35035"/>
                        <a14:foregroundMark x1="4876" y1="37500" x2="4876" y2="37500"/>
                        <a14:foregroundMark x1="12537" y1="71127" x2="12537" y2="71127"/>
                        <a14:foregroundMark x1="11343" y1="70070" x2="11343" y2="70070"/>
                        <a14:foregroundMark x1="13333" y1="73415" x2="13333" y2="73415"/>
                        <a14:foregroundMark x1="13532" y1="76232" x2="13532" y2="762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56" r="8766"/>
          <a:stretch>
            <a:fillRect/>
          </a:stretch>
        </p:blipFill>
        <p:spPr bwMode="auto">
          <a:xfrm>
            <a:off x="1763689" y="1330598"/>
            <a:ext cx="3096344" cy="181721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51995" y="931823"/>
            <a:ext cx="119936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鼻子出气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  n  n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 contrast="-12000"/>
                    </a14:imgEffect>
                    <a14:imgEffect>
                      <a14:saturation sat="109000"/>
                    </a14:imgEffect>
                    <a14:imgEffect>
                      <a14:sharpenSoften amoun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9542"/>
            <a:ext cx="3341436" cy="309634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1600" y="931823"/>
            <a:ext cx="53893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快快乐乐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  l  l 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7" name="Picture 2" descr="D:\蒋长青\20秋工作项目\一年级课件\一年级拼音单元口型图\l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807" b="100000" l="1537" r="100000">
                        <a14:foregroundMark x1="52128" y1="60643" x2="79669" y2="64859"/>
                        <a14:foregroundMark x1="58038" y1="54819" x2="78132" y2="53414"/>
                        <a14:foregroundMark x1="55556" y1="53012" x2="50236" y2="52610"/>
                        <a14:foregroundMark x1="46454" y1="55622" x2="53191" y2="64859"/>
                        <a14:foregroundMark x1="63475" y1="66064" x2="54374" y2="63454"/>
                        <a14:foregroundMark x1="82151" y1="59438" x2="76241" y2="65663"/>
                        <a14:foregroundMark x1="20922" y1="59438" x2="18203" y2="66466"/>
                        <a14:foregroundMark x1="21986" y1="72691" x2="21986" y2="72691"/>
                        <a14:foregroundMark x1="13593" y1="42570" x2="13593" y2="42570"/>
                        <a14:foregroundMark x1="13830" y1="40964" x2="13830" y2="40964"/>
                        <a14:foregroundMark x1="14539" y1="39357" x2="14539" y2="39357"/>
                        <a14:foregroundMark x1="14539" y1="38554" x2="14539" y2="38554"/>
                        <a14:foregroundMark x1="22222" y1="74699" x2="22222" y2="74699"/>
                        <a14:foregroundMark x1="22222" y1="77711" x2="22222" y2="777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911" y="960026"/>
            <a:ext cx="3877310" cy="228219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74238"/>
            <a:ext cx="1984579" cy="340636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561462" y="1363871"/>
            <a:ext cx="53893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3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76056" y="1363871"/>
            <a:ext cx="119936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3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7744" y="267494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把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手掌放在嘴前感觉不同的发音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535" y="312875"/>
            <a:ext cx="1015200" cy="1015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55576" y="1363871"/>
            <a:ext cx="113364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3808" y="1363871"/>
            <a:ext cx="88197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6224" y="3399664"/>
            <a:ext cx="201622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手掌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感觉不到气流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冲出。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72499" y="3399664"/>
            <a:ext cx="1836204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有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较强的气流冲出。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92769" y="3399664"/>
            <a:ext cx="2016189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气流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从鼻腔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出来。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93024" y="3399664"/>
            <a:ext cx="183616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气流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从舌头两边出来。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2874e46a-20e3-4ea4-bfd4-83ce8a73e15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1499</Words>
  <Application>WPS 演示</Application>
  <PresentationFormat>全屏显示(16:9)</PresentationFormat>
  <Paragraphs>460</Paragraphs>
  <Slides>35</Slides>
  <Notes>9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</vt:lpstr>
      <vt:lpstr>宋体</vt:lpstr>
      <vt:lpstr>Wingdings</vt:lpstr>
      <vt:lpstr>汉语拼音</vt:lpstr>
      <vt:lpstr>楷体</vt:lpstr>
      <vt:lpstr>黑体</vt:lpstr>
      <vt:lpstr>华文细黑</vt:lpstr>
      <vt:lpstr>微软雅黑</vt:lpstr>
      <vt:lpstr>Calibri</vt:lpstr>
      <vt:lpstr>Times New Roman</vt:lpstr>
      <vt:lpstr>Arial Unicode MS</vt:lpstr>
      <vt:lpstr>Gulim</vt:lpstr>
      <vt:lpstr>仿宋</vt:lpstr>
      <vt:lpstr>Arial</vt:lpstr>
      <vt:lpstr>方正姚体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115</cp:revision>
  <dcterms:created xsi:type="dcterms:W3CDTF">2017-03-17T02:28:00Z</dcterms:created>
  <dcterms:modified xsi:type="dcterms:W3CDTF">2022-11-27T15:32:45Z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B7EF0F557D744BB49C8AB22F8C0556BD</vt:lpwstr>
  </property>
</Properties>
</file>