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5"/>
  </p:handoutMasterIdLst>
  <p:sldIdLst>
    <p:sldId id="257" r:id="rId3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2" r:id="rId16"/>
    <p:sldId id="273" r:id="rId17"/>
    <p:sldId id="274" r:id="rId18"/>
    <p:sldId id="275" r:id="rId19"/>
    <p:sldId id="276" r:id="rId20"/>
    <p:sldId id="278" r:id="rId21"/>
    <p:sldId id="279" r:id="rId22"/>
    <p:sldId id="282" r:id="rId23"/>
    <p:sldId id="303" r:id="rId24"/>
    <p:sldId id="284" r:id="rId25"/>
    <p:sldId id="289" r:id="rId26"/>
    <p:sldId id="290" r:id="rId27"/>
    <p:sldId id="293" r:id="rId28"/>
    <p:sldId id="291" r:id="rId29"/>
    <p:sldId id="292" r:id="rId30"/>
    <p:sldId id="295" r:id="rId31"/>
    <p:sldId id="298" r:id="rId32"/>
    <p:sldId id="299" r:id="rId33"/>
    <p:sldId id="300" r:id="rId34"/>
  </p:sldIdLst>
  <p:sldSz cx="9144000" cy="5143500" type="screen16x9"/>
  <p:notesSz cx="6858000" cy="9144000"/>
  <p:embeddedFontLst>
    <p:embeddedFont>
      <p:font typeface="汉语拼音" panose="020B0604020202020204" pitchFamily="34" charset="0"/>
      <p:regular r:id="rId39"/>
    </p:embeddedFont>
    <p:embeddedFont>
      <p:font typeface="楷体" panose="02010609060101010101" pitchFamily="49" charset="-122"/>
      <p:regular r:id="rId40"/>
    </p:embeddedFont>
    <p:embeddedFont>
      <p:font typeface="黑体" panose="02010609060101010101" pitchFamily="49" charset="-122"/>
      <p:regular r:id="rId41"/>
    </p:embeddedFont>
    <p:embeddedFont>
      <p:font typeface="华文细黑" panose="02010600040101010101" pitchFamily="2" charset="-122"/>
      <p:regular r:id="rId42"/>
    </p:embeddedFont>
    <p:embeddedFont>
      <p:font typeface="微软雅黑" panose="020B0503020204020204" charset="-122"/>
      <p:regular r:id="rId43"/>
    </p:embeddedFont>
    <p:embeddedFont>
      <p:font typeface="Calibri" panose="020F0502020204030204" charset="0"/>
      <p:regular r:id="rId44"/>
      <p:bold r:id="rId45"/>
      <p:italic r:id="rId46"/>
      <p:boldItalic r:id="rId47"/>
    </p:embeddedFont>
  </p:embeddedFontLst>
  <p:custDataLst>
    <p:tags r:id="rId4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33CC"/>
    <a:srgbClr val="A3F5E1"/>
    <a:srgbClr val="CCFFCC"/>
    <a:srgbClr val="9CCE36"/>
    <a:srgbClr val="FFCC00"/>
    <a:srgbClr val="0066FF"/>
    <a:srgbClr val="CDCCCC"/>
    <a:srgbClr val="FF00FF"/>
    <a:srgbClr val="C2D3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85" autoAdjust="0"/>
    <p:restoredTop sz="81051" autoAdjust="0"/>
  </p:normalViewPr>
  <p:slideViewPr>
    <p:cSldViewPr>
      <p:cViewPr>
        <p:scale>
          <a:sx n="110" d="100"/>
          <a:sy n="110" d="100"/>
        </p:scale>
        <p:origin x="-456" y="-234"/>
      </p:cViewPr>
      <p:guideLst>
        <p:guide orient="horz" pos="2501"/>
        <p:guide pos="476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35"/>
        <p:guide pos="233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1.xml"/><Relationship Id="rId47" Type="http://schemas.openxmlformats.org/officeDocument/2006/relationships/font" Target="fonts/font9.fntdata"/><Relationship Id="rId46" Type="http://schemas.openxmlformats.org/officeDocument/2006/relationships/font" Target="fonts/font8.fntdata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1.fntdata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10.png"/><Relationship Id="rId16" Type="http://schemas.openxmlformats.org/officeDocument/2006/relationships/image" Target="../media/image9.png"/><Relationship Id="rId15" Type="http://schemas.openxmlformats.org/officeDocument/2006/relationships/image" Target="../media/image8.png"/><Relationship Id="rId14" Type="http://schemas.openxmlformats.org/officeDocument/2006/relationships/image" Target="../media/image7.png"/><Relationship Id="rId13" Type="http://schemas.openxmlformats.org/officeDocument/2006/relationships/image" Target="../media/image6.png"/><Relationship Id="rId12" Type="http://schemas.microsoft.com/office/2007/relationships/hdphoto" Target="../media/image5.wdp"/><Relationship Id="rId11" Type="http://schemas.openxmlformats.org/officeDocument/2006/relationships/image" Target="../media/image4.png"/><Relationship Id="rId10" Type="http://schemas.microsoft.com/office/2007/relationships/hdphoto" Target="../media/image3.wdp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5470" y="173632"/>
            <a:ext cx="9154940" cy="4990406"/>
            <a:chOff x="-10940" y="173632"/>
            <a:chExt cx="9154940" cy="4990406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8412303" y="413315"/>
              <a:ext cx="473678" cy="297613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 userDrawn="1"/>
          </p:nvGrpSpPr>
          <p:grpSpPr>
            <a:xfrm>
              <a:off x="-10940" y="4849282"/>
              <a:ext cx="9154940" cy="314756"/>
              <a:chOff x="-8881" y="4754681"/>
              <a:chExt cx="9154940" cy="429895"/>
            </a:xfrm>
          </p:grpSpPr>
          <p:pic>
            <p:nvPicPr>
              <p:cNvPr id="14" name="图片 13"/>
              <p:cNvPicPr>
                <a:picLocks noChangeAspect="1"/>
              </p:cNvPicPr>
              <p:nvPr userDrawn="1"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-8000" contrast="4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47153" y="4775219"/>
                <a:ext cx="5198906" cy="409357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 userDrawn="1"/>
            </p:nvPicPr>
            <p:blipFill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rightnessContrast bright="-8000" contrast="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8881" y="4754681"/>
                <a:ext cx="6084168" cy="429895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 userDrawn="1"/>
          </p:nvGrpSpPr>
          <p:grpSpPr>
            <a:xfrm flipH="1">
              <a:off x="8386365" y="4572937"/>
              <a:ext cx="751407" cy="540235"/>
              <a:chOff x="5888140" y="2073318"/>
              <a:chExt cx="6303860" cy="4532249"/>
            </a:xfrm>
          </p:grpSpPr>
          <p:pic>
            <p:nvPicPr>
              <p:cNvPr id="12" name="图片 11"/>
              <p:cNvPicPr>
                <a:picLocks noChangeAspect="1"/>
              </p:cNvPicPr>
              <p:nvPr userDrawn="1"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8056" y="2073318"/>
                <a:ext cx="5470264" cy="4384425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 userDrawn="1"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8140" y="5619751"/>
                <a:ext cx="6303860" cy="985816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940" y="4514737"/>
              <a:ext cx="512461" cy="61372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7589837" y="173632"/>
              <a:ext cx="449630" cy="282504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6.xml"/><Relationship Id="rId4" Type="http://schemas.openxmlformats.org/officeDocument/2006/relationships/slide" Target="slide1.xml"/><Relationship Id="rId3" Type="http://schemas.openxmlformats.org/officeDocument/2006/relationships/image" Target="../media/image13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image" Target="../media/image17.emf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image39.wdp"/><Relationship Id="rId7" Type="http://schemas.openxmlformats.org/officeDocument/2006/relationships/image" Target="../media/image38.png"/><Relationship Id="rId6" Type="http://schemas.microsoft.com/office/2007/relationships/hdphoto" Target="../media/image37.wdp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emf"/><Relationship Id="rId2" Type="http://schemas.microsoft.com/office/2007/relationships/hdphoto" Target="../media/image33.wdp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image" Target="../media/image40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51.png"/><Relationship Id="rId7" Type="http://schemas.openxmlformats.org/officeDocument/2006/relationships/image" Target="../media/image50.emf"/><Relationship Id="rId6" Type="http://schemas.microsoft.com/office/2007/relationships/hdphoto" Target="../media/image49.wdp"/><Relationship Id="rId5" Type="http://schemas.openxmlformats.org/officeDocument/2006/relationships/image" Target="../media/image48.png"/><Relationship Id="rId4" Type="http://schemas.microsoft.com/office/2007/relationships/hdphoto" Target="../media/image47.wdp"/><Relationship Id="rId3" Type="http://schemas.openxmlformats.org/officeDocument/2006/relationships/image" Target="../media/image46.png"/><Relationship Id="rId2" Type="http://schemas.microsoft.com/office/2007/relationships/hdphoto" Target="../media/image45.wdp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png"/><Relationship Id="rId1" Type="http://schemas.openxmlformats.org/officeDocument/2006/relationships/image" Target="../media/image3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emf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image59.wdp"/><Relationship Id="rId7" Type="http://schemas.openxmlformats.org/officeDocument/2006/relationships/image" Target="../media/image58.png"/><Relationship Id="rId6" Type="http://schemas.microsoft.com/office/2007/relationships/hdphoto" Target="../media/image57.wdp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image" Target="../media/image54.emf"/><Relationship Id="rId2" Type="http://schemas.microsoft.com/office/2007/relationships/hdphoto" Target="../media/image53.wdp"/><Relationship Id="rId1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0.png"/><Relationship Id="rId6" Type="http://schemas.microsoft.com/office/2007/relationships/hdphoto" Target="../media/image59.wdp"/><Relationship Id="rId5" Type="http://schemas.openxmlformats.org/officeDocument/2006/relationships/image" Target="../media/image58.png"/><Relationship Id="rId4" Type="http://schemas.microsoft.com/office/2007/relationships/hdphoto" Target="../media/image57.wdp"/><Relationship Id="rId3" Type="http://schemas.openxmlformats.org/officeDocument/2006/relationships/image" Target="../media/image56.png"/><Relationship Id="rId2" Type="http://schemas.microsoft.com/office/2007/relationships/hdphoto" Target="../media/image53.wdp"/><Relationship Id="rId1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4.emf"/><Relationship Id="rId3" Type="http://schemas.openxmlformats.org/officeDocument/2006/relationships/image" Target="../media/image63.png"/><Relationship Id="rId2" Type="http://schemas.microsoft.com/office/2007/relationships/hdphoto" Target="../media/image62.wdp"/><Relationship Id="rId1" Type="http://schemas.openxmlformats.org/officeDocument/2006/relationships/image" Target="../media/image6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0.png"/><Relationship Id="rId6" Type="http://schemas.microsoft.com/office/2007/relationships/hdphoto" Target="../media/image59.wdp"/><Relationship Id="rId5" Type="http://schemas.openxmlformats.org/officeDocument/2006/relationships/image" Target="../media/image58.png"/><Relationship Id="rId4" Type="http://schemas.microsoft.com/office/2007/relationships/hdphoto" Target="../media/image57.wdp"/><Relationship Id="rId3" Type="http://schemas.openxmlformats.org/officeDocument/2006/relationships/image" Target="../media/image56.png"/><Relationship Id="rId2" Type="http://schemas.microsoft.com/office/2007/relationships/hdphoto" Target="../media/image53.wdp"/><Relationship Id="rId1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5.png"/><Relationship Id="rId7" Type="http://schemas.openxmlformats.org/officeDocument/2006/relationships/image" Target="../media/image60.png"/><Relationship Id="rId6" Type="http://schemas.microsoft.com/office/2007/relationships/hdphoto" Target="../media/image59.wdp"/><Relationship Id="rId5" Type="http://schemas.openxmlformats.org/officeDocument/2006/relationships/image" Target="../media/image58.png"/><Relationship Id="rId4" Type="http://schemas.microsoft.com/office/2007/relationships/hdphoto" Target="../media/image57.wdp"/><Relationship Id="rId3" Type="http://schemas.openxmlformats.org/officeDocument/2006/relationships/image" Target="../media/image56.png"/><Relationship Id="rId2" Type="http://schemas.microsoft.com/office/2007/relationships/hdphoto" Target="../media/image53.wdp"/><Relationship Id="rId1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67.wdp"/><Relationship Id="rId1" Type="http://schemas.openxmlformats.org/officeDocument/2006/relationships/image" Target="../media/image6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2.png"/><Relationship Id="rId6" Type="http://schemas.openxmlformats.org/officeDocument/2006/relationships/image" Target="../media/image51.png"/><Relationship Id="rId5" Type="http://schemas.openxmlformats.org/officeDocument/2006/relationships/image" Target="../media/image50.emf"/><Relationship Id="rId4" Type="http://schemas.microsoft.com/office/2007/relationships/hdphoto" Target="../media/image71.wdp"/><Relationship Id="rId3" Type="http://schemas.openxmlformats.org/officeDocument/2006/relationships/image" Target="../media/image70.png"/><Relationship Id="rId2" Type="http://schemas.microsoft.com/office/2007/relationships/hdphoto" Target="../media/image69.wdp"/><Relationship Id="rId1" Type="http://schemas.openxmlformats.org/officeDocument/2006/relationships/image" Target="../media/image6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2.png"/><Relationship Id="rId6" Type="http://schemas.openxmlformats.org/officeDocument/2006/relationships/image" Target="../media/image35.png"/><Relationship Id="rId5" Type="http://schemas.openxmlformats.org/officeDocument/2006/relationships/image" Target="../media/image34.emf"/><Relationship Id="rId4" Type="http://schemas.microsoft.com/office/2007/relationships/hdphoto" Target="../media/image71.wdp"/><Relationship Id="rId3" Type="http://schemas.openxmlformats.org/officeDocument/2006/relationships/image" Target="../media/image70.png"/><Relationship Id="rId2" Type="http://schemas.microsoft.com/office/2007/relationships/hdphoto" Target="../media/image69.wdp"/><Relationship Id="rId1" Type="http://schemas.openxmlformats.org/officeDocument/2006/relationships/image" Target="../media/image68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image" Target="../media/image40.em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emf"/><Relationship Id="rId3" Type="http://schemas.openxmlformats.org/officeDocument/2006/relationships/image" Target="../media/image16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9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6.png"/><Relationship Id="rId2" Type="http://schemas.openxmlformats.org/officeDocument/2006/relationships/image" Target="../media/image25.emf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3000"/>
                    </a14:imgEffect>
                    <a14:imgEffect>
                      <a14:saturation sat="10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9525"/>
            <a:ext cx="9180512" cy="5198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文本框 1"/>
          <p:cNvSpPr txBox="1"/>
          <p:nvPr/>
        </p:nvSpPr>
        <p:spPr>
          <a:xfrm>
            <a:off x="2961157" y="1347614"/>
            <a:ext cx="3699075" cy="1440159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lIns="68580" tIns="34290" rIns="68580" bIns="34290" rtlCol="0">
            <a:noAutofit/>
          </a:bodyPr>
          <a:lstStyle/>
          <a:p>
            <a:r>
              <a:rPr lang="en-US" altLang="zh-CN" sz="8800" b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 </a:t>
            </a:r>
            <a:r>
              <a:rPr lang="en-US" altLang="zh-CN" sz="8000" b="1">
                <a:ln w="9525">
                  <a:noFill/>
                  <a:prstDash val="solid"/>
                </a:ln>
                <a:solidFill>
                  <a:srgbClr val="333399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 c s</a:t>
            </a:r>
            <a:endParaRPr lang="zh-CN" altLang="en-US" sz="8000" b="1" dirty="0">
              <a:ln w="9525">
                <a:noFill/>
                <a:prstDash val="solid"/>
              </a:ln>
              <a:solidFill>
                <a:srgbClr val="333399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249189" y="1707654"/>
            <a:ext cx="810701" cy="811705"/>
            <a:chOff x="2744664" y="2162349"/>
            <a:chExt cx="810701" cy="81170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4664" y="2169448"/>
              <a:ext cx="810701" cy="804606"/>
            </a:xfrm>
            <a:prstGeom prst="rect">
              <a:avLst/>
            </a:prstGeom>
          </p:spPr>
        </p:pic>
        <p:sp>
          <p:nvSpPr>
            <p:cNvPr id="18" name="文本框 6"/>
            <p:cNvSpPr txBox="1"/>
            <p:nvPr/>
          </p:nvSpPr>
          <p:spPr>
            <a:xfrm>
              <a:off x="2915816" y="2162349"/>
              <a:ext cx="46839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smtClean="0">
                  <a:solidFill>
                    <a:srgbClr val="00AA5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kumimoji="1" lang="zh-CN" altLang="en-US" sz="4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07504" y="124639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275856" y="2793403"/>
            <a:ext cx="3059456" cy="150653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15">
            <a:hlinkClick r:id="rId4" action="ppaction://hlinksldjump"/>
          </p:cNvPr>
          <p:cNvSpPr txBox="1"/>
          <p:nvPr/>
        </p:nvSpPr>
        <p:spPr>
          <a:xfrm>
            <a:off x="3554332" y="2859782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iconfont-1191-870150"/>
          <p:cNvSpPr>
            <a:spLocks noChangeAspect="1"/>
          </p:cNvSpPr>
          <p:nvPr/>
        </p:nvSpPr>
        <p:spPr bwMode="auto">
          <a:xfrm>
            <a:off x="5980334" y="297072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9" name="iconfont-1191-870150"/>
          <p:cNvSpPr>
            <a:spLocks noChangeAspect="1"/>
          </p:cNvSpPr>
          <p:nvPr/>
        </p:nvSpPr>
        <p:spPr bwMode="auto">
          <a:xfrm rot="10800000">
            <a:off x="3446540" y="297072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30" name="文本框 15">
            <a:hlinkClick r:id="rId4" action="ppaction://hlinksldjump"/>
          </p:cNvPr>
          <p:cNvSpPr txBox="1"/>
          <p:nvPr/>
        </p:nvSpPr>
        <p:spPr>
          <a:xfrm>
            <a:off x="3554332" y="3509595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iconfont-1191-870150"/>
          <p:cNvSpPr>
            <a:spLocks noChangeAspect="1"/>
          </p:cNvSpPr>
          <p:nvPr/>
        </p:nvSpPr>
        <p:spPr bwMode="auto">
          <a:xfrm>
            <a:off x="5953667" y="3620533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32" name="iconfont-1191-870150"/>
          <p:cNvSpPr>
            <a:spLocks noChangeAspect="1"/>
          </p:cNvSpPr>
          <p:nvPr/>
        </p:nvSpPr>
        <p:spPr bwMode="auto">
          <a:xfrm rot="10800000">
            <a:off x="3419873" y="362053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1"/>
          <a:stretch>
            <a:fillRect/>
          </a:stretch>
        </p:blipFill>
        <p:spPr bwMode="auto">
          <a:xfrm>
            <a:off x="4700496" y="1112949"/>
            <a:ext cx="3659662" cy="2808312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395536" y="3615400"/>
            <a:ext cx="4608512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半个圆圈</a:t>
            </a:r>
            <a:r>
              <a:rPr lang="en-US" altLang="zh-CN" sz="44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 c c c</a:t>
            </a:r>
            <a:endParaRPr lang="en-US" altLang="zh-CN" sz="4400" b="1" smtClean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07704" y="627534"/>
            <a:ext cx="115448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 rot="20011784">
            <a:off x="4691701" y="1768848"/>
            <a:ext cx="151216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5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</a:t>
            </a:r>
            <a:endParaRPr lang="zh-CN" altLang="en-US" sz="6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3"/>
          <a:stretch>
            <a:fillRect/>
          </a:stretch>
        </p:blipFill>
        <p:spPr bwMode="auto">
          <a:xfrm>
            <a:off x="4499992" y="627534"/>
            <a:ext cx="3773031" cy="3749402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395536" y="3615400"/>
            <a:ext cx="4608512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半个</a:t>
            </a:r>
            <a:r>
              <a:rPr lang="en-US" altLang="zh-CN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8</a:t>
            </a:r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字</a:t>
            </a:r>
            <a:r>
              <a:rPr lang="en-US" altLang="zh-CN" sz="44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 s  s  s </a:t>
            </a:r>
            <a:endParaRPr lang="en-US" altLang="zh-CN" sz="44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07704" y="627534"/>
            <a:ext cx="90762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 rot="512035">
            <a:off x="5370484" y="2336003"/>
            <a:ext cx="151216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5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</a:t>
            </a:r>
            <a:endParaRPr lang="zh-CN" altLang="en-US" sz="6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3341787" y="1426064"/>
          <a:ext cx="4002087" cy="1338626"/>
        </p:xfrm>
        <a:graphic>
          <a:graphicData uri="http://schemas.openxmlformats.org/drawingml/2006/table">
            <a:tbl>
              <a:tblPr firstRow="1" bandRow="1"/>
              <a:tblGrid>
                <a:gridCol w="4002087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908405" y="195367"/>
            <a:ext cx="249299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>
                <a:latin typeface="汉语拼音" panose="020B0604020202020204" pitchFamily="34" charset="0"/>
                <a:cs typeface="汉语拼音" panose="020B0604020202020204" pitchFamily="34" charset="0"/>
              </a:rPr>
              <a:t>z</a:t>
            </a:r>
            <a:endParaRPr lang="zh-CN" altLang="en-US" sz="20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7189" name="文本框 7188"/>
          <p:cNvSpPr txBox="1"/>
          <p:nvPr/>
        </p:nvSpPr>
        <p:spPr>
          <a:xfrm>
            <a:off x="1081083" y="964399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7192" name="矩形 7191"/>
          <p:cNvSpPr/>
          <p:nvPr/>
        </p:nvSpPr>
        <p:spPr>
          <a:xfrm>
            <a:off x="3341787" y="1855756"/>
            <a:ext cx="4002087" cy="47131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z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151" y="1850272"/>
            <a:ext cx="409898" cy="489677"/>
          </a:xfrm>
          <a:prstGeom prst="rect">
            <a:avLst/>
          </a:prstGeom>
        </p:spPr>
      </p:pic>
      <p:pic>
        <p:nvPicPr>
          <p:cNvPr id="11" name="z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151" y="1850272"/>
            <a:ext cx="409898" cy="489677"/>
          </a:xfrm>
          <a:prstGeom prst="rect">
            <a:avLst/>
          </a:prstGeom>
        </p:spPr>
      </p:pic>
      <p:pic>
        <p:nvPicPr>
          <p:cNvPr id="3" name="z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151" y="1850272"/>
            <a:ext cx="409898" cy="489677"/>
          </a:xfrm>
          <a:prstGeom prst="rect">
            <a:avLst/>
          </a:prstGeom>
        </p:spPr>
      </p:pic>
      <p:sp>
        <p:nvSpPr>
          <p:cNvPr id="27" name="任意多边形: 形状 26"/>
          <p:cNvSpPr/>
          <p:nvPr/>
        </p:nvSpPr>
        <p:spPr>
          <a:xfrm rot="15254295" flipH="1">
            <a:off x="1728561" y="850110"/>
            <a:ext cx="909218" cy="1285448"/>
          </a:xfrm>
          <a:custGeom>
            <a:avLst/>
            <a:gdLst>
              <a:gd name="connsiteX0" fmla="*/ 25638 w 51275"/>
              <a:gd name="connsiteY0" fmla="*/ 0 h 1179320"/>
              <a:gd name="connsiteX1" fmla="*/ 34183 w 51275"/>
              <a:gd name="connsiteY1" fmla="*/ 128187 h 1179320"/>
              <a:gd name="connsiteX2" fmla="*/ 42729 w 51275"/>
              <a:gd name="connsiteY2" fmla="*/ 196554 h 1179320"/>
              <a:gd name="connsiteX3" fmla="*/ 51275 w 51275"/>
              <a:gd name="connsiteY3" fmla="*/ 333286 h 1179320"/>
              <a:gd name="connsiteX4" fmla="*/ 34183 w 51275"/>
              <a:gd name="connsiteY4" fmla="*/ 512748 h 1179320"/>
              <a:gd name="connsiteX5" fmla="*/ 8546 w 51275"/>
              <a:gd name="connsiteY5" fmla="*/ 709301 h 1179320"/>
              <a:gd name="connsiteX6" fmla="*/ 0 w 51275"/>
              <a:gd name="connsiteY6" fmla="*/ 846034 h 1179320"/>
              <a:gd name="connsiteX7" fmla="*/ 17092 w 51275"/>
              <a:gd name="connsiteY7" fmla="*/ 1008404 h 1179320"/>
              <a:gd name="connsiteX8" fmla="*/ 17092 w 51275"/>
              <a:gd name="connsiteY8" fmla="*/ 1179320 h 1179320"/>
              <a:gd name="connsiteX0-1" fmla="*/ 25638 w 42729"/>
              <a:gd name="connsiteY0-2" fmla="*/ 0 h 1179320"/>
              <a:gd name="connsiteX1-3" fmla="*/ 34183 w 42729"/>
              <a:gd name="connsiteY1-4" fmla="*/ 128187 h 1179320"/>
              <a:gd name="connsiteX2-5" fmla="*/ 42729 w 42729"/>
              <a:gd name="connsiteY2-6" fmla="*/ 196554 h 1179320"/>
              <a:gd name="connsiteX3-7" fmla="*/ 34183 w 42729"/>
              <a:gd name="connsiteY3-8" fmla="*/ 512748 h 1179320"/>
              <a:gd name="connsiteX4-9" fmla="*/ 8546 w 42729"/>
              <a:gd name="connsiteY4-10" fmla="*/ 709301 h 1179320"/>
              <a:gd name="connsiteX5-11" fmla="*/ 0 w 42729"/>
              <a:gd name="connsiteY5-12" fmla="*/ 846034 h 1179320"/>
              <a:gd name="connsiteX6-13" fmla="*/ 17092 w 42729"/>
              <a:gd name="connsiteY6-14" fmla="*/ 1008404 h 1179320"/>
              <a:gd name="connsiteX7-15" fmla="*/ 17092 w 42729"/>
              <a:gd name="connsiteY7-16" fmla="*/ 1179320 h 1179320"/>
              <a:gd name="connsiteX0-17" fmla="*/ 25638 w 36439"/>
              <a:gd name="connsiteY0-18" fmla="*/ 0 h 1179320"/>
              <a:gd name="connsiteX1-19" fmla="*/ 34183 w 36439"/>
              <a:gd name="connsiteY1-20" fmla="*/ 128187 h 1179320"/>
              <a:gd name="connsiteX2-21" fmla="*/ 34183 w 36439"/>
              <a:gd name="connsiteY2-22" fmla="*/ 512748 h 1179320"/>
              <a:gd name="connsiteX3-23" fmla="*/ 8546 w 36439"/>
              <a:gd name="connsiteY3-24" fmla="*/ 709301 h 1179320"/>
              <a:gd name="connsiteX4-25" fmla="*/ 0 w 36439"/>
              <a:gd name="connsiteY4-26" fmla="*/ 846034 h 1179320"/>
              <a:gd name="connsiteX5-27" fmla="*/ 17092 w 36439"/>
              <a:gd name="connsiteY5-28" fmla="*/ 1008404 h 1179320"/>
              <a:gd name="connsiteX6-29" fmla="*/ 17092 w 36439"/>
              <a:gd name="connsiteY6-30" fmla="*/ 1179320 h 1179320"/>
              <a:gd name="connsiteX0-31" fmla="*/ 25638 w 34707"/>
              <a:gd name="connsiteY0-32" fmla="*/ 0 h 1179320"/>
              <a:gd name="connsiteX1-33" fmla="*/ 34183 w 34707"/>
              <a:gd name="connsiteY1-34" fmla="*/ 512748 h 1179320"/>
              <a:gd name="connsiteX2-35" fmla="*/ 8546 w 34707"/>
              <a:gd name="connsiteY2-36" fmla="*/ 709301 h 1179320"/>
              <a:gd name="connsiteX3-37" fmla="*/ 0 w 34707"/>
              <a:gd name="connsiteY3-38" fmla="*/ 846034 h 1179320"/>
              <a:gd name="connsiteX4-39" fmla="*/ 17092 w 34707"/>
              <a:gd name="connsiteY4-40" fmla="*/ 1008404 h 1179320"/>
              <a:gd name="connsiteX5-41" fmla="*/ 17092 w 34707"/>
              <a:gd name="connsiteY5-42" fmla="*/ 1179320 h 1179320"/>
              <a:gd name="connsiteX0-43" fmla="*/ 25638 w 25638"/>
              <a:gd name="connsiteY0-44" fmla="*/ 0 h 1179320"/>
              <a:gd name="connsiteX1-45" fmla="*/ 8546 w 25638"/>
              <a:gd name="connsiteY1-46" fmla="*/ 709301 h 1179320"/>
              <a:gd name="connsiteX2-47" fmla="*/ 0 w 25638"/>
              <a:gd name="connsiteY2-48" fmla="*/ 846034 h 1179320"/>
              <a:gd name="connsiteX3-49" fmla="*/ 17092 w 25638"/>
              <a:gd name="connsiteY3-50" fmla="*/ 1008404 h 1179320"/>
              <a:gd name="connsiteX4-51" fmla="*/ 17092 w 25638"/>
              <a:gd name="connsiteY4-52" fmla="*/ 1179320 h 1179320"/>
              <a:gd name="connsiteX0-53" fmla="*/ 25638 w 25638"/>
              <a:gd name="connsiteY0-54" fmla="*/ 0 h 1179320"/>
              <a:gd name="connsiteX1-55" fmla="*/ 0 w 25638"/>
              <a:gd name="connsiteY1-56" fmla="*/ 846034 h 1179320"/>
              <a:gd name="connsiteX2-57" fmla="*/ 17092 w 25638"/>
              <a:gd name="connsiteY2-58" fmla="*/ 1008404 h 1179320"/>
              <a:gd name="connsiteX3-59" fmla="*/ 17092 w 25638"/>
              <a:gd name="connsiteY3-60" fmla="*/ 1179320 h 1179320"/>
              <a:gd name="connsiteX0-61" fmla="*/ 25733 w 25733"/>
              <a:gd name="connsiteY0-62" fmla="*/ 0 h 1179320"/>
              <a:gd name="connsiteX1-63" fmla="*/ 95 w 25733"/>
              <a:gd name="connsiteY1-64" fmla="*/ 846034 h 1179320"/>
              <a:gd name="connsiteX2-65" fmla="*/ 17187 w 25733"/>
              <a:gd name="connsiteY2-66" fmla="*/ 1179320 h 1179320"/>
              <a:gd name="connsiteX0-67" fmla="*/ 25643 w 352657"/>
              <a:gd name="connsiteY0-68" fmla="*/ 0 h 870623"/>
              <a:gd name="connsiteX1-69" fmla="*/ 5 w 352657"/>
              <a:gd name="connsiteY1-70" fmla="*/ 846034 h 870623"/>
              <a:gd name="connsiteX2-71" fmla="*/ 352657 w 352657"/>
              <a:gd name="connsiteY2-72" fmla="*/ 63584 h 870623"/>
              <a:gd name="connsiteX0-73" fmla="*/ 120 w 520081"/>
              <a:gd name="connsiteY0-74" fmla="*/ 0 h 837067"/>
              <a:gd name="connsiteX1-75" fmla="*/ 167429 w 520081"/>
              <a:gd name="connsiteY1-76" fmla="*/ 812478 h 837067"/>
              <a:gd name="connsiteX2-77" fmla="*/ 520081 w 520081"/>
              <a:gd name="connsiteY2-78" fmla="*/ 30028 h 837067"/>
              <a:gd name="connsiteX0-79" fmla="*/ 94 w 520055"/>
              <a:gd name="connsiteY0-80" fmla="*/ 0 h 812438"/>
              <a:gd name="connsiteX1-81" fmla="*/ 217737 w 520055"/>
              <a:gd name="connsiteY1-82" fmla="*/ 787311 h 812438"/>
              <a:gd name="connsiteX2-83" fmla="*/ 520055 w 520055"/>
              <a:gd name="connsiteY2-84" fmla="*/ 30028 h 812438"/>
              <a:gd name="connsiteX0-85" fmla="*/ 114 w 520075"/>
              <a:gd name="connsiteY0-86" fmla="*/ 0 h 812438"/>
              <a:gd name="connsiteX1-87" fmla="*/ 217757 w 520075"/>
              <a:gd name="connsiteY1-88" fmla="*/ 787311 h 812438"/>
              <a:gd name="connsiteX2-89" fmla="*/ 520075 w 520075"/>
              <a:gd name="connsiteY2-90" fmla="*/ 30028 h 812438"/>
              <a:gd name="connsiteX0-91" fmla="*/ 114 w 520075"/>
              <a:gd name="connsiteY0-92" fmla="*/ 0 h 787311"/>
              <a:gd name="connsiteX1-93" fmla="*/ 217757 w 520075"/>
              <a:gd name="connsiteY1-94" fmla="*/ 787311 h 787311"/>
              <a:gd name="connsiteX2-95" fmla="*/ 520075 w 520075"/>
              <a:gd name="connsiteY2-96" fmla="*/ 30028 h 787311"/>
              <a:gd name="connsiteX0-97" fmla="*/ 0 w 519961"/>
              <a:gd name="connsiteY0-98" fmla="*/ 0 h 787311"/>
              <a:gd name="connsiteX1-99" fmla="*/ 217643 w 519961"/>
              <a:gd name="connsiteY1-100" fmla="*/ 787311 h 787311"/>
              <a:gd name="connsiteX2-101" fmla="*/ 519961 w 519961"/>
              <a:gd name="connsiteY2-102" fmla="*/ 30028 h 787311"/>
              <a:gd name="connsiteX0-103" fmla="*/ 0 w 519961"/>
              <a:gd name="connsiteY0-104" fmla="*/ 0 h 787311"/>
              <a:gd name="connsiteX1-105" fmla="*/ 217643 w 519961"/>
              <a:gd name="connsiteY1-106" fmla="*/ 787311 h 787311"/>
              <a:gd name="connsiteX2-107" fmla="*/ 519961 w 519961"/>
              <a:gd name="connsiteY2-108" fmla="*/ 30028 h 787311"/>
              <a:gd name="connsiteX0-109" fmla="*/ 0 w 545128"/>
              <a:gd name="connsiteY0-110" fmla="*/ 51855 h 839166"/>
              <a:gd name="connsiteX1-111" fmla="*/ 217643 w 545128"/>
              <a:gd name="connsiteY1-112" fmla="*/ 839166 h 839166"/>
              <a:gd name="connsiteX2-113" fmla="*/ 545128 w 545128"/>
              <a:gd name="connsiteY2-114" fmla="*/ 6382 h 839166"/>
              <a:gd name="connsiteX0-115" fmla="*/ 0 w 528350"/>
              <a:gd name="connsiteY0-116" fmla="*/ 0 h 787311"/>
              <a:gd name="connsiteX1-117" fmla="*/ 217643 w 528350"/>
              <a:gd name="connsiteY1-118" fmla="*/ 787311 h 787311"/>
              <a:gd name="connsiteX2-119" fmla="*/ 528350 w 528350"/>
              <a:gd name="connsiteY2-120" fmla="*/ 13250 h 787311"/>
              <a:gd name="connsiteX0-121" fmla="*/ 0 w 561906"/>
              <a:gd name="connsiteY0-122" fmla="*/ 35268 h 822579"/>
              <a:gd name="connsiteX1-123" fmla="*/ 217643 w 561906"/>
              <a:gd name="connsiteY1-124" fmla="*/ 822579 h 822579"/>
              <a:gd name="connsiteX2-125" fmla="*/ 561906 w 561906"/>
              <a:gd name="connsiteY2-126" fmla="*/ 6573 h 822579"/>
              <a:gd name="connsiteX0-127" fmla="*/ 0 w 519961"/>
              <a:gd name="connsiteY0-128" fmla="*/ 35268 h 822579"/>
              <a:gd name="connsiteX1-129" fmla="*/ 217643 w 519961"/>
              <a:gd name="connsiteY1-130" fmla="*/ 822579 h 822579"/>
              <a:gd name="connsiteX2-131" fmla="*/ 519961 w 519961"/>
              <a:gd name="connsiteY2-132" fmla="*/ 6573 h 822579"/>
              <a:gd name="connsiteX0-133" fmla="*/ 0 w 461238"/>
              <a:gd name="connsiteY0-134" fmla="*/ 26980 h 814291"/>
              <a:gd name="connsiteX1-135" fmla="*/ 217643 w 461238"/>
              <a:gd name="connsiteY1-136" fmla="*/ 814291 h 814291"/>
              <a:gd name="connsiteX2-137" fmla="*/ 461238 w 461238"/>
              <a:gd name="connsiteY2-138" fmla="*/ 6674 h 814291"/>
              <a:gd name="connsiteX0-139" fmla="*/ 0 w 725305"/>
              <a:gd name="connsiteY0-140" fmla="*/ 0 h 1626708"/>
              <a:gd name="connsiteX1-141" fmla="*/ 481710 w 725305"/>
              <a:gd name="connsiteY1-142" fmla="*/ 1626708 h 1626708"/>
              <a:gd name="connsiteX2-143" fmla="*/ 725305 w 725305"/>
              <a:gd name="connsiteY2-144" fmla="*/ 819091 h 1626708"/>
              <a:gd name="connsiteX0-145" fmla="*/ 0 w 725305"/>
              <a:gd name="connsiteY0-146" fmla="*/ 0 h 1626708"/>
              <a:gd name="connsiteX1-147" fmla="*/ 481710 w 725305"/>
              <a:gd name="connsiteY1-148" fmla="*/ 1626708 h 1626708"/>
              <a:gd name="connsiteX2-149" fmla="*/ 725305 w 725305"/>
              <a:gd name="connsiteY2-150" fmla="*/ 819091 h 1626708"/>
              <a:gd name="connsiteX0-151" fmla="*/ 0 w 979982"/>
              <a:gd name="connsiteY0-152" fmla="*/ 0 h 1626708"/>
              <a:gd name="connsiteX1-153" fmla="*/ 481710 w 979982"/>
              <a:gd name="connsiteY1-154" fmla="*/ 1626708 h 1626708"/>
              <a:gd name="connsiteX2-155" fmla="*/ 979982 w 979982"/>
              <a:gd name="connsiteY2-156" fmla="*/ 855794 h 1626708"/>
              <a:gd name="connsiteX0-157" fmla="*/ 0 w 979982"/>
              <a:gd name="connsiteY0-158" fmla="*/ 0 h 1626708"/>
              <a:gd name="connsiteX1-159" fmla="*/ 481710 w 979982"/>
              <a:gd name="connsiteY1-160" fmla="*/ 1626708 h 1626708"/>
              <a:gd name="connsiteX2-161" fmla="*/ 979982 w 979982"/>
              <a:gd name="connsiteY2-162" fmla="*/ 855794 h 1626708"/>
              <a:gd name="connsiteX0-163" fmla="*/ 0 w 979982"/>
              <a:gd name="connsiteY0-164" fmla="*/ 0 h 1626708"/>
              <a:gd name="connsiteX1-165" fmla="*/ 481710 w 979982"/>
              <a:gd name="connsiteY1-166" fmla="*/ 1626708 h 1626708"/>
              <a:gd name="connsiteX2-167" fmla="*/ 979982 w 979982"/>
              <a:gd name="connsiteY2-168" fmla="*/ 855794 h 1626708"/>
              <a:gd name="connsiteX0-169" fmla="*/ 0 w 874613"/>
              <a:gd name="connsiteY0-170" fmla="*/ 0 h 1285448"/>
              <a:gd name="connsiteX1-171" fmla="*/ 376341 w 874613"/>
              <a:gd name="connsiteY1-172" fmla="*/ 1285448 h 1285448"/>
              <a:gd name="connsiteX2-173" fmla="*/ 874613 w 874613"/>
              <a:gd name="connsiteY2-174" fmla="*/ 514534 h 1285448"/>
              <a:gd name="connsiteX0-175" fmla="*/ 0 w 874613"/>
              <a:gd name="connsiteY0-176" fmla="*/ 0 h 1285448"/>
              <a:gd name="connsiteX1-177" fmla="*/ 376341 w 874613"/>
              <a:gd name="connsiteY1-178" fmla="*/ 1285448 h 1285448"/>
              <a:gd name="connsiteX2-179" fmla="*/ 874613 w 874613"/>
              <a:gd name="connsiteY2-180" fmla="*/ 514534 h 1285448"/>
              <a:gd name="connsiteX0-181" fmla="*/ 0 w 874613"/>
              <a:gd name="connsiteY0-182" fmla="*/ 0 h 1285448"/>
              <a:gd name="connsiteX1-183" fmla="*/ 376341 w 874613"/>
              <a:gd name="connsiteY1-184" fmla="*/ 1285448 h 1285448"/>
              <a:gd name="connsiteX2-185" fmla="*/ 874613 w 874613"/>
              <a:gd name="connsiteY2-186" fmla="*/ 514534 h 1285448"/>
              <a:gd name="connsiteX0-187" fmla="*/ 0 w 874613"/>
              <a:gd name="connsiteY0-188" fmla="*/ 0 h 1285448"/>
              <a:gd name="connsiteX1-189" fmla="*/ 376341 w 874613"/>
              <a:gd name="connsiteY1-190" fmla="*/ 1285448 h 1285448"/>
              <a:gd name="connsiteX2-191" fmla="*/ 874613 w 874613"/>
              <a:gd name="connsiteY2-192" fmla="*/ 514534 h 1285448"/>
              <a:gd name="connsiteX0-193" fmla="*/ 0 w 874613"/>
              <a:gd name="connsiteY0-194" fmla="*/ 0 h 1285448"/>
              <a:gd name="connsiteX1-195" fmla="*/ 376341 w 874613"/>
              <a:gd name="connsiteY1-196" fmla="*/ 1285448 h 1285448"/>
              <a:gd name="connsiteX2-197" fmla="*/ 874613 w 874613"/>
              <a:gd name="connsiteY2-198" fmla="*/ 514534 h 1285448"/>
              <a:gd name="connsiteX0-199" fmla="*/ 0 w 909218"/>
              <a:gd name="connsiteY0-200" fmla="*/ 0 h 1285448"/>
              <a:gd name="connsiteX1-201" fmla="*/ 376341 w 909218"/>
              <a:gd name="connsiteY1-202" fmla="*/ 1285448 h 1285448"/>
              <a:gd name="connsiteX2-203" fmla="*/ 909218 w 909218"/>
              <a:gd name="connsiteY2-204" fmla="*/ 540963 h 1285448"/>
              <a:gd name="connsiteX0-205" fmla="*/ 0 w 909218"/>
              <a:gd name="connsiteY0-206" fmla="*/ 0 h 1285448"/>
              <a:gd name="connsiteX1-207" fmla="*/ 376341 w 909218"/>
              <a:gd name="connsiteY1-208" fmla="*/ 1285448 h 1285448"/>
              <a:gd name="connsiteX2-209" fmla="*/ 909218 w 909218"/>
              <a:gd name="connsiteY2-210" fmla="*/ 540963 h 12854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09218" h="1285448">
                <a:moveTo>
                  <a:pt x="0" y="0"/>
                </a:moveTo>
                <a:cubicBezTo>
                  <a:pt x="228637" y="800172"/>
                  <a:pt x="75404" y="267247"/>
                  <a:pt x="376341" y="1285448"/>
                </a:cubicBezTo>
                <a:cubicBezTo>
                  <a:pt x="657456" y="914309"/>
                  <a:pt x="824886" y="666254"/>
                  <a:pt x="909218" y="540963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214704" y="130910"/>
            <a:ext cx="2222650" cy="712648"/>
            <a:chOff x="395536" y="364326"/>
            <a:chExt cx="2222650" cy="712648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5937" y="383823"/>
              <a:ext cx="1874647" cy="693151"/>
            </a:xfrm>
            <a:prstGeom prst="rect">
              <a:avLst/>
            </a:prstGeom>
          </p:spPr>
        </p:pic>
        <p:sp>
          <p:nvSpPr>
            <p:cNvPr id="20" name="文本框 14"/>
            <p:cNvSpPr txBox="1"/>
            <p:nvPr/>
          </p:nvSpPr>
          <p:spPr>
            <a:xfrm>
              <a:off x="864933" y="364326"/>
              <a:ext cx="175325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学书写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539552" y="3382070"/>
            <a:ext cx="8136904" cy="978729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一笔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写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成，占中格。书写时注意两横长度大致一样。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9" grpId="0"/>
      <p:bldP spid="7192" grpId="0" animBg="1"/>
      <p:bldP spid="7192" grpId="1" animBg="1"/>
      <p:bldP spid="7192" grpId="2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3341787" y="1138032"/>
          <a:ext cx="4002087" cy="1338626"/>
        </p:xfrm>
        <a:graphic>
          <a:graphicData uri="http://schemas.openxmlformats.org/drawingml/2006/table">
            <a:tbl>
              <a:tblPr firstRow="1" bandRow="1"/>
              <a:tblGrid>
                <a:gridCol w="4002087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908405" y="-57829"/>
            <a:ext cx="249299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>
                <a:latin typeface="汉语拼音" panose="020B0604020202020204" pitchFamily="34" charset="0"/>
                <a:cs typeface="汉语拼音" panose="020B0604020202020204" pitchFamily="34" charset="0"/>
              </a:rPr>
              <a:t>c</a:t>
            </a:r>
            <a:endParaRPr lang="zh-CN" altLang="en-US" sz="20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7189" name="文本框 7188"/>
          <p:cNvSpPr txBox="1"/>
          <p:nvPr/>
        </p:nvSpPr>
        <p:spPr>
          <a:xfrm>
            <a:off x="1651008" y="676367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7192" name="矩形 7191"/>
          <p:cNvSpPr/>
          <p:nvPr/>
        </p:nvSpPr>
        <p:spPr>
          <a:xfrm>
            <a:off x="3341787" y="1567724"/>
            <a:ext cx="4002087" cy="47131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115263" y="1535931"/>
            <a:ext cx="454471" cy="503189"/>
          </a:xfrm>
          <a:prstGeom prst="rect">
            <a:avLst/>
          </a:prstGeom>
        </p:spPr>
      </p:pic>
      <p:sp>
        <p:nvSpPr>
          <p:cNvPr id="32" name="任意多边形: 形状 31"/>
          <p:cNvSpPr/>
          <p:nvPr/>
        </p:nvSpPr>
        <p:spPr>
          <a:xfrm>
            <a:off x="986854" y="1010652"/>
            <a:ext cx="664154" cy="1137375"/>
          </a:xfrm>
          <a:custGeom>
            <a:avLst/>
            <a:gdLst>
              <a:gd name="connsiteX0" fmla="*/ 25638 w 51275"/>
              <a:gd name="connsiteY0" fmla="*/ 0 h 1179320"/>
              <a:gd name="connsiteX1" fmla="*/ 34183 w 51275"/>
              <a:gd name="connsiteY1" fmla="*/ 128187 h 1179320"/>
              <a:gd name="connsiteX2" fmla="*/ 42729 w 51275"/>
              <a:gd name="connsiteY2" fmla="*/ 196554 h 1179320"/>
              <a:gd name="connsiteX3" fmla="*/ 51275 w 51275"/>
              <a:gd name="connsiteY3" fmla="*/ 333286 h 1179320"/>
              <a:gd name="connsiteX4" fmla="*/ 34183 w 51275"/>
              <a:gd name="connsiteY4" fmla="*/ 512748 h 1179320"/>
              <a:gd name="connsiteX5" fmla="*/ 8546 w 51275"/>
              <a:gd name="connsiteY5" fmla="*/ 709301 h 1179320"/>
              <a:gd name="connsiteX6" fmla="*/ 0 w 51275"/>
              <a:gd name="connsiteY6" fmla="*/ 846034 h 1179320"/>
              <a:gd name="connsiteX7" fmla="*/ 17092 w 51275"/>
              <a:gd name="connsiteY7" fmla="*/ 1008404 h 1179320"/>
              <a:gd name="connsiteX8" fmla="*/ 17092 w 51275"/>
              <a:gd name="connsiteY8" fmla="*/ 1179320 h 1179320"/>
              <a:gd name="connsiteX0-1" fmla="*/ 25638 w 42729"/>
              <a:gd name="connsiteY0-2" fmla="*/ 0 h 1179320"/>
              <a:gd name="connsiteX1-3" fmla="*/ 34183 w 42729"/>
              <a:gd name="connsiteY1-4" fmla="*/ 128187 h 1179320"/>
              <a:gd name="connsiteX2-5" fmla="*/ 42729 w 42729"/>
              <a:gd name="connsiteY2-6" fmla="*/ 196554 h 1179320"/>
              <a:gd name="connsiteX3-7" fmla="*/ 34183 w 42729"/>
              <a:gd name="connsiteY3-8" fmla="*/ 512748 h 1179320"/>
              <a:gd name="connsiteX4-9" fmla="*/ 8546 w 42729"/>
              <a:gd name="connsiteY4-10" fmla="*/ 709301 h 1179320"/>
              <a:gd name="connsiteX5-11" fmla="*/ 0 w 42729"/>
              <a:gd name="connsiteY5-12" fmla="*/ 846034 h 1179320"/>
              <a:gd name="connsiteX6-13" fmla="*/ 17092 w 42729"/>
              <a:gd name="connsiteY6-14" fmla="*/ 1008404 h 1179320"/>
              <a:gd name="connsiteX7-15" fmla="*/ 17092 w 42729"/>
              <a:gd name="connsiteY7-16" fmla="*/ 1179320 h 1179320"/>
              <a:gd name="connsiteX0-17" fmla="*/ 25638 w 36439"/>
              <a:gd name="connsiteY0-18" fmla="*/ 0 h 1179320"/>
              <a:gd name="connsiteX1-19" fmla="*/ 34183 w 36439"/>
              <a:gd name="connsiteY1-20" fmla="*/ 128187 h 1179320"/>
              <a:gd name="connsiteX2-21" fmla="*/ 34183 w 36439"/>
              <a:gd name="connsiteY2-22" fmla="*/ 512748 h 1179320"/>
              <a:gd name="connsiteX3-23" fmla="*/ 8546 w 36439"/>
              <a:gd name="connsiteY3-24" fmla="*/ 709301 h 1179320"/>
              <a:gd name="connsiteX4-25" fmla="*/ 0 w 36439"/>
              <a:gd name="connsiteY4-26" fmla="*/ 846034 h 1179320"/>
              <a:gd name="connsiteX5-27" fmla="*/ 17092 w 36439"/>
              <a:gd name="connsiteY5-28" fmla="*/ 1008404 h 1179320"/>
              <a:gd name="connsiteX6-29" fmla="*/ 17092 w 36439"/>
              <a:gd name="connsiteY6-30" fmla="*/ 1179320 h 1179320"/>
              <a:gd name="connsiteX0-31" fmla="*/ 25638 w 34707"/>
              <a:gd name="connsiteY0-32" fmla="*/ 0 h 1179320"/>
              <a:gd name="connsiteX1-33" fmla="*/ 34183 w 34707"/>
              <a:gd name="connsiteY1-34" fmla="*/ 512748 h 1179320"/>
              <a:gd name="connsiteX2-35" fmla="*/ 8546 w 34707"/>
              <a:gd name="connsiteY2-36" fmla="*/ 709301 h 1179320"/>
              <a:gd name="connsiteX3-37" fmla="*/ 0 w 34707"/>
              <a:gd name="connsiteY3-38" fmla="*/ 846034 h 1179320"/>
              <a:gd name="connsiteX4-39" fmla="*/ 17092 w 34707"/>
              <a:gd name="connsiteY4-40" fmla="*/ 1008404 h 1179320"/>
              <a:gd name="connsiteX5-41" fmla="*/ 17092 w 34707"/>
              <a:gd name="connsiteY5-42" fmla="*/ 1179320 h 1179320"/>
              <a:gd name="connsiteX0-43" fmla="*/ 25638 w 25638"/>
              <a:gd name="connsiteY0-44" fmla="*/ 0 h 1179320"/>
              <a:gd name="connsiteX1-45" fmla="*/ 8546 w 25638"/>
              <a:gd name="connsiteY1-46" fmla="*/ 709301 h 1179320"/>
              <a:gd name="connsiteX2-47" fmla="*/ 0 w 25638"/>
              <a:gd name="connsiteY2-48" fmla="*/ 846034 h 1179320"/>
              <a:gd name="connsiteX3-49" fmla="*/ 17092 w 25638"/>
              <a:gd name="connsiteY3-50" fmla="*/ 1008404 h 1179320"/>
              <a:gd name="connsiteX4-51" fmla="*/ 17092 w 25638"/>
              <a:gd name="connsiteY4-52" fmla="*/ 1179320 h 1179320"/>
              <a:gd name="connsiteX0-53" fmla="*/ 25638 w 25638"/>
              <a:gd name="connsiteY0-54" fmla="*/ 0 h 1179320"/>
              <a:gd name="connsiteX1-55" fmla="*/ 0 w 25638"/>
              <a:gd name="connsiteY1-56" fmla="*/ 846034 h 1179320"/>
              <a:gd name="connsiteX2-57" fmla="*/ 17092 w 25638"/>
              <a:gd name="connsiteY2-58" fmla="*/ 1008404 h 1179320"/>
              <a:gd name="connsiteX3-59" fmla="*/ 17092 w 25638"/>
              <a:gd name="connsiteY3-60" fmla="*/ 1179320 h 1179320"/>
              <a:gd name="connsiteX0-61" fmla="*/ 25733 w 25733"/>
              <a:gd name="connsiteY0-62" fmla="*/ 0 h 1179320"/>
              <a:gd name="connsiteX1-63" fmla="*/ 95 w 25733"/>
              <a:gd name="connsiteY1-64" fmla="*/ 846034 h 1179320"/>
              <a:gd name="connsiteX2-65" fmla="*/ 17187 w 25733"/>
              <a:gd name="connsiteY2-66" fmla="*/ 1179320 h 1179320"/>
              <a:gd name="connsiteX0-67" fmla="*/ 73666 w 73666"/>
              <a:gd name="connsiteY0-68" fmla="*/ 0 h 852149"/>
              <a:gd name="connsiteX1-69" fmla="*/ 95 w 73666"/>
              <a:gd name="connsiteY1-70" fmla="*/ 518863 h 852149"/>
              <a:gd name="connsiteX2-71" fmla="*/ 17187 w 73666"/>
              <a:gd name="connsiteY2-72" fmla="*/ 852149 h 852149"/>
              <a:gd name="connsiteX0-73" fmla="*/ 73666 w 73666"/>
              <a:gd name="connsiteY0-74" fmla="*/ 4321 h 856470"/>
              <a:gd name="connsiteX1-75" fmla="*/ 95 w 73666"/>
              <a:gd name="connsiteY1-76" fmla="*/ 523184 h 856470"/>
              <a:gd name="connsiteX2-77" fmla="*/ 17187 w 73666"/>
              <a:gd name="connsiteY2-78" fmla="*/ 856470 h 856470"/>
              <a:gd name="connsiteX0-79" fmla="*/ 73771 w 73771"/>
              <a:gd name="connsiteY0-80" fmla="*/ 4321 h 1091362"/>
              <a:gd name="connsiteX1-81" fmla="*/ 200 w 73771"/>
              <a:gd name="connsiteY1-82" fmla="*/ 523184 h 1091362"/>
              <a:gd name="connsiteX2-83" fmla="*/ 8833 w 73771"/>
              <a:gd name="connsiteY2-84" fmla="*/ 1091362 h 1091362"/>
              <a:gd name="connsiteX0-85" fmla="*/ 73771 w 73771"/>
              <a:gd name="connsiteY0-86" fmla="*/ 9694 h 1096735"/>
              <a:gd name="connsiteX1-87" fmla="*/ 200 w 73771"/>
              <a:gd name="connsiteY1-88" fmla="*/ 528557 h 1096735"/>
              <a:gd name="connsiteX2-89" fmla="*/ 8833 w 73771"/>
              <a:gd name="connsiteY2-90" fmla="*/ 1096735 h 1096735"/>
              <a:gd name="connsiteX0-91" fmla="*/ 75006 w 75006"/>
              <a:gd name="connsiteY0-92" fmla="*/ 9694 h 1096735"/>
              <a:gd name="connsiteX1-93" fmla="*/ 1435 w 75006"/>
              <a:gd name="connsiteY1-94" fmla="*/ 528557 h 1096735"/>
              <a:gd name="connsiteX2-95" fmla="*/ 10068 w 75006"/>
              <a:gd name="connsiteY2-96" fmla="*/ 1096735 h 1096735"/>
              <a:gd name="connsiteX0-97" fmla="*/ 75681 w 75681"/>
              <a:gd name="connsiteY0-98" fmla="*/ 9694 h 1147069"/>
              <a:gd name="connsiteX1-99" fmla="*/ 2110 w 75681"/>
              <a:gd name="connsiteY1-100" fmla="*/ 528557 h 1147069"/>
              <a:gd name="connsiteX2-101" fmla="*/ 6044 w 75681"/>
              <a:gd name="connsiteY2-102" fmla="*/ 1147069 h 1147069"/>
              <a:gd name="connsiteX0-103" fmla="*/ 75681 w 75681"/>
              <a:gd name="connsiteY0-104" fmla="*/ 0 h 1137375"/>
              <a:gd name="connsiteX1-105" fmla="*/ 2110 w 75681"/>
              <a:gd name="connsiteY1-106" fmla="*/ 518863 h 1137375"/>
              <a:gd name="connsiteX2-107" fmla="*/ 6044 w 75681"/>
              <a:gd name="connsiteY2-108" fmla="*/ 1137375 h 1137375"/>
              <a:gd name="connsiteX0-109" fmla="*/ 75681 w 75681"/>
              <a:gd name="connsiteY0-110" fmla="*/ 0 h 1137375"/>
              <a:gd name="connsiteX1-111" fmla="*/ 2110 w 75681"/>
              <a:gd name="connsiteY1-112" fmla="*/ 518863 h 1137375"/>
              <a:gd name="connsiteX2-113" fmla="*/ 6044 w 75681"/>
              <a:gd name="connsiteY2-114" fmla="*/ 1137375 h 1137375"/>
              <a:gd name="connsiteX0-115" fmla="*/ 75681 w 75681"/>
              <a:gd name="connsiteY0-116" fmla="*/ 0 h 1137375"/>
              <a:gd name="connsiteX1-117" fmla="*/ 2110 w 75681"/>
              <a:gd name="connsiteY1-118" fmla="*/ 518863 h 1137375"/>
              <a:gd name="connsiteX2-119" fmla="*/ 6044 w 75681"/>
              <a:gd name="connsiteY2-120" fmla="*/ 1137375 h 1137375"/>
              <a:gd name="connsiteX0-121" fmla="*/ 72445 w 72445"/>
              <a:gd name="connsiteY0-122" fmla="*/ 0 h 1137375"/>
              <a:gd name="connsiteX1-123" fmla="*/ 3752 w 72445"/>
              <a:gd name="connsiteY1-124" fmla="*/ 527572 h 1137375"/>
              <a:gd name="connsiteX2-125" fmla="*/ 2808 w 72445"/>
              <a:gd name="connsiteY2-126" fmla="*/ 1137375 h 1137375"/>
              <a:gd name="connsiteX0-127" fmla="*/ 74408 w 74408"/>
              <a:gd name="connsiteY0-128" fmla="*/ 0 h 1137375"/>
              <a:gd name="connsiteX1-129" fmla="*/ 2514 w 74408"/>
              <a:gd name="connsiteY1-130" fmla="*/ 541860 h 1137375"/>
              <a:gd name="connsiteX2-131" fmla="*/ 4771 w 74408"/>
              <a:gd name="connsiteY2-132" fmla="*/ 1137375 h 11373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4408" h="1137375">
                <a:moveTo>
                  <a:pt x="74408" y="0"/>
                </a:moveTo>
                <a:cubicBezTo>
                  <a:pt x="36172" y="25255"/>
                  <a:pt x="7697" y="253028"/>
                  <a:pt x="2514" y="541860"/>
                </a:cubicBezTo>
                <a:cubicBezTo>
                  <a:pt x="-2669" y="830692"/>
                  <a:pt x="1210" y="1067941"/>
                  <a:pt x="4771" y="1137375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9552" y="3382070"/>
            <a:ext cx="8136904" cy="1200329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    一笔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写</a:t>
            </a: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成，占中格。书写时注意上下顶格，在第二条线下方起笔，在第三条线上方收笔。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9" grpId="0"/>
      <p:bldP spid="7192" grpId="0" animBg="1"/>
      <p:bldP spid="7192" grpId="1" animBg="1"/>
      <p:bldP spid="7192" grpId="2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3341787" y="1138032"/>
          <a:ext cx="4002087" cy="1338626"/>
        </p:xfrm>
        <a:graphic>
          <a:graphicData uri="http://schemas.openxmlformats.org/drawingml/2006/table">
            <a:tbl>
              <a:tblPr firstRow="1" bandRow="1"/>
              <a:tblGrid>
                <a:gridCol w="4002087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908405" y="-57829"/>
            <a:ext cx="249299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>
                <a:latin typeface="汉语拼音" panose="020B0604020202020204" pitchFamily="34" charset="0"/>
                <a:cs typeface="汉语拼音" panose="020B0604020202020204" pitchFamily="34" charset="0"/>
              </a:rPr>
              <a:t>s</a:t>
            </a:r>
            <a:endParaRPr lang="zh-CN" altLang="en-US" sz="20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7189" name="文本框 7188"/>
          <p:cNvSpPr txBox="1"/>
          <p:nvPr/>
        </p:nvSpPr>
        <p:spPr>
          <a:xfrm>
            <a:off x="1583554" y="555526"/>
            <a:ext cx="323602" cy="464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7192" name="矩形 7191"/>
          <p:cNvSpPr/>
          <p:nvPr/>
        </p:nvSpPr>
        <p:spPr>
          <a:xfrm>
            <a:off x="3341787" y="1567724"/>
            <a:ext cx="4002087" cy="47131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871" y="1567924"/>
            <a:ext cx="353218" cy="511200"/>
          </a:xfrm>
          <a:prstGeom prst="rect">
            <a:avLst/>
          </a:prstGeom>
        </p:spPr>
      </p:pic>
      <p:sp>
        <p:nvSpPr>
          <p:cNvPr id="33" name="任意多边形: 形状 32"/>
          <p:cNvSpPr/>
          <p:nvPr/>
        </p:nvSpPr>
        <p:spPr>
          <a:xfrm rot="21310390">
            <a:off x="938595" y="918858"/>
            <a:ext cx="513238" cy="1035748"/>
          </a:xfrm>
          <a:custGeom>
            <a:avLst/>
            <a:gdLst>
              <a:gd name="connsiteX0" fmla="*/ 25638 w 51275"/>
              <a:gd name="connsiteY0" fmla="*/ 0 h 1179320"/>
              <a:gd name="connsiteX1" fmla="*/ 34183 w 51275"/>
              <a:gd name="connsiteY1" fmla="*/ 128187 h 1179320"/>
              <a:gd name="connsiteX2" fmla="*/ 42729 w 51275"/>
              <a:gd name="connsiteY2" fmla="*/ 196554 h 1179320"/>
              <a:gd name="connsiteX3" fmla="*/ 51275 w 51275"/>
              <a:gd name="connsiteY3" fmla="*/ 333286 h 1179320"/>
              <a:gd name="connsiteX4" fmla="*/ 34183 w 51275"/>
              <a:gd name="connsiteY4" fmla="*/ 512748 h 1179320"/>
              <a:gd name="connsiteX5" fmla="*/ 8546 w 51275"/>
              <a:gd name="connsiteY5" fmla="*/ 709301 h 1179320"/>
              <a:gd name="connsiteX6" fmla="*/ 0 w 51275"/>
              <a:gd name="connsiteY6" fmla="*/ 846034 h 1179320"/>
              <a:gd name="connsiteX7" fmla="*/ 17092 w 51275"/>
              <a:gd name="connsiteY7" fmla="*/ 1008404 h 1179320"/>
              <a:gd name="connsiteX8" fmla="*/ 17092 w 51275"/>
              <a:gd name="connsiteY8" fmla="*/ 1179320 h 1179320"/>
              <a:gd name="connsiteX0-1" fmla="*/ 25638 w 42729"/>
              <a:gd name="connsiteY0-2" fmla="*/ 0 h 1179320"/>
              <a:gd name="connsiteX1-3" fmla="*/ 34183 w 42729"/>
              <a:gd name="connsiteY1-4" fmla="*/ 128187 h 1179320"/>
              <a:gd name="connsiteX2-5" fmla="*/ 42729 w 42729"/>
              <a:gd name="connsiteY2-6" fmla="*/ 196554 h 1179320"/>
              <a:gd name="connsiteX3-7" fmla="*/ 34183 w 42729"/>
              <a:gd name="connsiteY3-8" fmla="*/ 512748 h 1179320"/>
              <a:gd name="connsiteX4-9" fmla="*/ 8546 w 42729"/>
              <a:gd name="connsiteY4-10" fmla="*/ 709301 h 1179320"/>
              <a:gd name="connsiteX5-11" fmla="*/ 0 w 42729"/>
              <a:gd name="connsiteY5-12" fmla="*/ 846034 h 1179320"/>
              <a:gd name="connsiteX6-13" fmla="*/ 17092 w 42729"/>
              <a:gd name="connsiteY6-14" fmla="*/ 1008404 h 1179320"/>
              <a:gd name="connsiteX7-15" fmla="*/ 17092 w 42729"/>
              <a:gd name="connsiteY7-16" fmla="*/ 1179320 h 1179320"/>
              <a:gd name="connsiteX0-17" fmla="*/ 25638 w 36439"/>
              <a:gd name="connsiteY0-18" fmla="*/ 0 h 1179320"/>
              <a:gd name="connsiteX1-19" fmla="*/ 34183 w 36439"/>
              <a:gd name="connsiteY1-20" fmla="*/ 128187 h 1179320"/>
              <a:gd name="connsiteX2-21" fmla="*/ 34183 w 36439"/>
              <a:gd name="connsiteY2-22" fmla="*/ 512748 h 1179320"/>
              <a:gd name="connsiteX3-23" fmla="*/ 8546 w 36439"/>
              <a:gd name="connsiteY3-24" fmla="*/ 709301 h 1179320"/>
              <a:gd name="connsiteX4-25" fmla="*/ 0 w 36439"/>
              <a:gd name="connsiteY4-26" fmla="*/ 846034 h 1179320"/>
              <a:gd name="connsiteX5-27" fmla="*/ 17092 w 36439"/>
              <a:gd name="connsiteY5-28" fmla="*/ 1008404 h 1179320"/>
              <a:gd name="connsiteX6-29" fmla="*/ 17092 w 36439"/>
              <a:gd name="connsiteY6-30" fmla="*/ 1179320 h 1179320"/>
              <a:gd name="connsiteX0-31" fmla="*/ 25638 w 34707"/>
              <a:gd name="connsiteY0-32" fmla="*/ 0 h 1179320"/>
              <a:gd name="connsiteX1-33" fmla="*/ 34183 w 34707"/>
              <a:gd name="connsiteY1-34" fmla="*/ 512748 h 1179320"/>
              <a:gd name="connsiteX2-35" fmla="*/ 8546 w 34707"/>
              <a:gd name="connsiteY2-36" fmla="*/ 709301 h 1179320"/>
              <a:gd name="connsiteX3-37" fmla="*/ 0 w 34707"/>
              <a:gd name="connsiteY3-38" fmla="*/ 846034 h 1179320"/>
              <a:gd name="connsiteX4-39" fmla="*/ 17092 w 34707"/>
              <a:gd name="connsiteY4-40" fmla="*/ 1008404 h 1179320"/>
              <a:gd name="connsiteX5-41" fmla="*/ 17092 w 34707"/>
              <a:gd name="connsiteY5-42" fmla="*/ 1179320 h 1179320"/>
              <a:gd name="connsiteX0-43" fmla="*/ 25638 w 25638"/>
              <a:gd name="connsiteY0-44" fmla="*/ 0 h 1179320"/>
              <a:gd name="connsiteX1-45" fmla="*/ 8546 w 25638"/>
              <a:gd name="connsiteY1-46" fmla="*/ 709301 h 1179320"/>
              <a:gd name="connsiteX2-47" fmla="*/ 0 w 25638"/>
              <a:gd name="connsiteY2-48" fmla="*/ 846034 h 1179320"/>
              <a:gd name="connsiteX3-49" fmla="*/ 17092 w 25638"/>
              <a:gd name="connsiteY3-50" fmla="*/ 1008404 h 1179320"/>
              <a:gd name="connsiteX4-51" fmla="*/ 17092 w 25638"/>
              <a:gd name="connsiteY4-52" fmla="*/ 1179320 h 1179320"/>
              <a:gd name="connsiteX0-53" fmla="*/ 25638 w 25638"/>
              <a:gd name="connsiteY0-54" fmla="*/ 0 h 1179320"/>
              <a:gd name="connsiteX1-55" fmla="*/ 0 w 25638"/>
              <a:gd name="connsiteY1-56" fmla="*/ 846034 h 1179320"/>
              <a:gd name="connsiteX2-57" fmla="*/ 17092 w 25638"/>
              <a:gd name="connsiteY2-58" fmla="*/ 1008404 h 1179320"/>
              <a:gd name="connsiteX3-59" fmla="*/ 17092 w 25638"/>
              <a:gd name="connsiteY3-60" fmla="*/ 1179320 h 1179320"/>
              <a:gd name="connsiteX0-61" fmla="*/ 25733 w 25733"/>
              <a:gd name="connsiteY0-62" fmla="*/ 0 h 1179320"/>
              <a:gd name="connsiteX1-63" fmla="*/ 95 w 25733"/>
              <a:gd name="connsiteY1-64" fmla="*/ 846034 h 1179320"/>
              <a:gd name="connsiteX2-65" fmla="*/ 17187 w 25733"/>
              <a:gd name="connsiteY2-66" fmla="*/ 1179320 h 1179320"/>
              <a:gd name="connsiteX0-67" fmla="*/ 73666 w 73666"/>
              <a:gd name="connsiteY0-68" fmla="*/ 0 h 852149"/>
              <a:gd name="connsiteX1-69" fmla="*/ 95 w 73666"/>
              <a:gd name="connsiteY1-70" fmla="*/ 518863 h 852149"/>
              <a:gd name="connsiteX2-71" fmla="*/ 17187 w 73666"/>
              <a:gd name="connsiteY2-72" fmla="*/ 852149 h 852149"/>
              <a:gd name="connsiteX0-73" fmla="*/ 73666 w 73666"/>
              <a:gd name="connsiteY0-74" fmla="*/ 4321 h 856470"/>
              <a:gd name="connsiteX1-75" fmla="*/ 95 w 73666"/>
              <a:gd name="connsiteY1-76" fmla="*/ 523184 h 856470"/>
              <a:gd name="connsiteX2-77" fmla="*/ 17187 w 73666"/>
              <a:gd name="connsiteY2-78" fmla="*/ 856470 h 856470"/>
              <a:gd name="connsiteX0-79" fmla="*/ 73771 w 73771"/>
              <a:gd name="connsiteY0-80" fmla="*/ 4321 h 1091362"/>
              <a:gd name="connsiteX1-81" fmla="*/ 200 w 73771"/>
              <a:gd name="connsiteY1-82" fmla="*/ 523184 h 1091362"/>
              <a:gd name="connsiteX2-83" fmla="*/ 8833 w 73771"/>
              <a:gd name="connsiteY2-84" fmla="*/ 1091362 h 1091362"/>
              <a:gd name="connsiteX0-85" fmla="*/ 73771 w 73771"/>
              <a:gd name="connsiteY0-86" fmla="*/ 9694 h 1096735"/>
              <a:gd name="connsiteX1-87" fmla="*/ 200 w 73771"/>
              <a:gd name="connsiteY1-88" fmla="*/ 528557 h 1096735"/>
              <a:gd name="connsiteX2-89" fmla="*/ 8833 w 73771"/>
              <a:gd name="connsiteY2-90" fmla="*/ 1096735 h 1096735"/>
              <a:gd name="connsiteX0-91" fmla="*/ 75006 w 75006"/>
              <a:gd name="connsiteY0-92" fmla="*/ 9694 h 1096735"/>
              <a:gd name="connsiteX1-93" fmla="*/ 1435 w 75006"/>
              <a:gd name="connsiteY1-94" fmla="*/ 528557 h 1096735"/>
              <a:gd name="connsiteX2-95" fmla="*/ 10068 w 75006"/>
              <a:gd name="connsiteY2-96" fmla="*/ 1096735 h 1096735"/>
              <a:gd name="connsiteX0-97" fmla="*/ 75681 w 75681"/>
              <a:gd name="connsiteY0-98" fmla="*/ 9694 h 1147069"/>
              <a:gd name="connsiteX1-99" fmla="*/ 2110 w 75681"/>
              <a:gd name="connsiteY1-100" fmla="*/ 528557 h 1147069"/>
              <a:gd name="connsiteX2-101" fmla="*/ 6044 w 75681"/>
              <a:gd name="connsiteY2-102" fmla="*/ 1147069 h 1147069"/>
              <a:gd name="connsiteX0-103" fmla="*/ 75681 w 75681"/>
              <a:gd name="connsiteY0-104" fmla="*/ 0 h 1137375"/>
              <a:gd name="connsiteX1-105" fmla="*/ 2110 w 75681"/>
              <a:gd name="connsiteY1-106" fmla="*/ 518863 h 1137375"/>
              <a:gd name="connsiteX2-107" fmla="*/ 6044 w 75681"/>
              <a:gd name="connsiteY2-108" fmla="*/ 1137375 h 1137375"/>
              <a:gd name="connsiteX0-109" fmla="*/ 75681 w 75681"/>
              <a:gd name="connsiteY0-110" fmla="*/ 0 h 1137375"/>
              <a:gd name="connsiteX1-111" fmla="*/ 2110 w 75681"/>
              <a:gd name="connsiteY1-112" fmla="*/ 518863 h 1137375"/>
              <a:gd name="connsiteX2-113" fmla="*/ 6044 w 75681"/>
              <a:gd name="connsiteY2-114" fmla="*/ 1137375 h 1137375"/>
              <a:gd name="connsiteX0-115" fmla="*/ 75681 w 75681"/>
              <a:gd name="connsiteY0-116" fmla="*/ 0 h 1137375"/>
              <a:gd name="connsiteX1-117" fmla="*/ 2110 w 75681"/>
              <a:gd name="connsiteY1-118" fmla="*/ 518863 h 1137375"/>
              <a:gd name="connsiteX2-119" fmla="*/ 6044 w 75681"/>
              <a:gd name="connsiteY2-120" fmla="*/ 1137375 h 1137375"/>
              <a:gd name="connsiteX0-121" fmla="*/ 71061 w 71061"/>
              <a:gd name="connsiteY0-122" fmla="*/ 0 h 1137375"/>
              <a:gd name="connsiteX1-123" fmla="*/ 6677 w 71061"/>
              <a:gd name="connsiteY1-124" fmla="*/ 368208 h 1137375"/>
              <a:gd name="connsiteX2-125" fmla="*/ 1424 w 71061"/>
              <a:gd name="connsiteY2-126" fmla="*/ 1137375 h 1137375"/>
              <a:gd name="connsiteX0-127" fmla="*/ 71176 w 71176"/>
              <a:gd name="connsiteY0-128" fmla="*/ 0 h 1137375"/>
              <a:gd name="connsiteX1-129" fmla="*/ 6792 w 71176"/>
              <a:gd name="connsiteY1-130" fmla="*/ 368208 h 1137375"/>
              <a:gd name="connsiteX2-131" fmla="*/ 1539 w 71176"/>
              <a:gd name="connsiteY2-132" fmla="*/ 1137375 h 1137375"/>
              <a:gd name="connsiteX0-133" fmla="*/ 76446 w 76446"/>
              <a:gd name="connsiteY0-134" fmla="*/ 0 h 1137375"/>
              <a:gd name="connsiteX1-135" fmla="*/ 12062 w 76446"/>
              <a:gd name="connsiteY1-136" fmla="*/ 368208 h 1137375"/>
              <a:gd name="connsiteX2-137" fmla="*/ 6809 w 76446"/>
              <a:gd name="connsiteY2-138" fmla="*/ 1137375 h 1137375"/>
              <a:gd name="connsiteX0-139" fmla="*/ 76411 w 76411"/>
              <a:gd name="connsiteY0-140" fmla="*/ 0 h 1137375"/>
              <a:gd name="connsiteX1-141" fmla="*/ 12027 w 76411"/>
              <a:gd name="connsiteY1-142" fmla="*/ 368208 h 1137375"/>
              <a:gd name="connsiteX2-143" fmla="*/ 6774 w 76411"/>
              <a:gd name="connsiteY2-144" fmla="*/ 1137375 h 1137375"/>
              <a:gd name="connsiteX0-145" fmla="*/ 79381 w 79381"/>
              <a:gd name="connsiteY0-146" fmla="*/ 0 h 1020753"/>
              <a:gd name="connsiteX1-147" fmla="*/ 14997 w 79381"/>
              <a:gd name="connsiteY1-148" fmla="*/ 368208 h 1020753"/>
              <a:gd name="connsiteX2-149" fmla="*/ 7639 w 79381"/>
              <a:gd name="connsiteY2-150" fmla="*/ 1020753 h 1020753"/>
              <a:gd name="connsiteX0-151" fmla="*/ 77791 w 77791"/>
              <a:gd name="connsiteY0-152" fmla="*/ 0 h 1020753"/>
              <a:gd name="connsiteX1-153" fmla="*/ 13407 w 77791"/>
              <a:gd name="connsiteY1-154" fmla="*/ 368208 h 1020753"/>
              <a:gd name="connsiteX2-155" fmla="*/ 6049 w 77791"/>
              <a:gd name="connsiteY2-156" fmla="*/ 1020753 h 1020753"/>
              <a:gd name="connsiteX0-157" fmla="*/ 81631 w 81631"/>
              <a:gd name="connsiteY0-158" fmla="*/ 0 h 1020753"/>
              <a:gd name="connsiteX1-159" fmla="*/ 4925 w 81631"/>
              <a:gd name="connsiteY1-160" fmla="*/ 412471 h 1020753"/>
              <a:gd name="connsiteX2-161" fmla="*/ 9889 w 81631"/>
              <a:gd name="connsiteY2-162" fmla="*/ 1020753 h 1020753"/>
              <a:gd name="connsiteX0-163" fmla="*/ 81631 w 81631"/>
              <a:gd name="connsiteY0-164" fmla="*/ 0 h 1020753"/>
              <a:gd name="connsiteX1-165" fmla="*/ 4925 w 81631"/>
              <a:gd name="connsiteY1-166" fmla="*/ 412471 h 1020753"/>
              <a:gd name="connsiteX2-167" fmla="*/ 9889 w 81631"/>
              <a:gd name="connsiteY2-168" fmla="*/ 1020753 h 1020753"/>
              <a:gd name="connsiteX0-169" fmla="*/ 83721 w 83721"/>
              <a:gd name="connsiteY0-170" fmla="*/ 0 h 1020753"/>
              <a:gd name="connsiteX1-171" fmla="*/ 7015 w 83721"/>
              <a:gd name="connsiteY1-172" fmla="*/ 412471 h 1020753"/>
              <a:gd name="connsiteX2-173" fmla="*/ 11979 w 83721"/>
              <a:gd name="connsiteY2-174" fmla="*/ 1020753 h 1020753"/>
              <a:gd name="connsiteX0-175" fmla="*/ 80600 w 80600"/>
              <a:gd name="connsiteY0-176" fmla="*/ 0 h 1035155"/>
              <a:gd name="connsiteX1-177" fmla="*/ 3894 w 80600"/>
              <a:gd name="connsiteY1-178" fmla="*/ 412471 h 1035155"/>
              <a:gd name="connsiteX2-179" fmla="*/ 23492 w 80600"/>
              <a:gd name="connsiteY2-180" fmla="*/ 1035155 h 1035155"/>
              <a:gd name="connsiteX0-181" fmla="*/ 95702 w 95702"/>
              <a:gd name="connsiteY0-182" fmla="*/ 0 h 988019"/>
              <a:gd name="connsiteX1-183" fmla="*/ 4916 w 95702"/>
              <a:gd name="connsiteY1-184" fmla="*/ 365335 h 988019"/>
              <a:gd name="connsiteX2-185" fmla="*/ 24514 w 95702"/>
              <a:gd name="connsiteY2-186" fmla="*/ 988019 h 988019"/>
              <a:gd name="connsiteX0-187" fmla="*/ 92929 w 92929"/>
              <a:gd name="connsiteY0-188" fmla="*/ 0 h 986056"/>
              <a:gd name="connsiteX1-189" fmla="*/ 2143 w 92929"/>
              <a:gd name="connsiteY1-190" fmla="*/ 365335 h 986056"/>
              <a:gd name="connsiteX2-191" fmla="*/ 36653 w 92929"/>
              <a:gd name="connsiteY2-192" fmla="*/ 986056 h 986056"/>
              <a:gd name="connsiteX0-193" fmla="*/ 94154 w 94154"/>
              <a:gd name="connsiteY0-194" fmla="*/ 0 h 986056"/>
              <a:gd name="connsiteX1-195" fmla="*/ 3368 w 94154"/>
              <a:gd name="connsiteY1-196" fmla="*/ 365335 h 986056"/>
              <a:gd name="connsiteX2-197" fmla="*/ 37878 w 94154"/>
              <a:gd name="connsiteY2-198" fmla="*/ 986056 h 986056"/>
              <a:gd name="connsiteX0-199" fmla="*/ 98377 w 98377"/>
              <a:gd name="connsiteY0-200" fmla="*/ 0 h 986056"/>
              <a:gd name="connsiteX1-201" fmla="*/ 2784 w 98377"/>
              <a:gd name="connsiteY1-202" fmla="*/ 453971 h 986056"/>
              <a:gd name="connsiteX2-203" fmla="*/ 42101 w 98377"/>
              <a:gd name="connsiteY2-204" fmla="*/ 986056 h 986056"/>
              <a:gd name="connsiteX0-205" fmla="*/ 98006 w 98006"/>
              <a:gd name="connsiteY0-206" fmla="*/ 0 h 986056"/>
              <a:gd name="connsiteX1-207" fmla="*/ 2829 w 98006"/>
              <a:gd name="connsiteY1-208" fmla="*/ 429420 h 986056"/>
              <a:gd name="connsiteX2-209" fmla="*/ 41730 w 98006"/>
              <a:gd name="connsiteY2-210" fmla="*/ 986056 h 9860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8006" h="986056">
                <a:moveTo>
                  <a:pt x="98006" y="0"/>
                </a:moveTo>
                <a:cubicBezTo>
                  <a:pt x="42524" y="67445"/>
                  <a:pt x="12208" y="265077"/>
                  <a:pt x="2829" y="429420"/>
                </a:cubicBezTo>
                <a:cubicBezTo>
                  <a:pt x="-6550" y="593763"/>
                  <a:pt x="7644" y="847428"/>
                  <a:pt x="41730" y="986056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9552" y="3382070"/>
            <a:ext cx="8136904" cy="1200329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    一笔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写</a:t>
            </a: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成，占中格。书写时注意从右上起笔，先向左写半圆，再向右写半圆。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9" grpId="0"/>
      <p:bldP spid="7192" grpId="0" animBg="1"/>
      <p:bldP spid="7192" grpId="1" animBg="1"/>
      <p:bldP spid="7192" grpId="2" animBg="1"/>
      <p:bldP spid="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225" y="1136377"/>
            <a:ext cx="4134222" cy="3349172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666006" y="3584649"/>
            <a:ext cx="3776916" cy="828892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602030" y="1491630"/>
            <a:ext cx="3037126" cy="2455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en-US" sz="3600" kern="1200" cap="none" spc="0" normalizeH="0" baseline="0" noProof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   我们学过的整体认读音节有哪些？</a:t>
            </a:r>
            <a:endParaRPr kumimoji="0" lang="zh-CN" altLang="en-US" sz="3600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9512" y="231296"/>
            <a:ext cx="4248472" cy="724323"/>
            <a:chOff x="3410347" y="3719635"/>
            <a:chExt cx="4248472" cy="72432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09223" y="3751381"/>
              <a:ext cx="3229516" cy="692577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/>
          </p:nvSpPr>
          <p:spPr>
            <a:xfrm>
              <a:off x="3889269" y="3719635"/>
              <a:ext cx="3769550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整体认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读音节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4355976" y="704329"/>
            <a:ext cx="4320480" cy="3883645"/>
            <a:chOff x="3599892" y="409266"/>
            <a:chExt cx="5364596" cy="4394732"/>
          </a:xfrm>
        </p:grpSpPr>
        <p:grpSp>
          <p:nvGrpSpPr>
            <p:cNvPr id="16" name="组合 15"/>
            <p:cNvGrpSpPr/>
            <p:nvPr/>
          </p:nvGrpSpPr>
          <p:grpSpPr>
            <a:xfrm>
              <a:off x="8039558" y="409266"/>
              <a:ext cx="706935" cy="397366"/>
              <a:chOff x="8039558" y="409266"/>
              <a:chExt cx="706935" cy="397366"/>
            </a:xfrm>
          </p:grpSpPr>
          <p:pic>
            <p:nvPicPr>
              <p:cNvPr id="19" name="Picture 2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387904" y="508608"/>
                <a:ext cx="358589" cy="2980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" name="Picture 2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856" b="33333"/>
              <a:stretch>
                <a:fillRect/>
              </a:stretch>
            </p:blipFill>
            <p:spPr bwMode="auto">
              <a:xfrm>
                <a:off x="8039558" y="409266"/>
                <a:ext cx="348347" cy="3973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7" name="矩形 16"/>
            <p:cNvSpPr/>
            <p:nvPr/>
          </p:nvSpPr>
          <p:spPr>
            <a:xfrm>
              <a:off x="3599892" y="806632"/>
              <a:ext cx="5364596" cy="3997366"/>
            </a:xfrm>
            <a:prstGeom prst="rect">
              <a:avLst/>
            </a:prstGeom>
            <a:noFill/>
            <a:ln w="34925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689902" y="891848"/>
              <a:ext cx="5184576" cy="3826934"/>
            </a:xfrm>
            <a:prstGeom prst="rect">
              <a:avLst/>
            </a:prstGeom>
            <a:noFill/>
            <a:ln w="9525">
              <a:solidFill>
                <a:srgbClr val="33CC33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7"/>
          <p:cNvSpPr txBox="1"/>
          <p:nvPr/>
        </p:nvSpPr>
        <p:spPr>
          <a:xfrm>
            <a:off x="1412642" y="2805113"/>
            <a:ext cx="2935419" cy="171085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0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  c  s</a:t>
            </a:r>
            <a:endParaRPr lang="en-US" altLang="zh-CN" sz="8000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" name="Text Box 27"/>
          <p:cNvSpPr txBox="1"/>
          <p:nvPr/>
        </p:nvSpPr>
        <p:spPr>
          <a:xfrm>
            <a:off x="1187624" y="1166268"/>
            <a:ext cx="3627916" cy="171085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0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zi</a:t>
            </a:r>
            <a:r>
              <a:rPr lang="en-US" altLang="zh-CN" sz="8000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ci  </a:t>
            </a:r>
            <a:r>
              <a:rPr lang="en-US" altLang="zh-CN" sz="8000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si</a:t>
            </a:r>
            <a:endParaRPr lang="en-US" altLang="zh-CN" sz="8000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64624" y="413251"/>
            <a:ext cx="3877985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读一读，比一比。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2461" y="117663"/>
            <a:ext cx="1013927" cy="101392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508104" y="1923678"/>
            <a:ext cx="3096344" cy="646331"/>
          </a:xfrm>
          <a:prstGeom prst="rect">
            <a:avLst/>
          </a:prstGeom>
          <a:solidFill>
            <a:srgbClr val="CCFFCC">
              <a:alpha val="30000"/>
            </a:srgbClr>
          </a:solidFill>
          <a:ln>
            <a:solidFill>
              <a:srgbClr val="9CCE36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整体认读音节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27"/>
          <p:cNvSpPr txBox="1"/>
          <p:nvPr/>
        </p:nvSpPr>
        <p:spPr>
          <a:xfrm>
            <a:off x="1187624" y="1110684"/>
            <a:ext cx="6976953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720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zī    zí    zǐ    zì</a:t>
            </a:r>
            <a:endParaRPr lang="en-US" altLang="zh-CN" sz="7200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23928" y="374923"/>
            <a:ext cx="4824536" cy="523220"/>
          </a:xfrm>
          <a:prstGeom prst="rect">
            <a:avLst/>
          </a:prstGeom>
          <a:solidFill>
            <a:srgbClr val="CCFFCC">
              <a:alpha val="30000"/>
            </a:srgbClr>
          </a:solidFill>
          <a:ln>
            <a:solidFill>
              <a:srgbClr val="9CCE36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 标调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要去掉 </a:t>
            </a:r>
            <a:r>
              <a:rPr lang="en-US" altLang="zh-CN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i 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上面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的点。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8306" y="251813"/>
            <a:ext cx="3057247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加上声调读一读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27"/>
          <p:cNvSpPr txBox="1"/>
          <p:nvPr/>
        </p:nvSpPr>
        <p:spPr>
          <a:xfrm>
            <a:off x="1187624" y="2357176"/>
            <a:ext cx="6976953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720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cī    cí    cǐ    cì</a:t>
            </a:r>
            <a:endParaRPr lang="en-US" altLang="zh-CN" sz="7200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6" name="Text Box 27"/>
          <p:cNvSpPr txBox="1"/>
          <p:nvPr/>
        </p:nvSpPr>
        <p:spPr>
          <a:xfrm>
            <a:off x="1259632" y="3603669"/>
            <a:ext cx="720080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720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sī    sí     sǐ     sì</a:t>
            </a:r>
            <a:endParaRPr lang="en-US" altLang="zh-CN" sz="7200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967264" y="1084406"/>
            <a:ext cx="7133128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</a:t>
            </a:r>
            <a:r>
              <a:rPr lang="zh-CN" altLang="en-US" sz="36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、你能猜对这是哪三个字母吗？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43608" y="1919610"/>
            <a:ext cx="675056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像个</a:t>
            </a:r>
            <a:r>
              <a:rPr lang="en-US" altLang="zh-CN" sz="32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altLang="en-US" sz="32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字 （    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）（    ）（    ）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半个圆圈（    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）（    ）（    ）</a:t>
            </a:r>
            <a:endParaRPr lang="zh-CN" altLang="en-US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半个</a:t>
            </a:r>
            <a:r>
              <a:rPr lang="en-US" altLang="zh-CN" sz="32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8</a:t>
            </a:r>
            <a:r>
              <a:rPr lang="zh-CN" altLang="en-US" sz="32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字 （    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）（    ）（    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）</a:t>
            </a:r>
            <a:endParaRPr lang="en-US" altLang="zh-CN" sz="32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22481" y="1925320"/>
            <a:ext cx="4507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</a:t>
            </a:r>
            <a:endParaRPr lang="zh-CN" altLang="en-US" sz="1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06657" y="1925320"/>
            <a:ext cx="450764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</a:t>
            </a:r>
            <a:endParaRPr lang="zh-CN" altLang="en-US" sz="1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  <a:p>
            <a:pPr lvl="0"/>
            <a:endParaRPr lang="zh-CN" altLang="en-US" sz="1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562841" y="1925320"/>
            <a:ext cx="450764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</a:t>
            </a:r>
            <a:endParaRPr lang="en-US" altLang="zh-CN" sz="4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  <a:p>
            <a:pPr lvl="0"/>
            <a:endParaRPr lang="zh-CN" altLang="en-US" sz="1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22481" y="2662121"/>
            <a:ext cx="6014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 </a:t>
            </a:r>
            <a:endParaRPr lang="zh-CN" altLang="en-US" sz="1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906657" y="2662121"/>
            <a:ext cx="6014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 </a:t>
            </a:r>
            <a:endParaRPr lang="zh-CN" altLang="en-US" sz="1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62841" y="2662121"/>
            <a:ext cx="6014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 </a:t>
            </a:r>
            <a:endParaRPr lang="zh-CN" altLang="en-US" sz="1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322481" y="3376032"/>
            <a:ext cx="5437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 </a:t>
            </a:r>
            <a:endParaRPr lang="zh-CN" altLang="en-US" sz="1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906657" y="3363838"/>
            <a:ext cx="5437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 </a:t>
            </a:r>
            <a:endParaRPr lang="zh-CN" altLang="en-US" sz="1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562841" y="3363838"/>
            <a:ext cx="5437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 </a:t>
            </a:r>
            <a:endParaRPr lang="zh-CN" altLang="en-US" sz="1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79512" y="195486"/>
            <a:ext cx="2610240" cy="720080"/>
            <a:chOff x="377584" y="339502"/>
            <a:chExt cx="2610240" cy="72008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367005"/>
              <a:ext cx="2268000" cy="692577"/>
            </a:xfrm>
            <a:prstGeom prst="rect">
              <a:avLst/>
            </a:prstGeom>
          </p:spPr>
        </p:pic>
        <p:sp>
          <p:nvSpPr>
            <p:cNvPr id="20" name="文本框 14"/>
            <p:cNvSpPr txBox="1"/>
            <p:nvPr/>
          </p:nvSpPr>
          <p:spPr>
            <a:xfrm>
              <a:off x="864933" y="3395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3712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755576" y="1851671"/>
            <a:ext cx="2160240" cy="3063884"/>
            <a:chOff x="3541468" y="2490093"/>
            <a:chExt cx="1534588" cy="2385913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53" t="3636" r="37166" b="23330"/>
            <a:stretch>
              <a:fillRect/>
            </a:stretch>
          </p:blipFill>
          <p:spPr>
            <a:xfrm>
              <a:off x="3541468" y="2490093"/>
              <a:ext cx="1534588" cy="2385913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3851920" y="2530583"/>
              <a:ext cx="1052559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numCol="1">
              <a:prstTxWarp prst="textArchUp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声母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44008" y="1779662"/>
            <a:ext cx="4283968" cy="3201534"/>
            <a:chOff x="5508104" y="2547480"/>
            <a:chExt cx="2717310" cy="2436029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701" t="11653" r="8192" b="24271"/>
            <a:stretch>
              <a:fillRect/>
            </a:stretch>
          </p:blipFill>
          <p:spPr>
            <a:xfrm>
              <a:off x="5982019" y="2578138"/>
              <a:ext cx="1821313" cy="2405371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5508104" y="2547480"/>
              <a:ext cx="2717310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numCol="1">
              <a:prstTxWarp prst="textArchUp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整体认读音节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835696" y="842954"/>
            <a:ext cx="716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</a:t>
            </a:r>
            <a:endParaRPr lang="en-US" altLang="zh-CN" sz="44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15806" y="846764"/>
            <a:ext cx="6254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ci</a:t>
            </a:r>
            <a:endParaRPr lang="en-US" altLang="zh-CN" sz="440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2380" y="826503"/>
            <a:ext cx="4203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</a:t>
            </a:r>
            <a:endParaRPr lang="en-US" altLang="zh-CN" sz="44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35081" y="832794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</a:t>
            </a:r>
            <a:endParaRPr lang="en-US" altLang="zh-CN" sz="440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96751" y="830254"/>
            <a:ext cx="6222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zi</a:t>
            </a:r>
            <a:endParaRPr lang="en-US" altLang="zh-CN" sz="440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85776" y="880419"/>
            <a:ext cx="5469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si</a:t>
            </a:r>
            <a:endParaRPr lang="en-US" altLang="zh-CN" sz="440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71600" y="267494"/>
            <a:ext cx="7571303" cy="58477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二、给下面的声母和整体认读音节找家。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25848E-6 L -0.09427 0.5962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2" y="29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09624E-6 L 0.32934 0.58144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58" y="29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22579E-6 L -0.24479 0.59933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40" y="299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96792E-6 L -0.2783 0.59809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24" y="29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19494E-7 L 0.12917 0.58452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8" y="29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57927E-6 L 0.08472 0.57496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287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3000"/>
                    </a14:imgEffect>
                    <a14:imgEffect>
                      <a14:saturation sat="10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2536"/>
            <a:ext cx="9180512" cy="5198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225041" y="258783"/>
            <a:ext cx="37708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上的小动物都在干什么？</a:t>
            </a:r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9749" y="-20538"/>
            <a:ext cx="3655645" cy="2497676"/>
          </a:xfrm>
          <a:prstGeom prst="rect">
            <a:avLst/>
          </a:prstGeom>
          <a:solidFill>
            <a:schemeClr val="lt1">
              <a:alpha val="79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动物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们正在森林学校里上课。狗熊身穿紫色衣服，手捧书本，用手指着黑板上的字母</a:t>
            </a: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z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，正认真地教大家学字母呢！三只小刺猬很用心，一笔一画照着样子写字母。蚕宝宝用自己吐出来的丝织了一个字母</a:t>
            </a: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。学习字母是多么有趣的事啊！</a:t>
            </a: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Box 27"/>
          <p:cNvSpPr txBox="1"/>
          <p:nvPr/>
        </p:nvSpPr>
        <p:spPr>
          <a:xfrm>
            <a:off x="539553" y="1243662"/>
            <a:ext cx="3672407" cy="3416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同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桌互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读，互相帮助，练习拼读课本中的两拼音节。</a:t>
            </a:r>
            <a:endParaRPr lang="en-US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"/>
                    </a14:imgEffect>
                    <a14:imgEffect>
                      <a14:sharpenSoften amoun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02" r="4611"/>
          <a:stretch>
            <a:fillRect/>
          </a:stretch>
        </p:blipFill>
        <p:spPr bwMode="auto">
          <a:xfrm>
            <a:off x="4429142" y="1469023"/>
            <a:ext cx="4017405" cy="2830919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337086" y="1131590"/>
            <a:ext cx="4195354" cy="3233206"/>
            <a:chOff x="3599892" y="483518"/>
            <a:chExt cx="5364596" cy="4320480"/>
          </a:xfrm>
        </p:grpSpPr>
        <p:grpSp>
          <p:nvGrpSpPr>
            <p:cNvPr id="7" name="组合 6"/>
            <p:cNvGrpSpPr/>
            <p:nvPr/>
          </p:nvGrpSpPr>
          <p:grpSpPr>
            <a:xfrm>
              <a:off x="3599892" y="583114"/>
              <a:ext cx="5364596" cy="4220884"/>
              <a:chOff x="3599892" y="583114"/>
              <a:chExt cx="5364596" cy="4220884"/>
            </a:xfrm>
          </p:grpSpPr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387904" y="583114"/>
                <a:ext cx="358589" cy="223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矩形 9"/>
              <p:cNvSpPr/>
              <p:nvPr/>
            </p:nvSpPr>
            <p:spPr>
              <a:xfrm>
                <a:off x="3599892" y="806632"/>
                <a:ext cx="5364596" cy="3997366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689902" y="891848"/>
                <a:ext cx="5184576" cy="382693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r="-10459" b="27719"/>
            <a:stretch>
              <a:fillRect/>
            </a:stretch>
          </p:blipFill>
          <p:spPr bwMode="auto">
            <a:xfrm>
              <a:off x="8062113" y="483518"/>
              <a:ext cx="396087" cy="323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159465" y="112298"/>
            <a:ext cx="3620447" cy="731260"/>
            <a:chOff x="3327817" y="2776594"/>
            <a:chExt cx="3620447" cy="73126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637492" y="2815277"/>
              <a:ext cx="3172708" cy="692577"/>
            </a:xfrm>
            <a:prstGeom prst="rect">
              <a:avLst/>
            </a:prstGeom>
          </p:spPr>
        </p:pic>
        <p:sp>
          <p:nvSpPr>
            <p:cNvPr id="14" name="文本框 14"/>
            <p:cNvSpPr txBox="1"/>
            <p:nvPr/>
          </p:nvSpPr>
          <p:spPr>
            <a:xfrm>
              <a:off x="3817261" y="2776594"/>
              <a:ext cx="313100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练读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两拼音节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15563" y="195486"/>
            <a:ext cx="2601813" cy="724323"/>
            <a:chOff x="3410347" y="3719635"/>
            <a:chExt cx="2601813" cy="72432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09223" y="3751381"/>
              <a:ext cx="2268000" cy="692577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/>
          </p:nvSpPr>
          <p:spPr>
            <a:xfrm>
              <a:off x="3889269" y="3719635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组词拼读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107504" y="1275606"/>
            <a:ext cx="3344814" cy="2980897"/>
            <a:chOff x="179512" y="1308592"/>
            <a:chExt cx="3344814" cy="2980897"/>
          </a:xfrm>
        </p:grpSpPr>
        <p:sp>
          <p:nvSpPr>
            <p:cNvPr id="7" name="文本框 6"/>
            <p:cNvSpPr txBox="1"/>
            <p:nvPr/>
          </p:nvSpPr>
          <p:spPr>
            <a:xfrm>
              <a:off x="179512" y="1308592"/>
              <a:ext cx="292634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zá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杂</a:t>
              </a: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技 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砸</a:t>
              </a: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锅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sp>
          <p:nvSpPr>
            <p:cNvPr id="15" name="文本框 6"/>
            <p:cNvSpPr txBox="1"/>
            <p:nvPr/>
          </p:nvSpPr>
          <p:spPr>
            <a:xfrm>
              <a:off x="179512" y="2445098"/>
              <a:ext cx="33448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cā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擦</a:t>
              </a: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汗 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擦</a:t>
              </a: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黑板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sp>
          <p:nvSpPr>
            <p:cNvPr id="16" name="文本框 6"/>
            <p:cNvSpPr txBox="1"/>
            <p:nvPr/>
          </p:nvSpPr>
          <p:spPr>
            <a:xfrm>
              <a:off x="179512" y="3581603"/>
              <a:ext cx="33448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sǎ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洒</a:t>
              </a: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水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 撒</a:t>
              </a: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种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47864" y="1275606"/>
            <a:ext cx="3344814" cy="2980897"/>
            <a:chOff x="3131840" y="1298140"/>
            <a:chExt cx="3344814" cy="2980897"/>
          </a:xfrm>
        </p:grpSpPr>
        <p:sp>
          <p:nvSpPr>
            <p:cNvPr id="20" name="文本框 6"/>
            <p:cNvSpPr txBox="1"/>
            <p:nvPr/>
          </p:nvSpPr>
          <p:spPr>
            <a:xfrm>
              <a:off x="3131840" y="1298140"/>
              <a:ext cx="292634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zé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责</a:t>
              </a: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备 选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择</a:t>
              </a:r>
              <a:endPara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sp>
          <p:nvSpPr>
            <p:cNvPr id="21" name="文本框 6"/>
            <p:cNvSpPr txBox="1"/>
            <p:nvPr/>
          </p:nvSpPr>
          <p:spPr>
            <a:xfrm>
              <a:off x="3131840" y="2434646"/>
              <a:ext cx="33448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cè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厕</a:t>
              </a: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所 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测</a:t>
              </a: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量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sp>
          <p:nvSpPr>
            <p:cNvPr id="22" name="文本框 6"/>
            <p:cNvSpPr txBox="1"/>
            <p:nvPr/>
          </p:nvSpPr>
          <p:spPr>
            <a:xfrm>
              <a:off x="3131840" y="3571151"/>
              <a:ext cx="33448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sè</a:t>
              </a: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颜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色</a:t>
              </a: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 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色</a:t>
              </a: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彩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95738" y="1275606"/>
            <a:ext cx="3344814" cy="2980897"/>
            <a:chOff x="6156176" y="1275606"/>
            <a:chExt cx="3344814" cy="2980897"/>
          </a:xfrm>
        </p:grpSpPr>
        <p:sp>
          <p:nvSpPr>
            <p:cNvPr id="23" name="文本框 6"/>
            <p:cNvSpPr txBox="1"/>
            <p:nvPr/>
          </p:nvSpPr>
          <p:spPr>
            <a:xfrm>
              <a:off x="6156176" y="1275606"/>
              <a:ext cx="292634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zǔ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祖</a:t>
              </a: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国 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组</a:t>
              </a: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长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sp>
          <p:nvSpPr>
            <p:cNvPr id="24" name="文本框 6"/>
            <p:cNvSpPr txBox="1"/>
            <p:nvPr/>
          </p:nvSpPr>
          <p:spPr>
            <a:xfrm>
              <a:off x="6156176" y="2412112"/>
              <a:ext cx="33448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cū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粗</a:t>
              </a: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细 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粗</a:t>
              </a: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心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sp>
          <p:nvSpPr>
            <p:cNvPr id="25" name="文本框 6"/>
            <p:cNvSpPr txBox="1"/>
            <p:nvPr/>
          </p:nvSpPr>
          <p:spPr>
            <a:xfrm>
              <a:off x="6156176" y="3548617"/>
              <a:ext cx="33448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sù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塑</a:t>
              </a: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料 塑像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99592" y="742963"/>
            <a:ext cx="5855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</a:t>
            </a:r>
            <a:endParaRPr lang="en-US" altLang="zh-CN" sz="96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14472" y="742963"/>
            <a:ext cx="7163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en-US" altLang="zh-CN" sz="96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60192" y="742963"/>
            <a:ext cx="8980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ó</a:t>
            </a:r>
            <a:endParaRPr lang="zh-CN" altLang="en-US" sz="96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87565" y="742963"/>
            <a:ext cx="32564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zuó</a:t>
            </a:r>
            <a:endParaRPr lang="en-US" altLang="zh-CN" sz="96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1" name="Text Box 5"/>
          <p:cNvSpPr txBox="1"/>
          <p:nvPr/>
        </p:nvSpPr>
        <p:spPr>
          <a:xfrm>
            <a:off x="611560" y="2658907"/>
            <a:ext cx="1422184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 dirty="0">
                <a:latin typeface="Arial" panose="020B0604020202020204" pitchFamily="34" charset="0"/>
                <a:ea typeface="黑体" panose="02010609060101010101" pitchFamily="49" charset="-122"/>
              </a:rPr>
              <a:t>声母</a:t>
            </a:r>
            <a:endParaRPr lang="zh-CN" altLang="en-US" sz="4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2" name="Text Box 6"/>
          <p:cNvSpPr txBox="1"/>
          <p:nvPr/>
        </p:nvSpPr>
        <p:spPr>
          <a:xfrm>
            <a:off x="2339752" y="2659066"/>
            <a:ext cx="1593706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 dirty="0">
                <a:latin typeface="Arial" panose="020B0604020202020204" pitchFamily="34" charset="0"/>
                <a:ea typeface="黑体" panose="02010609060101010101" pitchFamily="49" charset="-122"/>
              </a:rPr>
              <a:t>介母 </a:t>
            </a:r>
            <a:endParaRPr lang="zh-CN" altLang="en-US" sz="4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" name="Text Box 7"/>
          <p:cNvSpPr txBox="1"/>
          <p:nvPr/>
        </p:nvSpPr>
        <p:spPr>
          <a:xfrm>
            <a:off x="3995936" y="2658907"/>
            <a:ext cx="1422184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 dirty="0">
                <a:latin typeface="Arial" panose="020B0604020202020204" pitchFamily="34" charset="0"/>
                <a:ea typeface="黑体" panose="02010609060101010101" pitchFamily="49" charset="-122"/>
              </a:rPr>
              <a:t>韵母</a:t>
            </a:r>
            <a:endParaRPr lang="zh-CN" altLang="en-US" sz="4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" name="Text Box 8"/>
          <p:cNvSpPr txBox="1"/>
          <p:nvPr/>
        </p:nvSpPr>
        <p:spPr>
          <a:xfrm>
            <a:off x="5872738" y="2658907"/>
            <a:ext cx="2659702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三拼音节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6" name="Line 19"/>
          <p:cNvSpPr/>
          <p:nvPr/>
        </p:nvSpPr>
        <p:spPr>
          <a:xfrm>
            <a:off x="1331640" y="2011366"/>
            <a:ext cx="0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7" name="Line 21"/>
          <p:cNvSpPr/>
          <p:nvPr/>
        </p:nvSpPr>
        <p:spPr>
          <a:xfrm>
            <a:off x="2843808" y="2011366"/>
            <a:ext cx="0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8" name="Line 23"/>
          <p:cNvSpPr/>
          <p:nvPr/>
        </p:nvSpPr>
        <p:spPr>
          <a:xfrm>
            <a:off x="4572000" y="2011366"/>
            <a:ext cx="0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" name="Line 17"/>
          <p:cNvSpPr/>
          <p:nvPr/>
        </p:nvSpPr>
        <p:spPr>
          <a:xfrm>
            <a:off x="7092280" y="2011366"/>
            <a:ext cx="0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1" name="加号 10"/>
          <p:cNvSpPr/>
          <p:nvPr/>
        </p:nvSpPr>
        <p:spPr>
          <a:xfrm>
            <a:off x="1707360" y="1249746"/>
            <a:ext cx="776408" cy="776408"/>
          </a:xfrm>
          <a:prstGeom prst="mathPlus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1" name="加号 30"/>
          <p:cNvSpPr/>
          <p:nvPr/>
        </p:nvSpPr>
        <p:spPr>
          <a:xfrm>
            <a:off x="3363544" y="1249746"/>
            <a:ext cx="776408" cy="776408"/>
          </a:xfrm>
          <a:prstGeom prst="mathPlus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2" name="等于号 11"/>
          <p:cNvSpPr/>
          <p:nvPr/>
        </p:nvSpPr>
        <p:spPr>
          <a:xfrm>
            <a:off x="5220072" y="1321108"/>
            <a:ext cx="522783" cy="633685"/>
          </a:xfrm>
          <a:prstGeom prst="mathEqual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20" name="Text Box 27"/>
          <p:cNvSpPr txBox="1"/>
          <p:nvPr/>
        </p:nvSpPr>
        <p:spPr>
          <a:xfrm>
            <a:off x="683568" y="3675677"/>
            <a:ext cx="784887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拼读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方法：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声轻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介快，韵母响，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三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拼连读很顺当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69987" y="89331"/>
            <a:ext cx="2601813" cy="724323"/>
            <a:chOff x="3410347" y="3719635"/>
            <a:chExt cx="2601813" cy="724323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09223" y="3751381"/>
              <a:ext cx="2268000" cy="692577"/>
            </a:xfrm>
            <a:prstGeom prst="rect">
              <a:avLst/>
            </a:prstGeom>
          </p:spPr>
        </p:pic>
        <p:sp>
          <p:nvSpPr>
            <p:cNvPr id="32" name="文本框 14"/>
            <p:cNvSpPr txBox="1"/>
            <p:nvPr/>
          </p:nvSpPr>
          <p:spPr>
            <a:xfrm>
              <a:off x="3889269" y="3719635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三拼音节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" contrast="11000"/>
                    </a14:imgEffect>
                    <a14:imgEffect>
                      <a14:colorTemperature colorTemp="6800"/>
                    </a14:imgEffect>
                    <a14:imgEffect>
                      <a14:saturation sat="104000"/>
                    </a14:imgEffect>
                    <a14:imgEffect>
                      <a14:sharpenSoften amoun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9843"/>
            <a:ext cx="8387445" cy="2939339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/>
          <p:cNvSpPr/>
          <p:nvPr/>
        </p:nvSpPr>
        <p:spPr>
          <a:xfrm>
            <a:off x="648072" y="915566"/>
            <a:ext cx="78843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借助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拼音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下图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右侧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的三个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词语。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23528" y="195486"/>
            <a:ext cx="2610240" cy="720080"/>
            <a:chOff x="377584" y="195486"/>
            <a:chExt cx="2610240" cy="72008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568" y="222989"/>
              <a:ext cx="2268000" cy="692577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/>
          </p:nvSpPr>
          <p:spPr>
            <a:xfrm>
              <a:off x="864933" y="19548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学词识字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27232"/>
              <a:ext cx="450000" cy="559756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178899" y="1492722"/>
            <a:ext cx="8641571" cy="3455292"/>
            <a:chOff x="3599892" y="397980"/>
            <a:chExt cx="5364596" cy="4406018"/>
          </a:xfrm>
        </p:grpSpPr>
        <p:grpSp>
          <p:nvGrpSpPr>
            <p:cNvPr id="13" name="组合 12"/>
            <p:cNvGrpSpPr/>
            <p:nvPr/>
          </p:nvGrpSpPr>
          <p:grpSpPr>
            <a:xfrm>
              <a:off x="3599892" y="523941"/>
              <a:ext cx="5364596" cy="4280057"/>
              <a:chOff x="3599892" y="523941"/>
              <a:chExt cx="5364596" cy="4280057"/>
            </a:xfrm>
          </p:grpSpPr>
          <p:pic>
            <p:nvPicPr>
              <p:cNvPr id="15" name="Picture 2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753858" y="523941"/>
                <a:ext cx="179295" cy="2826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6" name="矩形 15"/>
              <p:cNvSpPr/>
              <p:nvPr/>
            </p:nvSpPr>
            <p:spPr>
              <a:xfrm>
                <a:off x="3599892" y="806632"/>
                <a:ext cx="5364596" cy="3997366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689902" y="891848"/>
                <a:ext cx="5184576" cy="382693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4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r="-10459" b="27719"/>
            <a:stretch>
              <a:fillRect/>
            </a:stretch>
          </p:blipFill>
          <p:spPr bwMode="auto">
            <a:xfrm>
              <a:off x="8542936" y="397980"/>
              <a:ext cx="198044" cy="408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" contrast="11000"/>
                    </a14:imgEffect>
                    <a14:imgEffect>
                      <a14:colorTemperature colorTemp="6800"/>
                    </a14:imgEffect>
                    <a14:imgEffect>
                      <a14:saturation sat="104000"/>
                    </a14:imgEffect>
                    <a14:imgEffect>
                      <a14:sharpenSoften amoun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35646"/>
            <a:ext cx="8387445" cy="2939339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178899" y="1208525"/>
            <a:ext cx="8641571" cy="3455292"/>
            <a:chOff x="3599892" y="397980"/>
            <a:chExt cx="5364596" cy="4406018"/>
          </a:xfrm>
        </p:grpSpPr>
        <p:grpSp>
          <p:nvGrpSpPr>
            <p:cNvPr id="13" name="组合 12"/>
            <p:cNvGrpSpPr/>
            <p:nvPr/>
          </p:nvGrpSpPr>
          <p:grpSpPr>
            <a:xfrm>
              <a:off x="3599892" y="523941"/>
              <a:ext cx="5364596" cy="4280057"/>
              <a:chOff x="3599892" y="523941"/>
              <a:chExt cx="5364596" cy="4280057"/>
            </a:xfrm>
          </p:grpSpPr>
          <p:pic>
            <p:nvPicPr>
              <p:cNvPr id="15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753858" y="523941"/>
                <a:ext cx="179295" cy="2826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6" name="矩形 15"/>
              <p:cNvSpPr/>
              <p:nvPr/>
            </p:nvSpPr>
            <p:spPr>
              <a:xfrm>
                <a:off x="3599892" y="806632"/>
                <a:ext cx="5364596" cy="3997366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689902" y="891848"/>
                <a:ext cx="5184576" cy="382693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4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r="-10459" b="27719"/>
            <a:stretch>
              <a:fillRect/>
            </a:stretch>
          </p:blipFill>
          <p:spPr bwMode="auto">
            <a:xfrm>
              <a:off x="8542936" y="397980"/>
              <a:ext cx="198044" cy="408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2" name="矩形 31"/>
          <p:cNvSpPr/>
          <p:nvPr/>
        </p:nvSpPr>
        <p:spPr>
          <a:xfrm>
            <a:off x="4211960" y="372601"/>
            <a:ext cx="2088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88398"/>
            <a:ext cx="1015200" cy="1015200"/>
          </a:xfrm>
          <a:prstGeom prst="rect">
            <a:avLst/>
          </a:prstGeom>
        </p:spPr>
      </p:pic>
      <p:sp>
        <p:nvSpPr>
          <p:cNvPr id="4" name="右箭头 3"/>
          <p:cNvSpPr/>
          <p:nvPr/>
        </p:nvSpPr>
        <p:spPr>
          <a:xfrm>
            <a:off x="2483768" y="2139702"/>
            <a:ext cx="3816424" cy="432048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51704" y="1347614"/>
            <a:ext cx="1776080" cy="222368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6000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zì</a:t>
            </a:r>
            <a:endParaRPr lang="en-US" altLang="zh-CN" sz="60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pPr>
              <a:defRPr/>
            </a:pPr>
            <a:r>
              <a:rPr lang="zh-CN" altLang="en-US" sz="8000" b="1" smtClean="0"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536" y="3687147"/>
            <a:ext cx="3011670" cy="68480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 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识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  <a14:imgEffect>
                      <a14:saturation sat="121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001183"/>
            <a:ext cx="3080530" cy="3368046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032" y="1017165"/>
            <a:ext cx="2339405" cy="3352064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421284" y="267494"/>
            <a:ext cx="2658888" cy="646331"/>
            <a:chOff x="421284" y="411510"/>
            <a:chExt cx="2658888" cy="646331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1284" y="499763"/>
              <a:ext cx="431626" cy="558077"/>
            </a:xfrm>
            <a:prstGeom prst="rect">
              <a:avLst/>
            </a:prstGeom>
          </p:spPr>
        </p:pic>
        <p:sp>
          <p:nvSpPr>
            <p:cNvPr id="19" name="文本框 15"/>
            <p:cNvSpPr txBox="1"/>
            <p:nvPr/>
          </p:nvSpPr>
          <p:spPr>
            <a:xfrm>
              <a:off x="827584" y="411510"/>
              <a:ext cx="22525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学认字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" contrast="11000"/>
                    </a14:imgEffect>
                    <a14:imgEffect>
                      <a14:colorTemperature colorTemp="6800"/>
                    </a14:imgEffect>
                    <a14:imgEffect>
                      <a14:saturation sat="104000"/>
                    </a14:imgEffect>
                    <a14:imgEffect>
                      <a14:sharpenSoften amoun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35646"/>
            <a:ext cx="8387445" cy="2939339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178899" y="1208525"/>
            <a:ext cx="8641571" cy="3455292"/>
            <a:chOff x="3599892" y="397980"/>
            <a:chExt cx="5364596" cy="4406018"/>
          </a:xfrm>
        </p:grpSpPr>
        <p:grpSp>
          <p:nvGrpSpPr>
            <p:cNvPr id="18" name="组合 17"/>
            <p:cNvGrpSpPr/>
            <p:nvPr/>
          </p:nvGrpSpPr>
          <p:grpSpPr>
            <a:xfrm>
              <a:off x="3599892" y="523941"/>
              <a:ext cx="5364596" cy="4280057"/>
              <a:chOff x="3599892" y="523941"/>
              <a:chExt cx="5364596" cy="4280057"/>
            </a:xfrm>
          </p:grpSpPr>
          <p:pic>
            <p:nvPicPr>
              <p:cNvPr id="20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753858" y="523941"/>
                <a:ext cx="179295" cy="2826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1" name="矩形 20"/>
              <p:cNvSpPr/>
              <p:nvPr/>
            </p:nvSpPr>
            <p:spPr>
              <a:xfrm>
                <a:off x="3599892" y="806632"/>
                <a:ext cx="5364596" cy="3997366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3689902" y="891848"/>
                <a:ext cx="5184576" cy="382693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r="-10459" b="27719"/>
            <a:stretch>
              <a:fillRect/>
            </a:stretch>
          </p:blipFill>
          <p:spPr bwMode="auto">
            <a:xfrm>
              <a:off x="8542936" y="397980"/>
              <a:ext cx="198044" cy="408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1" name="TextBox 10"/>
          <p:cNvSpPr txBox="1"/>
          <p:nvPr/>
        </p:nvSpPr>
        <p:spPr>
          <a:xfrm>
            <a:off x="1049037" y="1310883"/>
            <a:ext cx="2802883" cy="6848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9CCE36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r>
              <a:rPr lang="zh-CN" altLang="en-US" sz="4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学</a:t>
            </a:r>
            <a:r>
              <a:rPr lang="zh-CN" altLang="en-US" sz="4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校</a:t>
            </a:r>
            <a:endParaRPr lang="en-US" altLang="zh-CN" sz="40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9036" y="3438787"/>
            <a:ext cx="2802883" cy="6848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9CCE36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r>
              <a:rPr lang="zh-CN" altLang="en-US" sz="4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  花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endParaRPr lang="en-US" altLang="zh-CN" sz="4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83968" y="228585"/>
            <a:ext cx="1440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365" y="44382"/>
            <a:ext cx="1015200" cy="1015200"/>
          </a:xfrm>
          <a:prstGeom prst="rect">
            <a:avLst/>
          </a:prstGeom>
        </p:spPr>
      </p:pic>
      <p:sp>
        <p:nvSpPr>
          <p:cNvPr id="14" name="右箭头 13"/>
          <p:cNvSpPr/>
          <p:nvPr/>
        </p:nvSpPr>
        <p:spPr>
          <a:xfrm>
            <a:off x="2591472" y="3006739"/>
            <a:ext cx="3816424" cy="432048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标注 5"/>
          <p:cNvSpPr/>
          <p:nvPr/>
        </p:nvSpPr>
        <p:spPr>
          <a:xfrm>
            <a:off x="4047065" y="1595826"/>
            <a:ext cx="4248472" cy="2808312"/>
          </a:xfrm>
          <a:prstGeom prst="cloudCallout">
            <a:avLst>
              <a:gd name="adj1" fmla="val -89370"/>
              <a:gd name="adj2" fmla="val -3355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你还能分别给“学”“生”组成什么词语？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" contrast="11000"/>
                    </a14:imgEffect>
                    <a14:imgEffect>
                      <a14:colorTemperature colorTemp="6800"/>
                    </a14:imgEffect>
                    <a14:imgEffect>
                      <a14:saturation sat="104000"/>
                    </a14:imgEffect>
                    <a14:imgEffect>
                      <a14:sharpenSoften amoun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35646"/>
            <a:ext cx="8387445" cy="2939339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78899" y="1208525"/>
            <a:ext cx="8641571" cy="3455292"/>
            <a:chOff x="3599892" y="397980"/>
            <a:chExt cx="5364596" cy="4406018"/>
          </a:xfrm>
        </p:grpSpPr>
        <p:grpSp>
          <p:nvGrpSpPr>
            <p:cNvPr id="12" name="组合 11"/>
            <p:cNvGrpSpPr/>
            <p:nvPr/>
          </p:nvGrpSpPr>
          <p:grpSpPr>
            <a:xfrm>
              <a:off x="3599892" y="523941"/>
              <a:ext cx="5364596" cy="4280057"/>
              <a:chOff x="3599892" y="523941"/>
              <a:chExt cx="5364596" cy="4280057"/>
            </a:xfrm>
          </p:grpSpPr>
          <p:pic>
            <p:nvPicPr>
              <p:cNvPr id="14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753858" y="523941"/>
                <a:ext cx="179295" cy="2826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5" name="矩形 14"/>
              <p:cNvSpPr/>
              <p:nvPr/>
            </p:nvSpPr>
            <p:spPr>
              <a:xfrm>
                <a:off x="3599892" y="806632"/>
                <a:ext cx="5364596" cy="3997366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689902" y="891848"/>
                <a:ext cx="5184576" cy="382693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r="-10459" b="27719"/>
            <a:stretch>
              <a:fillRect/>
            </a:stretch>
          </p:blipFill>
          <p:spPr bwMode="auto">
            <a:xfrm>
              <a:off x="8542936" y="397980"/>
              <a:ext cx="198044" cy="408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" name="云形标注 5"/>
          <p:cNvSpPr/>
          <p:nvPr/>
        </p:nvSpPr>
        <p:spPr>
          <a:xfrm>
            <a:off x="3779912" y="411084"/>
            <a:ext cx="3312368" cy="2424572"/>
          </a:xfrm>
          <a:prstGeom prst="cloudCallout">
            <a:avLst>
              <a:gd name="adj1" fmla="val -79807"/>
              <a:gd name="adj2" fmla="val 73617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你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在哪一课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见过这个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句子？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3608" y="123478"/>
            <a:ext cx="1440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05" y="-60725"/>
            <a:ext cx="1015200" cy="1015200"/>
          </a:xfrm>
          <a:prstGeom prst="rect">
            <a:avLst/>
          </a:prstGeom>
        </p:spPr>
      </p:pic>
      <p:sp>
        <p:nvSpPr>
          <p:cNvPr id="17" name="右箭头 16"/>
          <p:cNvSpPr/>
          <p:nvPr/>
        </p:nvSpPr>
        <p:spPr>
          <a:xfrm>
            <a:off x="4112200" y="3651870"/>
            <a:ext cx="2260000" cy="432048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992" y="538976"/>
            <a:ext cx="3871930" cy="4186776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500861" y="633827"/>
            <a:ext cx="1575924" cy="424414"/>
          </a:xfrm>
          <a:prstGeom prst="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7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83568" y="771550"/>
            <a:ext cx="1776080" cy="246990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6000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jù</a:t>
            </a:r>
            <a:endParaRPr lang="en-US" altLang="zh-CN" sz="60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pPr algn="ctr">
              <a:defRPr/>
            </a:pPr>
            <a:r>
              <a:rPr lang="zh-CN" altLang="en-US" sz="9600" b="1" smtClean="0">
                <a:latin typeface="楷体" panose="02010609060101010101" pitchFamily="49" charset="-122"/>
                <a:ea typeface="楷体" panose="02010609060101010101" pitchFamily="49" charset="-122"/>
              </a:rPr>
              <a:t>句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536" y="3687147"/>
            <a:ext cx="3011670" cy="68480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造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 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"/>
                    </a14:imgEffect>
                    <a14:imgEffect>
                      <a14:sharpenSoften amoun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095" y="2162175"/>
            <a:ext cx="4667250" cy="819150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/>
          <p:cNvSpPr/>
          <p:nvPr/>
        </p:nvSpPr>
        <p:spPr>
          <a:xfrm>
            <a:off x="5652120" y="2355726"/>
            <a:ext cx="936104" cy="553591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4942597" y="3460670"/>
            <a:ext cx="1260140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词语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12260" y="3460670"/>
            <a:ext cx="1260140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6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标点</a:t>
            </a:r>
            <a:endParaRPr lang="zh-CN" altLang="en-US" dirty="0"/>
          </a:p>
        </p:txBody>
      </p:sp>
      <p:sp>
        <p:nvSpPr>
          <p:cNvPr id="22" name="椭圆 21"/>
          <p:cNvSpPr/>
          <p:nvPr/>
        </p:nvSpPr>
        <p:spPr>
          <a:xfrm>
            <a:off x="6588224" y="2632521"/>
            <a:ext cx="180020" cy="34880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animBg="1"/>
      <p:bldP spid="16" grpId="0"/>
      <p:bldP spid="18" grpId="0"/>
      <p:bldP spid="2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79512" y="1415554"/>
            <a:ext cx="3705002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读一读儿歌，圈画出你会拼读的字和音节。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" contrast="-2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627534"/>
            <a:ext cx="4272259" cy="4325190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3779912" y="195486"/>
            <a:ext cx="4473578" cy="4824536"/>
            <a:chOff x="3599892" y="483518"/>
            <a:chExt cx="5364596" cy="4320480"/>
          </a:xfrm>
        </p:grpSpPr>
        <p:grpSp>
          <p:nvGrpSpPr>
            <p:cNvPr id="7" name="组合 6"/>
            <p:cNvGrpSpPr/>
            <p:nvPr/>
          </p:nvGrpSpPr>
          <p:grpSpPr>
            <a:xfrm>
              <a:off x="3599892" y="583114"/>
              <a:ext cx="5364596" cy="4220884"/>
              <a:chOff x="3599892" y="583114"/>
              <a:chExt cx="5364596" cy="4220884"/>
            </a:xfrm>
          </p:grpSpPr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387904" y="583114"/>
                <a:ext cx="358589" cy="223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矩形 9"/>
              <p:cNvSpPr/>
              <p:nvPr/>
            </p:nvSpPr>
            <p:spPr>
              <a:xfrm>
                <a:off x="3599892" y="806632"/>
                <a:ext cx="5364596" cy="3997366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689902" y="891848"/>
                <a:ext cx="5184576" cy="382693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r="-10459" b="27719"/>
            <a:stretch>
              <a:fillRect/>
            </a:stretch>
          </p:blipFill>
          <p:spPr bwMode="auto">
            <a:xfrm>
              <a:off x="8062113" y="483518"/>
              <a:ext cx="396087" cy="323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290681" y="112298"/>
            <a:ext cx="2612335" cy="731260"/>
            <a:chOff x="3327817" y="2776594"/>
            <a:chExt cx="2612335" cy="73126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37493" y="2815277"/>
              <a:ext cx="2268000" cy="692577"/>
            </a:xfrm>
            <a:prstGeom prst="rect">
              <a:avLst/>
            </a:prstGeom>
          </p:spPr>
        </p:pic>
        <p:sp>
          <p:nvSpPr>
            <p:cNvPr id="18" name="文本框 14"/>
            <p:cNvSpPr txBox="1"/>
            <p:nvPr/>
          </p:nvSpPr>
          <p:spPr>
            <a:xfrm>
              <a:off x="3817261" y="2776594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朗读儿歌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422" y="1279822"/>
            <a:ext cx="514350" cy="27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3000"/>
                    </a14:imgEffect>
                    <a14:imgEffect>
                      <a14:saturation sat="10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2536"/>
            <a:ext cx="9180512" cy="5198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椭圆 10"/>
          <p:cNvSpPr/>
          <p:nvPr/>
        </p:nvSpPr>
        <p:spPr>
          <a:xfrm>
            <a:off x="3736156" y="1440488"/>
            <a:ext cx="907852" cy="84323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19995145">
            <a:off x="6612176" y="3503337"/>
            <a:ext cx="908118" cy="156211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39552" y="2722733"/>
            <a:ext cx="2660902" cy="2081265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555776" y="699542"/>
            <a:ext cx="100811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</a:t>
            </a:r>
            <a:endParaRPr lang="zh-CN" altLang="en-US" sz="13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76256" y="1851670"/>
            <a:ext cx="90762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</a:t>
            </a:r>
            <a:endParaRPr lang="en-US" altLang="zh-CN" sz="13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9786" y="1203598"/>
            <a:ext cx="115448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</a:t>
            </a:r>
            <a:endParaRPr lang="en-US" altLang="zh-CN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-1935" y="51470"/>
            <a:ext cx="32747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32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个声母宝宝就藏在这幅图里，快来找一找吧！</a:t>
            </a:r>
            <a:endParaRPr lang="en-US" altLang="zh-CN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4" grpId="0" bldLvl="0" animBg="1"/>
      <p:bldP spid="18" grpId="0"/>
      <p:bldP spid="19" grpId="0"/>
      <p:bldP spid="20" grpId="0"/>
      <p:bldP spid="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51520" y="1775594"/>
            <a:ext cx="3416970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集体拍手读儿歌，注意读对标红的音节。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" contrast="-2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622824"/>
            <a:ext cx="4272259" cy="4325190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3779912" y="195486"/>
            <a:ext cx="4473578" cy="4824536"/>
            <a:chOff x="3599892" y="483518"/>
            <a:chExt cx="5364596" cy="4320480"/>
          </a:xfrm>
        </p:grpSpPr>
        <p:grpSp>
          <p:nvGrpSpPr>
            <p:cNvPr id="7" name="组合 6"/>
            <p:cNvGrpSpPr/>
            <p:nvPr/>
          </p:nvGrpSpPr>
          <p:grpSpPr>
            <a:xfrm>
              <a:off x="3599892" y="583114"/>
              <a:ext cx="5364596" cy="4220884"/>
              <a:chOff x="3599892" y="583114"/>
              <a:chExt cx="5364596" cy="4220884"/>
            </a:xfrm>
          </p:grpSpPr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8387904" y="583114"/>
                <a:ext cx="358589" cy="223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矩形 9"/>
              <p:cNvSpPr/>
              <p:nvPr/>
            </p:nvSpPr>
            <p:spPr>
              <a:xfrm>
                <a:off x="3599892" y="806632"/>
                <a:ext cx="5364596" cy="3997366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689902" y="891848"/>
                <a:ext cx="5184576" cy="382693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r="-10459" b="27719"/>
            <a:stretch>
              <a:fillRect/>
            </a:stretch>
          </p:blipFill>
          <p:spPr bwMode="auto">
            <a:xfrm>
              <a:off x="8062113" y="483518"/>
              <a:ext cx="396087" cy="323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179512" y="195486"/>
            <a:ext cx="2601813" cy="724323"/>
            <a:chOff x="3410347" y="3719635"/>
            <a:chExt cx="2601813" cy="72432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09223" y="3751381"/>
              <a:ext cx="2268000" cy="692577"/>
            </a:xfrm>
            <a:prstGeom prst="rect">
              <a:avLst/>
            </a:prstGeom>
          </p:spPr>
        </p:pic>
        <p:sp>
          <p:nvSpPr>
            <p:cNvPr id="14" name="文本框 14"/>
            <p:cNvSpPr txBox="1"/>
            <p:nvPr/>
          </p:nvSpPr>
          <p:spPr>
            <a:xfrm>
              <a:off x="3889269" y="3719635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练读儿歌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422" y="1279822"/>
            <a:ext cx="514350" cy="27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80962" y="1264332"/>
            <a:ext cx="59266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一、我能把音节补充完整。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6141" y="2338805"/>
            <a:ext cx="512643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</a:t>
            </a:r>
            <a:endParaRPr lang="en-US" altLang="zh-CN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22505" y="2705178"/>
            <a:ext cx="507654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1096728" y="2377247"/>
            <a:ext cx="1668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（    ）</a:t>
            </a:r>
            <a:endParaRPr lang="zh-CN" altLang="en-US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2405056" y="2701493"/>
            <a:ext cx="6480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3061890" y="2354032"/>
            <a:ext cx="85533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zá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242430" y="2331253"/>
            <a:ext cx="512643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</a:t>
            </a:r>
            <a:endParaRPr lang="en-US" altLang="zh-CN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4596182" y="2654418"/>
            <a:ext cx="507654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6929290" y="2364630"/>
            <a:ext cx="2214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（        ）</a:t>
            </a:r>
            <a:endParaRPr lang="zh-CN" altLang="en-US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67" name="直接箭头连接符 66"/>
          <p:cNvCxnSpPr/>
          <p:nvPr/>
        </p:nvCxnSpPr>
        <p:spPr>
          <a:xfrm>
            <a:off x="6566420" y="2639741"/>
            <a:ext cx="6480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5159961" y="2309112"/>
            <a:ext cx="3564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-36512" y="3440875"/>
            <a:ext cx="1649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（    </a:t>
            </a:r>
            <a:r>
              <a:rPr lang="zh-CN" altLang="en-US" sz="32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）</a:t>
            </a:r>
            <a:endParaRPr lang="zh-CN" altLang="en-US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1102101" y="3737331"/>
            <a:ext cx="507654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1637070" y="3410526"/>
            <a:ext cx="5126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ù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2" name="直接箭头连接符 71"/>
          <p:cNvCxnSpPr/>
          <p:nvPr/>
        </p:nvCxnSpPr>
        <p:spPr>
          <a:xfrm>
            <a:off x="2149713" y="3750692"/>
            <a:ext cx="6480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2862098" y="3410526"/>
            <a:ext cx="85533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cù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116552" y="3410525"/>
            <a:ext cx="85533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</a:t>
            </a:r>
            <a:endParaRPr lang="en-US" altLang="zh-CN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5484381" y="3801989"/>
            <a:ext cx="507654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5665941" y="3498300"/>
            <a:ext cx="166836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（   ）</a:t>
            </a:r>
            <a:endParaRPr lang="zh-CN" altLang="en-US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77" name="直接箭头连接符 76"/>
          <p:cNvCxnSpPr/>
          <p:nvPr/>
        </p:nvCxnSpPr>
        <p:spPr>
          <a:xfrm>
            <a:off x="6890456" y="3780149"/>
            <a:ext cx="64807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>
            <a:off x="7538528" y="3410524"/>
            <a:ext cx="999163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suǒ</a:t>
            </a:r>
            <a:endParaRPr lang="en-US" altLang="zh-CN" sz="3600" b="1" dirty="0" err="1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78250" y="2331253"/>
            <a:ext cx="5004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á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7400604" y="2292634"/>
            <a:ext cx="10531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cuō</a:t>
            </a:r>
            <a:endParaRPr lang="en-US" altLang="zh-CN" sz="3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469602" y="3414166"/>
            <a:ext cx="85533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</a:t>
            </a:r>
            <a:endParaRPr lang="en-US" altLang="zh-CN" sz="3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077464" y="3427526"/>
            <a:ext cx="86573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ǒ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107337" y="2292342"/>
            <a:ext cx="3564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ō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618523" y="2632278"/>
            <a:ext cx="507654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596182" y="3799223"/>
            <a:ext cx="507654" cy="0"/>
          </a:xfrm>
          <a:prstGeom prst="line">
            <a:avLst/>
          </a:prstGeom>
          <a:ln w="2857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5031514" y="3437587"/>
            <a:ext cx="3564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36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41328" y="195486"/>
            <a:ext cx="2610240" cy="720080"/>
            <a:chOff x="341328" y="3939902"/>
            <a:chExt cx="2610240" cy="720080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35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9" grpId="0"/>
      <p:bldP spid="80" grpId="0"/>
      <p:bldP spid="8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647149" y="3795885"/>
            <a:ext cx="43204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紫色衣服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 z z </a:t>
            </a:r>
            <a:endParaRPr lang="zh-CN" altLang="en-US" sz="4400" b="1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3399" y="1175732"/>
            <a:ext cx="114005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3" name="Picture 3" descr="D:\蒋长青\20秋工作项目\一年级课件\一年级拼音单元口型图\zcsr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1610" r="100000">
                        <a14:foregroundMark x1="14789" y1="35109" x2="22636" y2="46247"/>
                        <a14:foregroundMark x1="59960" y1="40436" x2="77062" y2="60533"/>
                        <a14:foregroundMark x1="76258" y1="45521" x2="51006" y2="50121"/>
                        <a14:foregroundMark x1="52113" y1="56659" x2="79477" y2="58111"/>
                        <a14:foregroundMark x1="80282" y1="54722" x2="75151" y2="52785"/>
                        <a14:foregroundMark x1="49698" y1="48910" x2="55332" y2="54722"/>
                        <a14:foregroundMark x1="14487" y1="23487" x2="14487" y2="23487"/>
                        <a14:foregroundMark x1="14487" y1="23487" x2="12575" y2="35109"/>
                        <a14:foregroundMark x1="19618" y1="75061" x2="22636" y2="79419"/>
                        <a14:foregroundMark x1="23139" y1="80145" x2="23642" y2="89346"/>
                        <a14:foregroundMark x1="23642" y1="88620" x2="22032" y2="997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432" y="1869038"/>
            <a:ext cx="3117603" cy="1296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645861"/>
            <a:ext cx="3475421" cy="4021339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214704" y="267494"/>
            <a:ext cx="2222650" cy="745194"/>
            <a:chOff x="395536" y="331780"/>
            <a:chExt cx="2222650" cy="74519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5937" y="383823"/>
              <a:ext cx="1874647" cy="693151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864933" y="331780"/>
              <a:ext cx="175325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我会读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647149" y="3795885"/>
            <a:ext cx="43204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三只刺猬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 c c</a:t>
            </a:r>
            <a:endParaRPr lang="zh-CN" altLang="en-US" sz="4400" b="1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3399" y="1175732"/>
            <a:ext cx="115448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3" name="Picture 3" descr="D:\蒋长青\20秋工作项目\一年级课件\一年级拼音单元口型图\zcsr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1610" r="100000">
                        <a14:foregroundMark x1="14789" y1="35109" x2="22636" y2="46247"/>
                        <a14:foregroundMark x1="59960" y1="40436" x2="77062" y2="60533"/>
                        <a14:foregroundMark x1="76258" y1="45521" x2="51006" y2="50121"/>
                        <a14:foregroundMark x1="52113" y1="56659" x2="79477" y2="58111"/>
                        <a14:foregroundMark x1="80282" y1="54722" x2="75151" y2="52785"/>
                        <a14:foregroundMark x1="49698" y1="48910" x2="55332" y2="54722"/>
                        <a14:foregroundMark x1="14487" y1="23487" x2="14487" y2="23487"/>
                        <a14:foregroundMark x1="14487" y1="23487" x2="12575" y2="35109"/>
                        <a14:foregroundMark x1="19618" y1="75061" x2="22636" y2="79419"/>
                        <a14:foregroundMark x1="23139" y1="80145" x2="23642" y2="89346"/>
                        <a14:foregroundMark x1="23642" y1="88620" x2="22032" y2="997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432" y="1869038"/>
            <a:ext cx="3117603" cy="1296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1"/>
          <a:stretch>
            <a:fillRect/>
          </a:stretch>
        </p:blipFill>
        <p:spPr bwMode="auto">
          <a:xfrm>
            <a:off x="5201035" y="1112949"/>
            <a:ext cx="3659662" cy="2808312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647149" y="3795885"/>
            <a:ext cx="43204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蚕儿吐丝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 s s</a:t>
            </a:r>
            <a:endParaRPr lang="zh-CN" altLang="en-US" sz="4400" b="1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3399" y="1175732"/>
            <a:ext cx="90762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3" name="Picture 3" descr="D:\蒋长青\20秋工作项目\一年级课件\一年级拼音单元口型图\zcsr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1610" r="100000">
                        <a14:foregroundMark x1="14789" y1="35109" x2="22636" y2="46247"/>
                        <a14:foregroundMark x1="59960" y1="40436" x2="77062" y2="60533"/>
                        <a14:foregroundMark x1="76258" y1="45521" x2="51006" y2="50121"/>
                        <a14:foregroundMark x1="52113" y1="56659" x2="79477" y2="58111"/>
                        <a14:foregroundMark x1="80282" y1="54722" x2="75151" y2="52785"/>
                        <a14:foregroundMark x1="49698" y1="48910" x2="55332" y2="54722"/>
                        <a14:foregroundMark x1="14487" y1="23487" x2="14487" y2="23487"/>
                        <a14:foregroundMark x1="14487" y1="23487" x2="12575" y2="35109"/>
                        <a14:foregroundMark x1="19618" y1="75061" x2="22636" y2="79419"/>
                        <a14:foregroundMark x1="23139" y1="80145" x2="23642" y2="89346"/>
                        <a14:foregroundMark x1="23642" y1="88620" x2="22032" y2="997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69038"/>
            <a:ext cx="3117603" cy="1296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3"/>
          <a:stretch>
            <a:fillRect/>
          </a:stretch>
        </p:blipFill>
        <p:spPr bwMode="auto">
          <a:xfrm>
            <a:off x="5055432" y="627534"/>
            <a:ext cx="3773031" cy="3749402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619672" y="486676"/>
            <a:ext cx="484255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6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</a:t>
            </a:r>
            <a:endParaRPr lang="en-US" altLang="zh-CN" sz="16600" b="1" dirty="0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052787" y="483518"/>
            <a:ext cx="135165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6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c</a:t>
            </a:r>
            <a:endParaRPr lang="en-US" altLang="zh-CN" sz="1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41436" y="485873"/>
            <a:ext cx="1055097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6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</a:t>
            </a:r>
            <a:endParaRPr lang="en-US" altLang="zh-CN" sz="1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56205" y="3435846"/>
            <a:ext cx="73448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平舌音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：发音时舌尖向前平伸。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30009" y="302997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联系生活读一读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179512" y="4120098"/>
            <a:ext cx="30746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smtClean="0"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桌</a:t>
            </a:r>
            <a:r>
              <a:rPr lang="zh-CN" altLang="en-US" sz="2800" b="1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子</a:t>
            </a:r>
            <a:r>
              <a:rPr lang="zh-CN" altLang="en-US" sz="2800" b="1" smtClean="0"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桌</a:t>
            </a:r>
            <a:r>
              <a:rPr lang="zh-CN" altLang="en-US" sz="2800" b="1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子 </a:t>
            </a:r>
            <a:r>
              <a:rPr lang="en-US" altLang="zh-CN" sz="2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 z z</a:t>
            </a:r>
            <a:endParaRPr lang="en-US" altLang="zh-CN" sz="2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99792" y="4138012"/>
            <a:ext cx="325310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磁</a:t>
            </a:r>
            <a:r>
              <a:rPr lang="zh-CN" altLang="en-US" sz="28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铁</a:t>
            </a:r>
            <a:r>
              <a:rPr lang="zh-CN" altLang="en-US" sz="2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磁</a:t>
            </a:r>
            <a:r>
              <a:rPr lang="zh-CN" altLang="en-US" sz="2800" b="1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铁 </a:t>
            </a:r>
            <a:r>
              <a:rPr lang="en-US" altLang="zh-CN" sz="2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  <a:sym typeface="+mn-ea"/>
              </a:rPr>
              <a:t>c c c</a:t>
            </a:r>
            <a:endParaRPr lang="en-US" altLang="zh-CN" sz="2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6104960" y="4120098"/>
            <a:ext cx="26435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 b="1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肉</a:t>
            </a:r>
            <a:r>
              <a:rPr lang="zh-CN" altLang="en-US" sz="2800" b="1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丝</a:t>
            </a:r>
            <a:r>
              <a:rPr lang="zh-CN" altLang="en-US" sz="2800" b="1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肉</a:t>
            </a:r>
            <a:r>
              <a:rPr lang="zh-CN" altLang="en-US" sz="2800" b="1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丝</a:t>
            </a:r>
            <a:r>
              <a:rPr lang="zh-CN" altLang="en-US" sz="2800" b="1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 </a:t>
            </a:r>
            <a:r>
              <a:rPr lang="en-US" altLang="zh-CN" sz="2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s s s</a:t>
            </a:r>
            <a:endParaRPr lang="en-US" altLang="zh-CN" sz="2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79" y="1168160"/>
            <a:ext cx="2541513" cy="2699734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798" y="1168160"/>
            <a:ext cx="2624332" cy="2699733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168160"/>
            <a:ext cx="3220028" cy="2699733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57486" y="0"/>
            <a:ext cx="1013927" cy="1013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0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45861"/>
            <a:ext cx="3475421" cy="4021339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95536" y="3615400"/>
            <a:ext cx="4608512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400" b="1">
                <a:latin typeface="宋体" panose="02010600030101010101" pitchFamily="2" charset="-122"/>
                <a:cs typeface="汉语拼音" panose="020B0604020202020204" pitchFamily="34" charset="0"/>
              </a:rPr>
              <a:t>像</a:t>
            </a:r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个</a:t>
            </a:r>
            <a:r>
              <a:rPr lang="en-US" altLang="zh-CN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2</a:t>
            </a:r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字</a:t>
            </a:r>
            <a:r>
              <a:rPr lang="en-US" altLang="zh-CN" sz="44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 z z z</a:t>
            </a:r>
            <a:endParaRPr lang="en-US" altLang="zh-CN" sz="44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07704" y="627534"/>
            <a:ext cx="114005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04048" y="621144"/>
            <a:ext cx="92969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z</a:t>
            </a:r>
            <a:endParaRPr lang="zh-CN" altLang="en-US" sz="4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9512" y="262985"/>
            <a:ext cx="2154230" cy="724589"/>
            <a:chOff x="337765" y="364326"/>
            <a:chExt cx="2154230" cy="72458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7816" y="396338"/>
              <a:ext cx="1778181" cy="692577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827584" y="364326"/>
              <a:ext cx="166441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65" y="39633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</p:bldLst>
  </p:timing>
</p:sld>
</file>

<file path=ppt/tags/tag1.xml><?xml version="1.0" encoding="utf-8"?>
<p:tagLst xmlns:p="http://schemas.openxmlformats.org/presentationml/2006/main">
  <p:tag name="KSO_WM_DOC_GUID" val="{e88d2ce9-9fb2-47e8-a321-84ba6244533a}"/>
  <p:tag name="KSO_WPP_MARK_KEY" val="318a35a5-7807-4d35-9d55-935ad49e1ff4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rgbClr val="FF0000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1094</Words>
  <Application>WPS 演示</Application>
  <PresentationFormat>全屏显示(16:9)</PresentationFormat>
  <Paragraphs>289</Paragraphs>
  <Slides>31</Slides>
  <Notes>6</Notes>
  <HiddenSlides>0</HiddenSlides>
  <MMClips>2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9" baseType="lpstr">
      <vt:lpstr>Arial</vt:lpstr>
      <vt:lpstr>宋体</vt:lpstr>
      <vt:lpstr>Wingdings</vt:lpstr>
      <vt:lpstr>汉语拼音</vt:lpstr>
      <vt:lpstr>楷体</vt:lpstr>
      <vt:lpstr>黑体</vt:lpstr>
      <vt:lpstr>方正粗黑宋简体</vt:lpstr>
      <vt:lpstr>Meiryo</vt:lpstr>
      <vt:lpstr>华文细黑</vt:lpstr>
      <vt:lpstr>微软雅黑</vt:lpstr>
      <vt:lpstr>Calibri</vt:lpstr>
      <vt:lpstr>Times New Roman</vt:lpstr>
      <vt:lpstr>Arial Unicode MS</vt:lpstr>
      <vt:lpstr>Gulim</vt:lpstr>
      <vt:lpstr>PinYinok</vt:lpstr>
      <vt:lpstr>Arial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146</cp:revision>
  <dcterms:created xsi:type="dcterms:W3CDTF">2017-03-17T02:28:00Z</dcterms:created>
  <dcterms:modified xsi:type="dcterms:W3CDTF">2022-11-27T17:09:29Z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692F51B0BC97420AAE5FF258504B7626</vt:lpwstr>
  </property>
</Properties>
</file>