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4"/>
  </p:notesMasterIdLst>
  <p:sldIdLst>
    <p:sldId id="462" r:id="rId3"/>
    <p:sldId id="991" r:id="rId5"/>
    <p:sldId id="1112" r:id="rId6"/>
    <p:sldId id="1009" r:id="rId7"/>
    <p:sldId id="1084" r:id="rId8"/>
    <p:sldId id="1085" r:id="rId9"/>
    <p:sldId id="1086" r:id="rId10"/>
    <p:sldId id="1122" r:id="rId11"/>
    <p:sldId id="1088" r:id="rId12"/>
    <p:sldId id="1059" r:id="rId13"/>
    <p:sldId id="1071" r:id="rId14"/>
    <p:sldId id="1106" r:id="rId15"/>
    <p:sldId id="1115" r:id="rId16"/>
    <p:sldId id="1089" r:id="rId17"/>
    <p:sldId id="1090" r:id="rId18"/>
    <p:sldId id="1056" r:id="rId19"/>
    <p:sldId id="1116" r:id="rId20"/>
    <p:sldId id="1057" r:id="rId21"/>
    <p:sldId id="1063" r:id="rId22"/>
    <p:sldId id="1062" r:id="rId23"/>
    <p:sldId id="1091" r:id="rId24"/>
    <p:sldId id="1064" r:id="rId25"/>
    <p:sldId id="1097" r:id="rId26"/>
    <p:sldId id="1117" r:id="rId27"/>
  </p:sldIdLst>
  <p:sldSz cx="9144000" cy="5143500" type="screen16x9"/>
  <p:notesSz cx="6858000" cy="9144000"/>
  <p:embeddedFontLst>
    <p:embeddedFont>
      <p:font typeface="楷体" panose="02010609060101010101" pitchFamily="49" charset="-122"/>
      <p:regular r:id="rId31"/>
    </p:embeddedFont>
    <p:embeddedFont>
      <p:font typeface="黑体" panose="02010609060101010101" pitchFamily="49" charset="-122"/>
      <p:regular r:id="rId32"/>
    </p:embeddedFont>
    <p:embeddedFont>
      <p:font typeface="Calibri" panose="020F0502020204030204" pitchFamily="34" charset="0"/>
      <p:regular r:id="rId33"/>
      <p:bold r:id="rId34"/>
      <p:italic r:id="rId35"/>
      <p:boldItalic r:id="rId36"/>
    </p:embeddedFont>
    <p:embeddedFont>
      <p:font typeface="汉语拼音" panose="020B0604020202020204" pitchFamily="34" charset="0"/>
      <p:regular r:id="rId37"/>
    </p:embeddedFont>
    <p:embeddedFont>
      <p:font typeface="微软雅黑" panose="020B0503020204020204" charset="-122"/>
      <p:regular r:id="rId38"/>
    </p:embeddedFont>
    <p:embeddedFont>
      <p:font typeface="PinYinok" panose="020B0603050302020204" charset="0"/>
      <p:regular r:id="rId39"/>
    </p:embeddedFont>
  </p:embeddedFontLst>
  <p:custDataLst>
    <p:tags r:id="rId4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78A74BE4-B964-4C4A-A460-CA5F4E94CF04}">
          <p14:sldIdLst>
            <p14:sldId id="462"/>
            <p14:sldId id="991"/>
            <p14:sldId id="1112"/>
            <p14:sldId id="1009"/>
            <p14:sldId id="1084"/>
            <p14:sldId id="1085"/>
            <p14:sldId id="1086"/>
            <p14:sldId id="1122"/>
            <p14:sldId id="1088"/>
            <p14:sldId id="1059"/>
            <p14:sldId id="1071"/>
            <p14:sldId id="1106"/>
            <p14:sldId id="1115"/>
            <p14:sldId id="1089"/>
            <p14:sldId id="1090"/>
            <p14:sldId id="1056"/>
            <p14:sldId id="1116"/>
            <p14:sldId id="1057"/>
            <p14:sldId id="1063"/>
            <p14:sldId id="1062"/>
            <p14:sldId id="1091"/>
            <p14:sldId id="1064"/>
            <p14:sldId id="1097"/>
            <p14:sldId id="1117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FFCCFF"/>
    <a:srgbClr val="F0A6D6"/>
    <a:srgbClr val="ECAAC3"/>
    <a:srgbClr val="4BCBE5"/>
    <a:srgbClr val="0000FF"/>
    <a:srgbClr val="34DB18"/>
    <a:srgbClr val="93E312"/>
    <a:srgbClr val="F0A240"/>
    <a:srgbClr val="D39E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90" autoAdjust="0"/>
    <p:restoredTop sz="94660"/>
  </p:normalViewPr>
  <p:slideViewPr>
    <p:cSldViewPr>
      <p:cViewPr>
        <p:scale>
          <a:sx n="100" d="100"/>
          <a:sy n="100" d="100"/>
        </p:scale>
        <p:origin x="-600" y="-294"/>
      </p:cViewPr>
      <p:guideLst>
        <p:guide orient="horz" pos="1620"/>
        <p:guide pos="285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0" Type="http://schemas.openxmlformats.org/officeDocument/2006/relationships/tags" Target="tags/tag1.xml"/><Relationship Id="rId4" Type="http://schemas.openxmlformats.org/officeDocument/2006/relationships/notesMaster" Target="notesMasters/notesMaster1.xml"/><Relationship Id="rId39" Type="http://schemas.openxmlformats.org/officeDocument/2006/relationships/font" Target="fonts/font9.fntdata"/><Relationship Id="rId38" Type="http://schemas.openxmlformats.org/officeDocument/2006/relationships/font" Target="fonts/font8.fntdata"/><Relationship Id="rId37" Type="http://schemas.openxmlformats.org/officeDocument/2006/relationships/font" Target="fonts/font7.fntdata"/><Relationship Id="rId36" Type="http://schemas.openxmlformats.org/officeDocument/2006/relationships/font" Target="fonts/font6.fntdata"/><Relationship Id="rId35" Type="http://schemas.openxmlformats.org/officeDocument/2006/relationships/font" Target="fonts/font5.fntdata"/><Relationship Id="rId34" Type="http://schemas.openxmlformats.org/officeDocument/2006/relationships/font" Target="fonts/font4.fntdata"/><Relationship Id="rId33" Type="http://schemas.openxmlformats.org/officeDocument/2006/relationships/font" Target="fonts/font3.fntdata"/><Relationship Id="rId32" Type="http://schemas.openxmlformats.org/officeDocument/2006/relationships/font" Target="fonts/font2.fntdata"/><Relationship Id="rId31" Type="http://schemas.openxmlformats.org/officeDocument/2006/relationships/font" Target="fonts/font1.fntdata"/><Relationship Id="rId30" Type="http://schemas.openxmlformats.org/officeDocument/2006/relationships/tableStyles" Target="tableStyles.xml"/><Relationship Id="rId3" Type="http://schemas.openxmlformats.org/officeDocument/2006/relationships/slide" Target="slides/slide1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533" y="685800"/>
            <a:ext cx="6094934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063"/>
          <a:stretch>
            <a:fillRect/>
          </a:stretch>
        </p:blipFill>
        <p:spPr bwMode="auto">
          <a:xfrm>
            <a:off x="-36512" y="1"/>
            <a:ext cx="9180512" cy="5143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123478"/>
            <a:ext cx="1017948" cy="40230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65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.xml"/><Relationship Id="rId6" Type="http://schemas.openxmlformats.org/officeDocument/2006/relationships/slideLayout" Target="../slideLayouts/slideLayout1.xml"/><Relationship Id="rId5" Type="http://schemas.openxmlformats.org/officeDocument/2006/relationships/slide" Target="slide1.xml"/><Relationship Id="rId4" Type="http://schemas.openxmlformats.org/officeDocument/2006/relationships/slide" Target="slide20.xml"/><Relationship Id="rId3" Type="http://schemas.openxmlformats.org/officeDocument/2006/relationships/slide" Target="slide2.xml"/><Relationship Id="rId2" Type="http://schemas.microsoft.com/office/2007/relationships/hdphoto" Target="../media/image4.wdp"/><Relationship Id="rId1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2.xml"/><Relationship Id="rId2" Type="http://schemas.microsoft.com/office/2007/relationships/hdphoto" Target="../media/image6.wdp"/><Relationship Id="rId1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8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8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8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2.xml"/><Relationship Id="rId2" Type="http://schemas.microsoft.com/office/2007/relationships/hdphoto" Target="../media/image8.wdp"/><Relationship Id="rId1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2.xml"/><Relationship Id="rId2" Type="http://schemas.microsoft.com/office/2007/relationships/hdphoto" Target="../media/image6.wdp"/><Relationship Id="rId1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2.xml"/><Relationship Id="rId2" Type="http://schemas.microsoft.com/office/2007/relationships/hdphoto" Target="../media/image6.wdp"/><Relationship Id="rId1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2573" b="11328"/>
          <a:stretch>
            <a:fillRect/>
          </a:stretch>
        </p:blipFill>
        <p:spPr>
          <a:xfrm>
            <a:off x="323528" y="2318224"/>
            <a:ext cx="2164080" cy="1694180"/>
          </a:xfrm>
          <a:prstGeom prst="round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2082431" y="843558"/>
            <a:ext cx="6233985" cy="1283043"/>
          </a:xfrm>
          <a:prstGeom prst="rect">
            <a:avLst/>
          </a:prstGeom>
          <a:noFill/>
        </p:spPr>
        <p:txBody>
          <a:bodyPr wrap="square" lIns="51435" tIns="25717" rIns="51435" bIns="25717" rtlCol="0">
            <a:spAutoFit/>
          </a:bodyPr>
          <a:lstStyle/>
          <a:p>
            <a:r>
              <a:rPr lang="zh-CN" altLang="en-US" sz="8000" b="1" dirty="0">
                <a:ln w="9525">
                  <a:solidFill>
                    <a:schemeClr val="bg1"/>
                  </a:solidFill>
                  <a:prstDash val="solid"/>
                </a:ln>
                <a:latin typeface="楷体" panose="02010609060101010101" pitchFamily="49" charset="-122"/>
                <a:ea typeface="楷体" panose="02010609060101010101" pitchFamily="49" charset="-122"/>
              </a:rPr>
              <a:t>语文</a:t>
            </a:r>
            <a:r>
              <a:rPr lang="zh-CN" altLang="en-US" sz="8000" b="1" dirty="0" smtClean="0">
                <a:ln w="9525">
                  <a:solidFill>
                    <a:schemeClr val="bg1"/>
                  </a:solidFill>
                  <a:prstDash val="solid"/>
                </a:ln>
                <a:latin typeface="楷体" panose="02010609060101010101" pitchFamily="49" charset="-122"/>
                <a:ea typeface="楷体" panose="02010609060101010101" pitchFamily="49" charset="-122"/>
              </a:rPr>
              <a:t>园地二</a:t>
            </a:r>
            <a:endParaRPr lang="zh-CN" altLang="en-US" sz="8000" b="1" dirty="0">
              <a:ln w="9525">
                <a:solidFill>
                  <a:schemeClr val="bg1"/>
                </a:solidFill>
                <a:prstDash val="solid"/>
              </a:ln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3240072" y="2566355"/>
            <a:ext cx="2816764" cy="646331"/>
            <a:chOff x="5499652" y="3435846"/>
            <a:chExt cx="2816764" cy="646331"/>
          </a:xfrm>
        </p:grpSpPr>
        <p:sp>
          <p:nvSpPr>
            <p:cNvPr id="29" name="文本框 15">
              <a:hlinkClick r:id="rId3" action="ppaction://hlinksldjump"/>
            </p:cNvPr>
            <p:cNvSpPr txBox="1"/>
            <p:nvPr/>
          </p:nvSpPr>
          <p:spPr>
            <a:xfrm>
              <a:off x="5634111" y="3435846"/>
              <a:ext cx="254784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1" lang="zh-CN" altLang="en-US" sz="36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宋体" panose="02010600030101010101" pitchFamily="2" charset="-122"/>
                  <a:ea typeface="宋体" panose="02010600030101010101" pitchFamily="2" charset="-122"/>
                </a:rPr>
                <a:t>第一课时</a:t>
              </a:r>
              <a:endParaRPr kumimoji="1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30" name="iconfont-1191-870150"/>
            <p:cNvSpPr>
              <a:spLocks noChangeAspect="1"/>
            </p:cNvSpPr>
            <p:nvPr/>
          </p:nvSpPr>
          <p:spPr bwMode="auto">
            <a:xfrm>
              <a:off x="8033446" y="3546784"/>
              <a:ext cx="282970" cy="424454"/>
            </a:xfrm>
            <a:custGeom>
              <a:avLst/>
              <a:gdLst>
                <a:gd name="T0" fmla="*/ 2486 w 2486"/>
                <a:gd name="T1" fmla="*/ 1865 h 3729"/>
                <a:gd name="T2" fmla="*/ 0 w 2486"/>
                <a:gd name="T3" fmla="*/ 0 h 3729"/>
                <a:gd name="T4" fmla="*/ 0 w 2486"/>
                <a:gd name="T5" fmla="*/ 3729 h 3729"/>
                <a:gd name="T6" fmla="*/ 2486 w 2486"/>
                <a:gd name="T7" fmla="*/ 1865 h 3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86" h="3729">
                  <a:moveTo>
                    <a:pt x="2486" y="1865"/>
                  </a:moveTo>
                  <a:lnTo>
                    <a:pt x="0" y="0"/>
                  </a:lnTo>
                  <a:lnTo>
                    <a:pt x="0" y="3729"/>
                  </a:lnTo>
                  <a:lnTo>
                    <a:pt x="2486" y="1865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</p:sp>
        <p:sp>
          <p:nvSpPr>
            <p:cNvPr id="31" name="iconfont-1191-870150"/>
            <p:cNvSpPr>
              <a:spLocks noChangeAspect="1"/>
            </p:cNvSpPr>
            <p:nvPr/>
          </p:nvSpPr>
          <p:spPr bwMode="auto">
            <a:xfrm rot="10800000">
              <a:off x="5499652" y="3546785"/>
              <a:ext cx="282970" cy="424454"/>
            </a:xfrm>
            <a:custGeom>
              <a:avLst/>
              <a:gdLst>
                <a:gd name="T0" fmla="*/ 2486 w 2486"/>
                <a:gd name="T1" fmla="*/ 1865 h 3729"/>
                <a:gd name="T2" fmla="*/ 0 w 2486"/>
                <a:gd name="T3" fmla="*/ 0 h 3729"/>
                <a:gd name="T4" fmla="*/ 0 w 2486"/>
                <a:gd name="T5" fmla="*/ 3729 h 3729"/>
                <a:gd name="T6" fmla="*/ 2486 w 2486"/>
                <a:gd name="T7" fmla="*/ 1865 h 3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86" h="3729">
                  <a:moveTo>
                    <a:pt x="2486" y="1865"/>
                  </a:moveTo>
                  <a:lnTo>
                    <a:pt x="0" y="0"/>
                  </a:lnTo>
                  <a:lnTo>
                    <a:pt x="0" y="3729"/>
                  </a:lnTo>
                  <a:lnTo>
                    <a:pt x="2486" y="1865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</p:sp>
      </p:grpSp>
      <p:grpSp>
        <p:nvGrpSpPr>
          <p:cNvPr id="32" name="组合 31"/>
          <p:cNvGrpSpPr/>
          <p:nvPr/>
        </p:nvGrpSpPr>
        <p:grpSpPr>
          <a:xfrm>
            <a:off x="3240072" y="3290003"/>
            <a:ext cx="2816764" cy="646331"/>
            <a:chOff x="5499652" y="4197909"/>
            <a:chExt cx="2816764" cy="646331"/>
          </a:xfrm>
        </p:grpSpPr>
        <p:sp>
          <p:nvSpPr>
            <p:cNvPr id="33" name="文本框 15">
              <a:hlinkClick r:id="rId4" action="ppaction://hlinksldjump"/>
            </p:cNvPr>
            <p:cNvSpPr txBox="1"/>
            <p:nvPr/>
          </p:nvSpPr>
          <p:spPr>
            <a:xfrm>
              <a:off x="5634111" y="4197909"/>
              <a:ext cx="2547846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1" lang="zh-CN" altLang="en-US" sz="36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宋体" panose="02010600030101010101" pitchFamily="2" charset="-122"/>
                  <a:ea typeface="宋体" panose="02010600030101010101" pitchFamily="2" charset="-122"/>
                </a:rPr>
                <a:t>第二课时</a:t>
              </a:r>
              <a:endParaRPr kumimoji="1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34" name="iconfont-1191-870150"/>
            <p:cNvSpPr>
              <a:spLocks noChangeAspect="1"/>
            </p:cNvSpPr>
            <p:nvPr/>
          </p:nvSpPr>
          <p:spPr bwMode="auto">
            <a:xfrm>
              <a:off x="8033446" y="4308847"/>
              <a:ext cx="282970" cy="424454"/>
            </a:xfrm>
            <a:custGeom>
              <a:avLst/>
              <a:gdLst>
                <a:gd name="T0" fmla="*/ 2486 w 2486"/>
                <a:gd name="T1" fmla="*/ 1865 h 3729"/>
                <a:gd name="T2" fmla="*/ 0 w 2486"/>
                <a:gd name="T3" fmla="*/ 0 h 3729"/>
                <a:gd name="T4" fmla="*/ 0 w 2486"/>
                <a:gd name="T5" fmla="*/ 3729 h 3729"/>
                <a:gd name="T6" fmla="*/ 2486 w 2486"/>
                <a:gd name="T7" fmla="*/ 1865 h 3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86" h="3729">
                  <a:moveTo>
                    <a:pt x="2486" y="1865"/>
                  </a:moveTo>
                  <a:lnTo>
                    <a:pt x="0" y="0"/>
                  </a:lnTo>
                  <a:lnTo>
                    <a:pt x="0" y="3729"/>
                  </a:lnTo>
                  <a:lnTo>
                    <a:pt x="2486" y="1865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</p:sp>
        <p:sp>
          <p:nvSpPr>
            <p:cNvPr id="35" name="iconfont-1191-870150"/>
            <p:cNvSpPr>
              <a:spLocks noChangeAspect="1"/>
            </p:cNvSpPr>
            <p:nvPr/>
          </p:nvSpPr>
          <p:spPr bwMode="auto">
            <a:xfrm rot="10800000">
              <a:off x="5499652" y="4308848"/>
              <a:ext cx="282970" cy="424454"/>
            </a:xfrm>
            <a:custGeom>
              <a:avLst/>
              <a:gdLst>
                <a:gd name="T0" fmla="*/ 2486 w 2486"/>
                <a:gd name="T1" fmla="*/ 1865 h 3729"/>
                <a:gd name="T2" fmla="*/ 0 w 2486"/>
                <a:gd name="T3" fmla="*/ 0 h 3729"/>
                <a:gd name="T4" fmla="*/ 0 w 2486"/>
                <a:gd name="T5" fmla="*/ 3729 h 3729"/>
                <a:gd name="T6" fmla="*/ 2486 w 2486"/>
                <a:gd name="T7" fmla="*/ 1865 h 3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86" h="3729">
                  <a:moveTo>
                    <a:pt x="2486" y="1865"/>
                  </a:moveTo>
                  <a:lnTo>
                    <a:pt x="0" y="0"/>
                  </a:lnTo>
                  <a:lnTo>
                    <a:pt x="0" y="3729"/>
                  </a:lnTo>
                  <a:lnTo>
                    <a:pt x="2486" y="1865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</p:sp>
      </p:grpSp>
      <p:grpSp>
        <p:nvGrpSpPr>
          <p:cNvPr id="36" name="组合 35"/>
          <p:cNvGrpSpPr/>
          <p:nvPr/>
        </p:nvGrpSpPr>
        <p:grpSpPr>
          <a:xfrm>
            <a:off x="3240072" y="4013651"/>
            <a:ext cx="2816764" cy="646331"/>
            <a:chOff x="5499652" y="4197909"/>
            <a:chExt cx="2816764" cy="646331"/>
          </a:xfrm>
        </p:grpSpPr>
        <p:sp>
          <p:nvSpPr>
            <p:cNvPr id="37" name="文本框 15">
              <a:hlinkClick r:id="rId5" action="ppaction://hlinksldjump"/>
            </p:cNvPr>
            <p:cNvSpPr txBox="1"/>
            <p:nvPr/>
          </p:nvSpPr>
          <p:spPr>
            <a:xfrm>
              <a:off x="5634111" y="4197909"/>
              <a:ext cx="2547846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1" lang="zh-CN" altLang="en-US" sz="3600" b="1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宋体" panose="02010600030101010101" pitchFamily="2" charset="-122"/>
                  <a:ea typeface="宋体" panose="02010600030101010101" pitchFamily="2" charset="-122"/>
                </a:rPr>
                <a:t>第</a:t>
              </a:r>
              <a:r>
                <a:rPr kumimoji="1" lang="zh-CN" altLang="en-US" sz="3600" b="1" kern="0" noProof="0" smtClean="0">
                  <a:solidFill>
                    <a:sysClr val="windowText" lastClr="00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三</a:t>
              </a:r>
              <a:r>
                <a:rPr kumimoji="1" lang="zh-CN" altLang="en-US" sz="3600" b="1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宋体" panose="02010600030101010101" pitchFamily="2" charset="-122"/>
                  <a:ea typeface="宋体" panose="02010600030101010101" pitchFamily="2" charset="-122"/>
                </a:rPr>
                <a:t>课时</a:t>
              </a:r>
              <a:endParaRPr kumimoji="1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38" name="iconfont-1191-870150"/>
            <p:cNvSpPr>
              <a:spLocks noChangeAspect="1"/>
            </p:cNvSpPr>
            <p:nvPr/>
          </p:nvSpPr>
          <p:spPr bwMode="auto">
            <a:xfrm>
              <a:off x="8033446" y="4308847"/>
              <a:ext cx="282970" cy="424454"/>
            </a:xfrm>
            <a:custGeom>
              <a:avLst/>
              <a:gdLst>
                <a:gd name="T0" fmla="*/ 2486 w 2486"/>
                <a:gd name="T1" fmla="*/ 1865 h 3729"/>
                <a:gd name="T2" fmla="*/ 0 w 2486"/>
                <a:gd name="T3" fmla="*/ 0 h 3729"/>
                <a:gd name="T4" fmla="*/ 0 w 2486"/>
                <a:gd name="T5" fmla="*/ 3729 h 3729"/>
                <a:gd name="T6" fmla="*/ 2486 w 2486"/>
                <a:gd name="T7" fmla="*/ 1865 h 3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86" h="3729">
                  <a:moveTo>
                    <a:pt x="2486" y="1865"/>
                  </a:moveTo>
                  <a:lnTo>
                    <a:pt x="0" y="0"/>
                  </a:lnTo>
                  <a:lnTo>
                    <a:pt x="0" y="3729"/>
                  </a:lnTo>
                  <a:lnTo>
                    <a:pt x="2486" y="1865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</p:sp>
        <p:sp>
          <p:nvSpPr>
            <p:cNvPr id="39" name="iconfont-1191-870150"/>
            <p:cNvSpPr>
              <a:spLocks noChangeAspect="1"/>
            </p:cNvSpPr>
            <p:nvPr/>
          </p:nvSpPr>
          <p:spPr bwMode="auto">
            <a:xfrm rot="10800000">
              <a:off x="5499652" y="4308848"/>
              <a:ext cx="282970" cy="424454"/>
            </a:xfrm>
            <a:custGeom>
              <a:avLst/>
              <a:gdLst>
                <a:gd name="T0" fmla="*/ 2486 w 2486"/>
                <a:gd name="T1" fmla="*/ 1865 h 3729"/>
                <a:gd name="T2" fmla="*/ 0 w 2486"/>
                <a:gd name="T3" fmla="*/ 0 h 3729"/>
                <a:gd name="T4" fmla="*/ 0 w 2486"/>
                <a:gd name="T5" fmla="*/ 3729 h 3729"/>
                <a:gd name="T6" fmla="*/ 2486 w 2486"/>
                <a:gd name="T7" fmla="*/ 1865 h 3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86" h="3729">
                  <a:moveTo>
                    <a:pt x="2486" y="1865"/>
                  </a:moveTo>
                  <a:lnTo>
                    <a:pt x="0" y="0"/>
                  </a:lnTo>
                  <a:lnTo>
                    <a:pt x="0" y="3729"/>
                  </a:lnTo>
                  <a:lnTo>
                    <a:pt x="2486" y="1865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>
          <a:xfrm>
            <a:off x="107504" y="124639"/>
            <a:ext cx="30716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语文 一年级 上册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1"/>
          <a:srcRect l="46565" r="37999" b="16962"/>
          <a:stretch>
            <a:fillRect/>
          </a:stretch>
        </p:blipFill>
        <p:spPr>
          <a:xfrm>
            <a:off x="592455" y="1486535"/>
            <a:ext cx="1760220" cy="15811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" name="Picture 1"/>
          <p:cNvPicPr>
            <a:picLocks noChangeAspect="1"/>
          </p:cNvPicPr>
          <p:nvPr/>
        </p:nvPicPr>
        <p:blipFill>
          <a:blip r:embed="rId2" cstate="print"/>
          <a:srcRect l="60070" r="20774" b="12410"/>
          <a:stretch>
            <a:fillRect/>
          </a:stretch>
        </p:blipFill>
        <p:spPr>
          <a:xfrm>
            <a:off x="3668395" y="1453515"/>
            <a:ext cx="1726565" cy="167576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Picture 1"/>
          <p:cNvPicPr>
            <a:picLocks noChangeAspect="1"/>
          </p:cNvPicPr>
          <p:nvPr/>
        </p:nvPicPr>
        <p:blipFill>
          <a:blip r:embed="rId3" cstate="print"/>
          <a:srcRect l="77167" r="5033" b="13167"/>
          <a:stretch>
            <a:fillRect/>
          </a:stretch>
        </p:blipFill>
        <p:spPr>
          <a:xfrm>
            <a:off x="6787515" y="1414780"/>
            <a:ext cx="1622425" cy="165290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文本框 5"/>
          <p:cNvSpPr txBox="1"/>
          <p:nvPr/>
        </p:nvSpPr>
        <p:spPr>
          <a:xfrm>
            <a:off x="1069975" y="3014345"/>
            <a:ext cx="722630" cy="15684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>
                <a:latin typeface="PinYinok" panose="020B0603050302020204" charset="0"/>
                <a:cs typeface="PinYinok" panose="020B0603050302020204" charset="0"/>
              </a:rPr>
              <a:t>n</a:t>
            </a:r>
            <a:endParaRPr lang="en-US" altLang="zh-CN" sz="9600">
              <a:latin typeface="PinYinok" panose="020B0603050302020204" charset="0"/>
              <a:cs typeface="PinYinok" panose="020B060305030202020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365625" y="3040380"/>
            <a:ext cx="476250" cy="15684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>
                <a:latin typeface="PinYinok" panose="020B0603050302020204" charset="0"/>
                <a:cs typeface="PinYinok" panose="020B0603050302020204" charset="0"/>
              </a:rPr>
              <a:t>r</a:t>
            </a:r>
            <a:endParaRPr lang="en-US" altLang="zh-CN" sz="9600">
              <a:latin typeface="PinYinok" panose="020B0603050302020204" charset="0"/>
              <a:cs typeface="PinYinok" panose="020B060305030202020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145020" y="2953385"/>
            <a:ext cx="605790" cy="15684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>
                <a:latin typeface="PinYinok" panose="020B0603050302020204" charset="0"/>
                <a:cs typeface="PinYinok" panose="020B0603050302020204" charset="0"/>
              </a:rPr>
              <a:t>z</a:t>
            </a:r>
            <a:endParaRPr lang="en-US" altLang="zh-CN" sz="9600">
              <a:latin typeface="PinYinok" panose="020B0603050302020204" charset="0"/>
              <a:cs typeface="PinYinok" panose="020B0603050302020204" charset="0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1198562" y="411510"/>
            <a:ext cx="7286625" cy="605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5" tIns="25717" rIns="51435" bIns="2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 dirty="0" smtClean="0">
                <a:latin typeface="+mn-ea"/>
                <a:ea typeface="+mn-ea"/>
              </a:rPr>
              <a:t>   还能摆什么？一起试试看。</a:t>
            </a:r>
            <a:endParaRPr lang="zh-CN" altLang="en-US" sz="3600" b="1" dirty="0" smtClean="0">
              <a:latin typeface="+mn-ea"/>
              <a:ea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8" grpId="0"/>
      <p:bldP spid="8" grpId="1"/>
      <p:bldP spid="9" grpId="0"/>
      <p:bldP spid="9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/>
          <p:nvPr/>
        </p:nvSpPr>
        <p:spPr>
          <a:xfrm>
            <a:off x="715398" y="484047"/>
            <a:ext cx="3890809" cy="646331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3600" b="1" dirty="0" smtClean="0">
                <a:latin typeface="+mn-ea"/>
              </a:rPr>
              <a:t>读一读，</a:t>
            </a:r>
            <a:r>
              <a:rPr lang="zh-CN" altLang="en-US" sz="3600" b="1" dirty="0">
                <a:latin typeface="+mn-ea"/>
              </a:rPr>
              <a:t>比一比</a:t>
            </a:r>
            <a:r>
              <a:rPr lang="zh-CN" altLang="en-US" sz="3600" b="1" dirty="0" smtClean="0">
                <a:latin typeface="+mn-ea"/>
              </a:rPr>
              <a:t>。</a:t>
            </a:r>
            <a:endParaRPr lang="zh-CN" altLang="en-US" sz="3600" b="1" dirty="0">
              <a:latin typeface="+mn-ea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741939" y="1594996"/>
            <a:ext cx="1713679" cy="616714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>
            <a:glow rad="1397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b="1" dirty="0" smtClean="0">
                <a:solidFill>
                  <a:schemeClr val="tx1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z-</a:t>
            </a:r>
            <a:r>
              <a:rPr lang="en-US" altLang="zh-CN" sz="4000" b="1" dirty="0" err="1" smtClean="0">
                <a:solidFill>
                  <a:schemeClr val="tx1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zh</a:t>
            </a:r>
            <a:endParaRPr lang="zh-CN" altLang="en-US" sz="4000" b="1" dirty="0">
              <a:solidFill>
                <a:schemeClr val="tx1"/>
              </a:solidFill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3694267" y="1594996"/>
            <a:ext cx="1713679" cy="616714"/>
          </a:xfrm>
          <a:prstGeom prst="roundRect">
            <a:avLst/>
          </a:prstGeom>
          <a:solidFill>
            <a:srgbClr val="ECAAC3"/>
          </a:solidFill>
          <a:ln>
            <a:noFill/>
          </a:ln>
          <a:effectLst>
            <a:glow rad="1397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b="1" dirty="0" smtClean="0">
                <a:solidFill>
                  <a:schemeClr val="tx1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c-</a:t>
            </a:r>
            <a:r>
              <a:rPr lang="en-US" altLang="zh-CN" sz="4000" b="1" dirty="0" err="1" smtClean="0">
                <a:solidFill>
                  <a:schemeClr val="tx1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ch</a:t>
            </a:r>
            <a:endParaRPr lang="zh-CN" altLang="en-US" sz="4000" b="1" dirty="0">
              <a:solidFill>
                <a:schemeClr val="tx1"/>
              </a:solidFill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6646595" y="1594996"/>
            <a:ext cx="1713679" cy="616714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>
            <a:glow rad="1397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b="1" dirty="0" smtClean="0">
                <a:solidFill>
                  <a:schemeClr val="tx1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s-</a:t>
            </a:r>
            <a:r>
              <a:rPr lang="en-US" altLang="zh-CN" sz="4000" b="1" dirty="0" err="1" smtClean="0">
                <a:solidFill>
                  <a:schemeClr val="tx1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sh</a:t>
            </a:r>
            <a:endParaRPr lang="zh-CN" altLang="en-US" sz="4000" b="1" dirty="0">
              <a:solidFill>
                <a:schemeClr val="tx1"/>
              </a:solidFill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60704" y="2603108"/>
            <a:ext cx="21974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 err="1" smtClean="0">
                <a:latin typeface="汉语拼音" panose="020B0604020202020204" pitchFamily="34" charset="0"/>
                <a:cs typeface="汉语拼音" panose="020B0604020202020204" pitchFamily="34" charset="0"/>
              </a:rPr>
              <a:t>zì</a:t>
            </a:r>
            <a:r>
              <a:rPr lang="en-US" altLang="zh-CN" sz="3600" b="1" dirty="0" smtClean="0">
                <a:latin typeface="汉语拼音" panose="020B0604020202020204" pitchFamily="34" charset="0"/>
                <a:cs typeface="汉语拼音" panose="020B0604020202020204" pitchFamily="34" charset="0"/>
              </a:rPr>
              <a:t>    </a:t>
            </a:r>
            <a:r>
              <a:rPr lang="en-US" altLang="zh-CN" sz="3600" b="1" dirty="0" err="1" smtClean="0">
                <a:latin typeface="汉语拼音" panose="020B0604020202020204" pitchFamily="34" charset="0"/>
                <a:cs typeface="汉语拼音" panose="020B0604020202020204" pitchFamily="34" charset="0"/>
              </a:rPr>
              <a:t>mǔ</a:t>
            </a:r>
            <a:endParaRPr lang="en-US" altLang="zh-CN" sz="3600" b="1" dirty="0" smtClean="0">
              <a:latin typeface="汉语拼音" panose="020B0604020202020204" pitchFamily="34" charset="0"/>
              <a:cs typeface="汉语拼音" panose="020B0604020202020204" pitchFamily="34" charset="0"/>
            </a:endParaRPr>
          </a:p>
          <a:p>
            <a:pPr algn="ctr"/>
            <a:r>
              <a:rPr lang="en-US" altLang="zh-CN" sz="3600" b="1" dirty="0" err="1" smtClean="0">
                <a:latin typeface="汉语拼音" panose="020B0604020202020204" pitchFamily="34" charset="0"/>
                <a:cs typeface="汉语拼音" panose="020B0604020202020204" pitchFamily="34" charset="0"/>
              </a:rPr>
              <a:t>zhī</a:t>
            </a:r>
            <a:r>
              <a:rPr lang="en-US" altLang="zh-CN" sz="3600" b="1" dirty="0" smtClean="0">
                <a:latin typeface="汉语拼音" panose="020B0604020202020204" pitchFamily="34" charset="0"/>
                <a:cs typeface="汉语拼音" panose="020B0604020202020204" pitchFamily="34" charset="0"/>
              </a:rPr>
              <a:t>  </a:t>
            </a:r>
            <a:r>
              <a:rPr lang="en-US" altLang="zh-CN" sz="3600" b="1" dirty="0" err="1" smtClean="0">
                <a:latin typeface="汉语拼音" panose="020B0604020202020204" pitchFamily="34" charset="0"/>
                <a:cs typeface="汉语拼音" panose="020B0604020202020204" pitchFamily="34" charset="0"/>
              </a:rPr>
              <a:t>zhū</a:t>
            </a:r>
            <a:endParaRPr lang="zh-CN" altLang="en-US" sz="3600" b="1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898391" y="2603108"/>
            <a:ext cx="32131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 err="1" smtClean="0">
                <a:latin typeface="汉语拼音" panose="020B0604020202020204" pitchFamily="34" charset="0"/>
                <a:cs typeface="汉语拼音" panose="020B0604020202020204" pitchFamily="34" charset="0"/>
              </a:rPr>
              <a:t>cā</a:t>
            </a:r>
            <a:r>
              <a:rPr lang="en-US" altLang="zh-CN" sz="3600" b="1" dirty="0" smtClean="0">
                <a:latin typeface="汉语拼音" panose="020B0604020202020204" pitchFamily="34" charset="0"/>
                <a:cs typeface="汉语拼音" panose="020B0604020202020204" pitchFamily="34" charset="0"/>
              </a:rPr>
              <a:t>  </a:t>
            </a:r>
            <a:r>
              <a:rPr lang="en-US" altLang="zh-CN" sz="3600" b="1" dirty="0" err="1" smtClean="0">
                <a:latin typeface="汉语拼音" panose="020B0604020202020204" pitchFamily="34" charset="0"/>
                <a:cs typeface="汉语拼音" panose="020B0604020202020204" pitchFamily="34" charset="0"/>
              </a:rPr>
              <a:t>bō</a:t>
            </a:r>
            <a:r>
              <a:rPr lang="en-US" altLang="zh-CN" sz="3600" b="1" dirty="0" smtClean="0">
                <a:latin typeface="汉语拼音" panose="020B0604020202020204" pitchFamily="34" charset="0"/>
                <a:cs typeface="汉语拼音" panose="020B0604020202020204" pitchFamily="34" charset="0"/>
              </a:rPr>
              <a:t>  li</a:t>
            </a:r>
            <a:endParaRPr lang="en-US" altLang="zh-CN" sz="3600" b="1" dirty="0" smtClean="0">
              <a:latin typeface="汉语拼音" panose="020B0604020202020204" pitchFamily="34" charset="0"/>
              <a:cs typeface="汉语拼音" panose="020B0604020202020204" pitchFamily="34" charset="0"/>
            </a:endParaRPr>
          </a:p>
          <a:p>
            <a:pPr algn="ctr"/>
            <a:r>
              <a:rPr lang="en-US" altLang="zh-CN" sz="3600" b="1" dirty="0" err="1" smtClean="0">
                <a:latin typeface="汉语拼音" panose="020B0604020202020204" pitchFamily="34" charset="0"/>
                <a:cs typeface="汉语拼音" panose="020B0604020202020204" pitchFamily="34" charset="0"/>
              </a:rPr>
              <a:t>yá</a:t>
            </a:r>
            <a:r>
              <a:rPr lang="en-US" altLang="zh-CN" sz="3600" b="1" dirty="0" smtClean="0">
                <a:latin typeface="汉语拼音" panose="020B0604020202020204" pitchFamily="34" charset="0"/>
                <a:cs typeface="汉语拼音" panose="020B0604020202020204" pitchFamily="34" charset="0"/>
              </a:rPr>
              <a:t>  </a:t>
            </a:r>
            <a:r>
              <a:rPr lang="en-US" altLang="zh-CN" sz="3600" b="1" dirty="0" err="1" smtClean="0">
                <a:latin typeface="汉语拼音" panose="020B0604020202020204" pitchFamily="34" charset="0"/>
                <a:cs typeface="汉语拼音" panose="020B0604020202020204" pitchFamily="34" charset="0"/>
              </a:rPr>
              <a:t>chǐ</a:t>
            </a:r>
            <a:endParaRPr lang="zh-CN" altLang="en-US" sz="3600" b="1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251767" y="2603108"/>
            <a:ext cx="27847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 err="1" smtClean="0">
                <a:latin typeface="汉语拼音" panose="020B0604020202020204" pitchFamily="34" charset="0"/>
                <a:cs typeface="汉语拼音" panose="020B0604020202020204" pitchFamily="34" charset="0"/>
              </a:rPr>
              <a:t>sù</a:t>
            </a:r>
            <a:r>
              <a:rPr lang="en-US" altLang="zh-CN" sz="3600" b="1" dirty="0" smtClean="0">
                <a:latin typeface="汉语拼音" panose="020B0604020202020204" pitchFamily="34" charset="0"/>
                <a:cs typeface="汉语拼音" panose="020B0604020202020204" pitchFamily="34" charset="0"/>
              </a:rPr>
              <a:t>  </a:t>
            </a:r>
            <a:r>
              <a:rPr lang="en-US" altLang="zh-CN" sz="3600" b="1" dirty="0" err="1" smtClean="0">
                <a:latin typeface="汉语拼音" panose="020B0604020202020204" pitchFamily="34" charset="0"/>
                <a:cs typeface="汉语拼音" panose="020B0604020202020204" pitchFamily="34" charset="0"/>
              </a:rPr>
              <a:t>shè</a:t>
            </a:r>
            <a:endParaRPr lang="en-US" altLang="zh-CN" sz="3600" b="1" dirty="0" smtClean="0">
              <a:latin typeface="汉语拼音" panose="020B0604020202020204" pitchFamily="34" charset="0"/>
              <a:cs typeface="汉语拼音" panose="020B0604020202020204" pitchFamily="34" charset="0"/>
            </a:endParaRPr>
          </a:p>
          <a:p>
            <a:pPr algn="ctr"/>
            <a:r>
              <a:rPr lang="en-US" altLang="zh-CN" sz="3600" b="1" dirty="0" err="1" smtClean="0">
                <a:latin typeface="汉语拼音" panose="020B0604020202020204" pitchFamily="34" charset="0"/>
                <a:cs typeface="汉语拼音" panose="020B0604020202020204" pitchFamily="34" charset="0"/>
              </a:rPr>
              <a:t>dú</a:t>
            </a:r>
            <a:r>
              <a:rPr lang="en-US" altLang="zh-CN" sz="3600" b="1" dirty="0" smtClean="0">
                <a:latin typeface="汉语拼音" panose="020B0604020202020204" pitchFamily="34" charset="0"/>
                <a:cs typeface="汉语拼音" panose="020B0604020202020204" pitchFamily="34" charset="0"/>
              </a:rPr>
              <a:t>  </a:t>
            </a:r>
            <a:r>
              <a:rPr lang="en-US" altLang="zh-CN" sz="3600" b="1" dirty="0" err="1" smtClean="0">
                <a:latin typeface="汉语拼音" panose="020B0604020202020204" pitchFamily="34" charset="0"/>
                <a:cs typeface="汉语拼音" panose="020B0604020202020204" pitchFamily="34" charset="0"/>
              </a:rPr>
              <a:t>shū</a:t>
            </a:r>
            <a:endParaRPr lang="zh-CN" altLang="en-US" sz="3600" b="1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3059832" y="1419622"/>
            <a:ext cx="0" cy="2304256"/>
          </a:xfrm>
          <a:prstGeom prst="line">
            <a:avLst/>
          </a:prstGeom>
          <a:ln w="19050">
            <a:solidFill>
              <a:srgbClr val="4BCBE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6156176" y="1419622"/>
            <a:ext cx="0" cy="2304256"/>
          </a:xfrm>
          <a:prstGeom prst="line">
            <a:avLst/>
          </a:prstGeom>
          <a:ln w="19050">
            <a:solidFill>
              <a:srgbClr val="4BCBE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 animBg="1"/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/>
          <p:nvPr/>
        </p:nvSpPr>
        <p:spPr>
          <a:xfrm>
            <a:off x="609183" y="339502"/>
            <a:ext cx="3890809" cy="646331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3600" b="1" dirty="0" smtClean="0">
                <a:latin typeface="+mn-ea"/>
              </a:rPr>
              <a:t>比一比，</a:t>
            </a:r>
            <a:r>
              <a:rPr lang="zh-CN" altLang="en-US" sz="3600" b="1" dirty="0">
                <a:latin typeface="+mn-ea"/>
              </a:rPr>
              <a:t>读一读</a:t>
            </a:r>
            <a:r>
              <a:rPr lang="zh-CN" altLang="en-US" sz="3600" b="1" dirty="0" smtClean="0">
                <a:latin typeface="+mn-ea"/>
              </a:rPr>
              <a:t>。</a:t>
            </a:r>
            <a:endParaRPr lang="zh-CN" altLang="en-US" sz="3600" b="1" dirty="0">
              <a:latin typeface="+mn-ea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802779" y="1347614"/>
            <a:ext cx="1503439" cy="725641"/>
          </a:xfrm>
          <a:prstGeom prst="roundRect">
            <a:avLst/>
          </a:prstGeom>
          <a:solidFill>
            <a:srgbClr val="ECAAC3"/>
          </a:solidFill>
          <a:ln>
            <a:noFill/>
          </a:ln>
          <a:effectLst>
            <a:glow rad="1397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smtClean="0">
                <a:solidFill>
                  <a:schemeClr val="tx1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b—d</a:t>
            </a:r>
            <a:endParaRPr lang="zh-CN" altLang="en-US" sz="4400" dirty="0">
              <a:solidFill>
                <a:schemeClr val="tx1"/>
              </a:solidFill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2628977" y="1347614"/>
            <a:ext cx="6041141" cy="605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5" tIns="25717" rIns="51435" bIns="2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右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下半圆</a:t>
            </a:r>
            <a:r>
              <a:rPr lang="en-US" altLang="zh-CN" sz="3600" b="1" dirty="0" err="1" smtClean="0">
                <a:latin typeface="楷体" panose="02010609060101010101" pitchFamily="49" charset="-122"/>
                <a:ea typeface="楷体" panose="02010609060101010101" pitchFamily="49" charset="-122"/>
              </a:rPr>
              <a:t>bbb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，左下半圆</a:t>
            </a:r>
            <a:r>
              <a:rPr lang="en-US" altLang="zh-CN" sz="3600" b="1" dirty="0" err="1" smtClean="0">
                <a:latin typeface="楷体" panose="02010609060101010101" pitchFamily="49" charset="-122"/>
                <a:ea typeface="楷体" panose="02010609060101010101" pitchFamily="49" charset="-122"/>
              </a:rPr>
              <a:t>ddd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2628977" y="2539100"/>
            <a:ext cx="6263503" cy="605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5" tIns="25717" rIns="51435" bIns="2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右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上半圆</a:t>
            </a:r>
            <a:r>
              <a:rPr lang="en-US" altLang="zh-CN" sz="3600" b="1" dirty="0" err="1" smtClean="0">
                <a:latin typeface="楷体" panose="02010609060101010101" pitchFamily="49" charset="-122"/>
                <a:ea typeface="楷体" panose="02010609060101010101" pitchFamily="49" charset="-122"/>
              </a:rPr>
              <a:t>ppp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，左上半圆</a:t>
            </a:r>
            <a:r>
              <a:rPr lang="en-US" altLang="zh-CN" sz="3600" b="1" dirty="0" err="1" smtClean="0">
                <a:latin typeface="楷体" panose="02010609060101010101" pitchFamily="49" charset="-122"/>
                <a:ea typeface="楷体" panose="02010609060101010101" pitchFamily="49" charset="-122"/>
              </a:rPr>
              <a:t>qqq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802779" y="2495571"/>
            <a:ext cx="1503439" cy="725641"/>
          </a:xfrm>
          <a:prstGeom prst="roundRect">
            <a:avLst/>
          </a:prstGeom>
          <a:solidFill>
            <a:srgbClr val="ECAAC3"/>
          </a:solidFill>
          <a:ln>
            <a:noFill/>
          </a:ln>
          <a:effectLst>
            <a:glow rad="1397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smtClean="0">
                <a:solidFill>
                  <a:schemeClr val="tx1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p—q</a:t>
            </a:r>
            <a:endParaRPr lang="zh-CN" altLang="en-US" sz="4400" dirty="0">
              <a:solidFill>
                <a:schemeClr val="tx1"/>
              </a:solidFill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2628977" y="3721098"/>
            <a:ext cx="6263503" cy="605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5" tIns="25717" rIns="51435" bIns="2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一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根拐棍</a:t>
            </a:r>
            <a:r>
              <a:rPr lang="en-US" altLang="zh-CN" sz="3600" b="1" dirty="0" err="1" smtClean="0">
                <a:latin typeface="楷体" panose="02010609060101010101" pitchFamily="49" charset="-122"/>
                <a:ea typeface="楷体" panose="02010609060101010101" pitchFamily="49" charset="-122"/>
              </a:rPr>
              <a:t>fff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，伞柄朝下</a:t>
            </a:r>
            <a:r>
              <a:rPr lang="en-US" altLang="zh-CN" sz="3600" b="1" dirty="0" err="1" smtClean="0">
                <a:latin typeface="楷体" panose="02010609060101010101" pitchFamily="49" charset="-122"/>
                <a:ea typeface="楷体" panose="02010609060101010101" pitchFamily="49" charset="-122"/>
              </a:rPr>
              <a:t>ttt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802779" y="3643529"/>
            <a:ext cx="1503439" cy="725641"/>
          </a:xfrm>
          <a:prstGeom prst="roundRect">
            <a:avLst/>
          </a:prstGeom>
          <a:solidFill>
            <a:srgbClr val="ECAAC3"/>
          </a:solidFill>
          <a:ln>
            <a:noFill/>
          </a:ln>
          <a:effectLst>
            <a:glow rad="1397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smtClean="0">
                <a:solidFill>
                  <a:schemeClr val="tx1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f—t</a:t>
            </a:r>
            <a:endParaRPr lang="zh-CN" altLang="en-US" sz="4400" dirty="0">
              <a:solidFill>
                <a:schemeClr val="tx1"/>
              </a:solidFill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/>
          <p:nvPr/>
        </p:nvSpPr>
        <p:spPr>
          <a:xfrm>
            <a:off x="35496" y="413251"/>
            <a:ext cx="9450023" cy="646331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3600" b="1" smtClean="0">
                <a:latin typeface="+mn-ea"/>
              </a:rPr>
              <a:t>看图片，说说图上画了什么，再拼读音节词。</a:t>
            </a:r>
            <a:endParaRPr lang="zh-CN" altLang="en-US" sz="3600" b="1" dirty="0">
              <a:latin typeface="+mn-ea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3681137" y="1131590"/>
            <a:ext cx="2187007" cy="725641"/>
          </a:xfrm>
          <a:prstGeom prst="roundRect">
            <a:avLst/>
          </a:prstGeom>
          <a:solidFill>
            <a:srgbClr val="ECAAC3"/>
          </a:solidFill>
          <a:ln>
            <a:noFill/>
          </a:ln>
          <a:effectLst>
            <a:glow rad="1397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smtClean="0">
                <a:solidFill>
                  <a:schemeClr val="tx1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b—d</a:t>
            </a:r>
            <a:endParaRPr lang="zh-CN" altLang="en-US" sz="4400" dirty="0">
              <a:solidFill>
                <a:schemeClr val="tx1"/>
              </a:solidFill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5536" y="2578385"/>
            <a:ext cx="17235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bá</a:t>
            </a:r>
            <a:r>
              <a:rPr lang="en-US" altLang="zh-CN" sz="4000" b="1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  </a:t>
            </a:r>
            <a:r>
              <a:rPr lang="en-US" altLang="zh-CN" sz="4000" b="1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hé</a:t>
            </a:r>
            <a:endParaRPr lang="zh-CN" altLang="en-US" sz="4000" b="1" dirty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57564" y="2578385"/>
            <a:ext cx="15712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dǎ </a:t>
            </a:r>
            <a:r>
              <a:rPr lang="en-US" altLang="zh-CN" sz="4000" b="1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bǎ</a:t>
            </a:r>
            <a:endParaRPr lang="zh-CN" altLang="en-US" sz="4000" b="1" dirty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1267163" y="4083918"/>
            <a:ext cx="6689213" cy="66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5" tIns="25717" rIns="51435" bIns="2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b="1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右</a:t>
            </a:r>
            <a:r>
              <a:rPr lang="zh-CN" altLang="en-US" sz="40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下半圆</a:t>
            </a:r>
            <a:r>
              <a:rPr lang="en-US" altLang="zh-CN" sz="4000" b="1" dirty="0" err="1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bbb</a:t>
            </a:r>
            <a:r>
              <a:rPr lang="zh-CN" altLang="en-US" sz="40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，左下半圆</a:t>
            </a:r>
            <a:r>
              <a:rPr lang="en-US" altLang="zh-CN" sz="4000" b="1" dirty="0" err="1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ddd</a:t>
            </a:r>
            <a:r>
              <a:rPr lang="zh-CN" altLang="en-US" sz="40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4000" b="1" dirty="0" smtClean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882"/>
          <a:stretch>
            <a:fillRect/>
          </a:stretch>
        </p:blipFill>
        <p:spPr bwMode="auto">
          <a:xfrm>
            <a:off x="2372976" y="2285998"/>
            <a:ext cx="1800200" cy="1390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80" r="53976" b="21918"/>
          <a:stretch>
            <a:fillRect/>
          </a:stretch>
        </p:blipFill>
        <p:spPr bwMode="auto">
          <a:xfrm>
            <a:off x="6952753" y="2285998"/>
            <a:ext cx="829172" cy="10858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23528" y="2139702"/>
            <a:ext cx="16578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pù</a:t>
            </a:r>
            <a:r>
              <a:rPr lang="en-US" altLang="zh-CN" sz="4000" b="1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  </a:t>
            </a:r>
            <a:r>
              <a:rPr lang="en-US" altLang="zh-CN" sz="4000" b="1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bù</a:t>
            </a:r>
            <a:endParaRPr lang="zh-CN" altLang="en-US" sz="4000" b="1" dirty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00628" y="2141982"/>
            <a:ext cx="14670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gē</a:t>
            </a:r>
            <a:r>
              <a:rPr lang="en-US" altLang="zh-CN" sz="4000" b="1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 </a:t>
            </a:r>
            <a:r>
              <a:rPr lang="en-US" altLang="zh-CN" sz="4000" b="1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qǔ</a:t>
            </a:r>
            <a:endParaRPr lang="zh-CN" altLang="en-US" sz="4000" b="1" dirty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1029791" y="3910032"/>
            <a:ext cx="7286625" cy="66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5" tIns="25717" rIns="51435" bIns="2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b="1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  <a:r>
              <a:rPr lang="zh-CN" altLang="en-US" sz="40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右上半圆</a:t>
            </a:r>
            <a:r>
              <a:rPr lang="en-US" altLang="zh-CN" sz="4000" b="1" dirty="0" err="1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ppp</a:t>
            </a:r>
            <a:r>
              <a:rPr lang="zh-CN" altLang="en-US" sz="40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，左上半圆</a:t>
            </a:r>
            <a:r>
              <a:rPr lang="en-US" altLang="zh-CN" sz="4000" b="1" dirty="0" err="1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qqq</a:t>
            </a:r>
            <a:r>
              <a:rPr lang="zh-CN" altLang="en-US" sz="40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4000" b="1" dirty="0" smtClean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3681137" y="483518"/>
            <a:ext cx="2187007" cy="725641"/>
          </a:xfrm>
          <a:prstGeom prst="roundRect">
            <a:avLst/>
          </a:prstGeom>
          <a:solidFill>
            <a:srgbClr val="ECAAC3"/>
          </a:solidFill>
          <a:ln>
            <a:noFill/>
          </a:ln>
          <a:effectLst>
            <a:glow rad="1397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smtClean="0">
                <a:solidFill>
                  <a:schemeClr val="tx1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p—q</a:t>
            </a:r>
            <a:endParaRPr lang="zh-CN" altLang="en-US" sz="4400" dirty="0">
              <a:solidFill>
                <a:schemeClr val="tx1"/>
              </a:solidFill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6481" y="1516366"/>
            <a:ext cx="1981200" cy="192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1516366"/>
            <a:ext cx="19050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527493" y="2139702"/>
            <a:ext cx="14013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fǔ</a:t>
            </a:r>
            <a:r>
              <a:rPr lang="en-US" altLang="zh-CN" sz="4000" b="1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  </a:t>
            </a:r>
            <a:r>
              <a:rPr lang="en-US" altLang="zh-CN" sz="4000" b="1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zi</a:t>
            </a:r>
            <a:endParaRPr lang="zh-CN" altLang="en-US" sz="4000" b="1" dirty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192039" y="2070544"/>
            <a:ext cx="126028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dì</a:t>
            </a:r>
            <a:r>
              <a:rPr lang="en-US" altLang="zh-CN" sz="4000" b="1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 </a:t>
            </a:r>
            <a:r>
              <a:rPr lang="en-US" altLang="zh-CN" sz="4000" b="1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tú</a:t>
            </a:r>
            <a:endParaRPr lang="zh-CN" altLang="en-US" sz="4000" b="1" dirty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612497" y="3795886"/>
            <a:ext cx="7286625" cy="66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5" tIns="25717" rIns="51435" bIns="2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b="1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  <a:r>
              <a:rPr lang="zh-CN" altLang="en-US" sz="40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一根拐棍</a:t>
            </a:r>
            <a:r>
              <a:rPr lang="en-US" altLang="zh-CN" sz="4000" b="1" dirty="0" err="1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fff</a:t>
            </a:r>
            <a:r>
              <a:rPr lang="zh-CN" altLang="en-US" sz="40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，伞柄朝下</a:t>
            </a:r>
            <a:r>
              <a:rPr lang="en-US" altLang="zh-CN" sz="4000" b="1" dirty="0" err="1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ttt</a:t>
            </a:r>
            <a:r>
              <a:rPr lang="zh-CN" altLang="en-US" sz="40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4000" b="1" dirty="0" smtClean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3681137" y="627534"/>
            <a:ext cx="2187007" cy="725641"/>
          </a:xfrm>
          <a:prstGeom prst="roundRect">
            <a:avLst/>
          </a:prstGeom>
          <a:solidFill>
            <a:srgbClr val="ECAAC3"/>
          </a:solidFill>
          <a:ln>
            <a:noFill/>
          </a:ln>
          <a:effectLst>
            <a:glow rad="1397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smtClean="0">
                <a:solidFill>
                  <a:schemeClr val="tx1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f—t</a:t>
            </a:r>
            <a:endParaRPr lang="zh-CN" altLang="en-US" sz="4400" dirty="0">
              <a:solidFill>
                <a:schemeClr val="tx1"/>
              </a:solidFill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5685" y="1707654"/>
            <a:ext cx="2000250" cy="169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31832" y="1779662"/>
            <a:ext cx="1890723" cy="70788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40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hē chá</a:t>
            </a:r>
            <a:r>
              <a:rPr lang="zh-CN" altLang="en-US" sz="40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　　</a:t>
            </a:r>
            <a:endParaRPr lang="en-US" altLang="zh-CN" sz="4000" b="1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8" name="矩形 3"/>
          <p:cNvSpPr/>
          <p:nvPr/>
        </p:nvSpPr>
        <p:spPr>
          <a:xfrm>
            <a:off x="831832" y="555526"/>
            <a:ext cx="2037737" cy="646331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3600" b="1" smtClean="0">
                <a:latin typeface="+mn-ea"/>
              </a:rPr>
              <a:t>读一读。</a:t>
            </a:r>
            <a:endParaRPr lang="zh-CN" altLang="en-US" sz="3600" b="1" dirty="0">
              <a:latin typeface="+mn-ea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352819" y="1779662"/>
            <a:ext cx="1857388" cy="70788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4000" b="1" smtClean="0">
                <a:latin typeface="汉语拼音" panose="020B0604020202020204" pitchFamily="34" charset="0"/>
                <a:cs typeface="汉语拼音" panose="020B0604020202020204" pitchFamily="34" charset="0"/>
              </a:rPr>
              <a:t>qí mǎ</a:t>
            </a:r>
            <a:endParaRPr lang="en-US" altLang="zh-CN" sz="4000" b="1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638284" y="1779662"/>
            <a:ext cx="3000396" cy="70788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4000" b="1" err="1" smtClean="0">
                <a:latin typeface="汉语拼音" panose="020B0604020202020204" pitchFamily="34" charset="0"/>
                <a:cs typeface="汉语拼音" panose="020B0604020202020204" pitchFamily="34" charset="0"/>
              </a:rPr>
              <a:t>chī</a:t>
            </a:r>
            <a:r>
              <a:rPr lang="en-US" altLang="zh-CN" sz="4000" b="1" smtClean="0">
                <a:latin typeface="汉语拼音" panose="020B0604020202020204" pitchFamily="34" charset="0"/>
                <a:cs typeface="汉语拼音" panose="020B0604020202020204" pitchFamily="34" charset="0"/>
              </a:rPr>
              <a:t>  xī  ɡuā</a:t>
            </a:r>
            <a:endParaRPr lang="en-US" altLang="zh-CN" sz="4000" b="1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31832" y="3160008"/>
            <a:ext cx="1780084" cy="70788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4000" b="1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t</a:t>
            </a:r>
            <a:r>
              <a:rPr lang="en-US" altLang="zh-CN" sz="4000" b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uō  </a:t>
            </a:r>
            <a:r>
              <a:rPr lang="en-US" altLang="zh-CN" sz="4000" b="1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dì</a:t>
            </a:r>
            <a:endParaRPr lang="zh-CN" altLang="en-US" sz="4000" b="1" dirty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476095" y="3160008"/>
            <a:ext cx="1500198" cy="70788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4000" b="1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lǐ</a:t>
            </a:r>
            <a:r>
              <a:rPr lang="en-US" altLang="zh-CN" sz="4000" b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  fà</a:t>
            </a:r>
            <a:endParaRPr lang="zh-CN" altLang="en-US" sz="4000" b="1" dirty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638284" y="3160008"/>
            <a:ext cx="3110180" cy="70788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4000" b="1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 </a:t>
            </a:r>
            <a:r>
              <a:rPr lang="en-US" altLang="zh-CN" sz="4000" b="1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bá</a:t>
            </a:r>
            <a:r>
              <a:rPr lang="en-US" altLang="zh-CN" sz="4000" b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  luó  bo</a:t>
            </a:r>
            <a:endParaRPr lang="zh-CN" altLang="en-US" sz="4000" b="1" dirty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42910" y="1203598"/>
            <a:ext cx="1890723" cy="70788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40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hē chá</a:t>
            </a:r>
            <a:r>
              <a:rPr lang="zh-CN" altLang="en-US" sz="4000" b="1" dirty="0">
                <a:latin typeface="汉语拼音" panose="020B0604020202020204" pitchFamily="34" charset="0"/>
                <a:cs typeface="汉语拼音" panose="020B0604020202020204" pitchFamily="34" charset="0"/>
              </a:rPr>
              <a:t>　　</a:t>
            </a:r>
            <a:endParaRPr lang="en-US" altLang="zh-CN" sz="4000" b="1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8" name="矩形 3"/>
          <p:cNvSpPr/>
          <p:nvPr/>
        </p:nvSpPr>
        <p:spPr>
          <a:xfrm>
            <a:off x="689708" y="363973"/>
            <a:ext cx="4354077" cy="646331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3600" b="1" smtClean="0">
                <a:latin typeface="+mn-ea"/>
              </a:rPr>
              <a:t>读音节词，做</a:t>
            </a:r>
            <a:r>
              <a:rPr lang="zh-CN" altLang="en-US" sz="3600" b="1" dirty="0" smtClean="0">
                <a:latin typeface="+mn-ea"/>
              </a:rPr>
              <a:t>动作。</a:t>
            </a:r>
            <a:endParaRPr lang="zh-CN" altLang="en-US" sz="3600" b="1" dirty="0">
              <a:latin typeface="+mn-ea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338503" y="1203598"/>
            <a:ext cx="1857388" cy="70788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4000" b="1" smtClean="0">
                <a:latin typeface="汉语拼音" panose="020B0604020202020204" pitchFamily="34" charset="0"/>
                <a:cs typeface="汉语拼音" panose="020B0604020202020204" pitchFamily="34" charset="0"/>
              </a:rPr>
              <a:t>qí mǎ</a:t>
            </a:r>
            <a:endParaRPr lang="en-US" altLang="zh-CN" sz="4000" b="1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000760" y="1203598"/>
            <a:ext cx="3000396" cy="70788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4000" b="1" err="1" smtClean="0">
                <a:latin typeface="汉语拼音" panose="020B0604020202020204" pitchFamily="34" charset="0"/>
                <a:cs typeface="汉语拼音" panose="020B0604020202020204" pitchFamily="34" charset="0"/>
              </a:rPr>
              <a:t>chī</a:t>
            </a:r>
            <a:r>
              <a:rPr lang="en-US" altLang="zh-CN" sz="4000" b="1" smtClean="0">
                <a:latin typeface="汉语拼音" panose="020B0604020202020204" pitchFamily="34" charset="0"/>
                <a:cs typeface="汉语拼音" panose="020B0604020202020204" pitchFamily="34" charset="0"/>
              </a:rPr>
              <a:t>  xī  ɡuā</a:t>
            </a:r>
            <a:endParaRPr lang="en-US" altLang="zh-CN" sz="4000" b="1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pic>
        <p:nvPicPr>
          <p:cNvPr id="10243" name="Picture 3" descr="C:\Users\Administrator\Desktop\包图网_747891夏天吃西瓜的女孩卡通手绘元素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7052" y="1982418"/>
            <a:ext cx="1907809" cy="2725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C:\Users\Administrator\Desktop\包图网_18238709手绘少数民族蒙古骑马男子插画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7684" y="1798434"/>
            <a:ext cx="2524925" cy="2820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8" name="Picture 8" descr="C:\Users\Administrator\Desktop\5b36e586169cc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577" y="2071142"/>
            <a:ext cx="2165388" cy="2547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71472" y="699542"/>
            <a:ext cx="1780084" cy="70788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4000" b="1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t</a:t>
            </a:r>
            <a:r>
              <a:rPr lang="en-US" altLang="zh-CN" sz="4000" b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uō  </a:t>
            </a:r>
            <a:r>
              <a:rPr lang="en-US" altLang="zh-CN" sz="4000" b="1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dì</a:t>
            </a:r>
            <a:endParaRPr lang="zh-CN" altLang="en-US" sz="4000" b="1" dirty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442589" y="699542"/>
            <a:ext cx="1500198" cy="70788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4000" b="1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lǐ</a:t>
            </a:r>
            <a:r>
              <a:rPr lang="en-US" altLang="zh-CN" sz="4000" b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  fà</a:t>
            </a:r>
            <a:endParaRPr lang="zh-CN" altLang="en-US" sz="4000" b="1" dirty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033820" y="699542"/>
            <a:ext cx="3110180" cy="70788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4000" b="1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 </a:t>
            </a:r>
            <a:r>
              <a:rPr lang="en-US" altLang="zh-CN" sz="4000" b="1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bá</a:t>
            </a:r>
            <a:r>
              <a:rPr lang="en-US" altLang="zh-CN" sz="4000" b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  luó  bo</a:t>
            </a:r>
            <a:endParaRPr lang="zh-CN" altLang="en-US" sz="4000" b="1" dirty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pic>
        <p:nvPicPr>
          <p:cNvPr id="8" name="Picture 5" descr="C:\Users\Administrator\Desktop\包图网_19577222少先队员热爱劳动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1407428"/>
            <a:ext cx="2513929" cy="2944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7" descr="C:\Users\Administrator\Desktop\5bf2563938b6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744681"/>
            <a:ext cx="333375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C:\Users\Administrator\Desktop\包图网_18306107手绘卡通小清新中秋粉色兔子拔萝卜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0070" y="1744681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圆角矩形 46"/>
          <p:cNvSpPr/>
          <p:nvPr/>
        </p:nvSpPr>
        <p:spPr>
          <a:xfrm>
            <a:off x="4740018" y="2640508"/>
            <a:ext cx="1883002" cy="650950"/>
          </a:xfrm>
          <a:prstGeom prst="roundRect">
            <a:avLst>
              <a:gd name="adj" fmla="val 50000"/>
            </a:avLst>
          </a:prstGeom>
          <a:solidFill>
            <a:srgbClr val="00B050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chemeClr val="tx1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46" name="圆角矩形 45"/>
          <p:cNvSpPr/>
          <p:nvPr/>
        </p:nvSpPr>
        <p:spPr>
          <a:xfrm>
            <a:off x="467544" y="2640508"/>
            <a:ext cx="1883002" cy="650950"/>
          </a:xfrm>
          <a:prstGeom prst="roundRect">
            <a:avLst>
              <a:gd name="adj" fmla="val 50000"/>
            </a:avLst>
          </a:prstGeom>
          <a:solidFill>
            <a:srgbClr val="00B050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chemeClr val="tx1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45" name="圆角矩形 44"/>
          <p:cNvSpPr/>
          <p:nvPr/>
        </p:nvSpPr>
        <p:spPr>
          <a:xfrm>
            <a:off x="2606144" y="1373138"/>
            <a:ext cx="1883002" cy="650950"/>
          </a:xfrm>
          <a:prstGeom prst="roundRect">
            <a:avLst>
              <a:gd name="adj" fmla="val 50000"/>
            </a:avLst>
          </a:prstGeom>
          <a:solidFill>
            <a:srgbClr val="00B050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chemeClr val="tx1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44" name="圆角矩形 43"/>
          <p:cNvSpPr/>
          <p:nvPr/>
        </p:nvSpPr>
        <p:spPr>
          <a:xfrm>
            <a:off x="6887852" y="2640880"/>
            <a:ext cx="1883002" cy="650950"/>
          </a:xfrm>
          <a:prstGeom prst="roundRect">
            <a:avLst>
              <a:gd name="adj" fmla="val 50000"/>
            </a:avLst>
          </a:prstGeom>
          <a:solidFill>
            <a:srgbClr val="FF0000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chemeClr val="tx1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43" name="圆角矩形 42"/>
          <p:cNvSpPr/>
          <p:nvPr/>
        </p:nvSpPr>
        <p:spPr>
          <a:xfrm>
            <a:off x="2604464" y="2640880"/>
            <a:ext cx="1883002" cy="650950"/>
          </a:xfrm>
          <a:prstGeom prst="roundRect">
            <a:avLst>
              <a:gd name="adj" fmla="val 50000"/>
            </a:avLst>
          </a:prstGeom>
          <a:solidFill>
            <a:srgbClr val="FF0000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chemeClr val="tx1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42" name="圆角矩形 41"/>
          <p:cNvSpPr/>
          <p:nvPr/>
        </p:nvSpPr>
        <p:spPr>
          <a:xfrm>
            <a:off x="6876256" y="1373138"/>
            <a:ext cx="1883002" cy="650950"/>
          </a:xfrm>
          <a:prstGeom prst="roundRect">
            <a:avLst>
              <a:gd name="adj" fmla="val 50000"/>
            </a:avLst>
          </a:prstGeom>
          <a:solidFill>
            <a:srgbClr val="FF0000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chemeClr val="tx1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41" name="圆角矩形 40"/>
          <p:cNvSpPr/>
          <p:nvPr/>
        </p:nvSpPr>
        <p:spPr>
          <a:xfrm>
            <a:off x="4740018" y="1373138"/>
            <a:ext cx="1883002" cy="650950"/>
          </a:xfrm>
          <a:prstGeom prst="roundRect">
            <a:avLst>
              <a:gd name="adj" fmla="val 50000"/>
            </a:avLst>
          </a:prstGeom>
          <a:solidFill>
            <a:srgbClr val="FF0000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chemeClr val="tx1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40" name="圆角矩形 39"/>
          <p:cNvSpPr/>
          <p:nvPr/>
        </p:nvSpPr>
        <p:spPr>
          <a:xfrm>
            <a:off x="467843" y="1373138"/>
            <a:ext cx="1883002" cy="650950"/>
          </a:xfrm>
          <a:prstGeom prst="roundRect">
            <a:avLst>
              <a:gd name="adj" fmla="val 50000"/>
            </a:avLst>
          </a:prstGeom>
          <a:solidFill>
            <a:srgbClr val="FF0000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chemeClr val="tx1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29" name="圆角矩形 28"/>
          <p:cNvSpPr/>
          <p:nvPr/>
        </p:nvSpPr>
        <p:spPr>
          <a:xfrm>
            <a:off x="467544" y="1373138"/>
            <a:ext cx="1883002" cy="650950"/>
          </a:xfrm>
          <a:prstGeom prst="roundRect">
            <a:avLst>
              <a:gd name="adj" fmla="val 50000"/>
            </a:avLst>
          </a:prstGeom>
          <a:noFill/>
          <a:ln w="22225">
            <a:solidFill>
              <a:srgbClr val="F0A6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smtClean="0">
                <a:solidFill>
                  <a:schemeClr val="tx1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è  yú</a:t>
            </a:r>
            <a:endParaRPr lang="zh-CN" altLang="en-US" sz="3600">
              <a:solidFill>
                <a:schemeClr val="tx1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30" name="圆角矩形 29"/>
          <p:cNvSpPr/>
          <p:nvPr/>
        </p:nvSpPr>
        <p:spPr>
          <a:xfrm>
            <a:off x="2603781" y="1373138"/>
            <a:ext cx="1883002" cy="650950"/>
          </a:xfrm>
          <a:prstGeom prst="roundRect">
            <a:avLst>
              <a:gd name="adj" fmla="val 50000"/>
            </a:avLst>
          </a:prstGeom>
          <a:noFill/>
          <a:ln w="22225">
            <a:solidFill>
              <a:srgbClr val="F0A6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>
                <a:solidFill>
                  <a:schemeClr val="tx1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b</a:t>
            </a:r>
            <a:r>
              <a:rPr lang="en-US" altLang="zh-CN" sz="3600" smtClean="0">
                <a:solidFill>
                  <a:schemeClr val="tx1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ō luó</a:t>
            </a:r>
            <a:endParaRPr lang="zh-CN" altLang="en-US" sz="3600">
              <a:solidFill>
                <a:schemeClr val="tx1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32" name="圆角矩形 31"/>
          <p:cNvSpPr/>
          <p:nvPr/>
        </p:nvSpPr>
        <p:spPr>
          <a:xfrm>
            <a:off x="4740018" y="1373138"/>
            <a:ext cx="1883002" cy="650950"/>
          </a:xfrm>
          <a:prstGeom prst="roundRect">
            <a:avLst>
              <a:gd name="adj" fmla="val 50000"/>
            </a:avLst>
          </a:prstGeom>
          <a:noFill/>
          <a:ln w="22225">
            <a:solidFill>
              <a:srgbClr val="F0A6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>
                <a:solidFill>
                  <a:schemeClr val="tx1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l</a:t>
            </a:r>
            <a:r>
              <a:rPr lang="en-US" altLang="zh-CN" sz="3600" smtClean="0">
                <a:solidFill>
                  <a:schemeClr val="tx1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uò tuo</a:t>
            </a:r>
            <a:endParaRPr lang="zh-CN" altLang="en-US" sz="3600">
              <a:solidFill>
                <a:schemeClr val="tx1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33" name="圆角矩形 32"/>
          <p:cNvSpPr/>
          <p:nvPr/>
        </p:nvSpPr>
        <p:spPr>
          <a:xfrm>
            <a:off x="6876256" y="1373138"/>
            <a:ext cx="1906194" cy="650950"/>
          </a:xfrm>
          <a:prstGeom prst="roundRect">
            <a:avLst>
              <a:gd name="adj" fmla="val 50000"/>
            </a:avLst>
          </a:prstGeom>
          <a:noFill/>
          <a:ln w="22225">
            <a:solidFill>
              <a:srgbClr val="F0A6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>
                <a:solidFill>
                  <a:schemeClr val="tx1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lǘ</a:t>
            </a:r>
            <a:endParaRPr lang="zh-CN" altLang="en-US" sz="3600">
              <a:solidFill>
                <a:schemeClr val="tx1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61403" y="379066"/>
            <a:ext cx="6207148" cy="646331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3600" b="1" dirty="0" smtClean="0">
                <a:latin typeface="+mn-ea"/>
              </a:rPr>
              <a:t>把同类事物涂上相同的颜色。</a:t>
            </a:r>
            <a:endParaRPr lang="zh-CN" altLang="en-US" sz="3600" b="1" dirty="0">
              <a:latin typeface="+mn-ea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755576" y="4001488"/>
            <a:ext cx="1008609" cy="584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动物</a:t>
            </a:r>
            <a:endParaRPr lang="zh-CN" altLang="en-US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5148064" y="4001488"/>
            <a:ext cx="1008609" cy="584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b="1" dirty="0" smtClean="0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水果</a:t>
            </a:r>
            <a:endParaRPr lang="zh-CN" altLang="en-US" b="1" dirty="0">
              <a:solidFill>
                <a:srgbClr val="00B05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4" name="圆角矩形 33"/>
          <p:cNvSpPr/>
          <p:nvPr/>
        </p:nvSpPr>
        <p:spPr>
          <a:xfrm>
            <a:off x="467544" y="2640880"/>
            <a:ext cx="1883002" cy="650950"/>
          </a:xfrm>
          <a:prstGeom prst="roundRect">
            <a:avLst>
              <a:gd name="adj" fmla="val 50000"/>
            </a:avLst>
          </a:prstGeom>
          <a:noFill/>
          <a:ln w="22225">
            <a:solidFill>
              <a:srgbClr val="F0A6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smtClean="0">
                <a:solidFill>
                  <a:schemeClr val="tx1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yā lí</a:t>
            </a:r>
            <a:endParaRPr lang="zh-CN" altLang="en-US" sz="3600">
              <a:solidFill>
                <a:schemeClr val="tx1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35" name="圆角矩形 34"/>
          <p:cNvSpPr/>
          <p:nvPr/>
        </p:nvSpPr>
        <p:spPr>
          <a:xfrm>
            <a:off x="2603781" y="2640880"/>
            <a:ext cx="1883002" cy="650950"/>
          </a:xfrm>
          <a:prstGeom prst="roundRect">
            <a:avLst>
              <a:gd name="adj" fmla="val 50000"/>
            </a:avLst>
          </a:prstGeom>
          <a:noFill/>
          <a:ln w="22225">
            <a:solidFill>
              <a:srgbClr val="F0A6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>
                <a:solidFill>
                  <a:schemeClr val="tx1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w</a:t>
            </a:r>
            <a:r>
              <a:rPr lang="en-US" altLang="zh-CN" sz="3600" smtClean="0">
                <a:solidFill>
                  <a:schemeClr val="tx1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ū yā</a:t>
            </a:r>
            <a:endParaRPr lang="zh-CN" altLang="en-US" sz="3600">
              <a:solidFill>
                <a:schemeClr val="tx1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36" name="圆角矩形 35"/>
          <p:cNvSpPr/>
          <p:nvPr/>
        </p:nvSpPr>
        <p:spPr>
          <a:xfrm>
            <a:off x="4740018" y="2640880"/>
            <a:ext cx="1883002" cy="650950"/>
          </a:xfrm>
          <a:prstGeom prst="roundRect">
            <a:avLst>
              <a:gd name="adj" fmla="val 50000"/>
            </a:avLst>
          </a:prstGeom>
          <a:noFill/>
          <a:ln w="22225">
            <a:solidFill>
              <a:srgbClr val="F0A6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>
                <a:solidFill>
                  <a:schemeClr val="tx1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j</a:t>
            </a:r>
            <a:r>
              <a:rPr lang="en-US" altLang="zh-CN" sz="3600" smtClean="0">
                <a:solidFill>
                  <a:schemeClr val="tx1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ú zi</a:t>
            </a:r>
            <a:endParaRPr lang="zh-CN" altLang="en-US" sz="3600">
              <a:solidFill>
                <a:schemeClr val="tx1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37" name="圆角矩形 36"/>
          <p:cNvSpPr/>
          <p:nvPr/>
        </p:nvSpPr>
        <p:spPr>
          <a:xfrm>
            <a:off x="6876256" y="2640880"/>
            <a:ext cx="1906194" cy="650950"/>
          </a:xfrm>
          <a:prstGeom prst="roundRect">
            <a:avLst>
              <a:gd name="adj" fmla="val 50000"/>
            </a:avLst>
          </a:prstGeom>
          <a:noFill/>
          <a:ln w="22225">
            <a:solidFill>
              <a:srgbClr val="F0A6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>
                <a:solidFill>
                  <a:schemeClr val="tx1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m</a:t>
            </a:r>
            <a:r>
              <a:rPr lang="en-US" altLang="zh-CN" sz="3600" smtClean="0">
                <a:solidFill>
                  <a:schemeClr val="tx1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ǎ yǐ</a:t>
            </a:r>
            <a:endParaRPr lang="zh-CN" altLang="en-US" sz="3600">
              <a:solidFill>
                <a:schemeClr val="tx1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38" name="圆角矩形 37"/>
          <p:cNvSpPr/>
          <p:nvPr/>
        </p:nvSpPr>
        <p:spPr>
          <a:xfrm>
            <a:off x="1944873" y="3935313"/>
            <a:ext cx="1883002" cy="650950"/>
          </a:xfrm>
          <a:prstGeom prst="roundRect">
            <a:avLst>
              <a:gd name="adj" fmla="val 50000"/>
            </a:avLst>
          </a:prstGeom>
          <a:solidFill>
            <a:srgbClr val="FF0000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chemeClr val="tx1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39" name="圆角矩形 38"/>
          <p:cNvSpPr/>
          <p:nvPr/>
        </p:nvSpPr>
        <p:spPr>
          <a:xfrm>
            <a:off x="6299179" y="3935313"/>
            <a:ext cx="1883002" cy="650950"/>
          </a:xfrm>
          <a:prstGeom prst="roundRect">
            <a:avLst>
              <a:gd name="adj" fmla="val 50000"/>
            </a:avLst>
          </a:prstGeom>
          <a:solidFill>
            <a:srgbClr val="00B050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chemeClr val="tx1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6" grpId="0" animBg="1"/>
      <p:bldP spid="45" grpId="0" animBg="1"/>
      <p:bldP spid="44" grpId="0" animBg="1"/>
      <p:bldP spid="43" grpId="0" animBg="1"/>
      <p:bldP spid="42" grpId="0" animBg="1"/>
      <p:bldP spid="41" grpId="0" animBg="1"/>
      <p:bldP spid="40" grpId="0" animBg="1"/>
      <p:bldP spid="27" grpId="0"/>
      <p:bldP spid="28" grpId="0"/>
      <p:bldP spid="38" grpId="0" animBg="1"/>
      <p:bldP spid="3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3164416" y="53211"/>
            <a:ext cx="2816764" cy="646331"/>
            <a:chOff x="5499652" y="3435846"/>
            <a:chExt cx="2816764" cy="646331"/>
          </a:xfrm>
        </p:grpSpPr>
        <p:sp>
          <p:nvSpPr>
            <p:cNvPr id="14" name="文本框 15"/>
            <p:cNvSpPr txBox="1"/>
            <p:nvPr/>
          </p:nvSpPr>
          <p:spPr>
            <a:xfrm>
              <a:off x="5634111" y="3435846"/>
              <a:ext cx="254784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1" lang="zh-CN" altLang="en-US" sz="3600" b="1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宋体" panose="02010600030101010101" pitchFamily="2" charset="-122"/>
                  <a:ea typeface="宋体" panose="02010600030101010101" pitchFamily="2" charset="-122"/>
                </a:rPr>
                <a:t>第一课时</a:t>
              </a:r>
              <a:endParaRPr kumimoji="1" lang="zh-CN" altLang="en-US" sz="36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5" name="iconfont-1191-870150"/>
            <p:cNvSpPr>
              <a:spLocks noChangeAspect="1"/>
            </p:cNvSpPr>
            <p:nvPr/>
          </p:nvSpPr>
          <p:spPr bwMode="auto">
            <a:xfrm>
              <a:off x="8033446" y="3546784"/>
              <a:ext cx="282970" cy="424454"/>
            </a:xfrm>
            <a:custGeom>
              <a:avLst/>
              <a:gdLst>
                <a:gd name="T0" fmla="*/ 2486 w 2486"/>
                <a:gd name="T1" fmla="*/ 1865 h 3729"/>
                <a:gd name="T2" fmla="*/ 0 w 2486"/>
                <a:gd name="T3" fmla="*/ 0 h 3729"/>
                <a:gd name="T4" fmla="*/ 0 w 2486"/>
                <a:gd name="T5" fmla="*/ 3729 h 3729"/>
                <a:gd name="T6" fmla="*/ 2486 w 2486"/>
                <a:gd name="T7" fmla="*/ 1865 h 3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86" h="3729">
                  <a:moveTo>
                    <a:pt x="2486" y="1865"/>
                  </a:moveTo>
                  <a:lnTo>
                    <a:pt x="0" y="0"/>
                  </a:lnTo>
                  <a:lnTo>
                    <a:pt x="0" y="3729"/>
                  </a:lnTo>
                  <a:lnTo>
                    <a:pt x="2486" y="1865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</p:sp>
        <p:sp>
          <p:nvSpPr>
            <p:cNvPr id="16" name="iconfont-1191-870150"/>
            <p:cNvSpPr>
              <a:spLocks noChangeAspect="1"/>
            </p:cNvSpPr>
            <p:nvPr/>
          </p:nvSpPr>
          <p:spPr bwMode="auto">
            <a:xfrm rot="10800000">
              <a:off x="5499652" y="3546785"/>
              <a:ext cx="282970" cy="424454"/>
            </a:xfrm>
            <a:custGeom>
              <a:avLst/>
              <a:gdLst>
                <a:gd name="T0" fmla="*/ 2486 w 2486"/>
                <a:gd name="T1" fmla="*/ 1865 h 3729"/>
                <a:gd name="T2" fmla="*/ 0 w 2486"/>
                <a:gd name="T3" fmla="*/ 0 h 3729"/>
                <a:gd name="T4" fmla="*/ 0 w 2486"/>
                <a:gd name="T5" fmla="*/ 3729 h 3729"/>
                <a:gd name="T6" fmla="*/ 2486 w 2486"/>
                <a:gd name="T7" fmla="*/ 1865 h 3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86" h="3729">
                  <a:moveTo>
                    <a:pt x="2486" y="1865"/>
                  </a:moveTo>
                  <a:lnTo>
                    <a:pt x="0" y="0"/>
                  </a:lnTo>
                  <a:lnTo>
                    <a:pt x="0" y="3729"/>
                  </a:lnTo>
                  <a:lnTo>
                    <a:pt x="2486" y="1865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</p:sp>
      </p:grpSp>
      <p:sp>
        <p:nvSpPr>
          <p:cNvPr id="2" name="矩形 1"/>
          <p:cNvSpPr/>
          <p:nvPr/>
        </p:nvSpPr>
        <p:spPr>
          <a:xfrm>
            <a:off x="404646" y="1419622"/>
            <a:ext cx="2759770" cy="33280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3600" b="1" smtClean="0">
                <a:latin typeface="+mn-ea"/>
              </a:rPr>
              <a:t>    一星期</a:t>
            </a:r>
            <a:r>
              <a:rPr lang="zh-CN" altLang="en-US" sz="3600" b="1">
                <a:latin typeface="+mn-ea"/>
              </a:rPr>
              <a:t>里，我们都上过哪些课？你最喜欢上什么课？</a:t>
            </a:r>
            <a:endParaRPr lang="zh-CN" altLang="en-US" sz="3600" b="1" dirty="0">
              <a:latin typeface="+mn-ea"/>
            </a:endParaRPr>
          </a:p>
        </p:txBody>
      </p:sp>
      <p:pic>
        <p:nvPicPr>
          <p:cNvPr id="2052" name="Picture 4" descr="C:\Users\Administrator\Desktop\1年级-p36.jpg"/>
          <p:cNvPicPr>
            <a:picLocks noChangeAspect="1" noChangeArrowheads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5274" y="1045095"/>
            <a:ext cx="5445094" cy="3578205"/>
          </a:xfrm>
          <a:prstGeom prst="rect">
            <a:avLst/>
          </a:prstGeom>
          <a:noFill/>
          <a:ln w="53975">
            <a:solidFill>
              <a:schemeClr val="bg1">
                <a:alpha val="42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组合 16"/>
          <p:cNvGrpSpPr/>
          <p:nvPr/>
        </p:nvGrpSpPr>
        <p:grpSpPr>
          <a:xfrm>
            <a:off x="340324" y="627534"/>
            <a:ext cx="2359467" cy="584775"/>
            <a:chOff x="340939" y="378868"/>
            <a:chExt cx="2676159" cy="584775"/>
          </a:xfrm>
        </p:grpSpPr>
        <p:sp>
          <p:nvSpPr>
            <p:cNvPr id="18" name="矩形 17"/>
            <p:cNvSpPr/>
            <p:nvPr/>
          </p:nvSpPr>
          <p:spPr>
            <a:xfrm>
              <a:off x="340939" y="506205"/>
              <a:ext cx="45719" cy="383371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Text Box 9"/>
            <p:cNvSpPr txBox="1"/>
            <p:nvPr/>
          </p:nvSpPr>
          <p:spPr>
            <a:xfrm>
              <a:off x="403562" y="378868"/>
              <a:ext cx="2613536" cy="58477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ctr">
              <a:spAutoFit/>
            </a:bodyPr>
            <a:lstStyle/>
            <a:p>
              <a:pPr>
                <a:spcBef>
                  <a:spcPct val="50000"/>
                </a:spcBef>
                <a:buClr>
                  <a:srgbClr val="DD6409"/>
                </a:buClr>
              </a:pPr>
              <a:r>
                <a:rPr lang="zh-CN" altLang="en-US" sz="32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识字加油站</a:t>
              </a:r>
              <a:endPara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2971379" y="506205"/>
              <a:ext cx="45719" cy="383371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831258" y="1275509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读一读</a:t>
            </a:r>
            <a:r>
              <a:rPr lang="zh-CN" altLang="en-US" sz="3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，连一连。</a:t>
            </a:r>
            <a:endParaRPr lang="zh-CN" altLang="en-US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19" name="直接连接符 18"/>
          <p:cNvCxnSpPr>
            <a:stCxn id="2" idx="3"/>
            <a:endCxn id="27" idx="2"/>
          </p:cNvCxnSpPr>
          <p:nvPr/>
        </p:nvCxnSpPr>
        <p:spPr>
          <a:xfrm>
            <a:off x="4211960" y="2355726"/>
            <a:ext cx="3456384" cy="936104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组合 20"/>
          <p:cNvGrpSpPr/>
          <p:nvPr/>
        </p:nvGrpSpPr>
        <p:grpSpPr>
          <a:xfrm>
            <a:off x="3164416" y="125219"/>
            <a:ext cx="2816764" cy="646331"/>
            <a:chOff x="5499652" y="3435846"/>
            <a:chExt cx="2816764" cy="646331"/>
          </a:xfrm>
        </p:grpSpPr>
        <p:sp>
          <p:nvSpPr>
            <p:cNvPr id="22" name="文本框 15"/>
            <p:cNvSpPr txBox="1"/>
            <p:nvPr/>
          </p:nvSpPr>
          <p:spPr>
            <a:xfrm>
              <a:off x="5634111" y="3435846"/>
              <a:ext cx="254784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1" lang="zh-CN" altLang="en-US" sz="3600" b="1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宋体" panose="02010600030101010101" pitchFamily="2" charset="-122"/>
                  <a:ea typeface="宋体" panose="02010600030101010101" pitchFamily="2" charset="-122"/>
                </a:rPr>
                <a:t>第二课时</a:t>
              </a:r>
              <a:endParaRPr kumimoji="1" lang="zh-CN" altLang="en-US" sz="36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23" name="iconfont-1191-870150"/>
            <p:cNvSpPr>
              <a:spLocks noChangeAspect="1"/>
            </p:cNvSpPr>
            <p:nvPr/>
          </p:nvSpPr>
          <p:spPr bwMode="auto">
            <a:xfrm>
              <a:off x="8033446" y="3546784"/>
              <a:ext cx="282970" cy="424454"/>
            </a:xfrm>
            <a:custGeom>
              <a:avLst/>
              <a:gdLst>
                <a:gd name="T0" fmla="*/ 2486 w 2486"/>
                <a:gd name="T1" fmla="*/ 1865 h 3729"/>
                <a:gd name="T2" fmla="*/ 0 w 2486"/>
                <a:gd name="T3" fmla="*/ 0 h 3729"/>
                <a:gd name="T4" fmla="*/ 0 w 2486"/>
                <a:gd name="T5" fmla="*/ 3729 h 3729"/>
                <a:gd name="T6" fmla="*/ 2486 w 2486"/>
                <a:gd name="T7" fmla="*/ 1865 h 3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86" h="3729">
                  <a:moveTo>
                    <a:pt x="2486" y="1865"/>
                  </a:moveTo>
                  <a:lnTo>
                    <a:pt x="0" y="0"/>
                  </a:lnTo>
                  <a:lnTo>
                    <a:pt x="0" y="3729"/>
                  </a:lnTo>
                  <a:lnTo>
                    <a:pt x="2486" y="1865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</p:sp>
        <p:sp>
          <p:nvSpPr>
            <p:cNvPr id="24" name="iconfont-1191-870150"/>
            <p:cNvSpPr>
              <a:spLocks noChangeAspect="1"/>
            </p:cNvSpPr>
            <p:nvPr/>
          </p:nvSpPr>
          <p:spPr bwMode="auto">
            <a:xfrm rot="10800000">
              <a:off x="5499652" y="3546785"/>
              <a:ext cx="282970" cy="424454"/>
            </a:xfrm>
            <a:custGeom>
              <a:avLst/>
              <a:gdLst>
                <a:gd name="T0" fmla="*/ 2486 w 2486"/>
                <a:gd name="T1" fmla="*/ 1865 h 3729"/>
                <a:gd name="T2" fmla="*/ 0 w 2486"/>
                <a:gd name="T3" fmla="*/ 0 h 3729"/>
                <a:gd name="T4" fmla="*/ 0 w 2486"/>
                <a:gd name="T5" fmla="*/ 3729 h 3729"/>
                <a:gd name="T6" fmla="*/ 2486 w 2486"/>
                <a:gd name="T7" fmla="*/ 1865 h 3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86" h="3729">
                  <a:moveTo>
                    <a:pt x="2486" y="1865"/>
                  </a:moveTo>
                  <a:lnTo>
                    <a:pt x="0" y="0"/>
                  </a:lnTo>
                  <a:lnTo>
                    <a:pt x="0" y="3729"/>
                  </a:lnTo>
                  <a:lnTo>
                    <a:pt x="2486" y="1865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</p:sp>
      </p:grpSp>
      <p:sp>
        <p:nvSpPr>
          <p:cNvPr id="2" name="圆角矩形 1"/>
          <p:cNvSpPr/>
          <p:nvPr/>
        </p:nvSpPr>
        <p:spPr>
          <a:xfrm>
            <a:off x="721461" y="1995686"/>
            <a:ext cx="3490499" cy="720080"/>
          </a:xfrm>
          <a:prstGeom prst="roundRect">
            <a:avLst>
              <a:gd name="adj" fmla="val 50000"/>
            </a:avLst>
          </a:prstGeom>
          <a:solidFill>
            <a:srgbClr val="00B050">
              <a:alpha val="1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他 打 马 画</a:t>
            </a:r>
            <a:endParaRPr lang="zh-CN" altLang="en-US" sz="40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圆角矩形 24"/>
          <p:cNvSpPr/>
          <p:nvPr/>
        </p:nvSpPr>
        <p:spPr>
          <a:xfrm>
            <a:off x="721461" y="2931790"/>
            <a:ext cx="3490499" cy="720080"/>
          </a:xfrm>
          <a:prstGeom prst="roundRect">
            <a:avLst>
              <a:gd name="adj" fmla="val 50000"/>
            </a:avLst>
          </a:prstGeom>
          <a:solidFill>
            <a:srgbClr val="00B0F0">
              <a:alpha val="1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七 地 你 棋</a:t>
            </a:r>
            <a:endParaRPr lang="zh-CN" altLang="en-US" sz="40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圆角矩形 25"/>
          <p:cNvSpPr/>
          <p:nvPr/>
        </p:nvSpPr>
        <p:spPr>
          <a:xfrm>
            <a:off x="721461" y="3867894"/>
            <a:ext cx="3490499" cy="720080"/>
          </a:xfrm>
          <a:prstGeom prst="roundRect">
            <a:avLst>
              <a:gd name="adj" fmla="val 50000"/>
            </a:avLst>
          </a:prstGeom>
          <a:solidFill>
            <a:srgbClr val="FF9933">
              <a:alpha val="4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目 不 足 五</a:t>
            </a:r>
            <a:endParaRPr lang="zh-CN" altLang="en-US" sz="40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7668344" y="1995686"/>
            <a:ext cx="720080" cy="720080"/>
          </a:xfrm>
          <a:prstGeom prst="ellipse">
            <a:avLst/>
          </a:prstGeom>
          <a:solidFill>
            <a:srgbClr val="FFCCFF">
              <a:alpha val="61000"/>
            </a:srgbClr>
          </a:solidFill>
          <a:ln>
            <a:noFill/>
          </a:ln>
          <a:effectLst>
            <a:softEdge rad="50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smtClean="0">
                <a:solidFill>
                  <a:schemeClr val="tx1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u</a:t>
            </a:r>
            <a:endParaRPr lang="zh-CN" altLang="en-US">
              <a:solidFill>
                <a:schemeClr val="tx1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7668344" y="2931790"/>
            <a:ext cx="720080" cy="720080"/>
          </a:xfrm>
          <a:prstGeom prst="ellipse">
            <a:avLst/>
          </a:prstGeom>
          <a:solidFill>
            <a:srgbClr val="FFCCFF">
              <a:alpha val="61000"/>
            </a:srgbClr>
          </a:solidFill>
          <a:ln>
            <a:noFill/>
          </a:ln>
          <a:effectLst>
            <a:softEdge rad="50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smtClean="0">
                <a:solidFill>
                  <a:schemeClr val="tx1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a</a:t>
            </a:r>
            <a:endParaRPr lang="zh-CN" altLang="en-US">
              <a:solidFill>
                <a:schemeClr val="tx1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7668344" y="3867894"/>
            <a:ext cx="720080" cy="720080"/>
          </a:xfrm>
          <a:prstGeom prst="ellipse">
            <a:avLst/>
          </a:prstGeom>
          <a:solidFill>
            <a:srgbClr val="FFCCFF">
              <a:alpha val="61000"/>
            </a:srgbClr>
          </a:solidFill>
          <a:ln>
            <a:noFill/>
          </a:ln>
          <a:effectLst>
            <a:softEdge rad="50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smtClean="0">
                <a:solidFill>
                  <a:schemeClr val="tx1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i</a:t>
            </a:r>
            <a:endParaRPr lang="zh-CN" altLang="en-US">
              <a:solidFill>
                <a:schemeClr val="tx1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30" name="文本框 3"/>
          <p:cNvSpPr txBox="1"/>
          <p:nvPr/>
        </p:nvSpPr>
        <p:spPr>
          <a:xfrm rot="950324">
            <a:off x="4516780" y="2249502"/>
            <a:ext cx="29065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韵母中都有</a:t>
            </a:r>
            <a:r>
              <a:rPr lang="en-US" altLang="zh-CN" sz="320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a</a:t>
            </a:r>
            <a:r>
              <a:rPr lang="zh-CN" altLang="en-US" sz="320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。</a:t>
            </a:r>
            <a:endParaRPr lang="zh-CN" altLang="en-US" sz="3200" dirty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31" name="文本框 3"/>
          <p:cNvSpPr txBox="1"/>
          <p:nvPr/>
        </p:nvSpPr>
        <p:spPr>
          <a:xfrm>
            <a:off x="4496443" y="3003798"/>
            <a:ext cx="27398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韵母中都有</a:t>
            </a:r>
            <a:r>
              <a:rPr lang="en-US" altLang="zh-CN" sz="320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i</a:t>
            </a:r>
            <a:r>
              <a:rPr lang="zh-CN" altLang="en-US" sz="320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。</a:t>
            </a:r>
            <a:endParaRPr lang="zh-CN" altLang="en-US" sz="3200" dirty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32" name="文本框 3"/>
          <p:cNvSpPr txBox="1"/>
          <p:nvPr/>
        </p:nvSpPr>
        <p:spPr>
          <a:xfrm>
            <a:off x="4424181" y="4003199"/>
            <a:ext cx="28841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韵母中都有</a:t>
            </a:r>
            <a:r>
              <a:rPr lang="en-US" altLang="zh-CN" sz="320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u</a:t>
            </a:r>
            <a:r>
              <a:rPr lang="zh-CN" altLang="en-US" sz="320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。</a:t>
            </a:r>
            <a:endParaRPr lang="zh-CN" altLang="en-US" sz="3200" dirty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cxnSp>
        <p:nvCxnSpPr>
          <p:cNvPr id="34" name="直接连接符 33"/>
          <p:cNvCxnSpPr/>
          <p:nvPr/>
        </p:nvCxnSpPr>
        <p:spPr>
          <a:xfrm>
            <a:off x="4211960" y="3359482"/>
            <a:ext cx="3456384" cy="936104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>
            <a:endCxn id="5" idx="2"/>
          </p:cNvCxnSpPr>
          <p:nvPr/>
        </p:nvCxnSpPr>
        <p:spPr>
          <a:xfrm flipV="1">
            <a:off x="4241870" y="2355726"/>
            <a:ext cx="3426474" cy="1872208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组合 28"/>
          <p:cNvGrpSpPr/>
          <p:nvPr/>
        </p:nvGrpSpPr>
        <p:grpSpPr>
          <a:xfrm>
            <a:off x="340324" y="555526"/>
            <a:ext cx="2359467" cy="584775"/>
            <a:chOff x="340939" y="378868"/>
            <a:chExt cx="2676159" cy="584775"/>
          </a:xfrm>
        </p:grpSpPr>
        <p:sp>
          <p:nvSpPr>
            <p:cNvPr id="33" name="矩形 32"/>
            <p:cNvSpPr/>
            <p:nvPr/>
          </p:nvSpPr>
          <p:spPr>
            <a:xfrm>
              <a:off x="340939" y="506205"/>
              <a:ext cx="45719" cy="383371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Text Box 9"/>
            <p:cNvSpPr txBox="1"/>
            <p:nvPr/>
          </p:nvSpPr>
          <p:spPr>
            <a:xfrm>
              <a:off x="403562" y="378868"/>
              <a:ext cx="2613536" cy="58477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ctr">
              <a:spAutoFit/>
            </a:bodyPr>
            <a:lstStyle/>
            <a:p>
              <a:pPr>
                <a:spcBef>
                  <a:spcPct val="50000"/>
                </a:spcBef>
                <a:buClr>
                  <a:srgbClr val="DD6409"/>
                </a:buClr>
              </a:pPr>
              <a:r>
                <a:rPr lang="zh-CN" altLang="en-US" sz="3200" b="1" smtClean="0">
                  <a:latin typeface="黑体" panose="02010609060101010101" pitchFamily="49" charset="-122"/>
                  <a:ea typeface="黑体" panose="02010609060101010101" pitchFamily="49" charset="-122"/>
                </a:rPr>
                <a:t>字词句运用</a:t>
              </a:r>
              <a:endPara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2971379" y="506205"/>
              <a:ext cx="45719" cy="383371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0" grpId="1"/>
      <p:bldP spid="31" grpId="0"/>
      <p:bldP spid="31" grpId="1"/>
      <p:bldP spid="32" grpId="0"/>
      <p:bldP spid="32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文本框 3"/>
          <p:cNvSpPr txBox="1"/>
          <p:nvPr/>
        </p:nvSpPr>
        <p:spPr>
          <a:xfrm>
            <a:off x="2084059" y="2787774"/>
            <a:ext cx="8034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smtClean="0">
                <a:latin typeface="楷体" panose="02010609060101010101" pitchFamily="49" charset="-122"/>
                <a:ea typeface="楷体" panose="02010609060101010101" pitchFamily="49" charset="-122"/>
              </a:rPr>
              <a:t>下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文本框 3"/>
          <p:cNvSpPr txBox="1"/>
          <p:nvPr/>
        </p:nvSpPr>
        <p:spPr>
          <a:xfrm>
            <a:off x="3352083" y="2787774"/>
            <a:ext cx="8034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smtClean="0">
                <a:latin typeface="楷体" panose="02010609060101010101" pitchFamily="49" charset="-122"/>
                <a:ea typeface="楷体" panose="02010609060101010101" pitchFamily="49" charset="-122"/>
              </a:rPr>
              <a:t>花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文本框 3"/>
          <p:cNvSpPr txBox="1"/>
          <p:nvPr/>
        </p:nvSpPr>
        <p:spPr>
          <a:xfrm>
            <a:off x="4620107" y="2787774"/>
            <a:ext cx="8034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smtClean="0">
                <a:latin typeface="楷体" panose="02010609060101010101" pitchFamily="49" charset="-122"/>
                <a:ea typeface="楷体" panose="02010609060101010101" pitchFamily="49" charset="-122"/>
              </a:rPr>
              <a:t>八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文本框 3"/>
          <p:cNvSpPr txBox="1"/>
          <p:nvPr/>
        </p:nvSpPr>
        <p:spPr>
          <a:xfrm>
            <a:off x="5888131" y="2787774"/>
            <a:ext cx="8034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smtClean="0">
                <a:latin typeface="楷体" panose="02010609060101010101" pitchFamily="49" charset="-122"/>
                <a:ea typeface="楷体" panose="02010609060101010101" pitchFamily="49" charset="-122"/>
              </a:rPr>
              <a:t>爸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文本框 3"/>
          <p:cNvSpPr txBox="1"/>
          <p:nvPr/>
        </p:nvSpPr>
        <p:spPr>
          <a:xfrm>
            <a:off x="7156157" y="2787774"/>
            <a:ext cx="8034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smtClean="0">
                <a:latin typeface="楷体" panose="02010609060101010101" pitchFamily="49" charset="-122"/>
                <a:ea typeface="楷体" panose="02010609060101010101" pitchFamily="49" charset="-122"/>
              </a:rPr>
              <a:t>妈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1187624" y="1851670"/>
            <a:ext cx="720080" cy="720080"/>
          </a:xfrm>
          <a:prstGeom prst="ellipse">
            <a:avLst/>
          </a:prstGeom>
          <a:solidFill>
            <a:srgbClr val="FFCCFF">
              <a:alpha val="61000"/>
            </a:srgbClr>
          </a:solidFill>
          <a:ln>
            <a:noFill/>
          </a:ln>
          <a:effectLst>
            <a:softEdge rad="50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smtClean="0">
                <a:solidFill>
                  <a:schemeClr val="tx1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u</a:t>
            </a:r>
            <a:endParaRPr lang="zh-CN" altLang="en-US">
              <a:solidFill>
                <a:schemeClr val="tx1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1187624" y="2895786"/>
            <a:ext cx="720080" cy="720080"/>
          </a:xfrm>
          <a:prstGeom prst="ellipse">
            <a:avLst/>
          </a:prstGeom>
          <a:solidFill>
            <a:srgbClr val="FFCCFF">
              <a:alpha val="61000"/>
            </a:srgbClr>
          </a:solidFill>
          <a:ln>
            <a:noFill/>
          </a:ln>
          <a:effectLst>
            <a:softEdge rad="50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smtClean="0">
                <a:solidFill>
                  <a:schemeClr val="tx1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a</a:t>
            </a:r>
            <a:endParaRPr lang="zh-CN" altLang="en-US">
              <a:solidFill>
                <a:schemeClr val="tx1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1187624" y="3939902"/>
            <a:ext cx="720080" cy="720080"/>
          </a:xfrm>
          <a:prstGeom prst="ellipse">
            <a:avLst/>
          </a:prstGeom>
          <a:solidFill>
            <a:srgbClr val="FFCCFF">
              <a:alpha val="61000"/>
            </a:srgbClr>
          </a:solidFill>
          <a:ln>
            <a:noFill/>
          </a:ln>
          <a:effectLst>
            <a:softEdge rad="50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smtClean="0">
                <a:solidFill>
                  <a:schemeClr val="tx1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i</a:t>
            </a:r>
            <a:endParaRPr lang="zh-CN" altLang="en-US">
              <a:solidFill>
                <a:schemeClr val="tx1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19" name="文本框 3"/>
          <p:cNvSpPr txBox="1"/>
          <p:nvPr/>
        </p:nvSpPr>
        <p:spPr>
          <a:xfrm>
            <a:off x="539552" y="174927"/>
            <a:ext cx="7848872" cy="1532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smtClean="0">
                <a:latin typeface="+mn-ea"/>
              </a:rPr>
              <a:t>    联系</a:t>
            </a:r>
            <a:r>
              <a:rPr lang="zh-CN" altLang="en-US" sz="3600" b="1">
                <a:latin typeface="+mn-ea"/>
              </a:rPr>
              <a:t>之前学过的其他汉字，说说读音中带单韵母</a:t>
            </a:r>
            <a:r>
              <a:rPr lang="en-US" altLang="zh-CN" sz="3600" b="1">
                <a:latin typeface="+mn-ea"/>
              </a:rPr>
              <a:t>u</a:t>
            </a:r>
            <a:r>
              <a:rPr lang="zh-CN" altLang="en-US" sz="3600" b="1">
                <a:latin typeface="+mn-ea"/>
              </a:rPr>
              <a:t>、</a:t>
            </a:r>
            <a:r>
              <a:rPr lang="en-US" altLang="zh-CN" sz="3600" b="1">
                <a:latin typeface="+mn-ea"/>
              </a:rPr>
              <a:t>ɑ</a:t>
            </a:r>
            <a:r>
              <a:rPr lang="zh-CN" altLang="en-US" sz="3600" b="1">
                <a:latin typeface="+mn-ea"/>
              </a:rPr>
              <a:t>、</a:t>
            </a:r>
            <a:r>
              <a:rPr lang="en-US" altLang="zh-CN" sz="3600" b="1">
                <a:latin typeface="+mn-ea"/>
              </a:rPr>
              <a:t>i</a:t>
            </a:r>
            <a:r>
              <a:rPr lang="zh-CN" altLang="en-US" sz="3600" b="1">
                <a:latin typeface="+mn-ea"/>
              </a:rPr>
              <a:t>的</a:t>
            </a:r>
            <a:r>
              <a:rPr lang="zh-CN" altLang="en-US" sz="3600" b="1" smtClean="0">
                <a:latin typeface="+mn-ea"/>
              </a:rPr>
              <a:t>字</a:t>
            </a:r>
            <a:r>
              <a:rPr lang="zh-CN" altLang="en-US" sz="3600" b="1">
                <a:latin typeface="+mn-ea"/>
              </a:rPr>
              <a:t>。</a:t>
            </a:r>
            <a:endParaRPr lang="zh-CN" altLang="en-US" sz="3600" b="1" dirty="0">
              <a:latin typeface="+mn-ea"/>
            </a:endParaRPr>
          </a:p>
        </p:txBody>
      </p:sp>
      <p:sp>
        <p:nvSpPr>
          <p:cNvPr id="25" name="文本框 3"/>
          <p:cNvSpPr txBox="1"/>
          <p:nvPr/>
        </p:nvSpPr>
        <p:spPr>
          <a:xfrm>
            <a:off x="2051720" y="1707654"/>
            <a:ext cx="8034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smtClean="0">
                <a:latin typeface="楷体" panose="02010609060101010101" pitchFamily="49" charset="-122"/>
                <a:ea typeface="楷体" panose="02010609060101010101" pitchFamily="49" charset="-122"/>
              </a:rPr>
              <a:t>土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文本框 3"/>
          <p:cNvSpPr txBox="1"/>
          <p:nvPr/>
        </p:nvSpPr>
        <p:spPr>
          <a:xfrm>
            <a:off x="3319744" y="1707654"/>
            <a:ext cx="8034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smtClean="0">
                <a:latin typeface="楷体" panose="02010609060101010101" pitchFamily="49" charset="-122"/>
                <a:ea typeface="楷体" panose="02010609060101010101" pitchFamily="49" charset="-122"/>
              </a:rPr>
              <a:t>数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文本框 3"/>
          <p:cNvSpPr txBox="1"/>
          <p:nvPr/>
        </p:nvSpPr>
        <p:spPr>
          <a:xfrm>
            <a:off x="2236459" y="3884443"/>
            <a:ext cx="8034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smtClean="0">
                <a:latin typeface="楷体" panose="02010609060101010101" pitchFamily="49" charset="-122"/>
                <a:ea typeface="楷体" panose="02010609060101010101" pitchFamily="49" charset="-122"/>
              </a:rPr>
              <a:t>鸡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395601"/>
            <a:ext cx="8794549" cy="3624421"/>
          </a:xfrm>
          <a:prstGeom prst="rect">
            <a:avLst/>
          </a:prstGeom>
          <a:noFill/>
          <a:ln w="47625">
            <a:solidFill>
              <a:schemeClr val="bg1">
                <a:alpha val="7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文本框 3"/>
          <p:cNvSpPr txBox="1"/>
          <p:nvPr/>
        </p:nvSpPr>
        <p:spPr>
          <a:xfrm>
            <a:off x="2054983" y="352276"/>
            <a:ext cx="49652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3200" b="1">
                <a:latin typeface="+mn-ea"/>
              </a:defRPr>
            </a:lvl1pPr>
          </a:lstStyle>
          <a:p>
            <a:r>
              <a:rPr lang="zh-CN" altLang="en-US" sz="3600"/>
              <a:t>图</a:t>
            </a:r>
            <a:r>
              <a:rPr lang="zh-CN" altLang="en-US" sz="3600" dirty="0"/>
              <a:t>中出现了</a:t>
            </a:r>
            <a:r>
              <a:rPr lang="zh-CN" altLang="en-US" sz="3600"/>
              <a:t>哪些景物？</a:t>
            </a:r>
            <a:endParaRPr lang="zh-CN" altLang="en-US" sz="3600" dirty="0"/>
          </a:p>
        </p:txBody>
      </p:sp>
      <p:sp>
        <p:nvSpPr>
          <p:cNvPr id="2" name="矩形 1"/>
          <p:cNvSpPr/>
          <p:nvPr/>
        </p:nvSpPr>
        <p:spPr>
          <a:xfrm>
            <a:off x="995861" y="1575832"/>
            <a:ext cx="121379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大山</a:t>
            </a:r>
            <a:endParaRPr lang="zh-CN" altLang="en-US" sz="2400"/>
          </a:p>
        </p:txBody>
      </p:sp>
      <p:sp>
        <p:nvSpPr>
          <p:cNvPr id="3" name="矩形 2"/>
          <p:cNvSpPr/>
          <p:nvPr/>
        </p:nvSpPr>
        <p:spPr>
          <a:xfrm>
            <a:off x="7092428" y="1410856"/>
            <a:ext cx="121379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白云</a:t>
            </a:r>
            <a:endParaRPr lang="zh-CN" altLang="en-US" sz="2400"/>
          </a:p>
        </p:txBody>
      </p:sp>
      <p:sp>
        <p:nvSpPr>
          <p:cNvPr id="5" name="矩形 4"/>
          <p:cNvSpPr/>
          <p:nvPr/>
        </p:nvSpPr>
        <p:spPr>
          <a:xfrm>
            <a:off x="7629673" y="2757200"/>
            <a:ext cx="121379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小鱼</a:t>
            </a:r>
            <a:endParaRPr lang="zh-CN" altLang="en-US" sz="2400"/>
          </a:p>
        </p:txBody>
      </p:sp>
      <p:sp>
        <p:nvSpPr>
          <p:cNvPr id="6" name="矩形 5"/>
          <p:cNvSpPr/>
          <p:nvPr/>
        </p:nvSpPr>
        <p:spPr>
          <a:xfrm>
            <a:off x="2706017" y="2593175"/>
            <a:ext cx="121379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小鸡</a:t>
            </a:r>
            <a:endParaRPr lang="zh-CN" altLang="en-US" sz="2400"/>
          </a:p>
        </p:txBody>
      </p:sp>
      <p:sp>
        <p:nvSpPr>
          <p:cNvPr id="8" name="矩形 7"/>
          <p:cNvSpPr/>
          <p:nvPr/>
        </p:nvSpPr>
        <p:spPr>
          <a:xfrm>
            <a:off x="5693965" y="3661939"/>
            <a:ext cx="121379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虫子</a:t>
            </a:r>
            <a:endParaRPr lang="zh-CN" altLang="en-US" sz="2400"/>
          </a:p>
        </p:txBody>
      </p:sp>
      <p:sp>
        <p:nvSpPr>
          <p:cNvPr id="9" name="矩形 8"/>
          <p:cNvSpPr/>
          <p:nvPr/>
        </p:nvSpPr>
        <p:spPr>
          <a:xfrm>
            <a:off x="4382651" y="2283718"/>
            <a:ext cx="121379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小鸟</a:t>
            </a:r>
            <a:endParaRPr lang="zh-CN" altLang="en-US" sz="2400"/>
          </a:p>
        </p:txBody>
      </p:sp>
      <p:sp>
        <p:nvSpPr>
          <p:cNvPr id="12" name="矩形 11"/>
          <p:cNvSpPr/>
          <p:nvPr/>
        </p:nvSpPr>
        <p:spPr>
          <a:xfrm>
            <a:off x="683568" y="3279818"/>
            <a:ext cx="121379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花儿</a:t>
            </a:r>
            <a:endParaRPr lang="zh-CN" altLang="en-US" sz="24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  <p:bldP spid="8" grpId="0"/>
      <p:bldP spid="9" grpId="0"/>
      <p:bldP spid="1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395601"/>
            <a:ext cx="8794549" cy="3624421"/>
          </a:xfrm>
          <a:prstGeom prst="rect">
            <a:avLst/>
          </a:prstGeom>
          <a:noFill/>
          <a:ln w="47625">
            <a:solidFill>
              <a:schemeClr val="bg1">
                <a:alpha val="7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文本框 3"/>
          <p:cNvSpPr txBox="1"/>
          <p:nvPr/>
        </p:nvSpPr>
        <p:spPr>
          <a:xfrm>
            <a:off x="467544" y="123478"/>
            <a:ext cx="7244878" cy="12818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smtClean="0">
                <a:latin typeface="+mn-ea"/>
              </a:rPr>
              <a:t>    数一数：图</a:t>
            </a:r>
            <a:r>
              <a:rPr lang="zh-CN" altLang="en-US" sz="3200" b="1" dirty="0" smtClean="0">
                <a:latin typeface="+mn-ea"/>
              </a:rPr>
              <a:t>中一共有多少座山？多少朵云？多少朵花？多少只鸟？</a:t>
            </a:r>
            <a:endParaRPr lang="zh-CN" altLang="en-US" sz="3200" b="1" dirty="0">
              <a:latin typeface="+mn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94578" y="2499925"/>
            <a:ext cx="1979532" cy="70788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5875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一座山 </a:t>
            </a:r>
            <a:endParaRPr lang="zh-CN" altLang="en-US" sz="2400" dirty="0"/>
          </a:p>
        </p:txBody>
      </p:sp>
      <p:sp>
        <p:nvSpPr>
          <p:cNvPr id="12" name="矩形 11"/>
          <p:cNvSpPr/>
          <p:nvPr/>
        </p:nvSpPr>
        <p:spPr>
          <a:xfrm>
            <a:off x="5717610" y="2271524"/>
            <a:ext cx="1979532" cy="70788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5875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四朵云 </a:t>
            </a:r>
            <a:endParaRPr lang="zh-CN" altLang="en-US" sz="2400" dirty="0"/>
          </a:p>
        </p:txBody>
      </p:sp>
      <p:sp>
        <p:nvSpPr>
          <p:cNvPr id="13" name="矩形 12"/>
          <p:cNvSpPr/>
          <p:nvPr/>
        </p:nvSpPr>
        <p:spPr>
          <a:xfrm>
            <a:off x="1835696" y="1563638"/>
            <a:ext cx="1979532" cy="70788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5875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九只鸟 </a:t>
            </a:r>
            <a:endParaRPr lang="zh-CN" altLang="en-US" sz="2400" dirty="0"/>
          </a:p>
        </p:txBody>
      </p:sp>
      <p:sp>
        <p:nvSpPr>
          <p:cNvPr id="14" name="矩形 13"/>
          <p:cNvSpPr/>
          <p:nvPr/>
        </p:nvSpPr>
        <p:spPr>
          <a:xfrm>
            <a:off x="3347864" y="4155926"/>
            <a:ext cx="1979532" cy="70788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5875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七朵花 </a:t>
            </a:r>
            <a:endParaRPr lang="zh-CN" altLang="en-US" sz="24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395601"/>
            <a:ext cx="8794549" cy="3624421"/>
          </a:xfrm>
          <a:prstGeom prst="rect">
            <a:avLst/>
          </a:prstGeom>
          <a:noFill/>
          <a:ln w="47625">
            <a:solidFill>
              <a:schemeClr val="bg1">
                <a:alpha val="7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文本框 3"/>
          <p:cNvSpPr txBox="1"/>
          <p:nvPr/>
        </p:nvSpPr>
        <p:spPr>
          <a:xfrm>
            <a:off x="579582" y="417868"/>
            <a:ext cx="4136434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smtClean="0">
                <a:latin typeface="+mn-ea"/>
              </a:rPr>
              <a:t>数一数，说一说。</a:t>
            </a:r>
            <a:endParaRPr lang="zh-CN" altLang="en-US" sz="3600" b="1" dirty="0">
              <a:latin typeface="+mn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94578" y="2499925"/>
            <a:ext cx="3933406" cy="70788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5875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4000" b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  ）（  ）鸡 </a:t>
            </a:r>
            <a:endParaRPr lang="zh-CN" altLang="en-US" sz="2400" dirty="0"/>
          </a:p>
        </p:txBody>
      </p:sp>
      <p:sp>
        <p:nvSpPr>
          <p:cNvPr id="2" name="矩形 1"/>
          <p:cNvSpPr/>
          <p:nvPr/>
        </p:nvSpPr>
        <p:spPr>
          <a:xfrm>
            <a:off x="987668" y="2499925"/>
            <a:ext cx="250421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两    只 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4788024" y="1920239"/>
            <a:ext cx="3933406" cy="70788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5875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4000" b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  ）（  ）鱼</a:t>
            </a:r>
            <a:endParaRPr lang="zh-CN" altLang="en-US" sz="2400" dirty="0"/>
          </a:p>
        </p:txBody>
      </p:sp>
      <p:sp>
        <p:nvSpPr>
          <p:cNvPr id="10" name="矩形 9"/>
          <p:cNvSpPr/>
          <p:nvPr/>
        </p:nvSpPr>
        <p:spPr>
          <a:xfrm>
            <a:off x="5281114" y="1920239"/>
            <a:ext cx="224612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    条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123728" y="4083918"/>
            <a:ext cx="4460774" cy="70788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5875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4000" b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  ）（  ）虫子</a:t>
            </a:r>
            <a:endParaRPr lang="zh-CN" altLang="en-US" sz="2400" dirty="0"/>
          </a:p>
        </p:txBody>
      </p:sp>
      <p:sp>
        <p:nvSpPr>
          <p:cNvPr id="16" name="矩形 15"/>
          <p:cNvSpPr/>
          <p:nvPr/>
        </p:nvSpPr>
        <p:spPr>
          <a:xfrm>
            <a:off x="2616818" y="4083918"/>
            <a:ext cx="224612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    只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20000"/>
                    </a14:imgEffect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888" y="1956048"/>
            <a:ext cx="7132637" cy="2095500"/>
          </a:xfrm>
          <a:prstGeom prst="rect">
            <a:avLst/>
          </a:prstGeom>
          <a:noFill/>
          <a:ln w="79375">
            <a:solidFill>
              <a:schemeClr val="bg1">
                <a:alpha val="48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矩形 16"/>
          <p:cNvSpPr/>
          <p:nvPr/>
        </p:nvSpPr>
        <p:spPr>
          <a:xfrm>
            <a:off x="179512" y="843558"/>
            <a:ext cx="6111570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3600" b="1" smtClean="0">
                <a:latin typeface="+mn-ea"/>
              </a:rPr>
              <a:t>    多种形式认读生字。</a:t>
            </a:r>
            <a:endParaRPr lang="zh-CN" altLang="en-US" sz="3600" b="1" dirty="0"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466719" y="1527479"/>
            <a:ext cx="1637104" cy="882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5" tIns="25717" rIns="51435" bIns="25717">
            <a:spAutoFit/>
          </a:bodyPr>
          <a:lstStyle>
            <a:defPPr>
              <a:defRPr lang="zh-CN"/>
            </a:defPPr>
            <a:lvl1pPr defTabSz="685800">
              <a:defRPr sz="7200">
                <a:latin typeface="楷体_GB2312" panose="02010609030101010101" pitchFamily="49" charset="-122"/>
                <a:ea typeface="楷体_GB2312" panose="02010609030101010101" pitchFamily="49" charset="-122"/>
              </a:defRPr>
            </a:lvl1pPr>
            <a:lvl2pPr marL="742950" indent="-285750" defTabSz="685800" eaLnBrk="0" hangingPunct="0">
              <a:defRPr sz="1400"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85800" eaLnBrk="0" hangingPunct="0">
              <a:defRPr sz="1400"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85800" eaLnBrk="0" hangingPunct="0">
              <a:defRPr sz="1400"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85800" eaLnBrk="0" hangingPunct="0">
              <a:defRPr sz="1400"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/>
            <a:r>
              <a:rPr lang="zh-CN" altLang="en-US" sz="5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语</a:t>
            </a:r>
            <a:r>
              <a:rPr lang="zh-CN" altLang="en-US" sz="5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文</a:t>
            </a:r>
            <a:endParaRPr lang="zh-CN" altLang="en-US" sz="5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227243" y="987574"/>
            <a:ext cx="796372" cy="605934"/>
          </a:xfrm>
          <a:prstGeom prst="rect">
            <a:avLst/>
          </a:prstGeom>
          <a:noFill/>
        </p:spPr>
        <p:txBody>
          <a:bodyPr wrap="none" lIns="51435" tIns="25717" rIns="51435" bIns="25717">
            <a:spAutoFit/>
          </a:bodyPr>
          <a:lstStyle/>
          <a:p>
            <a:pPr defTabSz="685800"/>
            <a:r>
              <a:rPr lang="en-US" altLang="zh-CN" sz="36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汉语拼音" panose="020B0604020202020204" pitchFamily="34" charset="0"/>
              </a:rPr>
              <a:t>wén</a:t>
            </a:r>
            <a:endParaRPr lang="en-US" altLang="zh-CN" sz="36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9" name="矩形 9"/>
          <p:cNvSpPr>
            <a:spLocks noChangeArrowheads="1"/>
          </p:cNvSpPr>
          <p:nvPr/>
        </p:nvSpPr>
        <p:spPr bwMode="auto">
          <a:xfrm>
            <a:off x="1259632" y="2607529"/>
            <a:ext cx="3042854" cy="66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5" tIns="25717" rIns="51435" bIns="25717">
            <a:spAutoFit/>
          </a:bodyPr>
          <a:lstStyle/>
          <a:p>
            <a:pPr defTabSz="685800"/>
            <a:r>
              <a:rPr lang="zh-CN" altLang="en-US" sz="4000" b="1" smtClean="0">
                <a:latin typeface="楷体" panose="02010609060101010101" pitchFamily="49" charset="-122"/>
                <a:ea typeface="楷体" panose="02010609060101010101" pitchFamily="49" charset="-122"/>
              </a:rPr>
              <a:t>语</a:t>
            </a:r>
            <a:r>
              <a:rPr lang="zh-CN" altLang="en-US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文 文</a:t>
            </a:r>
            <a:r>
              <a:rPr lang="zh-CN" altLang="en-US" sz="4000" b="1" smtClean="0">
                <a:latin typeface="楷体" panose="02010609060101010101" pitchFamily="49" charset="-122"/>
                <a:ea typeface="楷体" panose="02010609060101010101" pitchFamily="49" charset="-122"/>
              </a:rPr>
              <a:t>化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矩形 9"/>
          <p:cNvSpPr>
            <a:spLocks noChangeArrowheads="1"/>
          </p:cNvSpPr>
          <p:nvPr/>
        </p:nvSpPr>
        <p:spPr bwMode="auto">
          <a:xfrm>
            <a:off x="562922" y="3982040"/>
            <a:ext cx="6990564" cy="605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5" tIns="25717" rIns="51435" bIns="2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造句</a:t>
            </a:r>
            <a:r>
              <a:rPr lang="zh-CN" altLang="en-US" sz="3600" b="1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我把</a:t>
            </a:r>
            <a:r>
              <a:rPr lang="zh-CN" altLang="en-US" sz="36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语文</a:t>
            </a: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课本放在桌子上。</a:t>
            </a:r>
            <a:endParaRPr lang="zh-CN" altLang="en-US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5" name="图片 14" descr="C:\Documents and Settings\Administrator\桌面\语文1450593.jpg语文1450593"/>
          <p:cNvPicPr>
            <a:picLocks noChangeAspect="1"/>
          </p:cNvPicPr>
          <p:nvPr/>
        </p:nvPicPr>
        <p:blipFill rotWithShape="1">
          <a:blip r:embed="rId1" cstate="print"/>
          <a:srcRect t="202" b="1366"/>
          <a:stretch>
            <a:fillRect/>
          </a:stretch>
        </p:blipFill>
        <p:spPr>
          <a:xfrm>
            <a:off x="5148064" y="843558"/>
            <a:ext cx="2145990" cy="298496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6"/>
          <p:cNvSpPr txBox="1">
            <a:spLocks noChangeArrowheads="1"/>
          </p:cNvSpPr>
          <p:nvPr/>
        </p:nvSpPr>
        <p:spPr bwMode="auto">
          <a:xfrm>
            <a:off x="3354010" y="1033642"/>
            <a:ext cx="2310567" cy="882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5" tIns="25717" rIns="51435" bIns="25717">
            <a:spAutoFit/>
          </a:bodyPr>
          <a:lstStyle>
            <a:defPPr>
              <a:defRPr lang="zh-CN"/>
            </a:defPPr>
            <a:lvl1pPr defTabSz="685800">
              <a:defRPr sz="7200">
                <a:latin typeface="楷体_GB2312" panose="02010609030101010101" pitchFamily="49" charset="-122"/>
                <a:ea typeface="楷体_GB2312" panose="02010609030101010101" pitchFamily="49" charset="-122"/>
              </a:defRPr>
            </a:lvl1pPr>
            <a:lvl2pPr marL="742950" indent="-285750" defTabSz="685800" eaLnBrk="0" hangingPunct="0">
              <a:defRPr sz="1400"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85800" eaLnBrk="0" hangingPunct="0">
              <a:defRPr sz="1400"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85800" eaLnBrk="0" hangingPunct="0">
              <a:defRPr sz="1400"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85800" eaLnBrk="0" hangingPunct="0">
              <a:defRPr sz="1400"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/>
            <a:r>
              <a:rPr lang="zh-CN" altLang="en-US" sz="5400" b="1" smtClean="0">
                <a:latin typeface="楷体" panose="02010609060101010101" pitchFamily="49" charset="-122"/>
                <a:ea typeface="楷体" panose="02010609060101010101" pitchFamily="49" charset="-122"/>
              </a:rPr>
              <a:t>数 学</a:t>
            </a:r>
            <a:endParaRPr lang="zh-CN" altLang="en-US" sz="5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292521" y="593946"/>
            <a:ext cx="849271" cy="605934"/>
          </a:xfrm>
          <a:prstGeom prst="rect">
            <a:avLst/>
          </a:prstGeom>
          <a:noFill/>
        </p:spPr>
        <p:txBody>
          <a:bodyPr wrap="none" lIns="51435" tIns="25717" rIns="51435" bIns="25717">
            <a:spAutoFit/>
          </a:bodyPr>
          <a:lstStyle/>
          <a:p>
            <a:pPr defTabSz="685800"/>
            <a:r>
              <a:rPr lang="en-US" altLang="zh-CN" sz="3600" dirty="0">
                <a:solidFill>
                  <a:srgbClr val="FF0000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shù</a:t>
            </a:r>
            <a:endParaRPr lang="en-US" altLang="zh-CN" sz="3600" dirty="0">
              <a:solidFill>
                <a:srgbClr val="FF0000"/>
              </a:solidFill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14" name="矩形 9"/>
          <p:cNvSpPr>
            <a:spLocks noChangeArrowheads="1"/>
          </p:cNvSpPr>
          <p:nvPr/>
        </p:nvSpPr>
        <p:spPr bwMode="auto">
          <a:xfrm>
            <a:off x="2627594" y="3694008"/>
            <a:ext cx="5112758" cy="605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5" tIns="25717" rIns="51435" bIns="2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造句</a:t>
            </a:r>
            <a:r>
              <a:rPr lang="zh-CN" altLang="en-US" sz="36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我喜欢学</a:t>
            </a:r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数学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726667" y="555526"/>
            <a:ext cx="870110" cy="605934"/>
          </a:xfrm>
          <a:prstGeom prst="rect">
            <a:avLst/>
          </a:prstGeom>
          <a:noFill/>
        </p:spPr>
        <p:txBody>
          <a:bodyPr wrap="none" lIns="51435" tIns="25717" rIns="51435" bIns="25717">
            <a:spAutoFit/>
          </a:bodyPr>
          <a:lstStyle/>
          <a:p>
            <a:pPr defTabSz="685800"/>
            <a:r>
              <a:rPr lang="en-US" sz="3600" dirty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xu</a:t>
            </a:r>
            <a:r>
              <a:rPr lang="en-US" sz="3600" dirty="0">
                <a:solidFill>
                  <a:srgbClr val="FF0000"/>
                </a:solidFill>
                <a:latin typeface="汉语拼音" panose="020B0604020202020204" pitchFamily="34" charset="0"/>
                <a:ea typeface="微软雅黑" panose="020B0503020204020204" charset="-122"/>
                <a:cs typeface="汉语拼音" panose="020B0604020202020204" pitchFamily="34" charset="0"/>
              </a:rPr>
              <a:t>é</a:t>
            </a:r>
            <a:endParaRPr lang="en-US" sz="3600" dirty="0">
              <a:solidFill>
                <a:srgbClr val="FF0000"/>
              </a:solidFill>
              <a:latin typeface="汉语拼音" panose="020B0604020202020204" pitchFamily="34" charset="0"/>
              <a:ea typeface="微软雅黑" panose="020B0503020204020204" charset="-122"/>
              <a:cs typeface="汉语拼音" panose="020B0604020202020204" pitchFamily="34" charset="0"/>
            </a:endParaRPr>
          </a:p>
        </p:txBody>
      </p:sp>
      <p:sp>
        <p:nvSpPr>
          <p:cNvPr id="12" name="矩形 9"/>
          <p:cNvSpPr>
            <a:spLocks noChangeArrowheads="1"/>
          </p:cNvSpPr>
          <p:nvPr/>
        </p:nvSpPr>
        <p:spPr bwMode="auto">
          <a:xfrm>
            <a:off x="3148505" y="2224811"/>
            <a:ext cx="1258036" cy="1283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5" tIns="25717" rIns="51435" bIns="25717">
            <a:spAutoFit/>
          </a:bodyPr>
          <a:lstStyle/>
          <a:p>
            <a:pPr defTabSz="685800"/>
            <a:r>
              <a:rPr lang="zh-CN" altLang="en-US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数</a:t>
            </a:r>
            <a:r>
              <a:rPr lang="zh-CN" altLang="en-US" sz="4000" b="1" smtClean="0">
                <a:latin typeface="楷体" panose="02010609060101010101" pitchFamily="49" charset="-122"/>
                <a:ea typeface="楷体" panose="02010609060101010101" pitchFamily="49" charset="-122"/>
              </a:rPr>
              <a:t>学</a:t>
            </a:r>
            <a:endParaRPr lang="en-US" altLang="zh-CN" sz="4000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defTabSz="685800"/>
            <a:r>
              <a:rPr lang="zh-CN" altLang="en-US" sz="4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数</a:t>
            </a:r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字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矩形 9"/>
          <p:cNvSpPr>
            <a:spLocks noChangeArrowheads="1"/>
          </p:cNvSpPr>
          <p:nvPr/>
        </p:nvSpPr>
        <p:spPr bwMode="auto">
          <a:xfrm>
            <a:off x="4626773" y="2224811"/>
            <a:ext cx="1258036" cy="1283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5" tIns="25717" rIns="51435" bIns="25717">
            <a:spAutoFit/>
          </a:bodyPr>
          <a:lstStyle/>
          <a:p>
            <a:pPr defTabSz="685800"/>
            <a:r>
              <a:rPr lang="zh-CN" altLang="en-US" sz="4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学</a:t>
            </a:r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习</a:t>
            </a:r>
            <a:endParaRPr lang="en-US" altLang="zh-CN" sz="40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defTabSz="685800"/>
            <a:r>
              <a:rPr lang="zh-CN" altLang="en-US" sz="4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学</a:t>
            </a:r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生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timgsa.baidu.com/timg?image&amp;quality=80&amp;size=b9999_10000&amp;sec=1586516426916&amp;di=9a8fdaec95ee39e11ede50d3aad8be76&amp;imgtype=0&amp;src=http%3A%2F%2Fimg13.360buyimg.com%2Fn1%2Fjfs%2Ft18613%2F164%2F1675156790%2F674290%2F9ad4e9dd%2F5ad3103dN95fc0436.png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93" r="14675" b="3326"/>
          <a:stretch>
            <a:fillRect/>
          </a:stretch>
        </p:blipFill>
        <p:spPr bwMode="auto">
          <a:xfrm>
            <a:off x="4932040" y="805788"/>
            <a:ext cx="2074388" cy="293479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6"/>
          <p:cNvSpPr txBox="1">
            <a:spLocks noChangeArrowheads="1"/>
          </p:cNvSpPr>
          <p:nvPr/>
        </p:nvSpPr>
        <p:spPr bwMode="auto">
          <a:xfrm>
            <a:off x="1547664" y="1427270"/>
            <a:ext cx="2026743" cy="882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5" tIns="25717" rIns="51435" bIns="25717">
            <a:spAutoFit/>
          </a:bodyPr>
          <a:lstStyle>
            <a:defPPr>
              <a:defRPr lang="zh-CN"/>
            </a:defPPr>
            <a:lvl1pPr defTabSz="685800">
              <a:defRPr sz="7200">
                <a:latin typeface="楷体_GB2312" panose="02010609030101010101" pitchFamily="49" charset="-122"/>
                <a:ea typeface="楷体_GB2312" panose="02010609030101010101" pitchFamily="49" charset="-122"/>
              </a:defRPr>
            </a:lvl1pPr>
            <a:lvl2pPr marL="742950" indent="-285750" defTabSz="685800" eaLnBrk="0" hangingPunct="0">
              <a:defRPr sz="1400"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85800" eaLnBrk="0" hangingPunct="0">
              <a:defRPr sz="1400"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85800" eaLnBrk="0" hangingPunct="0">
              <a:defRPr sz="1400"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85800" eaLnBrk="0" hangingPunct="0">
              <a:defRPr sz="1400"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/>
            <a:r>
              <a:rPr lang="zh-CN" altLang="en-US" sz="5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音乐</a:t>
            </a:r>
            <a:endParaRPr lang="zh-CN" altLang="en-US" sz="5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619672" y="987574"/>
            <a:ext cx="719428" cy="544379"/>
          </a:xfrm>
          <a:prstGeom prst="rect">
            <a:avLst/>
          </a:prstGeom>
          <a:noFill/>
        </p:spPr>
        <p:txBody>
          <a:bodyPr wrap="none" lIns="51435" tIns="25717" rIns="51435" bIns="25717">
            <a:spAutoFit/>
          </a:bodyPr>
          <a:lstStyle/>
          <a:p>
            <a:pPr defTabSz="685800"/>
            <a:r>
              <a:rPr lang="en-US" altLang="zh-CN" sz="3200" dirty="0" err="1" smtClean="0">
                <a:solidFill>
                  <a:srgbClr val="FF0000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yīn</a:t>
            </a:r>
            <a:endParaRPr lang="zh-CN" altLang="en-US" sz="3200" dirty="0">
              <a:solidFill>
                <a:srgbClr val="FF0000"/>
              </a:solidFill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14" name="矩形 9"/>
          <p:cNvSpPr>
            <a:spLocks noChangeArrowheads="1"/>
          </p:cNvSpPr>
          <p:nvPr/>
        </p:nvSpPr>
        <p:spPr bwMode="auto">
          <a:xfrm>
            <a:off x="1928794" y="4126056"/>
            <a:ext cx="5112758" cy="605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5" tIns="25717" rIns="51435" bIns="2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造句：</a:t>
            </a: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这节课是</a:t>
            </a:r>
            <a:r>
              <a:rPr lang="zh-CN" altLang="en-US" sz="36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音乐</a:t>
            </a: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课。</a:t>
            </a:r>
            <a:endParaRPr lang="zh-CN" altLang="en-US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2831509" y="987574"/>
            <a:ext cx="804387" cy="544379"/>
          </a:xfrm>
          <a:prstGeom prst="rect">
            <a:avLst/>
          </a:prstGeom>
          <a:noFill/>
        </p:spPr>
        <p:txBody>
          <a:bodyPr wrap="none" lIns="51435" tIns="25717" rIns="51435" bIns="25717">
            <a:spAutoFit/>
          </a:bodyPr>
          <a:lstStyle/>
          <a:p>
            <a:pPr defTabSz="685800"/>
            <a:r>
              <a:rPr lang="en-US" altLang="zh-CN" sz="3200" dirty="0" err="1" smtClean="0">
                <a:solidFill>
                  <a:srgbClr val="FF0000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y</a:t>
            </a:r>
            <a:r>
              <a:rPr lang="en-US" sz="3200" dirty="0" err="1" smtClean="0">
                <a:solidFill>
                  <a:srgbClr val="FF0000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uè</a:t>
            </a:r>
            <a:endParaRPr lang="en-US" sz="3200" dirty="0">
              <a:solidFill>
                <a:srgbClr val="FF0000"/>
              </a:solidFill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12" name="矩形 9"/>
          <p:cNvSpPr>
            <a:spLocks noChangeArrowheads="1"/>
          </p:cNvSpPr>
          <p:nvPr/>
        </p:nvSpPr>
        <p:spPr bwMode="auto">
          <a:xfrm>
            <a:off x="1259632" y="2499742"/>
            <a:ext cx="1258036" cy="1283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5" tIns="25717" rIns="51435" bIns="25717">
            <a:spAutoFit/>
          </a:bodyPr>
          <a:lstStyle/>
          <a:p>
            <a:pPr defTabSz="685800"/>
            <a:r>
              <a:rPr lang="zh-CN" altLang="en-US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音</a:t>
            </a:r>
            <a:r>
              <a:rPr lang="zh-CN" altLang="en-US" sz="4000" b="1" smtClean="0">
                <a:latin typeface="楷体" panose="02010609060101010101" pitchFamily="49" charset="-122"/>
                <a:ea typeface="楷体" panose="02010609060101010101" pitchFamily="49" charset="-122"/>
              </a:rPr>
              <a:t>乐</a:t>
            </a:r>
            <a:endParaRPr lang="en-US" altLang="zh-CN" sz="4000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defTabSz="685800"/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声</a:t>
            </a:r>
            <a:r>
              <a:rPr lang="zh-CN" altLang="en-US" sz="4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音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矩形 9"/>
          <p:cNvSpPr>
            <a:spLocks noChangeArrowheads="1"/>
          </p:cNvSpPr>
          <p:nvPr/>
        </p:nvSpPr>
        <p:spPr bwMode="auto">
          <a:xfrm>
            <a:off x="2737900" y="2499742"/>
            <a:ext cx="1258036" cy="1283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5" tIns="25717" rIns="51435" bIns="25717">
            <a:spAutoFit/>
          </a:bodyPr>
          <a:lstStyle/>
          <a:p>
            <a:pPr defTabSz="685800"/>
            <a:r>
              <a:rPr lang="zh-CN" altLang="en-US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乐</a:t>
            </a:r>
            <a:r>
              <a:rPr lang="zh-CN" altLang="en-US" sz="4000" b="1" smtClean="0">
                <a:latin typeface="楷体" panose="02010609060101010101" pitchFamily="49" charset="-122"/>
                <a:ea typeface="楷体" panose="02010609060101010101" pitchFamily="49" charset="-122"/>
              </a:rPr>
              <a:t>曲</a:t>
            </a:r>
            <a:endParaRPr lang="en-US" altLang="zh-CN" sz="4000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defTabSz="685800"/>
            <a:r>
              <a:rPr lang="zh-CN" altLang="en-US" sz="4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乐</a:t>
            </a:r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队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95536" y="1275606"/>
            <a:ext cx="2736304" cy="27515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600" b="1" smtClean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600" b="1" smtClean="0">
                <a:latin typeface="+mn-ea"/>
              </a:rPr>
              <a:t>看看你的课程表，说说星期三有什么课。</a:t>
            </a:r>
            <a:endParaRPr lang="zh-CN" altLang="en-US" sz="3600" b="1" dirty="0">
              <a:latin typeface="+mn-ea"/>
            </a:endParaRPr>
          </a:p>
        </p:txBody>
      </p:sp>
      <p:pic>
        <p:nvPicPr>
          <p:cNvPr id="8" name="Picture 4" descr="C:\Users\Administrator\Desktop\1年级-p36.jpg"/>
          <p:cNvPicPr>
            <a:picLocks noChangeAspect="1" noChangeArrowheads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5274" y="915566"/>
            <a:ext cx="5445094" cy="3578205"/>
          </a:xfrm>
          <a:prstGeom prst="rect">
            <a:avLst/>
          </a:prstGeom>
          <a:noFill/>
          <a:ln w="53975">
            <a:solidFill>
              <a:schemeClr val="bg1">
                <a:alpha val="42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矩形 2"/>
          <p:cNvSpPr/>
          <p:nvPr/>
        </p:nvSpPr>
        <p:spPr>
          <a:xfrm>
            <a:off x="4067944" y="1563638"/>
            <a:ext cx="4608512" cy="36004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3563888" y="1923678"/>
            <a:ext cx="504056" cy="2448272"/>
          </a:xfrm>
          <a:prstGeom prst="rect">
            <a:avLst/>
          </a:prstGeom>
          <a:noFill/>
          <a:ln w="254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C:\Users\Administrator\Desktop\1年级-p36.jpg"/>
          <p:cNvPicPr>
            <a:picLocks noChangeAspect="1" noChangeArrowheads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5274" y="915566"/>
            <a:ext cx="5445094" cy="3578205"/>
          </a:xfrm>
          <a:prstGeom prst="rect">
            <a:avLst/>
          </a:prstGeom>
          <a:noFill/>
          <a:ln w="53975">
            <a:solidFill>
              <a:schemeClr val="bg1">
                <a:alpha val="42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矩形 12"/>
          <p:cNvSpPr/>
          <p:nvPr/>
        </p:nvSpPr>
        <p:spPr>
          <a:xfrm>
            <a:off x="5940152" y="1563638"/>
            <a:ext cx="1080120" cy="2808312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95536" y="1275606"/>
            <a:ext cx="2736304" cy="27515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600" b="1" smtClean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600" b="1" smtClean="0">
                <a:latin typeface="+mn-ea"/>
              </a:rPr>
              <a:t>看看你的课程表，说说星期三有什么课。</a:t>
            </a:r>
            <a:endParaRPr lang="zh-CN" altLang="en-US" sz="3600" b="1" dirty="0"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5" name="Picture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44208" y="2040875"/>
            <a:ext cx="1595755" cy="157226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1908" y="2040875"/>
            <a:ext cx="1638935" cy="154876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1998" y="2040875"/>
            <a:ext cx="1566545" cy="161099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6919822" y="3306346"/>
            <a:ext cx="81945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dirty="0">
                <a:latin typeface="汉语拼音" panose="020B0604020202020204" pitchFamily="34" charset="0"/>
                <a:cs typeface="汉语拼音" panose="020B0604020202020204" pitchFamily="34" charset="0"/>
              </a:rPr>
              <a:t>x</a:t>
            </a:r>
            <a:endParaRPr lang="en-US" altLang="zh-CN" sz="9600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277995" y="3306346"/>
            <a:ext cx="69762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>
                <a:latin typeface="汉语拼音" panose="020B0604020202020204" pitchFamily="34" charset="0"/>
                <a:cs typeface="汉语拼音" panose="020B0604020202020204" pitchFamily="34" charset="0"/>
              </a:rPr>
              <a:t>s</a:t>
            </a:r>
            <a:endParaRPr lang="en-US" altLang="zh-CN" sz="960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326637" y="3240306"/>
            <a:ext cx="87235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dirty="0">
                <a:latin typeface="汉语拼音" panose="020B0604020202020204" pitchFamily="34" charset="0"/>
                <a:cs typeface="汉语拼音" panose="020B0604020202020204" pitchFamily="34" charset="0"/>
              </a:rPr>
              <a:t>c</a:t>
            </a:r>
            <a:endParaRPr lang="en-US" altLang="zh-CN" sz="9600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3596039" y="1059582"/>
            <a:ext cx="2061538" cy="605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5" tIns="25717" rIns="51435" bIns="2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latin typeface="+mn-ea"/>
                <a:ea typeface="+mn-ea"/>
              </a:rPr>
              <a:t>认</a:t>
            </a:r>
            <a:r>
              <a:rPr lang="zh-CN" altLang="en-US" sz="3600" b="1" smtClean="0">
                <a:latin typeface="+mn-ea"/>
                <a:ea typeface="+mn-ea"/>
              </a:rPr>
              <a:t>读字母</a:t>
            </a:r>
            <a:endParaRPr lang="zh-CN" altLang="en-US" sz="3600" b="1" dirty="0" smtClean="0">
              <a:latin typeface="+mn-ea"/>
              <a:ea typeface="+mn-ea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556349" y="596756"/>
            <a:ext cx="2359467" cy="646331"/>
            <a:chOff x="340939" y="348090"/>
            <a:chExt cx="2676159" cy="646331"/>
          </a:xfrm>
        </p:grpSpPr>
        <p:sp>
          <p:nvSpPr>
            <p:cNvPr id="17" name="矩形 16"/>
            <p:cNvSpPr/>
            <p:nvPr/>
          </p:nvSpPr>
          <p:spPr>
            <a:xfrm>
              <a:off x="340939" y="506205"/>
              <a:ext cx="45719" cy="383371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Text Box 9"/>
            <p:cNvSpPr txBox="1"/>
            <p:nvPr/>
          </p:nvSpPr>
          <p:spPr>
            <a:xfrm>
              <a:off x="403562" y="348090"/>
              <a:ext cx="2613536" cy="64633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ctr">
              <a:spAutoFit/>
            </a:bodyPr>
            <a:lstStyle/>
            <a:p>
              <a:pPr>
                <a:spcBef>
                  <a:spcPct val="50000"/>
                </a:spcBef>
                <a:buClr>
                  <a:srgbClr val="DD6409"/>
                </a:buClr>
              </a:pPr>
              <a:r>
                <a:rPr lang="zh-CN" altLang="en-US" sz="3600" b="1" smtClean="0">
                  <a:latin typeface="黑体" panose="02010609060101010101" pitchFamily="49" charset="-122"/>
                  <a:ea typeface="黑体" panose="02010609060101010101" pitchFamily="49" charset="-122"/>
                </a:rPr>
                <a:t>用拼音</a:t>
              </a:r>
              <a:endPara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2200369" y="506205"/>
              <a:ext cx="45719" cy="383371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3" grpId="1"/>
      <p:bldP spid="4" grpId="0"/>
      <p:bldP spid="4" grpId="1"/>
    </p:bldLst>
  </p:timing>
</p:sld>
</file>

<file path=ppt/tags/tag1.xml><?xml version="1.0" encoding="utf-8"?>
<p:tagLst xmlns:p="http://schemas.openxmlformats.org/presentationml/2006/main">
  <p:tag name="KSO_WM_DOC_GUID" val="{3d07bb52-1ca5-42aa-8f1e-b2da7174a7b2}"/>
  <p:tag name="KSO_WPP_MARK_KEY" val="f8d1f57f-9271-43fc-90d9-eb9de9e74cf1"/>
  <p:tag name="COMMONDATA" val="eyJoZGlkIjoiMDUzMmRhYzhkNzM3Y2ZlODExZjhhYzliMDJjYzA0ZGIifQ=="/>
</p:tagLst>
</file>

<file path=ppt/theme/theme1.xml><?xml version="1.0" encoding="utf-8"?>
<a:theme xmlns:a="http://schemas.openxmlformats.org/drawingml/2006/main" name="1_Office 主题​​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879</Words>
  <Application>WPS 演示</Application>
  <PresentationFormat>全屏显示(16:9)</PresentationFormat>
  <Paragraphs>271</Paragraphs>
  <Slides>24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9" baseType="lpstr">
      <vt:lpstr>Arial</vt:lpstr>
      <vt:lpstr>宋体</vt:lpstr>
      <vt:lpstr>Wingdings</vt:lpstr>
      <vt:lpstr>楷体</vt:lpstr>
      <vt:lpstr>黑体</vt:lpstr>
      <vt:lpstr>楷体_GB2312</vt:lpstr>
      <vt:lpstr>新宋体</vt:lpstr>
      <vt:lpstr>Calibri</vt:lpstr>
      <vt:lpstr>汉语拼音</vt:lpstr>
      <vt:lpstr>微软雅黑</vt:lpstr>
      <vt:lpstr>Arial Unicode MS</vt:lpstr>
      <vt:lpstr>PinYinok</vt:lpstr>
      <vt:lpstr>仿宋</vt:lpstr>
      <vt:lpstr>Xingkai SC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>Rocket Girls</cp:lastModifiedBy>
  <cp:revision>339</cp:revision>
  <dcterms:created xsi:type="dcterms:W3CDTF">2017-03-17T02:28:00Z</dcterms:created>
  <dcterms:modified xsi:type="dcterms:W3CDTF">2022-11-27T17:19:34Z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2052-11.1.0.12763</vt:lpwstr>
  </property>
  <property fmtid="{D5CDD505-2E9C-101B-9397-08002B2CF9AE}" pid="3" name="ICV">
    <vt:lpwstr>A2ED36D77E024C2192F5D11D4FF33F3E</vt:lpwstr>
  </property>
</Properties>
</file>