
<file path=[Content_Types].xml><?xml version="1.0" encoding="utf-8"?>
<Types xmlns="http://schemas.openxmlformats.org/package/2006/content-types">
  <Default Extension="wav" ContentType="audio/x-wav"/>
  <Default Extension="png" ContentType="image/png"/>
  <Default Extension="wdp" ContentType="image/vnd.ms-photo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523" r:id="rId3"/>
    <p:sldId id="1232" r:id="rId5"/>
    <p:sldId id="1287" r:id="rId6"/>
    <p:sldId id="1288" r:id="rId7"/>
    <p:sldId id="1289" r:id="rId8"/>
    <p:sldId id="1290" r:id="rId9"/>
    <p:sldId id="1216" r:id="rId10"/>
    <p:sldId id="1220" r:id="rId11"/>
    <p:sldId id="1221" r:id="rId12"/>
    <p:sldId id="1295" r:id="rId13"/>
    <p:sldId id="1296" r:id="rId14"/>
    <p:sldId id="1300" r:id="rId15"/>
    <p:sldId id="1302" r:id="rId16"/>
    <p:sldId id="1323" r:id="rId17"/>
    <p:sldId id="1324" r:id="rId18"/>
    <p:sldId id="1299" r:id="rId19"/>
    <p:sldId id="1305" r:id="rId20"/>
    <p:sldId id="1309" r:id="rId21"/>
  </p:sldIdLst>
  <p:sldSz cx="9144000" cy="5143500" type="screen16x9"/>
  <p:notesSz cx="6858000" cy="9144000"/>
  <p:embeddedFontLst>
    <p:embeddedFont>
      <p:font typeface="汉语拼音" panose="020B0604020202020204" pitchFamily="34" charset="0"/>
      <p:regular r:id="rId26"/>
    </p:embeddedFont>
    <p:embeddedFont>
      <p:font typeface="楷体" panose="02010609060101010101" pitchFamily="49" charset="-122"/>
      <p:regular r:id="rId27"/>
    </p:embeddedFont>
    <p:embeddedFont>
      <p:font typeface="黑体" panose="02010609060101010101" pitchFamily="49" charset="-122"/>
      <p:regular r:id="rId28"/>
    </p:embeddedFont>
    <p:embeddedFont>
      <p:font typeface="华文细黑" panose="02010600040101010101" pitchFamily="2" charset="-122"/>
      <p:regular r:id="rId29"/>
    </p:embeddedFont>
    <p:embeddedFont>
      <p:font typeface="微软雅黑" panose="020B0503020204020204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  <p:embeddedFont>
      <p:font typeface="方正粗黑宋简体" panose="02000000000000000000" pitchFamily="2" charset="-122"/>
      <p:regular r:id="rId35"/>
    </p:embeddedFont>
    <p:embeddedFont>
      <p:font typeface="Gulim" panose="020B0600000101010101" pitchFamily="34" charset="-127"/>
      <p:regular r:id="rId36"/>
    </p:embeddedFont>
  </p:embeddedFontLst>
  <p:custDataLst>
    <p:tags r:id="rId3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99"/>
    <a:srgbClr val="339966"/>
    <a:srgbClr val="CCFFCC"/>
    <a:srgbClr val="FF3300"/>
    <a:srgbClr val="0000FF"/>
    <a:srgbClr val="006600"/>
    <a:srgbClr val="339933"/>
    <a:srgbClr val="FF0000"/>
    <a:srgbClr val="00CC00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49" autoAdjust="0"/>
    <p:restoredTop sz="81051" autoAdjust="0"/>
  </p:normalViewPr>
  <p:slideViewPr>
    <p:cSldViewPr>
      <p:cViewPr>
        <p:scale>
          <a:sx n="100" d="100"/>
          <a:sy n="100" d="100"/>
        </p:scale>
        <p:origin x="-762" y="-402"/>
      </p:cViewPr>
      <p:guideLst>
        <p:guide orient="horz" pos="2074"/>
        <p:guide pos="5760"/>
      </p:guideLst>
    </p:cSldViewPr>
  </p:slideViewPr>
  <p:outlineViewPr>
    <p:cViewPr>
      <p:scale>
        <a:sx n="33" d="100"/>
        <a:sy n="33" d="100"/>
      </p:scale>
      <p:origin x="0" y="305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34"/>
        <p:guide pos="222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gs" Target="tags/tag1.xml"/><Relationship Id="rId36" Type="http://schemas.openxmlformats.org/officeDocument/2006/relationships/font" Target="fonts/font11.fntdata"/><Relationship Id="rId35" Type="http://schemas.openxmlformats.org/officeDocument/2006/relationships/font" Target="fonts/font10.fntdata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microsoft.com/office/2007/relationships/hdphoto" Target="../media/image3.wdp"/><Relationship Id="rId7" Type="http://schemas.openxmlformats.org/officeDocument/2006/relationships/image" Target="../media/image2.png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0.png"/><Relationship Id="rId14" Type="http://schemas.openxmlformats.org/officeDocument/2006/relationships/image" Target="../media/image9.png"/><Relationship Id="rId13" Type="http://schemas.openxmlformats.org/officeDocument/2006/relationships/image" Target="../media/image8.png"/><Relationship Id="rId12" Type="http://schemas.openxmlformats.org/officeDocument/2006/relationships/image" Target="../media/image7.png"/><Relationship Id="rId11" Type="http://schemas.openxmlformats.org/officeDocument/2006/relationships/image" Target="../media/image6.png"/><Relationship Id="rId10" Type="http://schemas.microsoft.com/office/2007/relationships/hdphoto" Target="../media/image5.wdp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0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153094"/>
            <a:ext cx="9154940" cy="4990406"/>
            <a:chOff x="-10940" y="173632"/>
            <a:chExt cx="9154940" cy="4990406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8412303" y="413315"/>
              <a:ext cx="473678" cy="297613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 userDrawn="1"/>
          </p:nvGrpSpPr>
          <p:grpSpPr>
            <a:xfrm>
              <a:off x="-10940" y="4849282"/>
              <a:ext cx="9154940" cy="314756"/>
              <a:chOff x="-8881" y="4754681"/>
              <a:chExt cx="9154940" cy="429895"/>
            </a:xfrm>
          </p:grpSpPr>
          <p:pic>
            <p:nvPicPr>
              <p:cNvPr id="14" name="图片 13"/>
              <p:cNvPicPr>
                <a:picLocks noChangeAspect="1"/>
              </p:cNvPicPr>
              <p:nvPr userDrawn="1"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-8000" contrast="4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47153" y="4775219"/>
                <a:ext cx="5198906" cy="409357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 userDrawn="1"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-8000" contrast="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8881" y="4754681"/>
                <a:ext cx="6084168" cy="429895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 userDrawn="1"/>
          </p:nvGrpSpPr>
          <p:grpSpPr>
            <a:xfrm flipH="1">
              <a:off x="8386365" y="4572937"/>
              <a:ext cx="751407" cy="540235"/>
              <a:chOff x="5888140" y="2073318"/>
              <a:chExt cx="6303860" cy="4532249"/>
            </a:xfrm>
          </p:grpSpPr>
          <p:pic>
            <p:nvPicPr>
              <p:cNvPr id="12" name="图片 11"/>
              <p:cNvPicPr>
                <a:picLocks noChangeAspect="1"/>
              </p:cNvPicPr>
              <p:nvPr userDrawn="1"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8056" y="2073318"/>
                <a:ext cx="5470264" cy="4384425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 userDrawn="1"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8140" y="5619751"/>
                <a:ext cx="6303860" cy="985816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940" y="4514737"/>
              <a:ext cx="512461" cy="61372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7589837" y="173632"/>
              <a:ext cx="449630" cy="282504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slide" Target="slide11.xml"/><Relationship Id="rId5" Type="http://schemas.openxmlformats.org/officeDocument/2006/relationships/slide" Target="slide2.xml"/><Relationship Id="rId4" Type="http://schemas.openxmlformats.org/officeDocument/2006/relationships/image" Target="../media/image10.png"/><Relationship Id="rId3" Type="http://schemas.openxmlformats.org/officeDocument/2006/relationships/image" Target="../media/image13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audio" Target="../media/audio1.wav"/><Relationship Id="rId6" Type="http://schemas.openxmlformats.org/officeDocument/2006/relationships/image" Target="../media/image45.png"/><Relationship Id="rId5" Type="http://schemas.openxmlformats.org/officeDocument/2006/relationships/image" Target="../media/image44.emf"/><Relationship Id="rId4" Type="http://schemas.microsoft.com/office/2007/relationships/hdphoto" Target="../media/image43.wdp"/><Relationship Id="rId3" Type="http://schemas.openxmlformats.org/officeDocument/2006/relationships/image" Target="../media/image42.png"/><Relationship Id="rId2" Type="http://schemas.microsoft.com/office/2007/relationships/hdphoto" Target="../media/image41.wdp"/><Relationship Id="rId1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7.png"/><Relationship Id="rId3" Type="http://schemas.openxmlformats.org/officeDocument/2006/relationships/image" Target="../media/image26.emf"/><Relationship Id="rId2" Type="http://schemas.microsoft.com/office/2007/relationships/hdphoto" Target="../media/image47.wdp"/><Relationship Id="rId1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microsoft.com/office/2007/relationships/hdphoto" Target="../media/image52.wdp"/><Relationship Id="rId6" Type="http://schemas.openxmlformats.org/officeDocument/2006/relationships/image" Target="../media/image51.png"/><Relationship Id="rId5" Type="http://schemas.microsoft.com/office/2007/relationships/hdphoto" Target="../media/image50.wdp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56.wdp"/><Relationship Id="rId3" Type="http://schemas.openxmlformats.org/officeDocument/2006/relationships/image" Target="../media/image55.png"/><Relationship Id="rId2" Type="http://schemas.microsoft.com/office/2007/relationships/hdphoto" Target="../media/image54.wdp"/><Relationship Id="rId1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microsoft.com/office/2007/relationships/hdphoto" Target="../media/image60.wdp"/><Relationship Id="rId3" Type="http://schemas.openxmlformats.org/officeDocument/2006/relationships/image" Target="../media/image59.png"/><Relationship Id="rId2" Type="http://schemas.microsoft.com/office/2007/relationships/hdphoto" Target="../media/image58.wdp"/><Relationship Id="rId1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image66.wdp"/><Relationship Id="rId7" Type="http://schemas.openxmlformats.org/officeDocument/2006/relationships/image" Target="../media/image65.png"/><Relationship Id="rId6" Type="http://schemas.microsoft.com/office/2007/relationships/hdphoto" Target="../media/image64.wdp"/><Relationship Id="rId5" Type="http://schemas.openxmlformats.org/officeDocument/2006/relationships/image" Target="../media/image63.png"/><Relationship Id="rId4" Type="http://schemas.openxmlformats.org/officeDocument/2006/relationships/image" Target="../media/image27.png"/><Relationship Id="rId3" Type="http://schemas.openxmlformats.org/officeDocument/2006/relationships/image" Target="../media/image26.emf"/><Relationship Id="rId2" Type="http://schemas.microsoft.com/office/2007/relationships/hdphoto" Target="../media/image62.wdp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9.emf"/><Relationship Id="rId4" Type="http://schemas.openxmlformats.org/officeDocument/2006/relationships/image" Target="../media/image68.png"/><Relationship Id="rId3" Type="http://schemas.microsoft.com/office/2007/relationships/media" Target="../media/media1.mp3"/><Relationship Id="rId2" Type="http://schemas.openxmlformats.org/officeDocument/2006/relationships/audio" Target="NULL" TargetMode="External"/><Relationship Id="rId1" Type="http://schemas.openxmlformats.org/officeDocument/2006/relationships/image" Target="../media/image6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audio" Target="../media/audio1.wav"/><Relationship Id="rId6" Type="http://schemas.openxmlformats.org/officeDocument/2006/relationships/image" Target="../media/image45.png"/><Relationship Id="rId5" Type="http://schemas.openxmlformats.org/officeDocument/2006/relationships/image" Target="../media/image44.emf"/><Relationship Id="rId4" Type="http://schemas.microsoft.com/office/2007/relationships/hdphoto" Target="../media/image43.wdp"/><Relationship Id="rId3" Type="http://schemas.openxmlformats.org/officeDocument/2006/relationships/image" Target="../media/image42.png"/><Relationship Id="rId2" Type="http://schemas.microsoft.com/office/2007/relationships/hdphoto" Target="../media/image41.wdp"/><Relationship Id="rId1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audio" Target="../media/audio1.wav"/><Relationship Id="rId6" Type="http://schemas.microsoft.com/office/2007/relationships/hdphoto" Target="../media/image19.wdp"/><Relationship Id="rId5" Type="http://schemas.openxmlformats.org/officeDocument/2006/relationships/image" Target="../media/image18.png"/><Relationship Id="rId4" Type="http://schemas.microsoft.com/office/2007/relationships/hdphoto" Target="../media/image17.wdp"/><Relationship Id="rId3" Type="http://schemas.openxmlformats.org/officeDocument/2006/relationships/image" Target="../media/image16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microsoft.com/office/2007/relationships/hdphoto" Target="../media/image29.wdp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png"/><Relationship Id="rId8" Type="http://schemas.microsoft.com/office/2007/relationships/hdphoto" Target="../media/image38.wdp"/><Relationship Id="rId7" Type="http://schemas.openxmlformats.org/officeDocument/2006/relationships/image" Target="../media/image37.png"/><Relationship Id="rId6" Type="http://schemas.microsoft.com/office/2007/relationships/hdphoto" Target="../media/image36.wdp"/><Relationship Id="rId5" Type="http://schemas.openxmlformats.org/officeDocument/2006/relationships/image" Target="../media/image35.png"/><Relationship Id="rId4" Type="http://schemas.microsoft.com/office/2007/relationships/hdphoto" Target="../media/image34.wdp"/><Relationship Id="rId3" Type="http://schemas.openxmlformats.org/officeDocument/2006/relationships/image" Target="../media/image33.png"/><Relationship Id="rId2" Type="http://schemas.microsoft.com/office/2007/relationships/hdphoto" Target="../media/image32.wdp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1000"/>
                    </a14:imgEffect>
                    <a14:imgEffect>
                      <a14:sharpenSoften amoun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83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1"/>
          <p:cNvSpPr txBox="1"/>
          <p:nvPr/>
        </p:nvSpPr>
        <p:spPr>
          <a:xfrm>
            <a:off x="1768079" y="1491630"/>
            <a:ext cx="5684241" cy="1423467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800" b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 </a:t>
            </a:r>
            <a:r>
              <a:rPr lang="en-US" altLang="zh-CN" sz="8800" b="1" smtClean="0">
                <a:ln w="9525">
                  <a:noFill/>
                  <a:prstDash val="solid"/>
                </a:ln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ai  ei  ui</a:t>
            </a:r>
            <a:endParaRPr lang="zh-CN" altLang="en-US" sz="8800" b="1" dirty="0">
              <a:ln w="9525">
                <a:noFill/>
                <a:prstDash val="solid"/>
              </a:ln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123728" y="1904061"/>
            <a:ext cx="810701" cy="811705"/>
            <a:chOff x="2744664" y="2162349"/>
            <a:chExt cx="810701" cy="81170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4664" y="2169448"/>
              <a:ext cx="810701" cy="804606"/>
            </a:xfrm>
            <a:prstGeom prst="rect">
              <a:avLst/>
            </a:prstGeom>
          </p:spPr>
        </p:pic>
        <p:sp>
          <p:nvSpPr>
            <p:cNvPr id="20" name="文本框 6"/>
            <p:cNvSpPr txBox="1"/>
            <p:nvPr/>
          </p:nvSpPr>
          <p:spPr>
            <a:xfrm>
              <a:off x="2915816" y="2162349"/>
              <a:ext cx="46839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smtClean="0">
                  <a:solidFill>
                    <a:srgbClr val="00AA5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kumimoji="1" lang="zh-CN" altLang="en-US" sz="4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3024712" y="2835387"/>
            <a:ext cx="3059456" cy="204061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15">
            <a:hlinkClick r:id="rId5" action="ppaction://hlinksldjump"/>
          </p:cNvPr>
          <p:cNvSpPr txBox="1"/>
          <p:nvPr/>
        </p:nvSpPr>
        <p:spPr>
          <a:xfrm>
            <a:off x="3303188" y="2859782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iconfont-1191-870150"/>
          <p:cNvSpPr>
            <a:spLocks noChangeAspect="1"/>
          </p:cNvSpPr>
          <p:nvPr/>
        </p:nvSpPr>
        <p:spPr bwMode="auto">
          <a:xfrm>
            <a:off x="5702523" y="294069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37" name="iconfont-1191-870150"/>
          <p:cNvSpPr>
            <a:spLocks noChangeAspect="1"/>
          </p:cNvSpPr>
          <p:nvPr/>
        </p:nvSpPr>
        <p:spPr bwMode="auto">
          <a:xfrm rot="10800000">
            <a:off x="3168729" y="294069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38" name="文本框 15">
            <a:hlinkClick r:id="rId6" action="ppaction://hlinksldjump"/>
          </p:cNvPr>
          <p:cNvSpPr txBox="1"/>
          <p:nvPr/>
        </p:nvSpPr>
        <p:spPr>
          <a:xfrm>
            <a:off x="3303188" y="3507853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iconfont-1191-870150"/>
          <p:cNvSpPr>
            <a:spLocks noChangeAspect="1"/>
          </p:cNvSpPr>
          <p:nvPr/>
        </p:nvSpPr>
        <p:spPr bwMode="auto">
          <a:xfrm>
            <a:off x="5702523" y="358876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40" name="iconfont-1191-870150"/>
          <p:cNvSpPr>
            <a:spLocks noChangeAspect="1"/>
          </p:cNvSpPr>
          <p:nvPr/>
        </p:nvSpPr>
        <p:spPr bwMode="auto">
          <a:xfrm rot="10800000">
            <a:off x="3168729" y="358876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41" name="文本框 15">
            <a:hlinkClick r:id="rId7" action="ppaction://hlinksldjump"/>
          </p:cNvPr>
          <p:cNvSpPr txBox="1"/>
          <p:nvPr/>
        </p:nvSpPr>
        <p:spPr>
          <a:xfrm>
            <a:off x="3303188" y="4187691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kumimoji="1"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kumimoji="1"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iconfont-1191-870150"/>
          <p:cNvSpPr>
            <a:spLocks noChangeAspect="1"/>
          </p:cNvSpPr>
          <p:nvPr/>
        </p:nvSpPr>
        <p:spPr bwMode="auto">
          <a:xfrm>
            <a:off x="5702523" y="426860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43" name="iconfont-1191-870150"/>
          <p:cNvSpPr>
            <a:spLocks noChangeAspect="1"/>
          </p:cNvSpPr>
          <p:nvPr/>
        </p:nvSpPr>
        <p:spPr bwMode="auto">
          <a:xfrm rot="10800000">
            <a:off x="3168729" y="426860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44" name="TextBox 43"/>
          <p:cNvSpPr txBox="1"/>
          <p:nvPr/>
        </p:nvSpPr>
        <p:spPr>
          <a:xfrm>
            <a:off x="107504" y="124639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964" y="2355726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91" y="2355726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970" y="2355726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270" y="3673969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553" y="3673969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8508" y="3673969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586884" y="2358667"/>
            <a:ext cx="1704381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ā—āi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937515"/>
            <a:ext cx="8964488" cy="12741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    拼读小红花：每读对一个卡片就会得到卡片背面的小红花，看谁得到的小红花最多！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584846" y="2358667"/>
            <a:ext cx="1563218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ē—ēi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757477" y="2358667"/>
            <a:ext cx="1813534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ū—uī 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70085" y="3660765"/>
            <a:ext cx="1697659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ǎ—ǎi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784874" y="3660765"/>
            <a:ext cx="1747566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ǔ—uǐ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635896" y="3660765"/>
            <a:ext cx="1569940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è—èi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93" y="1009523"/>
            <a:ext cx="681584" cy="62612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179512" y="145427"/>
            <a:ext cx="2610240" cy="720080"/>
            <a:chOff x="341328" y="3939902"/>
            <a:chExt cx="2610240" cy="72008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/>
          <p:cNvGrpSpPr/>
          <p:nvPr/>
        </p:nvGrpSpPr>
        <p:grpSpPr>
          <a:xfrm>
            <a:off x="6462264" y="3075804"/>
            <a:ext cx="1041034" cy="1436752"/>
            <a:chOff x="395537" y="771550"/>
            <a:chExt cx="1329066" cy="1479499"/>
          </a:xfrm>
        </p:grpSpPr>
        <p:sp>
          <p:nvSpPr>
            <p:cNvPr id="119" name="圆角矩形 118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0" name="Rectangle 1"/>
            <p:cNvSpPr>
              <a:spLocks noChangeArrowheads="1"/>
            </p:cNvSpPr>
            <p:nvPr/>
          </p:nvSpPr>
          <p:spPr bwMode="auto">
            <a:xfrm>
              <a:off x="395537" y="958948"/>
              <a:ext cx="1329066" cy="11171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ái</a:t>
              </a:r>
              <a:endParaRPr lang="zh-CN" altLang="en-US" sz="6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6462264" y="3079213"/>
            <a:ext cx="1041034" cy="1436752"/>
            <a:chOff x="395537" y="771550"/>
            <a:chExt cx="1329066" cy="1479499"/>
          </a:xfrm>
        </p:grpSpPr>
        <p:sp>
          <p:nvSpPr>
            <p:cNvPr id="158" name="圆角矩形 157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9" name="Rectangle 1"/>
            <p:cNvSpPr>
              <a:spLocks noChangeArrowheads="1"/>
            </p:cNvSpPr>
            <p:nvPr/>
          </p:nvSpPr>
          <p:spPr bwMode="auto">
            <a:xfrm>
              <a:off x="395537" y="1006488"/>
              <a:ext cx="1329066" cy="102211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11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7614392" y="3075805"/>
            <a:ext cx="1041034" cy="1436751"/>
            <a:chOff x="395537" y="771550"/>
            <a:chExt cx="1329066" cy="1479500"/>
          </a:xfrm>
        </p:grpSpPr>
        <p:sp>
          <p:nvSpPr>
            <p:cNvPr id="180" name="圆角矩形 179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1" name="Rectangle 1"/>
            <p:cNvSpPr>
              <a:spLocks noChangeArrowheads="1"/>
            </p:cNvSpPr>
            <p:nvPr/>
          </p:nvSpPr>
          <p:spPr bwMode="auto">
            <a:xfrm>
              <a:off x="395537" y="958949"/>
              <a:ext cx="1329066" cy="111719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éi</a:t>
              </a:r>
              <a:endParaRPr lang="zh-CN" altLang="en-US" sz="6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889864" y="3075803"/>
            <a:ext cx="1041034" cy="1436751"/>
            <a:chOff x="395537" y="771550"/>
            <a:chExt cx="1329066" cy="1479500"/>
          </a:xfrm>
        </p:grpSpPr>
        <p:sp>
          <p:nvSpPr>
            <p:cNvPr id="107" name="圆角矩形 106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8" name="Rectangle 1"/>
            <p:cNvSpPr>
              <a:spLocks noChangeArrowheads="1"/>
            </p:cNvSpPr>
            <p:nvPr/>
          </p:nvSpPr>
          <p:spPr bwMode="auto">
            <a:xfrm>
              <a:off x="395537" y="958949"/>
              <a:ext cx="1329066" cy="111719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ēi</a:t>
              </a:r>
              <a:endParaRPr lang="zh-CN" altLang="en-US" sz="6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3007282" y="3075805"/>
            <a:ext cx="1041034" cy="1436752"/>
            <a:chOff x="395537" y="771550"/>
            <a:chExt cx="1329066" cy="1479499"/>
          </a:xfrm>
        </p:grpSpPr>
        <p:sp>
          <p:nvSpPr>
            <p:cNvPr id="110" name="圆角矩形 109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1" name="Rectangle 1"/>
            <p:cNvSpPr>
              <a:spLocks noChangeArrowheads="1"/>
            </p:cNvSpPr>
            <p:nvPr/>
          </p:nvSpPr>
          <p:spPr bwMode="auto">
            <a:xfrm>
              <a:off x="395537" y="958947"/>
              <a:ext cx="1329066" cy="11171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āi</a:t>
              </a:r>
              <a:endParaRPr lang="zh-CN" altLang="en-US" sz="6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4163000" y="3075804"/>
            <a:ext cx="1062064" cy="1436752"/>
            <a:chOff x="395537" y="771550"/>
            <a:chExt cx="1355915" cy="1479499"/>
          </a:xfrm>
        </p:grpSpPr>
        <p:sp>
          <p:nvSpPr>
            <p:cNvPr id="113" name="圆角矩形 112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4" name="Rectangle 1"/>
            <p:cNvSpPr>
              <a:spLocks noChangeArrowheads="1"/>
            </p:cNvSpPr>
            <p:nvPr/>
          </p:nvSpPr>
          <p:spPr bwMode="auto">
            <a:xfrm>
              <a:off x="422386" y="1006488"/>
              <a:ext cx="1329066" cy="102211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uī</a:t>
              </a:r>
              <a:endParaRPr lang="zh-CN" altLang="en-US" sz="9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310136" y="3075804"/>
            <a:ext cx="1041034" cy="1436752"/>
            <a:chOff x="395537" y="771550"/>
            <a:chExt cx="1329066" cy="1479499"/>
          </a:xfrm>
        </p:grpSpPr>
        <p:sp>
          <p:nvSpPr>
            <p:cNvPr id="116" name="圆角矩形 115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7" name="Rectangle 1"/>
            <p:cNvSpPr>
              <a:spLocks noChangeArrowheads="1"/>
            </p:cNvSpPr>
            <p:nvPr/>
          </p:nvSpPr>
          <p:spPr bwMode="auto">
            <a:xfrm>
              <a:off x="395537" y="1006488"/>
              <a:ext cx="1329066" cy="102211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uí</a:t>
              </a:r>
              <a:endParaRPr lang="zh-CN" altLang="en-US" sz="9600" b="1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596336" y="1344204"/>
            <a:ext cx="1080120" cy="1436751"/>
            <a:chOff x="159099" y="771550"/>
            <a:chExt cx="1378966" cy="1479500"/>
          </a:xfrm>
        </p:grpSpPr>
        <p:sp>
          <p:nvSpPr>
            <p:cNvPr id="98" name="圆角矩形 97"/>
            <p:cNvSpPr/>
            <p:nvPr/>
          </p:nvSpPr>
          <p:spPr>
            <a:xfrm>
              <a:off x="208999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9" name="Rectangle 1"/>
            <p:cNvSpPr>
              <a:spLocks noChangeArrowheads="1"/>
            </p:cNvSpPr>
            <p:nvPr/>
          </p:nvSpPr>
          <p:spPr bwMode="auto">
            <a:xfrm>
              <a:off x="159099" y="1006486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ěi</a:t>
              </a:r>
              <a:endParaRPr lang="zh-CN" altLang="en-US" sz="60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889864" y="1344204"/>
            <a:ext cx="1041035" cy="1436751"/>
            <a:chOff x="395536" y="771550"/>
            <a:chExt cx="1329067" cy="1479500"/>
          </a:xfrm>
        </p:grpSpPr>
        <p:sp>
          <p:nvSpPr>
            <p:cNvPr id="83" name="圆角矩形 82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4" name="Rectangle 1"/>
            <p:cNvSpPr>
              <a:spLocks noChangeArrowheads="1"/>
            </p:cNvSpPr>
            <p:nvPr/>
          </p:nvSpPr>
          <p:spPr bwMode="auto">
            <a:xfrm>
              <a:off x="395536" y="958947"/>
              <a:ext cx="1329067" cy="111719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èi</a:t>
              </a:r>
              <a:endParaRPr lang="zh-CN" altLang="en-US" sz="6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005880" y="1344204"/>
            <a:ext cx="1041034" cy="1436751"/>
            <a:chOff x="395537" y="771550"/>
            <a:chExt cx="1329066" cy="1479500"/>
          </a:xfrm>
        </p:grpSpPr>
        <p:sp>
          <p:nvSpPr>
            <p:cNvPr id="86" name="圆角矩形 85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7" name="Rectangle 1"/>
            <p:cNvSpPr>
              <a:spLocks noChangeArrowheads="1"/>
            </p:cNvSpPr>
            <p:nvPr/>
          </p:nvSpPr>
          <p:spPr bwMode="auto">
            <a:xfrm>
              <a:off x="395537" y="958946"/>
              <a:ext cx="1329066" cy="111719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ǎi</a:t>
              </a:r>
              <a:endParaRPr lang="zh-CN" altLang="en-US" sz="6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158008" y="1344204"/>
            <a:ext cx="1104654" cy="1436751"/>
            <a:chOff x="346582" y="771550"/>
            <a:chExt cx="1410288" cy="1479500"/>
          </a:xfrm>
        </p:grpSpPr>
        <p:sp>
          <p:nvSpPr>
            <p:cNvPr id="89" name="圆角矩形 88"/>
            <p:cNvSpPr/>
            <p:nvPr/>
          </p:nvSpPr>
          <p:spPr>
            <a:xfrm>
              <a:off x="346582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0" name="Rectangle 1"/>
            <p:cNvSpPr>
              <a:spLocks noChangeArrowheads="1"/>
            </p:cNvSpPr>
            <p:nvPr/>
          </p:nvSpPr>
          <p:spPr bwMode="auto">
            <a:xfrm>
              <a:off x="395536" y="1006487"/>
              <a:ext cx="1361334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uǐ</a:t>
              </a:r>
              <a:endParaRPr lang="zh-CN" altLang="en-US" sz="9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5310136" y="1344204"/>
            <a:ext cx="1057989" cy="1436751"/>
            <a:chOff x="395536" y="771550"/>
            <a:chExt cx="1350712" cy="1479500"/>
          </a:xfrm>
        </p:grpSpPr>
        <p:sp>
          <p:nvSpPr>
            <p:cNvPr id="92" name="圆角矩形 91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3" name="Rectangle 1"/>
            <p:cNvSpPr>
              <a:spLocks noChangeArrowheads="1"/>
            </p:cNvSpPr>
            <p:nvPr/>
          </p:nvSpPr>
          <p:spPr bwMode="auto">
            <a:xfrm>
              <a:off x="395536" y="1006486"/>
              <a:ext cx="1350712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uì</a:t>
              </a:r>
              <a:endParaRPr lang="zh-CN" altLang="en-US" sz="9600" b="1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462264" y="1344204"/>
            <a:ext cx="1041282" cy="1436751"/>
            <a:chOff x="395537" y="771550"/>
            <a:chExt cx="1329382" cy="1479500"/>
          </a:xfrm>
        </p:grpSpPr>
        <p:sp>
          <p:nvSpPr>
            <p:cNvPr id="95" name="圆角矩形 94"/>
            <p:cNvSpPr/>
            <p:nvPr/>
          </p:nvSpPr>
          <p:spPr>
            <a:xfrm>
              <a:off x="395537" y="771550"/>
              <a:ext cx="1329065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6" name="Rectangle 1"/>
            <p:cNvSpPr>
              <a:spLocks noChangeArrowheads="1"/>
            </p:cNvSpPr>
            <p:nvPr/>
          </p:nvSpPr>
          <p:spPr bwMode="auto">
            <a:xfrm>
              <a:off x="395537" y="1006486"/>
              <a:ext cx="1329382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ài</a:t>
              </a:r>
              <a:endParaRPr lang="zh-CN" altLang="en-US" sz="60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7614392" y="3079215"/>
            <a:ext cx="1041034" cy="1436751"/>
            <a:chOff x="395537" y="771550"/>
            <a:chExt cx="1329066" cy="1479500"/>
          </a:xfrm>
        </p:grpSpPr>
        <p:sp>
          <p:nvSpPr>
            <p:cNvPr id="189" name="圆角矩形 188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0" name="Rectangle 1"/>
            <p:cNvSpPr>
              <a:spLocks noChangeArrowheads="1"/>
            </p:cNvSpPr>
            <p:nvPr/>
          </p:nvSpPr>
          <p:spPr bwMode="auto">
            <a:xfrm>
              <a:off x="395537" y="1006488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12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1889864" y="3079213"/>
            <a:ext cx="1041034" cy="1436751"/>
            <a:chOff x="395537" y="771550"/>
            <a:chExt cx="1329066" cy="1479500"/>
          </a:xfrm>
        </p:grpSpPr>
        <p:sp>
          <p:nvSpPr>
            <p:cNvPr id="146" name="圆角矩形 145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7" name="Rectangle 1"/>
            <p:cNvSpPr>
              <a:spLocks noChangeArrowheads="1"/>
            </p:cNvSpPr>
            <p:nvPr/>
          </p:nvSpPr>
          <p:spPr bwMode="auto">
            <a:xfrm>
              <a:off x="395537" y="1006488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7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3007282" y="3079214"/>
            <a:ext cx="1041034" cy="1436752"/>
            <a:chOff x="395537" y="771550"/>
            <a:chExt cx="1329066" cy="1479499"/>
          </a:xfrm>
        </p:grpSpPr>
        <p:sp>
          <p:nvSpPr>
            <p:cNvPr id="149" name="圆角矩形 148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0" name="Rectangle 1"/>
            <p:cNvSpPr>
              <a:spLocks noChangeArrowheads="1"/>
            </p:cNvSpPr>
            <p:nvPr/>
          </p:nvSpPr>
          <p:spPr bwMode="auto">
            <a:xfrm>
              <a:off x="395537" y="1006487"/>
              <a:ext cx="1329066" cy="102211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8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4163000" y="3079213"/>
            <a:ext cx="1062064" cy="1436752"/>
            <a:chOff x="395537" y="771550"/>
            <a:chExt cx="1355915" cy="1479499"/>
          </a:xfrm>
        </p:grpSpPr>
        <p:sp>
          <p:nvSpPr>
            <p:cNvPr id="152" name="圆角矩形 151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3" name="Rectangle 1"/>
            <p:cNvSpPr>
              <a:spLocks noChangeArrowheads="1"/>
            </p:cNvSpPr>
            <p:nvPr/>
          </p:nvSpPr>
          <p:spPr bwMode="auto">
            <a:xfrm>
              <a:off x="422386" y="1006487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9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5310136" y="3079213"/>
            <a:ext cx="1041034" cy="1436752"/>
            <a:chOff x="395537" y="771550"/>
            <a:chExt cx="1329066" cy="1479499"/>
          </a:xfrm>
        </p:grpSpPr>
        <p:sp>
          <p:nvSpPr>
            <p:cNvPr id="155" name="圆角矩形 154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6" name="Rectangle 1"/>
            <p:cNvSpPr>
              <a:spLocks noChangeArrowheads="1"/>
            </p:cNvSpPr>
            <p:nvPr/>
          </p:nvSpPr>
          <p:spPr bwMode="auto">
            <a:xfrm>
              <a:off x="395537" y="1006487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10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7614392" y="1344204"/>
            <a:ext cx="1041034" cy="1436751"/>
            <a:chOff x="395537" y="771550"/>
            <a:chExt cx="1329066" cy="1479500"/>
          </a:xfrm>
        </p:grpSpPr>
        <p:sp>
          <p:nvSpPr>
            <p:cNvPr id="137" name="圆角矩形 136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8" name="Rectangle 1"/>
            <p:cNvSpPr>
              <a:spLocks noChangeArrowheads="1"/>
            </p:cNvSpPr>
            <p:nvPr/>
          </p:nvSpPr>
          <p:spPr bwMode="auto">
            <a:xfrm>
              <a:off x="395537" y="1006486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6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889864" y="1344204"/>
            <a:ext cx="1041035" cy="1436751"/>
            <a:chOff x="395536" y="771550"/>
            <a:chExt cx="1329067" cy="1479500"/>
          </a:xfrm>
        </p:grpSpPr>
        <p:sp>
          <p:nvSpPr>
            <p:cNvPr id="122" name="圆角矩形 121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" name="Rectangle 1"/>
            <p:cNvSpPr>
              <a:spLocks noChangeArrowheads="1"/>
            </p:cNvSpPr>
            <p:nvPr/>
          </p:nvSpPr>
          <p:spPr bwMode="auto">
            <a:xfrm>
              <a:off x="395536" y="1006486"/>
              <a:ext cx="1329067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3005880" y="1344204"/>
            <a:ext cx="1041034" cy="1436751"/>
            <a:chOff x="395537" y="771550"/>
            <a:chExt cx="1329066" cy="1479500"/>
          </a:xfrm>
        </p:grpSpPr>
        <p:sp>
          <p:nvSpPr>
            <p:cNvPr id="125" name="圆角矩形 124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6" name="Rectangle 1"/>
            <p:cNvSpPr>
              <a:spLocks noChangeArrowheads="1"/>
            </p:cNvSpPr>
            <p:nvPr/>
          </p:nvSpPr>
          <p:spPr bwMode="auto">
            <a:xfrm>
              <a:off x="395537" y="1006486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2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4166749" y="1344204"/>
            <a:ext cx="1066309" cy="1436751"/>
            <a:chOff x="395536" y="771550"/>
            <a:chExt cx="1361334" cy="1479500"/>
          </a:xfrm>
        </p:grpSpPr>
        <p:sp>
          <p:nvSpPr>
            <p:cNvPr id="128" name="圆角矩形 127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9" name="Rectangle 1"/>
            <p:cNvSpPr>
              <a:spLocks noChangeArrowheads="1"/>
            </p:cNvSpPr>
            <p:nvPr/>
          </p:nvSpPr>
          <p:spPr bwMode="auto">
            <a:xfrm>
              <a:off x="395536" y="1006486"/>
              <a:ext cx="1361334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3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5310136" y="1344204"/>
            <a:ext cx="1057989" cy="1436751"/>
            <a:chOff x="395536" y="771550"/>
            <a:chExt cx="1350712" cy="1479500"/>
          </a:xfrm>
        </p:grpSpPr>
        <p:sp>
          <p:nvSpPr>
            <p:cNvPr id="131" name="圆角矩形 130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2" name="Rectangle 1"/>
            <p:cNvSpPr>
              <a:spLocks noChangeArrowheads="1"/>
            </p:cNvSpPr>
            <p:nvPr/>
          </p:nvSpPr>
          <p:spPr bwMode="auto">
            <a:xfrm>
              <a:off x="395536" y="1006486"/>
              <a:ext cx="1350712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4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6462264" y="1344204"/>
            <a:ext cx="1041282" cy="1436751"/>
            <a:chOff x="395537" y="771550"/>
            <a:chExt cx="1329382" cy="1479500"/>
          </a:xfrm>
        </p:grpSpPr>
        <p:sp>
          <p:nvSpPr>
            <p:cNvPr id="134" name="圆角矩形 133"/>
            <p:cNvSpPr/>
            <p:nvPr/>
          </p:nvSpPr>
          <p:spPr>
            <a:xfrm>
              <a:off x="395537" y="771550"/>
              <a:ext cx="1329065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5" name="Rectangle 1"/>
            <p:cNvSpPr>
              <a:spLocks noChangeArrowheads="1"/>
            </p:cNvSpPr>
            <p:nvPr/>
          </p:nvSpPr>
          <p:spPr bwMode="auto">
            <a:xfrm>
              <a:off x="395537" y="1006486"/>
              <a:ext cx="1329382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5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60" name="Text Box 15"/>
          <p:cNvSpPr txBox="1">
            <a:spLocks noChangeArrowheads="1"/>
          </p:cNvSpPr>
          <p:nvPr/>
        </p:nvSpPr>
        <p:spPr bwMode="auto">
          <a:xfrm>
            <a:off x="179512" y="757986"/>
            <a:ext cx="51894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复韵母四声卡片翻翻翻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8" name="文本框 1"/>
          <p:cNvSpPr txBox="1"/>
          <p:nvPr/>
        </p:nvSpPr>
        <p:spPr>
          <a:xfrm>
            <a:off x="120208" y="1960260"/>
            <a:ext cx="1715488" cy="21236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a o e</a:t>
            </a:r>
            <a:r>
              <a:rPr lang="zh-CN" altLang="en-US" sz="20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，</a:t>
            </a:r>
            <a:r>
              <a:rPr lang="en-US" altLang="zh-CN" sz="20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i u v</a:t>
            </a:r>
            <a:r>
              <a:rPr lang="zh-CN" altLang="en-US" sz="20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，</a:t>
            </a:r>
            <a:endParaRPr lang="en-US" altLang="zh-CN" sz="2000" b="1" smtClean="0">
              <a:solidFill>
                <a:prstClr val="black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声调按序标。</a:t>
            </a:r>
            <a:endParaRPr lang="en-US" altLang="zh-CN" sz="2000" b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 </a:t>
            </a:r>
            <a:r>
              <a:rPr lang="en-US" altLang="zh-CN" sz="2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en-US" altLang="zh-CN" sz="20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zh-CN" altLang="en-US" sz="2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有礼貌，</a:t>
            </a:r>
            <a:endParaRPr lang="en-US" altLang="zh-CN" sz="2000" b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声调就摘帽。</a:t>
            </a:r>
            <a:endParaRPr lang="en-US" altLang="zh-CN" sz="2000" b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i</a:t>
            </a:r>
            <a:r>
              <a:rPr lang="zh-CN" altLang="en-US" sz="20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、</a:t>
            </a:r>
            <a:r>
              <a:rPr lang="en-US" altLang="zh-CN" sz="20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u </a:t>
            </a:r>
            <a:r>
              <a:rPr lang="zh-CN" altLang="en-US" sz="2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在一起，</a:t>
            </a:r>
            <a:endParaRPr lang="en-US" altLang="zh-CN" sz="2000" b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声调往后标。</a:t>
            </a:r>
            <a:endParaRPr lang="zh-CN" altLang="en-US" sz="20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3164416" y="125219"/>
            <a:ext cx="2816764" cy="646331"/>
            <a:chOff x="5499652" y="3435846"/>
            <a:chExt cx="2816764" cy="646331"/>
          </a:xfrm>
        </p:grpSpPr>
        <p:sp>
          <p:nvSpPr>
            <p:cNvPr id="101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1" lang="zh-CN" altLang="en-US" sz="3600" b="1" kern="0" noProof="0">
                  <a:latin typeface="宋体" panose="02010600030101010101" pitchFamily="2" charset="-122"/>
                  <a:ea typeface="宋体" panose="02010600030101010101" pitchFamily="2" charset="-122"/>
                </a:rPr>
                <a:t>二</a:t>
              </a: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2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103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5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5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25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25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25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25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5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654766" y="1048945"/>
            <a:ext cx="807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p</a:t>
            </a:r>
            <a:endParaRPr lang="en-US" altLang="zh-CN" sz="96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69646" y="1048945"/>
            <a:ext cx="15189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āi</a:t>
            </a:r>
            <a:endParaRPr lang="en-US" altLang="zh-CN" sz="96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40101" y="1048945"/>
            <a:ext cx="32564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pāi</a:t>
            </a:r>
            <a:endParaRPr lang="en-US" altLang="zh-CN" sz="96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1" name="Text Box 5"/>
          <p:cNvSpPr txBox="1"/>
          <p:nvPr/>
        </p:nvSpPr>
        <p:spPr>
          <a:xfrm>
            <a:off x="2366734" y="2964889"/>
            <a:ext cx="1213794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声母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" name="Text Box 7"/>
          <p:cNvSpPr txBox="1"/>
          <p:nvPr/>
        </p:nvSpPr>
        <p:spPr>
          <a:xfrm>
            <a:off x="4256918" y="2964889"/>
            <a:ext cx="1213794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韵母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" name="Text Box 8"/>
          <p:cNvSpPr txBox="1"/>
          <p:nvPr/>
        </p:nvSpPr>
        <p:spPr>
          <a:xfrm>
            <a:off x="6125274" y="2964889"/>
            <a:ext cx="2242922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两</a:t>
            </a:r>
            <a:r>
              <a:rPr lang="zh-CN" altLang="en-US" sz="40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拼音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节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6" name="Line 19"/>
          <p:cNvSpPr/>
          <p:nvPr/>
        </p:nvSpPr>
        <p:spPr>
          <a:xfrm>
            <a:off x="3086814" y="2618604"/>
            <a:ext cx="0" cy="34644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8" name="Line 23"/>
          <p:cNvSpPr/>
          <p:nvPr/>
        </p:nvSpPr>
        <p:spPr>
          <a:xfrm>
            <a:off x="4832982" y="2618604"/>
            <a:ext cx="0" cy="34644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" name="Line 17"/>
          <p:cNvSpPr/>
          <p:nvPr/>
        </p:nvSpPr>
        <p:spPr>
          <a:xfrm>
            <a:off x="7344816" y="2618604"/>
            <a:ext cx="0" cy="346444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1" name="加号 10"/>
          <p:cNvSpPr/>
          <p:nvPr/>
        </p:nvSpPr>
        <p:spPr>
          <a:xfrm>
            <a:off x="3462534" y="1555728"/>
            <a:ext cx="776408" cy="776408"/>
          </a:xfrm>
          <a:prstGeom prst="mathPlus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2" name="等于号 11"/>
          <p:cNvSpPr/>
          <p:nvPr/>
        </p:nvSpPr>
        <p:spPr>
          <a:xfrm>
            <a:off x="5472608" y="1627090"/>
            <a:ext cx="522783" cy="633685"/>
          </a:xfrm>
          <a:prstGeom prst="mathEqual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45700" y="3867894"/>
            <a:ext cx="79867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前音轻短后音重，两音相连猛一碰。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049" b="100000" l="0" r="100000">
                        <a14:foregroundMark x1="17593" y1="60656" x2="22037" y2="680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53865"/>
            <a:ext cx="2125578" cy="1920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 Box 5"/>
          <p:cNvSpPr txBox="1"/>
          <p:nvPr/>
        </p:nvSpPr>
        <p:spPr>
          <a:xfrm>
            <a:off x="899592" y="2938532"/>
            <a:ext cx="699230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拍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9465" y="112298"/>
            <a:ext cx="3620447" cy="731260"/>
            <a:chOff x="3327817" y="2776594"/>
            <a:chExt cx="3620447" cy="73126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37492" y="2815277"/>
              <a:ext cx="3172708" cy="692577"/>
            </a:xfrm>
            <a:prstGeom prst="rect">
              <a:avLst/>
            </a:prstGeom>
          </p:spPr>
        </p:pic>
        <p:sp>
          <p:nvSpPr>
            <p:cNvPr id="20" name="文本框 14"/>
            <p:cNvSpPr txBox="1"/>
            <p:nvPr/>
          </p:nvSpPr>
          <p:spPr>
            <a:xfrm>
              <a:off x="3817261" y="2776594"/>
              <a:ext cx="313100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3600" b="1" smtClean="0"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ai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的两拼音节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7"/>
          <p:cNvSpPr txBox="1"/>
          <p:nvPr/>
        </p:nvSpPr>
        <p:spPr>
          <a:xfrm>
            <a:off x="472934" y="996184"/>
            <a:ext cx="8347537" cy="135588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同桌互助，练习拼读 </a:t>
            </a:r>
            <a:r>
              <a:rPr lang="en-US" altLang="zh-CN" sz="3600" b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ai 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组成的两拼音节和三拼音节吧！</a:t>
            </a:r>
            <a:endParaRPr lang="en-US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9465" y="112298"/>
            <a:ext cx="5060607" cy="731260"/>
            <a:chOff x="3327817" y="2776594"/>
            <a:chExt cx="5060607" cy="73126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37491" y="2815277"/>
              <a:ext cx="4750933" cy="692577"/>
            </a:xfrm>
            <a:prstGeom prst="rect">
              <a:avLst/>
            </a:prstGeom>
          </p:spPr>
        </p:pic>
        <p:sp>
          <p:nvSpPr>
            <p:cNvPr id="7" name="文本框 14"/>
            <p:cNvSpPr txBox="1"/>
            <p:nvPr/>
          </p:nvSpPr>
          <p:spPr>
            <a:xfrm>
              <a:off x="3817261" y="2776594"/>
              <a:ext cx="457116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练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读两拼、三拼音节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2555776" y="2427734"/>
            <a:ext cx="3582582" cy="2088232"/>
            <a:chOff x="3131840" y="2427734"/>
            <a:chExt cx="3088433" cy="1800200"/>
          </a:xfrm>
        </p:grpSpPr>
        <p:pic>
          <p:nvPicPr>
            <p:cNvPr id="1638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012"/>
            <a:stretch>
              <a:fillRect/>
            </a:stretch>
          </p:blipFill>
          <p:spPr bwMode="auto">
            <a:xfrm>
              <a:off x="3183659" y="2626968"/>
              <a:ext cx="2984794" cy="1535853"/>
            </a:xfrm>
            <a:prstGeom prst="rect">
              <a:avLst/>
            </a:prstGeom>
            <a:noFill/>
            <a:ln>
              <a:noFill/>
            </a:ln>
            <a:effectLst>
              <a:glow rad="76200">
                <a:srgbClr val="92D050">
                  <a:alpha val="44000"/>
                </a:srgbClr>
              </a:glow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" name="组合 8"/>
            <p:cNvGrpSpPr/>
            <p:nvPr/>
          </p:nvGrpSpPr>
          <p:grpSpPr>
            <a:xfrm>
              <a:off x="3131840" y="2427734"/>
              <a:ext cx="3088433" cy="1800200"/>
              <a:chOff x="3599892" y="483518"/>
              <a:chExt cx="5364596" cy="4320480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3599892" y="583114"/>
                <a:ext cx="5364596" cy="4220884"/>
                <a:chOff x="3599892" y="583114"/>
                <a:chExt cx="5364596" cy="4220884"/>
              </a:xfrm>
            </p:grpSpPr>
            <p:pic>
              <p:nvPicPr>
                <p:cNvPr id="12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0" b="100000" l="0" r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50000"/>
                <a:stretch>
                  <a:fillRect/>
                </a:stretch>
              </p:blipFill>
              <p:spPr bwMode="auto">
                <a:xfrm>
                  <a:off x="8387904" y="583114"/>
                  <a:ext cx="358589" cy="2235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3" name="矩形 12"/>
                <p:cNvSpPr/>
                <p:nvPr/>
              </p:nvSpPr>
              <p:spPr>
                <a:xfrm>
                  <a:off x="3599892" y="806632"/>
                  <a:ext cx="5364596" cy="3997366"/>
                </a:xfrm>
                <a:prstGeom prst="rect">
                  <a:avLst/>
                </a:prstGeom>
                <a:noFill/>
                <a:ln w="34925">
                  <a:solidFill>
                    <a:srgbClr val="00B05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3689902" y="891848"/>
                  <a:ext cx="5184576" cy="3826934"/>
                </a:xfrm>
                <a:prstGeom prst="rect">
                  <a:avLst/>
                </a:prstGeom>
                <a:noFill/>
                <a:ln w="9525">
                  <a:solidFill>
                    <a:srgbClr val="33CC33"/>
                  </a:solidFill>
                  <a:prstDash val="dash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1" name="Picture 2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" r="-10459" b="27719"/>
              <a:stretch>
                <a:fillRect/>
              </a:stretch>
            </p:blipFill>
            <p:spPr bwMode="auto">
              <a:xfrm>
                <a:off x="8062113" y="483518"/>
                <a:ext cx="396087" cy="3231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表格 36"/>
          <p:cNvGraphicFramePr>
            <a:graphicFrameLocks noGrp="1"/>
          </p:cNvGraphicFramePr>
          <p:nvPr/>
        </p:nvGraphicFramePr>
        <p:xfrm>
          <a:off x="3635895" y="3256616"/>
          <a:ext cx="4656877" cy="806914"/>
        </p:xfrm>
        <a:graphic>
          <a:graphicData uri="http://schemas.openxmlformats.org/drawingml/2006/table">
            <a:tbl>
              <a:tblPr firstRow="1" bandRow="1"/>
              <a:tblGrid>
                <a:gridCol w="4656877"/>
              </a:tblGrid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3707204" y="1006572"/>
          <a:ext cx="4465196" cy="845098"/>
        </p:xfrm>
        <a:graphic>
          <a:graphicData uri="http://schemas.openxmlformats.org/drawingml/2006/table">
            <a:tbl>
              <a:tblPr firstRow="1" bandRow="1"/>
              <a:tblGrid>
                <a:gridCol w="4465196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3995936" y="987574"/>
            <a:ext cx="5760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56112" y="987574"/>
            <a:ext cx="70230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āi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23927" y="987574"/>
            <a:ext cx="1092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</a:t>
            </a:r>
            <a:r>
              <a:rPr lang="en-US" altLang="zh-CN" sz="4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āi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572001" y="1419622"/>
            <a:ext cx="648072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6120172" y="1347614"/>
            <a:ext cx="68407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26" b="90278" l="0" r="980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38" y="555526"/>
            <a:ext cx="2887099" cy="224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AutoShape 513"/>
          <p:cNvSpPr>
            <a:spLocks noChangeArrowheads="1"/>
          </p:cNvSpPr>
          <p:nvPr/>
        </p:nvSpPr>
        <p:spPr bwMode="auto">
          <a:xfrm>
            <a:off x="6798121" y="2222134"/>
            <a:ext cx="1494652" cy="608965"/>
          </a:xfrm>
          <a:prstGeom prst="roundRect">
            <a:avLst>
              <a:gd name="adj" fmla="val 5801"/>
            </a:avLst>
          </a:prstGeom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kern="0">
                <a:solidFill>
                  <a:srgbClr val="FF0000"/>
                </a:solidFill>
                <a:latin typeface="Gulim" panose="020B0600000101010101" pitchFamily="34" charset="-127"/>
                <a:ea typeface="宋体" panose="02010600030101010101" pitchFamily="2" charset="-122"/>
              </a:rPr>
              <a:t>掰</a:t>
            </a:r>
            <a:r>
              <a:rPr kumimoji="1" lang="zh-CN" altLang="en-US" sz="3600" b="1" kern="0">
                <a:solidFill>
                  <a:schemeClr val="tx1"/>
                </a:solidFill>
                <a:latin typeface="Gulim" panose="020B0600000101010101" pitchFamily="34" charset="-127"/>
                <a:ea typeface="宋体" panose="02010600030101010101" pitchFamily="2" charset="-122"/>
              </a:rPr>
              <a:t>手腕</a:t>
            </a:r>
            <a:endParaRPr kumimoji="1" lang="zh-CN" altLang="ko-KR" sz="3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32456" y="3215955"/>
            <a:ext cx="5760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ɡ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432657" y="3217788"/>
            <a:ext cx="9901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ā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00810" y="3217788"/>
            <a:ext cx="13681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ɡu</a:t>
            </a:r>
            <a:r>
              <a:rPr lang="en-US" altLang="zh-CN" sz="4400" b="1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ā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064506" y="3574254"/>
            <a:ext cx="504056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6080730" y="3544517"/>
            <a:ext cx="68407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8000" y1="39279" x2="50000" y2="43063"/>
                        <a14:foregroundMark x1="45556" y1="35856" x2="53333" y2="44324"/>
                        <a14:foregroundMark x1="44222" y1="48108" x2="56667" y2="47568"/>
                        <a14:foregroundMark x1="40222" y1="90991" x2="40222" y2="90991"/>
                        <a14:foregroundMark x1="41333" y1="86486" x2="45333" y2="93694"/>
                        <a14:foregroundMark x1="45333" y1="89009" x2="48667" y2="89009"/>
                        <a14:foregroundMark x1="41556" y1="86306" x2="43111" y2="89550"/>
                        <a14:foregroundMark x1="43111" y1="85946" x2="45333" y2="89910"/>
                        <a14:foregroundMark x1="43111" y1="85405" x2="48667" y2="93153"/>
                        <a14:foregroundMark x1="44222" y1="87748" x2="44222" y2="89009"/>
                        <a14:foregroundMark x1="22444" y1="81441" x2="35333" y2="83964"/>
                        <a14:foregroundMark x1="79111" y1="14234" x2="71333" y2="31532"/>
                        <a14:foregroundMark x1="30889" y1="21081" x2="59333" y2="42523"/>
                        <a14:foregroundMark x1="51111" y1="46126" x2="61778" y2="55315"/>
                        <a14:foregroundMark x1="53778" y1="46667" x2="50000" y2="53874"/>
                        <a14:foregroundMark x1="45333" y1="47027" x2="54444" y2="50270"/>
                        <a14:foregroundMark x1="43111" y1="46306" x2="59333" y2="46306"/>
                        <a14:foregroundMark x1="44222" y1="50270" x2="79111" y2="38919"/>
                        <a14:foregroundMark x1="79778" y1="37477" x2="79778" y2="37477"/>
                        <a14:foregroundMark x1="79556" y1="37477" x2="70667" y2="46667"/>
                        <a14:foregroundMark x1="57778" y1="45766" x2="74222" y2="42162"/>
                        <a14:foregroundMark x1="72444" y1="38919" x2="66667" y2="49550"/>
                        <a14:foregroundMark x1="67778" y1="45766" x2="62222" y2="37477"/>
                        <a14:foregroundMark x1="58889" y1="35315" x2="68444" y2="45766"/>
                        <a14:foregroundMark x1="68889" y1="47207" x2="63333" y2="44324"/>
                        <a14:foregroundMark x1="60000" y1="47568" x2="42444" y2="45766"/>
                        <a14:foregroundMark x1="42000" y1="47568" x2="60000" y2="51712"/>
                        <a14:foregroundMark x1="55111" y1="48108" x2="60000" y2="50270"/>
                        <a14:foregroundMark x1="56000" y1="45405" x2="59556" y2="50450"/>
                        <a14:foregroundMark x1="55111" y1="45405" x2="57111" y2="50450"/>
                        <a14:foregroundMark x1="54000" y1="46306" x2="52889" y2="51712"/>
                        <a14:foregroundMark x1="52000" y1="47207" x2="48889" y2="51171"/>
                        <a14:foregroundMark x1="43111" y1="47748" x2="57333" y2="61261"/>
                        <a14:foregroundMark x1="40222" y1="47568" x2="50444" y2="53514"/>
                        <a14:foregroundMark x1="39333" y1="46306" x2="53333" y2="51712"/>
                        <a14:foregroundMark x1="44444" y1="49910" x2="39111" y2="43964"/>
                        <a14:foregroundMark x1="40222" y1="46126" x2="49778" y2="51171"/>
                        <a14:foregroundMark x1="31778" y1="92432" x2="23556" y2="94595"/>
                        <a14:foregroundMark x1="58444" y1="31532" x2="68889" y2="461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44828"/>
            <a:ext cx="1800200" cy="2220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矩形 28"/>
          <p:cNvSpPr/>
          <p:nvPr/>
        </p:nvSpPr>
        <p:spPr>
          <a:xfrm>
            <a:off x="4568562" y="3214214"/>
            <a:ext cx="6515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000610" y="3574254"/>
            <a:ext cx="504056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AutoShape 513"/>
          <p:cNvSpPr>
            <a:spLocks noChangeArrowheads="1"/>
          </p:cNvSpPr>
          <p:nvPr/>
        </p:nvSpPr>
        <p:spPr bwMode="auto">
          <a:xfrm>
            <a:off x="6645150" y="4166350"/>
            <a:ext cx="1455241" cy="608965"/>
          </a:xfrm>
          <a:prstGeom prst="roundRect">
            <a:avLst>
              <a:gd name="adj" fmla="val 5801"/>
            </a:avLst>
          </a:prstGeom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kern="0" noProof="0">
                <a:solidFill>
                  <a:srgbClr val="FF0000"/>
                </a:solidFill>
                <a:latin typeface="Gulim" panose="020B0600000101010101" pitchFamily="34" charset="-127"/>
                <a:ea typeface="宋体" panose="02010600030101010101" pitchFamily="2" charset="-122"/>
              </a:rPr>
              <a:t>乖</a:t>
            </a:r>
            <a:r>
              <a:rPr kumimoji="1" lang="zh-CN" altLang="en-US" sz="3600" b="1" kern="0" noProof="0">
                <a:solidFill>
                  <a:schemeClr val="tx1"/>
                </a:solidFill>
                <a:latin typeface="Gulim" panose="020B0600000101010101" pitchFamily="34" charset="-127"/>
                <a:ea typeface="宋体" panose="02010600030101010101" pitchFamily="2" charset="-122"/>
              </a:rPr>
              <a:t>巧</a:t>
            </a:r>
            <a:endParaRPr kumimoji="1" lang="zh-CN" altLang="ko-KR" sz="3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宋体" panose="02010600030101010101" pitchFamily="2" charset="-122"/>
            </a:endParaRPr>
          </a:p>
        </p:txBody>
      </p:sp>
      <p:sp>
        <p:nvSpPr>
          <p:cNvPr id="32" name="Text Box 27"/>
          <p:cNvSpPr txBox="1"/>
          <p:nvPr/>
        </p:nvSpPr>
        <p:spPr>
          <a:xfrm>
            <a:off x="389462" y="51470"/>
            <a:ext cx="8214986" cy="6549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联系生活，拼读两拼音节、三拼音节，并组词。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0" grpId="0" animBg="1"/>
      <p:bldP spid="22" grpId="0"/>
      <p:bldP spid="23" grpId="0"/>
      <p:bldP spid="24" grpId="0"/>
      <p:bldP spid="29" grpId="0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3707904" y="3238820"/>
          <a:ext cx="4896544" cy="845098"/>
        </p:xfrm>
        <a:graphic>
          <a:graphicData uri="http://schemas.openxmlformats.org/drawingml/2006/table">
            <a:tbl>
              <a:tblPr firstRow="1" bandRow="1"/>
              <a:tblGrid>
                <a:gridCol w="4896544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3707204" y="862556"/>
          <a:ext cx="4825236" cy="845098"/>
        </p:xfrm>
        <a:graphic>
          <a:graphicData uri="http://schemas.openxmlformats.org/drawingml/2006/table">
            <a:tbl>
              <a:tblPr firstRow="1" bandRow="1"/>
              <a:tblGrid>
                <a:gridCol w="4825236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0" name="矩形 29"/>
          <p:cNvSpPr/>
          <p:nvPr/>
        </p:nvSpPr>
        <p:spPr>
          <a:xfrm>
            <a:off x="3995936" y="850696"/>
            <a:ext cx="5760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96137" y="847132"/>
            <a:ext cx="11521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ài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164290" y="847132"/>
            <a:ext cx="13681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huài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427986" y="1203598"/>
            <a:ext cx="504056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6444210" y="1173861"/>
            <a:ext cx="68407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4932042" y="843558"/>
            <a:ext cx="6515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364090" y="1203598"/>
            <a:ext cx="504056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21901" y1="63985" x2="33471" y2="78161"/>
                        <a14:foregroundMark x1="18182" y1="42912" x2="24380" y2="50192"/>
                        <a14:foregroundMark x1="21901" y1="61686" x2="28926" y2="82759"/>
                        <a14:foregroundMark x1="27273" y1="60153" x2="32645" y2="762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74" y="289783"/>
            <a:ext cx="1800200" cy="1941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4067944" y="3226960"/>
            <a:ext cx="5760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k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68145" y="3223396"/>
            <a:ext cx="91810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ài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36298" y="3223396"/>
            <a:ext cx="13681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k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uài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499994" y="3579862"/>
            <a:ext cx="504056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6516218" y="3550125"/>
            <a:ext cx="68407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5004050" y="3219822"/>
            <a:ext cx="6515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436098" y="3579862"/>
            <a:ext cx="504056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95" y="2859782"/>
            <a:ext cx="3081094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AutoShape 513"/>
          <p:cNvSpPr>
            <a:spLocks noChangeArrowheads="1"/>
          </p:cNvSpPr>
          <p:nvPr/>
        </p:nvSpPr>
        <p:spPr bwMode="auto">
          <a:xfrm>
            <a:off x="6573143" y="1995686"/>
            <a:ext cx="1455241" cy="608965"/>
          </a:xfrm>
          <a:prstGeom prst="roundRect">
            <a:avLst>
              <a:gd name="adj" fmla="val 5801"/>
            </a:avLst>
          </a:prstGeom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kern="0" noProof="0">
                <a:solidFill>
                  <a:schemeClr val="tx1"/>
                </a:solidFill>
                <a:latin typeface="Gulim" panose="020B0600000101010101" pitchFamily="34" charset="-127"/>
                <a:ea typeface="宋体" panose="02010600030101010101" pitchFamily="2" charset="-122"/>
              </a:rPr>
              <a:t>咬</a:t>
            </a:r>
            <a:r>
              <a:rPr kumimoji="1" lang="zh-CN" altLang="en-US" sz="3600" b="1" kern="0" noProof="0">
                <a:solidFill>
                  <a:srgbClr val="FF0000"/>
                </a:solidFill>
                <a:latin typeface="Gulim" panose="020B0600000101010101" pitchFamily="34" charset="-127"/>
                <a:ea typeface="宋体" panose="02010600030101010101" pitchFamily="2" charset="-122"/>
              </a:rPr>
              <a:t>坏</a:t>
            </a:r>
            <a:endParaRPr kumimoji="1" lang="zh-CN" altLang="ko-KR" sz="3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anose="020B0600000101010101" pitchFamily="34" charset="-127"/>
              <a:ea typeface="宋体" panose="02010600030101010101" pitchFamily="2" charset="-122"/>
            </a:endParaRPr>
          </a:p>
        </p:txBody>
      </p:sp>
      <p:sp>
        <p:nvSpPr>
          <p:cNvPr id="26" name="AutoShape 513"/>
          <p:cNvSpPr>
            <a:spLocks noChangeArrowheads="1"/>
          </p:cNvSpPr>
          <p:nvPr/>
        </p:nvSpPr>
        <p:spPr bwMode="auto">
          <a:xfrm>
            <a:off x="6645150" y="4299942"/>
            <a:ext cx="1455241" cy="608965"/>
          </a:xfrm>
          <a:prstGeom prst="roundRect">
            <a:avLst>
              <a:gd name="adj" fmla="val 5801"/>
            </a:avLst>
          </a:prstGeom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anose="020B0600000101010101" pitchFamily="34" charset="-127"/>
                <a:ea typeface="宋体" panose="02010600030101010101" pitchFamily="2" charset="-122"/>
              </a:rPr>
              <a:t>跑得</a:t>
            </a:r>
            <a:r>
              <a:rPr kumimoji="1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ulim" panose="020B0600000101010101" pitchFamily="34" charset="-127"/>
                <a:ea typeface="宋体" panose="02010600030101010101" pitchFamily="2" charset="-122"/>
              </a:rPr>
              <a:t>快</a:t>
            </a:r>
            <a:endParaRPr kumimoji="1" lang="zh-CN" altLang="ko-KR" sz="3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ulim" panose="020B0600000101010101" pitchFamily="34" charset="-127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8" grpId="0"/>
      <p:bldP spid="17" grpId="0"/>
      <p:bldP spid="15" grpId="0"/>
      <p:bldP spid="16" grpId="0"/>
      <p:bldP spid="18" grpId="0"/>
      <p:bldP spid="22" grpId="0"/>
      <p:bldP spid="25" grpId="0" animBg="1"/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Box 27"/>
          <p:cNvSpPr txBox="1"/>
          <p:nvPr/>
        </p:nvSpPr>
        <p:spPr>
          <a:xfrm>
            <a:off x="489964" y="987574"/>
            <a:ext cx="9194604" cy="73539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小组合作，练习拼读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ei ui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组成的两拼音节吧！</a:t>
            </a:r>
            <a:endParaRPr lang="en-US" altLang="zh-CN" sz="1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090" y="1995686"/>
            <a:ext cx="6611641" cy="2448272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59465" y="112298"/>
            <a:ext cx="4196511" cy="731260"/>
            <a:chOff x="3327817" y="2776594"/>
            <a:chExt cx="4196511" cy="73126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37492" y="2815277"/>
              <a:ext cx="3670812" cy="692577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/>
          </p:nvSpPr>
          <p:spPr>
            <a:xfrm>
              <a:off x="3817261" y="2776594"/>
              <a:ext cx="3707067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3600" b="1" smtClean="0"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ei ui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的两拼音节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  <p:sp>
        <p:nvSpPr>
          <p:cNvPr id="15" name="矩形 14"/>
          <p:cNvSpPr/>
          <p:nvPr/>
        </p:nvSpPr>
        <p:spPr>
          <a:xfrm>
            <a:off x="1238172" y="1973068"/>
            <a:ext cx="6603559" cy="2487507"/>
          </a:xfrm>
          <a:prstGeom prst="rect">
            <a:avLst/>
          </a:prstGeom>
          <a:noFill/>
          <a:ln w="9525">
            <a:solidFill>
              <a:srgbClr val="33CC3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23527" y="1635646"/>
            <a:ext cx="6832849" cy="2880320"/>
            <a:chOff x="1123527" y="1635646"/>
            <a:chExt cx="6832849" cy="2880320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>
              <a:fillRect/>
            </a:stretch>
          </p:blipFill>
          <p:spPr bwMode="auto">
            <a:xfrm>
              <a:off x="7649714" y="1722579"/>
              <a:ext cx="306662" cy="1950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1123527" y="1917678"/>
              <a:ext cx="6832849" cy="2598288"/>
            </a:xfrm>
            <a:prstGeom prst="rect">
              <a:avLst/>
            </a:prstGeom>
            <a:noFill/>
            <a:ln w="34925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-10459" b="27719"/>
            <a:stretch>
              <a:fillRect/>
            </a:stretch>
          </p:blipFill>
          <p:spPr bwMode="auto">
            <a:xfrm>
              <a:off x="7250449" y="1635646"/>
              <a:ext cx="338731" cy="2820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207095" y="2633952"/>
            <a:ext cx="681844" cy="1477629"/>
            <a:chOff x="-161956" y="2979805"/>
            <a:chExt cx="681844" cy="1477629"/>
          </a:xfrm>
        </p:grpSpPr>
        <p:pic>
          <p:nvPicPr>
            <p:cNvPr id="14338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-161956" y="2979805"/>
              <a:ext cx="636713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r>
                <a:rPr lang="en-US" altLang="zh-CN" sz="4000" b="1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ài</a:t>
              </a:r>
              <a:endParaRPr lang="en-US" altLang="zh-CN" sz="4000" b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164202" y="3561510"/>
            <a:ext cx="659555" cy="1458512"/>
            <a:chOff x="1822630" y="771550"/>
            <a:chExt cx="659555" cy="1458512"/>
          </a:xfrm>
        </p:grpSpPr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2630" y="1382063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矩形 33"/>
            <p:cNvSpPr/>
            <p:nvPr/>
          </p:nvSpPr>
          <p:spPr>
            <a:xfrm>
              <a:off x="1854164" y="771550"/>
              <a:ext cx="575799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b="1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èi</a:t>
              </a:r>
              <a:endParaRPr lang="zh-CN" altLang="en-US" sz="18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184497" y="1690682"/>
            <a:ext cx="701818" cy="1458512"/>
            <a:chOff x="1810119" y="4062502"/>
            <a:chExt cx="701818" cy="1458512"/>
          </a:xfrm>
        </p:grpSpPr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0119" y="467301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矩形 36"/>
            <p:cNvSpPr/>
            <p:nvPr/>
          </p:nvSpPr>
          <p:spPr>
            <a:xfrm>
              <a:off x="1934535" y="4062502"/>
              <a:ext cx="577402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r>
                <a:rPr lang="en-US" altLang="zh-CN" sz="4000" b="1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éi</a:t>
              </a:r>
              <a:endParaRPr lang="zh-CN" altLang="en-US" sz="4000" b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165986" y="703457"/>
            <a:ext cx="659555" cy="1477629"/>
            <a:chOff x="-139667" y="2979805"/>
            <a:chExt cx="659555" cy="1477629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矩形 43"/>
            <p:cNvSpPr/>
            <p:nvPr/>
          </p:nvSpPr>
          <p:spPr>
            <a:xfrm>
              <a:off x="-113783" y="2979805"/>
              <a:ext cx="633507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b="1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āi</a:t>
              </a:r>
              <a:endParaRPr lang="zh-CN" altLang="en-US" sz="18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43608" y="2159388"/>
            <a:ext cx="659555" cy="1477629"/>
            <a:chOff x="-139667" y="2979805"/>
            <a:chExt cx="659555" cy="1477629"/>
          </a:xfrm>
        </p:grpSpPr>
        <p:pic>
          <p:nvPicPr>
            <p:cNvPr id="63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矩形 63"/>
            <p:cNvSpPr/>
            <p:nvPr/>
          </p:nvSpPr>
          <p:spPr>
            <a:xfrm>
              <a:off x="-23985" y="2979805"/>
              <a:ext cx="460382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b="1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p</a:t>
              </a:r>
              <a:endParaRPr lang="zh-CN" altLang="en-US" sz="18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791842" y="2633951"/>
            <a:ext cx="659555" cy="1455265"/>
            <a:chOff x="-112790" y="2979804"/>
            <a:chExt cx="659555" cy="1455265"/>
          </a:xfrm>
        </p:grpSpPr>
        <p:pic>
          <p:nvPicPr>
            <p:cNvPr id="84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2790" y="3587070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" name="矩形 84"/>
            <p:cNvSpPr/>
            <p:nvPr/>
          </p:nvSpPr>
          <p:spPr>
            <a:xfrm>
              <a:off x="-101307" y="2979804"/>
              <a:ext cx="630301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b="1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ǎi</a:t>
              </a:r>
              <a:endParaRPr lang="zh-CN" altLang="en-US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787862" y="3570867"/>
            <a:ext cx="720242" cy="1449155"/>
            <a:chOff x="1822630" y="780907"/>
            <a:chExt cx="720242" cy="1449155"/>
          </a:xfrm>
        </p:grpSpPr>
        <p:pic>
          <p:nvPicPr>
            <p:cNvPr id="87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2630" y="1382063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" name="矩形 87"/>
            <p:cNvSpPr/>
            <p:nvPr/>
          </p:nvSpPr>
          <p:spPr>
            <a:xfrm>
              <a:off x="1922189" y="780907"/>
              <a:ext cx="620683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b="1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uì</a:t>
              </a:r>
              <a:endParaRPr lang="zh-CN" altLang="en-US" sz="18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763005" y="1690682"/>
            <a:ext cx="681842" cy="1458512"/>
            <a:chOff x="1810119" y="4062502"/>
            <a:chExt cx="681842" cy="1458512"/>
          </a:xfrm>
        </p:grpSpPr>
        <p:pic>
          <p:nvPicPr>
            <p:cNvPr id="90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0119" y="467301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1" name="矩形 90"/>
            <p:cNvSpPr/>
            <p:nvPr/>
          </p:nvSpPr>
          <p:spPr>
            <a:xfrm>
              <a:off x="1850439" y="4062502"/>
              <a:ext cx="641522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b="1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uǐ</a:t>
              </a:r>
              <a:endParaRPr lang="zh-CN" altLang="en-US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726427" y="699542"/>
            <a:ext cx="659555" cy="1477629"/>
            <a:chOff x="-139667" y="2979805"/>
            <a:chExt cx="659555" cy="1477629"/>
          </a:xfrm>
        </p:grpSpPr>
        <p:pic>
          <p:nvPicPr>
            <p:cNvPr id="93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4" name="矩形 93"/>
            <p:cNvSpPr/>
            <p:nvPr/>
          </p:nvSpPr>
          <p:spPr>
            <a:xfrm>
              <a:off x="-113783" y="2979805"/>
              <a:ext cx="633507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b="1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āi</a:t>
              </a:r>
              <a:endParaRPr lang="zh-CN" altLang="en-US" sz="18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604049" y="2141351"/>
            <a:ext cx="659555" cy="1491751"/>
            <a:chOff x="-139667" y="2965683"/>
            <a:chExt cx="659555" cy="1491751"/>
          </a:xfrm>
        </p:grpSpPr>
        <p:pic>
          <p:nvPicPr>
            <p:cNvPr id="96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7" name="矩形 96"/>
            <p:cNvSpPr/>
            <p:nvPr/>
          </p:nvSpPr>
          <p:spPr>
            <a:xfrm>
              <a:off x="-32125" y="2965683"/>
              <a:ext cx="389850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b="1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t</a:t>
              </a:r>
              <a:endParaRPr lang="zh-CN" altLang="en-US" sz="18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pic>
        <p:nvPicPr>
          <p:cNvPr id="2" name="热气球游戏配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3131.123779" end="155661.57812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96474" y="206654"/>
            <a:ext cx="609600" cy="609600"/>
          </a:xfrm>
          <a:prstGeom prst="rect">
            <a:avLst/>
          </a:prstGeom>
        </p:spPr>
      </p:pic>
      <p:grpSp>
        <p:nvGrpSpPr>
          <p:cNvPr id="113" name="组合 112"/>
          <p:cNvGrpSpPr/>
          <p:nvPr/>
        </p:nvGrpSpPr>
        <p:grpSpPr>
          <a:xfrm>
            <a:off x="7600154" y="2633951"/>
            <a:ext cx="659555" cy="1455265"/>
            <a:chOff x="-112790" y="2979804"/>
            <a:chExt cx="659555" cy="1455265"/>
          </a:xfrm>
        </p:grpSpPr>
        <p:pic>
          <p:nvPicPr>
            <p:cNvPr id="114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2790" y="3587070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5" name="矩形 114"/>
            <p:cNvSpPr/>
            <p:nvPr/>
          </p:nvSpPr>
          <p:spPr>
            <a:xfrm>
              <a:off x="-101307" y="2979804"/>
              <a:ext cx="630301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b="1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āi</a:t>
              </a:r>
              <a:endParaRPr lang="zh-CN" altLang="en-US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596174" y="3570867"/>
            <a:ext cx="720242" cy="1449155"/>
            <a:chOff x="1822630" y="780907"/>
            <a:chExt cx="720242" cy="1449155"/>
          </a:xfrm>
        </p:grpSpPr>
        <p:pic>
          <p:nvPicPr>
            <p:cNvPr id="117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2630" y="1382063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8" name="矩形 117"/>
            <p:cNvSpPr/>
            <p:nvPr/>
          </p:nvSpPr>
          <p:spPr>
            <a:xfrm>
              <a:off x="1922189" y="780907"/>
              <a:ext cx="620683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b="1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uì</a:t>
              </a:r>
              <a:endParaRPr lang="zh-CN" altLang="en-US" sz="18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7571317" y="1690682"/>
            <a:ext cx="681842" cy="1458512"/>
            <a:chOff x="1810119" y="4062502"/>
            <a:chExt cx="681842" cy="1458512"/>
          </a:xfrm>
        </p:grpSpPr>
        <p:pic>
          <p:nvPicPr>
            <p:cNvPr id="120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0119" y="467301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1" name="矩形 120"/>
            <p:cNvSpPr/>
            <p:nvPr/>
          </p:nvSpPr>
          <p:spPr>
            <a:xfrm>
              <a:off x="1850439" y="4062502"/>
              <a:ext cx="641522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b="1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uǐ</a:t>
              </a:r>
              <a:endParaRPr lang="zh-CN" altLang="en-US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7534739" y="699542"/>
            <a:ext cx="659555" cy="1477629"/>
            <a:chOff x="-139667" y="2979805"/>
            <a:chExt cx="659555" cy="1477629"/>
          </a:xfrm>
        </p:grpSpPr>
        <p:pic>
          <p:nvPicPr>
            <p:cNvPr id="123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4" name="矩形 123"/>
            <p:cNvSpPr/>
            <p:nvPr/>
          </p:nvSpPr>
          <p:spPr>
            <a:xfrm>
              <a:off x="-113783" y="2979805"/>
              <a:ext cx="633507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b="1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ài</a:t>
              </a:r>
              <a:endParaRPr lang="zh-CN" altLang="en-US" sz="18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6412361" y="2141351"/>
            <a:ext cx="659555" cy="1491751"/>
            <a:chOff x="-139667" y="2965683"/>
            <a:chExt cx="659555" cy="1491751"/>
          </a:xfrm>
        </p:grpSpPr>
        <p:pic>
          <p:nvPicPr>
            <p:cNvPr id="129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0" name="矩形 129"/>
            <p:cNvSpPr/>
            <p:nvPr/>
          </p:nvSpPr>
          <p:spPr>
            <a:xfrm>
              <a:off x="-32125" y="2965683"/>
              <a:ext cx="466794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b="1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z</a:t>
              </a:r>
              <a:endParaRPr lang="zh-CN" altLang="en-US" sz="18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51520" y="125219"/>
            <a:ext cx="5203839" cy="646331"/>
            <a:chOff x="-1279911" y="3739616"/>
            <a:chExt cx="5203839" cy="646331"/>
          </a:xfrm>
        </p:grpSpPr>
        <p:sp>
          <p:nvSpPr>
            <p:cNvPr id="51" name="文本框 15"/>
            <p:cNvSpPr txBox="1"/>
            <p:nvPr/>
          </p:nvSpPr>
          <p:spPr>
            <a:xfrm>
              <a:off x="-415815" y="3739616"/>
              <a:ext cx="37359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热气球</a:t>
              </a:r>
              <a:r>
                <a:rPr kumimoji="1" lang="zh-CN" altLang="en-US" sz="3600" b="1">
                  <a:latin typeface="宋体" panose="02010600030101010101" pitchFamily="2" charset="-122"/>
                  <a:ea typeface="宋体" panose="02010600030101010101" pitchFamily="2" charset="-122"/>
                </a:rPr>
                <a:t>拼读游戏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-1279911" y="3827591"/>
              <a:ext cx="5203839" cy="546100"/>
              <a:chOff x="837541" y="409406"/>
              <a:chExt cx="5203839" cy="546100"/>
            </a:xfrm>
          </p:grpSpPr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37541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H="1">
                <a:off x="5292080" y="409406"/>
                <a:ext cx="749300" cy="546100"/>
              </a:xfrm>
              <a:prstGeom prst="rect">
                <a:avLst/>
              </a:prstGeom>
            </p:spPr>
          </p:pic>
        </p:grpSp>
      </p:grpSp>
      <p:sp>
        <p:nvSpPr>
          <p:cNvPr id="55" name="矩形 54"/>
          <p:cNvSpPr/>
          <p:nvPr/>
        </p:nvSpPr>
        <p:spPr>
          <a:xfrm>
            <a:off x="5752148" y="161160"/>
            <a:ext cx="1234549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开始</a:t>
            </a:r>
            <a:endParaRPr lang="en-US" altLang="zh-CN" sz="36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5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0.06268 -0.28735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-14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8 -0.28735 L 0.06268 -0.0913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8 -0.09136 L 0.06268 0.10463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8 0.10463 L 0.06268 0.28672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19753E-6 L 0.06267 -0.28735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-14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7 -0.28735 L 0.06267 -0.09136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7 -0.09136 L 0.06267 0.10463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7 0.10463 L 0.06267 0.28672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7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2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19753E-6 L 0.06267 -0.28735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-14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7 -0.28735 L 0.06267 -0.09136 " pathEditMode="relative" rAng="0" ptsTypes="AA">
                                      <p:cBhvr>
                                        <p:cTn id="90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7 -0.09136 L 0.06267 0.10463 " pathEditMode="relative" rAng="0" ptsTypes="AA">
                                      <p:cBhvr>
                                        <p:cTn id="9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7 0.10463 L 0.06267 0.28672 " pathEditMode="relative" rAng="0" ptsTypes="AA">
                                      <p:cBhvr>
                                        <p:cTn id="9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75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75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25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25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25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620" y="2355726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9047" y="2355726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395" y="2355726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89" y="3673969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940" y="3673969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927" y="3673969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342540" y="2358667"/>
            <a:ext cx="2377276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bǎi—běi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865507"/>
            <a:ext cx="8964488" cy="12741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    拼读小红花：每读对一个卡片就会得到卡片背面的小红花，看谁得到的小红花最多！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340502" y="2358667"/>
            <a:ext cx="1996686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lái—lěi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839824" y="2358667"/>
            <a:ext cx="3052656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guāi—kuài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7504" y="3660765"/>
            <a:ext cx="2425113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huī—hēi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837611" y="3660765"/>
            <a:ext cx="3168352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guāi—huài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885283" y="3660765"/>
            <a:ext cx="2677487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wài—wèi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93" y="937515"/>
            <a:ext cx="681584" cy="62612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195621" y="123478"/>
            <a:ext cx="2610240" cy="720080"/>
            <a:chOff x="341328" y="3939902"/>
            <a:chExt cx="2610240" cy="72008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73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16" y="697880"/>
            <a:ext cx="4159699" cy="454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347198" y="1203598"/>
            <a:ext cx="848538" cy="809809"/>
            <a:chOff x="1162787" y="1635646"/>
            <a:chExt cx="898566" cy="870325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Rectangle 2"/>
            <p:cNvSpPr txBox="1"/>
            <p:nvPr/>
          </p:nvSpPr>
          <p:spPr>
            <a:xfrm>
              <a:off x="1298819" y="1833472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a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27584" y="2770053"/>
            <a:ext cx="848538" cy="809809"/>
            <a:chOff x="1162787" y="1635646"/>
            <a:chExt cx="898566" cy="870325"/>
          </a:xfrm>
        </p:grpSpPr>
        <p:pic>
          <p:nvPicPr>
            <p:cNvPr id="30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Rectangle 2"/>
            <p:cNvSpPr txBox="1"/>
            <p:nvPr/>
          </p:nvSpPr>
          <p:spPr>
            <a:xfrm>
              <a:off x="1425511" y="1929907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i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499326" y="2698045"/>
            <a:ext cx="848538" cy="809809"/>
            <a:chOff x="1162787" y="1635646"/>
            <a:chExt cx="898566" cy="870325"/>
          </a:xfrm>
        </p:grpSpPr>
        <p:pic>
          <p:nvPicPr>
            <p:cNvPr id="33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Rectangle 2"/>
            <p:cNvSpPr txBox="1"/>
            <p:nvPr/>
          </p:nvSpPr>
          <p:spPr>
            <a:xfrm>
              <a:off x="1368117" y="1810572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e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075390" y="1708680"/>
            <a:ext cx="848538" cy="809809"/>
            <a:chOff x="1162787" y="1635646"/>
            <a:chExt cx="898566" cy="870325"/>
          </a:xfrm>
        </p:grpSpPr>
        <p:pic>
          <p:nvPicPr>
            <p:cNvPr id="36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Rectangle 2"/>
            <p:cNvSpPr txBox="1"/>
            <p:nvPr/>
          </p:nvSpPr>
          <p:spPr>
            <a:xfrm>
              <a:off x="1305774" y="1789321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u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164416" y="51470"/>
            <a:ext cx="2816764" cy="646331"/>
            <a:chOff x="5499652" y="3435846"/>
            <a:chExt cx="2816764" cy="646331"/>
          </a:xfrm>
        </p:grpSpPr>
        <p:sp>
          <p:nvSpPr>
            <p:cNvPr id="56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7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59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sp>
        <p:nvSpPr>
          <p:cNvPr id="62" name="文本框 14"/>
          <p:cNvSpPr txBox="1"/>
          <p:nvPr/>
        </p:nvSpPr>
        <p:spPr>
          <a:xfrm>
            <a:off x="424232" y="275239"/>
            <a:ext cx="2211933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摘苹果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851254" y="1923678"/>
            <a:ext cx="848538" cy="809809"/>
            <a:chOff x="1162787" y="1635646"/>
            <a:chExt cx="898566" cy="870325"/>
          </a:xfrm>
        </p:grpSpPr>
        <p:pic>
          <p:nvPicPr>
            <p:cNvPr id="54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8" name="Rectangle 2"/>
            <p:cNvSpPr txBox="1"/>
            <p:nvPr/>
          </p:nvSpPr>
          <p:spPr>
            <a:xfrm>
              <a:off x="1286342" y="1845577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o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756223" y="2408987"/>
            <a:ext cx="848538" cy="809809"/>
            <a:chOff x="1162787" y="1635646"/>
            <a:chExt cx="898566" cy="870325"/>
          </a:xfrm>
        </p:grpSpPr>
        <p:pic>
          <p:nvPicPr>
            <p:cNvPr id="61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" name="Rectangle 2"/>
            <p:cNvSpPr txBox="1"/>
            <p:nvPr/>
          </p:nvSpPr>
          <p:spPr>
            <a:xfrm>
              <a:off x="1298819" y="1833472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v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32240" y="2970067"/>
            <a:ext cx="2016224" cy="1920515"/>
            <a:chOff x="6732240" y="2970067"/>
            <a:chExt cx="2016224" cy="1920515"/>
          </a:xfrm>
        </p:grpSpPr>
        <p:pic>
          <p:nvPicPr>
            <p:cNvPr id="23" name="Picture 7"/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PaintStrokes/>
                      </a14:imgEffect>
                      <a14:imgEffect>
                        <a14:backgroundRemoval t="6582" b="100000" l="1131" r="100000"/>
                      </a14:imgEffect>
                      <a14:imgEffect>
                        <a14:brightnessContrast bright="-4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2240" y="2970067"/>
              <a:ext cx="2016224" cy="19205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Rectangle 2"/>
            <p:cNvSpPr txBox="1"/>
            <p:nvPr/>
          </p:nvSpPr>
          <p:spPr>
            <a:xfrm>
              <a:off x="7164288" y="4155926"/>
              <a:ext cx="1008112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汉语拼音" panose="020B0604020202020204" pitchFamily="34" charset="0"/>
                </a:rPr>
                <a:t>韵母</a:t>
              </a:r>
              <a:endPara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8.49027E-7 L 0.7 0.537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0" y="2686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52918E-6 L 0.70972 0.190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86" y="954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35227E-6 L 0.55833 0.2466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17" y="1231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46914E-6 L 0.50382 0.4111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91" y="2055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43285E-6 L 0.58195 0.4254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97" y="2127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58025E-6 L 0.37361 0.289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81" y="144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79513" y="3664064"/>
            <a:ext cx="38164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smtClean="0">
                <a:latin typeface="宋体" panose="02010600030101010101" pitchFamily="2" charset="-122"/>
                <a:cs typeface="汉语拼音" panose="020B0604020202020204" pitchFamily="34" charset="0"/>
              </a:rPr>
              <a:t>老奶奶 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ai ai ai </a:t>
            </a:r>
            <a:endParaRPr lang="en-US" altLang="zh-CN" sz="40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3608" y="843558"/>
            <a:ext cx="167385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ai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475" y="771550"/>
            <a:ext cx="4043536" cy="3599567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214704" y="300040"/>
            <a:ext cx="2222650" cy="712648"/>
            <a:chOff x="395536" y="364326"/>
            <a:chExt cx="2222650" cy="71264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5937" y="383823"/>
              <a:ext cx="1874647" cy="693151"/>
            </a:xfrm>
            <a:prstGeom prst="rect">
              <a:avLst/>
            </a:prstGeom>
          </p:spPr>
        </p:pic>
        <p:sp>
          <p:nvSpPr>
            <p:cNvPr id="10" name="文本框 14"/>
            <p:cNvSpPr txBox="1"/>
            <p:nvPr/>
          </p:nvSpPr>
          <p:spPr>
            <a:xfrm>
              <a:off x="864933" y="364326"/>
              <a:ext cx="175325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我会读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323528" y="3664064"/>
            <a:ext cx="374441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  <a:cs typeface="汉语拼音" panose="020B0604020202020204" pitchFamily="34" charset="0"/>
              </a:rPr>
              <a:t>坐</a:t>
            </a:r>
            <a:r>
              <a:rPr lang="zh-CN" altLang="en-US" sz="40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周围 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ei ei ei </a:t>
            </a:r>
            <a:endParaRPr lang="en-US" altLang="zh-CN" sz="40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3608" y="843558"/>
            <a:ext cx="1507144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ei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203598"/>
            <a:ext cx="4757119" cy="2598385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79512" y="3363838"/>
            <a:ext cx="478811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smtClean="0">
                <a:latin typeface="宋体" panose="02010600030101010101" pitchFamily="2" charset="-122"/>
                <a:cs typeface="汉语拼音" panose="020B0604020202020204" pitchFamily="34" charset="0"/>
              </a:rPr>
              <a:t>一杯水 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ui ui ui </a:t>
            </a:r>
            <a:endParaRPr lang="en-US" altLang="zh-CN" sz="40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3608" y="843558"/>
            <a:ext cx="158088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ui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036279"/>
            <a:ext cx="3733800" cy="2952750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2757122" y="787013"/>
            <a:ext cx="356531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8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a—</a:t>
            </a:r>
            <a:endParaRPr lang="zh-CN" altLang="en-US" sz="8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01338" y="773252"/>
            <a:ext cx="224692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800" b="1" smtClean="0">
                <a:solidFill>
                  <a:srgbClr val="FF33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ai</a:t>
            </a:r>
            <a:endParaRPr lang="zh-CN" altLang="en-US" sz="8800" b="1" dirty="0">
              <a:solidFill>
                <a:srgbClr val="FF33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3792453" y="267494"/>
            <a:ext cx="288032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对比读一读</a:t>
            </a:r>
            <a:endParaRPr lang="en-US" altLang="zh-CN" sz="3600" b="1" smtClean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110619" y="1224879"/>
            <a:ext cx="1157125" cy="3179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口形不变</a:t>
            </a:r>
            <a:endParaRPr lang="en-US" altLang="zh-CN" sz="4000" b="1" smtClean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57122" y="2061304"/>
            <a:ext cx="410445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800" b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</a:t>
            </a:r>
            <a:r>
              <a:rPr lang="en-US" altLang="zh-CN" sz="88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—</a:t>
            </a:r>
            <a:endParaRPr lang="zh-CN" altLang="en-US" sz="8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701338" y="2047543"/>
            <a:ext cx="224692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800" b="1" smtClean="0">
                <a:solidFill>
                  <a:srgbClr val="FF33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ei</a:t>
            </a:r>
            <a:endParaRPr lang="zh-CN" altLang="en-US" sz="8800" b="1" dirty="0">
              <a:solidFill>
                <a:srgbClr val="FF33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757122" y="3069416"/>
            <a:ext cx="244827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800" b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r>
              <a:rPr lang="en-US" altLang="zh-CN" sz="88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—</a:t>
            </a:r>
            <a:endParaRPr lang="zh-CN" altLang="en-US" sz="88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701338" y="3055655"/>
            <a:ext cx="224692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800" b="1" smtClean="0">
                <a:solidFill>
                  <a:srgbClr val="FF33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ui</a:t>
            </a:r>
            <a:endParaRPr lang="zh-CN" altLang="en-US" sz="8800" b="1" dirty="0">
              <a:solidFill>
                <a:srgbClr val="FF33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6672773" y="1224879"/>
            <a:ext cx="1157125" cy="3179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口形变化</a:t>
            </a:r>
            <a:endParaRPr lang="en-US" altLang="zh-CN" sz="4000" b="1" smtClean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87253" y="24011"/>
            <a:ext cx="1013927" cy="1013927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725149" y="4363239"/>
            <a:ext cx="23124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单韵母</a:t>
            </a:r>
            <a:endParaRPr lang="en-US" altLang="zh-CN" sz="36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549111" y="4363239"/>
            <a:ext cx="23124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复韵母</a:t>
            </a:r>
            <a:endParaRPr lang="en-US" altLang="zh-CN" sz="36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8195" y="1199295"/>
            <a:ext cx="3239381" cy="3748719"/>
          </a:xfrm>
          <a:prstGeom prst="rect">
            <a:avLst/>
          </a:prstGeom>
          <a:solidFill>
            <a:srgbClr val="CCFFCC">
              <a:alpha val="19000"/>
            </a:srgbClr>
          </a:solidFill>
          <a:ln w="79375">
            <a:solidFill>
              <a:schemeClr val="bg1">
                <a:alpha val="74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6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a o e</a:t>
            </a:r>
            <a:r>
              <a:rPr lang="zh-CN" altLang="en-US" sz="36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，</a:t>
            </a:r>
            <a:r>
              <a:rPr lang="en-US" altLang="zh-CN" sz="36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i u v</a:t>
            </a:r>
            <a:r>
              <a:rPr lang="zh-CN" altLang="en-US" sz="36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，</a:t>
            </a:r>
            <a:endParaRPr lang="en-US" altLang="zh-CN" sz="3600" b="1" smtClean="0">
              <a:solidFill>
                <a:prstClr val="black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声调按序标。</a:t>
            </a:r>
            <a:endParaRPr lang="en-US" altLang="zh-CN" sz="3600" b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 </a:t>
            </a:r>
            <a:r>
              <a:rPr lang="en-US" altLang="zh-CN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en-US" altLang="zh-CN" sz="36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zh-CN" alt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有礼貌，</a:t>
            </a:r>
            <a:endParaRPr lang="en-US" altLang="zh-CN" sz="3600" b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声调就摘帽。</a:t>
            </a:r>
            <a:endParaRPr lang="en-US" altLang="zh-CN" sz="3600" b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10000"/>
              </a:lnSpc>
            </a:pPr>
            <a:r>
              <a:rPr lang="en-US" altLang="zh-CN" sz="36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i</a:t>
            </a:r>
            <a:r>
              <a:rPr lang="zh-CN" altLang="en-US" sz="36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、</a:t>
            </a:r>
            <a:r>
              <a:rPr lang="en-US" altLang="zh-CN" sz="36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u </a:t>
            </a:r>
            <a:r>
              <a:rPr lang="zh-CN" alt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在一起，</a:t>
            </a:r>
            <a:endParaRPr lang="en-US" altLang="zh-CN" sz="3600" b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声调往后标。</a:t>
            </a:r>
            <a:endParaRPr lang="zh-CN" altLang="en-US" sz="36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48762" y="1231270"/>
            <a:ext cx="1426252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72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ā</a:t>
            </a:r>
            <a:r>
              <a:rPr lang="en-US" altLang="zh-CN" sz="72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i</a:t>
            </a:r>
            <a:endParaRPr lang="zh-CN" altLang="en-US" sz="32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65272" y="2298144"/>
            <a:ext cx="1543923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72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é</a:t>
            </a:r>
            <a:r>
              <a:rPr lang="en-US" altLang="zh-CN" sz="72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i</a:t>
            </a:r>
            <a:endParaRPr lang="zh-CN" altLang="en-US" sz="32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55976" y="3456751"/>
            <a:ext cx="912429" cy="120032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72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ui</a:t>
            </a:r>
            <a:endParaRPr lang="zh-CN" altLang="en-US" sz="32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67499" y="3468945"/>
            <a:ext cx="174100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72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u</a:t>
            </a:r>
            <a:r>
              <a:rPr lang="en-US" altLang="zh-CN" sz="72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ǐ</a:t>
            </a:r>
            <a:endParaRPr lang="en-US" altLang="zh-CN" sz="7200" b="1" dirty="0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373620" y="1203598"/>
            <a:ext cx="960519" cy="120032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72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ai</a:t>
            </a:r>
            <a:endParaRPr lang="zh-CN" altLang="en-US" sz="32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55976" y="2298144"/>
            <a:ext cx="873957" cy="120032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72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ei</a:t>
            </a:r>
            <a:endParaRPr lang="zh-CN" altLang="en-US" sz="32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4" name="右箭头 23"/>
          <p:cNvSpPr/>
          <p:nvPr/>
        </p:nvSpPr>
        <p:spPr>
          <a:xfrm>
            <a:off x="5436096" y="1686749"/>
            <a:ext cx="1833339" cy="380945"/>
          </a:xfrm>
          <a:prstGeom prst="rightArrow">
            <a:avLst/>
          </a:prstGeom>
          <a:solidFill>
            <a:srgbClr val="00CC99"/>
          </a:solidFill>
          <a:ln w="12700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右箭头 25"/>
          <p:cNvSpPr/>
          <p:nvPr/>
        </p:nvSpPr>
        <p:spPr>
          <a:xfrm>
            <a:off x="5436096" y="2787774"/>
            <a:ext cx="1872628" cy="380945"/>
          </a:xfrm>
          <a:prstGeom prst="rightArrow">
            <a:avLst/>
          </a:prstGeom>
          <a:solidFill>
            <a:srgbClr val="00CC99"/>
          </a:solidFill>
          <a:ln w="12700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右箭头 27"/>
          <p:cNvSpPr/>
          <p:nvPr/>
        </p:nvSpPr>
        <p:spPr>
          <a:xfrm>
            <a:off x="5436096" y="3939902"/>
            <a:ext cx="1872208" cy="380945"/>
          </a:xfrm>
          <a:prstGeom prst="rightArrow">
            <a:avLst/>
          </a:prstGeom>
          <a:solidFill>
            <a:srgbClr val="00CC99"/>
          </a:solidFill>
          <a:ln w="127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59465" y="256314"/>
            <a:ext cx="4268519" cy="731260"/>
            <a:chOff x="3327817" y="2776594"/>
            <a:chExt cx="4268519" cy="73126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37492" y="2815277"/>
              <a:ext cx="3526795" cy="692577"/>
            </a:xfrm>
            <a:prstGeom prst="rect">
              <a:avLst/>
            </a:prstGeom>
          </p:spPr>
        </p:pic>
        <p:sp>
          <p:nvSpPr>
            <p:cNvPr id="17" name="文本框 14"/>
            <p:cNvSpPr txBox="1"/>
            <p:nvPr/>
          </p:nvSpPr>
          <p:spPr>
            <a:xfrm>
              <a:off x="3817261" y="2776594"/>
              <a:ext cx="3779075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学声调 读四声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  <p:bldP spid="22" grpId="0"/>
      <p:bldP spid="23" grpId="0"/>
      <p:bldP spid="24" grpId="0" animBg="1"/>
      <p:bldP spid="26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59632" y="-308570"/>
            <a:ext cx="6552728" cy="2664296"/>
            <a:chOff x="539552" y="-164554"/>
            <a:chExt cx="6336704" cy="2479921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-164553"/>
              <a:ext cx="3943479" cy="2479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5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/>
            <a:stretch>
              <a:fillRect/>
            </a:stretch>
          </p:blipFill>
          <p:spPr bwMode="auto">
            <a:xfrm>
              <a:off x="4283968" y="-164554"/>
              <a:ext cx="1389674" cy="2479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6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/>
            <a:stretch>
              <a:fillRect/>
            </a:stretch>
          </p:blipFill>
          <p:spPr bwMode="auto">
            <a:xfrm>
              <a:off x="5486582" y="-164554"/>
              <a:ext cx="1389674" cy="2479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6" name="矩形 45"/>
          <p:cNvSpPr/>
          <p:nvPr/>
        </p:nvSpPr>
        <p:spPr>
          <a:xfrm>
            <a:off x="3059832" y="1244131"/>
            <a:ext cx="720080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āi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355976" y="1244131"/>
            <a:ext cx="672523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ái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580112" y="1244131"/>
            <a:ext cx="585417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ǎi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804248" y="1244131"/>
            <a:ext cx="591829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ài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1907704" y="1188731"/>
            <a:ext cx="576064" cy="590931"/>
          </a:xfrm>
          <a:prstGeom prst="rect">
            <a:avLst/>
          </a:prstGeom>
          <a:solidFill>
            <a:schemeClr val="accent3">
              <a:lumMod val="20000"/>
              <a:lumOff val="80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ai </a:t>
            </a:r>
            <a:endParaRPr lang="en-US" altLang="zh-CN" sz="3600" b="1" smtClean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4" name="文本框 14"/>
          <p:cNvSpPr txBox="1"/>
          <p:nvPr/>
        </p:nvSpPr>
        <p:spPr>
          <a:xfrm>
            <a:off x="3427754" y="220310"/>
            <a:ext cx="367240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开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火车读一读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259632" y="1059582"/>
            <a:ext cx="6552728" cy="2664296"/>
            <a:chOff x="539552" y="-164554"/>
            <a:chExt cx="6336704" cy="2479921"/>
          </a:xfrm>
        </p:grpSpPr>
        <p:pic>
          <p:nvPicPr>
            <p:cNvPr id="5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-164553"/>
              <a:ext cx="3943479" cy="2479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7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/>
            <a:stretch>
              <a:fillRect/>
            </a:stretch>
          </p:blipFill>
          <p:spPr bwMode="auto">
            <a:xfrm>
              <a:off x="4283968" y="-164554"/>
              <a:ext cx="1389674" cy="2479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8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/>
            <a:stretch>
              <a:fillRect/>
            </a:stretch>
          </p:blipFill>
          <p:spPr bwMode="auto">
            <a:xfrm>
              <a:off x="5486582" y="-164554"/>
              <a:ext cx="1389674" cy="2479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9" name="矩形 58"/>
          <p:cNvSpPr/>
          <p:nvPr/>
        </p:nvSpPr>
        <p:spPr>
          <a:xfrm>
            <a:off x="3059832" y="2612282"/>
            <a:ext cx="720080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ēi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355976" y="2612282"/>
            <a:ext cx="672523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é</a:t>
            </a:r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i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580112" y="2612282"/>
            <a:ext cx="585417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ěi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804248" y="2612282"/>
            <a:ext cx="591829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èi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3" name="Text Box 3"/>
          <p:cNvSpPr txBox="1">
            <a:spLocks noChangeArrowheads="1"/>
          </p:cNvSpPr>
          <p:nvPr/>
        </p:nvSpPr>
        <p:spPr bwMode="auto">
          <a:xfrm>
            <a:off x="1907704" y="2556882"/>
            <a:ext cx="576064" cy="590931"/>
          </a:xfrm>
          <a:prstGeom prst="rect">
            <a:avLst/>
          </a:prstGeom>
          <a:solidFill>
            <a:schemeClr val="accent3">
              <a:lumMod val="20000"/>
              <a:lumOff val="80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ei </a:t>
            </a:r>
            <a:endParaRPr lang="en-US" altLang="zh-CN" sz="3600" b="1" smtClean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259632" y="2499742"/>
            <a:ext cx="6552728" cy="2664296"/>
            <a:chOff x="539552" y="-164554"/>
            <a:chExt cx="6336704" cy="2479921"/>
          </a:xfrm>
        </p:grpSpPr>
        <p:pic>
          <p:nvPicPr>
            <p:cNvPr id="74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-164553"/>
              <a:ext cx="3943479" cy="2479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5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/>
            <a:stretch>
              <a:fillRect/>
            </a:stretch>
          </p:blipFill>
          <p:spPr bwMode="auto">
            <a:xfrm>
              <a:off x="4283968" y="-164554"/>
              <a:ext cx="1389674" cy="2479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6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/>
            <a:stretch>
              <a:fillRect/>
            </a:stretch>
          </p:blipFill>
          <p:spPr bwMode="auto">
            <a:xfrm>
              <a:off x="5486582" y="-164554"/>
              <a:ext cx="1389674" cy="2479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7" name="矩形 76"/>
          <p:cNvSpPr/>
          <p:nvPr/>
        </p:nvSpPr>
        <p:spPr>
          <a:xfrm>
            <a:off x="3059832" y="4052442"/>
            <a:ext cx="720080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uī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4355976" y="4052442"/>
            <a:ext cx="672523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uí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508104" y="4052442"/>
            <a:ext cx="720080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uǐ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804248" y="4052442"/>
            <a:ext cx="591829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uì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1" name="Text Box 3"/>
          <p:cNvSpPr txBox="1">
            <a:spLocks noChangeArrowheads="1"/>
          </p:cNvSpPr>
          <p:nvPr/>
        </p:nvSpPr>
        <p:spPr bwMode="auto">
          <a:xfrm>
            <a:off x="1907704" y="3997042"/>
            <a:ext cx="576064" cy="590931"/>
          </a:xfrm>
          <a:prstGeom prst="rect">
            <a:avLst/>
          </a:prstGeom>
          <a:solidFill>
            <a:schemeClr val="accent3">
              <a:lumMod val="20000"/>
              <a:lumOff val="80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ui </a:t>
            </a:r>
            <a:endParaRPr lang="en-US" altLang="zh-CN" sz="3600" b="1" smtClean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52868" y="0"/>
            <a:ext cx="943952" cy="9439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9" grpId="0" animBg="1"/>
      <p:bldP spid="52" grpId="0" animBg="1"/>
      <p:bldP spid="55" grpId="0" animBg="1"/>
      <p:bldP spid="59" grpId="0" animBg="1"/>
      <p:bldP spid="60" grpId="0" animBg="1"/>
      <p:bldP spid="61" grpId="0" animBg="1"/>
      <p:bldP spid="62" grpId="0" animBg="1"/>
      <p:bldP spid="77" grpId="0" animBg="1"/>
      <p:bldP spid="78" grpId="0" animBg="1"/>
      <p:bldP spid="79" grpId="0" animBg="1"/>
      <p:bldP spid="8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1"/>
          <p:cNvSpPr txBox="1"/>
          <p:nvPr/>
        </p:nvSpPr>
        <p:spPr>
          <a:xfrm>
            <a:off x="323528" y="3708894"/>
            <a:ext cx="2051134" cy="13111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6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āi āi āi </a:t>
            </a:r>
            <a:endParaRPr lang="en-US" altLang="zh-CN" sz="3600" b="1" smtClean="0">
              <a:solidFill>
                <a:prstClr val="black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36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挨</a:t>
            </a:r>
            <a:r>
              <a:rPr lang="zh-CN" altLang="en-US" sz="3600" b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得近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615">
                        <a14:foregroundMark x1="54128" y1="31403" x2="54128" y2="31403"/>
                        <a14:foregroundMark x1="70642" y1="30958" x2="70642" y2="30958"/>
                        <a14:foregroundMark x1="72477" y1="43653" x2="72477" y2="43653"/>
                        <a14:foregroundMark x1="50826" y1="45434" x2="50826" y2="45434"/>
                        <a14:foregroundMark x1="29174" y1="26058" x2="29174" y2="26058"/>
                        <a14:foregroundMark x1="7523" y1="68151" x2="7523" y2="68151"/>
                        <a14:foregroundMark x1="37798" y1="72829" x2="37798" y2="72829"/>
                        <a14:foregroundMark x1="2569" y1="78174" x2="2569" y2="78174"/>
                        <a14:foregroundMark x1="1835" y1="83964" x2="1835" y2="83964"/>
                        <a14:foregroundMark x1="90459" y1="65924" x2="90459" y2="65924"/>
                        <a14:backgroundMark x1="29174" y1="13363" x2="22752" y2="96882"/>
                        <a14:backgroundMark x1="7890" y1="58129" x2="0" y2="92650"/>
                        <a14:backgroundMark x1="20550" y1="20490" x2="26239" y2="42762"/>
                        <a14:backgroundMark x1="38532" y1="55902" x2="38899" y2="732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525"/>
          <a:stretch>
            <a:fillRect/>
          </a:stretch>
        </p:blipFill>
        <p:spPr bwMode="auto">
          <a:xfrm>
            <a:off x="251520" y="699542"/>
            <a:ext cx="2160240" cy="3043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文本框 1"/>
          <p:cNvSpPr txBox="1"/>
          <p:nvPr/>
        </p:nvSpPr>
        <p:spPr>
          <a:xfrm>
            <a:off x="2802293" y="3708894"/>
            <a:ext cx="2103727" cy="13111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6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ái ái ái</a:t>
            </a:r>
            <a:endParaRPr lang="en-US" altLang="zh-CN" sz="3600" b="1" smtClean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36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挨饿</a:t>
            </a:r>
            <a:r>
              <a:rPr lang="zh-CN" altLang="en-US" sz="3600" b="1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了</a:t>
            </a:r>
            <a:endParaRPr lang="zh-CN" altLang="en-US" sz="36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8" b="100000" l="0" r="98649">
                        <a14:foregroundMark x1="52365" y1="49851" x2="61149" y2="52239"/>
                        <a14:foregroundMark x1="57432" y1="47463" x2="63851" y2="51045"/>
                        <a14:foregroundMark x1="52365" y1="45672" x2="56757" y2="52239"/>
                        <a14:foregroundMark x1="55405" y1="41493" x2="58108" y2="53731"/>
                        <a14:foregroundMark x1="56419" y1="46567" x2="64189" y2="641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009451"/>
            <a:ext cx="2398419" cy="2714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文本框 1"/>
          <p:cNvSpPr txBox="1"/>
          <p:nvPr/>
        </p:nvSpPr>
        <p:spPr>
          <a:xfrm>
            <a:off x="5035221" y="3708894"/>
            <a:ext cx="2038920" cy="13111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6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ǎi </a:t>
            </a:r>
            <a:r>
              <a:rPr lang="en-US" altLang="zh-CN" sz="3600" b="1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ǎ</a:t>
            </a:r>
            <a:r>
              <a:rPr lang="en-US" altLang="zh-CN" sz="36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i </a:t>
            </a:r>
            <a:r>
              <a:rPr lang="en-US" altLang="zh-CN" sz="3600" b="1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ǎ</a:t>
            </a:r>
            <a:r>
              <a:rPr lang="en-US" altLang="zh-CN" sz="36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i </a:t>
            </a:r>
            <a:endParaRPr lang="en-US" altLang="zh-CN" sz="3600" b="1">
              <a:solidFill>
                <a:prstClr val="black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36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矮个子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1"/>
          <p:cNvSpPr txBox="1"/>
          <p:nvPr/>
        </p:nvSpPr>
        <p:spPr>
          <a:xfrm>
            <a:off x="7127190" y="3708894"/>
            <a:ext cx="2051876" cy="13111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600" b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600" b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ài à</a:t>
            </a:r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i </a:t>
            </a:r>
            <a:r>
              <a:rPr lang="en-US" altLang="zh-CN" sz="3600" b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à</a:t>
            </a:r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i</a:t>
            </a:r>
            <a:endParaRPr lang="en-US" altLang="zh-CN" sz="3600" b="1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36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爱</a:t>
            </a:r>
            <a:r>
              <a:rPr lang="zh-CN" altLang="en-US" sz="3600" b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学习</a:t>
            </a:r>
            <a:endParaRPr lang="zh-CN" altLang="en-US" sz="36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64968" y1="49272" x2="64968" y2="49272"/>
                        <a14:foregroundMark x1="32962" y1="16689" x2="32962" y2="16689"/>
                        <a14:foregroundMark x1="27548" y1="14967" x2="37898" y2="19603"/>
                        <a14:foregroundMark x1="37102" y1="13642" x2="30892" y2="20265"/>
                        <a14:foregroundMark x1="34076" y1="7285" x2="34076" y2="7285"/>
                        <a14:foregroundMark x1="34713" y1="7947" x2="35032" y2="9801"/>
                        <a14:foregroundMark x1="34076" y1="3311" x2="33280" y2="120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647" y="1280987"/>
            <a:ext cx="1806106" cy="2171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034" b="100000" l="0" r="100000">
                        <a14:foregroundMark x1="47174" y1="68577" x2="53563" y2="690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268" y="1129536"/>
            <a:ext cx="1979712" cy="2291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文本框 14"/>
          <p:cNvSpPr txBox="1"/>
          <p:nvPr/>
        </p:nvSpPr>
        <p:spPr>
          <a:xfrm>
            <a:off x="3408462" y="195486"/>
            <a:ext cx="367240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联系生活读一读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262" y="-31268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4" grpId="0"/>
      <p:bldP spid="35" grpId="0"/>
      <p:bldP spid="36" grpId="0"/>
    </p:bldLst>
  </p:timing>
</p:sld>
</file>

<file path=ppt/tags/tag1.xml><?xml version="1.0" encoding="utf-8"?>
<p:tagLst xmlns:p="http://schemas.openxmlformats.org/presentationml/2006/main">
  <p:tag name="KSO_WPP_MARK_KEY" val="eaf9bdcc-fb97-4795-87cf-4e494ac93513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rgbClr val="FF0000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776</Words>
  <Application>WPS 演示</Application>
  <PresentationFormat>全屏显示(16:9)</PresentationFormat>
  <Paragraphs>324</Paragraphs>
  <Slides>18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汉语拼音</vt:lpstr>
      <vt:lpstr>楷体</vt:lpstr>
      <vt:lpstr>黑体</vt:lpstr>
      <vt:lpstr>华文细黑</vt:lpstr>
      <vt:lpstr>Times New Roman</vt:lpstr>
      <vt:lpstr>微软雅黑</vt:lpstr>
      <vt:lpstr>Calibri</vt:lpstr>
      <vt:lpstr>Arial Unicode MS</vt:lpstr>
      <vt:lpstr>方正粗黑宋简体</vt:lpstr>
      <vt:lpstr>Arial</vt:lpstr>
      <vt:lpstr>Gulim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127</cp:revision>
  <dcterms:created xsi:type="dcterms:W3CDTF">2017-03-17T02:28:00Z</dcterms:created>
  <dcterms:modified xsi:type="dcterms:W3CDTF">2022-11-28T12:45:04Z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954942B6E97E4F84BBC605DF211EDC31</vt:lpwstr>
  </property>
</Properties>
</file>