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523" r:id="rId3"/>
    <p:sldId id="1345" r:id="rId5"/>
    <p:sldId id="1320" r:id="rId6"/>
    <p:sldId id="1321" r:id="rId7"/>
    <p:sldId id="1322" r:id="rId8"/>
    <p:sldId id="1323" r:id="rId9"/>
    <p:sldId id="1180" r:id="rId10"/>
    <p:sldId id="1164" r:id="rId11"/>
    <p:sldId id="1231" r:id="rId12"/>
    <p:sldId id="1232" r:id="rId13"/>
    <p:sldId id="1233" r:id="rId14"/>
    <p:sldId id="1181" r:id="rId15"/>
    <p:sldId id="1326" r:id="rId16"/>
    <p:sldId id="1327" r:id="rId17"/>
    <p:sldId id="1328" r:id="rId18"/>
    <p:sldId id="1255" r:id="rId19"/>
    <p:sldId id="1331" r:id="rId20"/>
    <p:sldId id="1242" r:id="rId21"/>
    <p:sldId id="1347" r:id="rId22"/>
    <p:sldId id="1352" r:id="rId23"/>
    <p:sldId id="1258" r:id="rId24"/>
    <p:sldId id="1259" r:id="rId25"/>
    <p:sldId id="1260" r:id="rId26"/>
    <p:sldId id="1350" r:id="rId27"/>
    <p:sldId id="1261" r:id="rId28"/>
    <p:sldId id="1333" r:id="rId29"/>
    <p:sldId id="1334" r:id="rId30"/>
    <p:sldId id="1337" r:id="rId31"/>
    <p:sldId id="1340" r:id="rId32"/>
    <p:sldId id="1343" r:id="rId33"/>
    <p:sldId id="1342" r:id="rId34"/>
    <p:sldId id="1105" r:id="rId35"/>
    <p:sldId id="1344" r:id="rId36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41"/>
    </p:embeddedFont>
    <p:embeddedFont>
      <p:font typeface="楷体" panose="02010609060101010101" pitchFamily="49" charset="-122"/>
      <p:regular r:id="rId42"/>
    </p:embeddedFont>
    <p:embeddedFont>
      <p:font typeface="黑体" panose="02010609060101010101" pitchFamily="49" charset="-122"/>
      <p:regular r:id="rId43"/>
    </p:embeddedFont>
    <p:embeddedFont>
      <p:font typeface="华文细黑" panose="02010600040101010101" pitchFamily="2" charset="-122"/>
      <p:regular r:id="rId44"/>
    </p:embeddedFont>
    <p:embeddedFont>
      <p:font typeface="微软雅黑" panose="020B0503020204020204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方正粗黑宋简体" panose="02000000000000000000" pitchFamily="2" charset="-122"/>
      <p:regular r:id="rId50"/>
    </p:embeddedFont>
    <p:embeddedFont>
      <p:font typeface="幼圆" panose="02010509060101010101" pitchFamily="49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669900"/>
    <a:srgbClr val="99FF33"/>
    <a:srgbClr val="6600FF"/>
    <a:srgbClr val="FF00FF"/>
    <a:srgbClr val="9CCE36"/>
    <a:srgbClr val="CDCCCC"/>
    <a:srgbClr val="CCFFCC"/>
    <a:srgbClr val="C2D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6" autoAdjust="0"/>
    <p:restoredTop sz="81051" autoAdjust="0"/>
  </p:normalViewPr>
  <p:slideViewPr>
    <p:cSldViewPr>
      <p:cViewPr>
        <p:scale>
          <a:sx n="110" d="100"/>
          <a:sy n="110" d="100"/>
        </p:scale>
        <p:origin x="-456" y="-234"/>
      </p:cViewPr>
      <p:guideLst>
        <p:guide orient="horz" pos="215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57" d="100"/>
          <a:sy n="57" d="100"/>
        </p:scale>
        <p:origin x="-3186" y="-78"/>
      </p:cViewPr>
      <p:guideLst>
        <p:guide orient="horz" pos="2997"/>
        <p:guide pos="227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1.xml"/><Relationship Id="rId51" Type="http://schemas.openxmlformats.org/officeDocument/2006/relationships/font" Target="fonts/font11.fntdata"/><Relationship Id="rId50" Type="http://schemas.openxmlformats.org/officeDocument/2006/relationships/font" Target="fonts/font10.fntdata"/><Relationship Id="rId5" Type="http://schemas.openxmlformats.org/officeDocument/2006/relationships/slide" Target="slides/slide2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5.wdp"/><Relationship Id="rId8" Type="http://schemas.openxmlformats.org/officeDocument/2006/relationships/image" Target="../media/image4.png"/><Relationship Id="rId7" Type="http://schemas.microsoft.com/office/2007/relationships/hdphoto" Target="../media/image3.wdp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0" y="153094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slide" Target="slide27.xml"/><Relationship Id="rId5" Type="http://schemas.openxmlformats.org/officeDocument/2006/relationships/slide" Target="slide11.xml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emf"/><Relationship Id="rId8" Type="http://schemas.microsoft.com/office/2007/relationships/hdphoto" Target="../media/image41.wdp"/><Relationship Id="rId7" Type="http://schemas.openxmlformats.org/officeDocument/2006/relationships/image" Target="../media/image40.png"/><Relationship Id="rId6" Type="http://schemas.microsoft.com/office/2007/relationships/hdphoto" Target="../media/image39.wdp"/><Relationship Id="rId5" Type="http://schemas.openxmlformats.org/officeDocument/2006/relationships/image" Target="../media/image38.png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microsoft.com/office/2007/relationships/hdphoto" Target="../media/image35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3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51.wdp"/><Relationship Id="rId7" Type="http://schemas.openxmlformats.org/officeDocument/2006/relationships/image" Target="../media/image50.png"/><Relationship Id="rId6" Type="http://schemas.microsoft.com/office/2007/relationships/hdphoto" Target="../media/image49.wdp"/><Relationship Id="rId5" Type="http://schemas.openxmlformats.org/officeDocument/2006/relationships/image" Target="../media/image48.png"/><Relationship Id="rId4" Type="http://schemas.microsoft.com/office/2007/relationships/hdphoto" Target="../media/image47.wdp"/><Relationship Id="rId3" Type="http://schemas.openxmlformats.org/officeDocument/2006/relationships/image" Target="../media/image46.png"/><Relationship Id="rId2" Type="http://schemas.microsoft.com/office/2007/relationships/hdphoto" Target="../media/image45.wdp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emf"/><Relationship Id="rId8" Type="http://schemas.microsoft.com/office/2007/relationships/hdphoto" Target="../media/image59.wdp"/><Relationship Id="rId7" Type="http://schemas.openxmlformats.org/officeDocument/2006/relationships/image" Target="../media/image58.png"/><Relationship Id="rId6" Type="http://schemas.microsoft.com/office/2007/relationships/hdphoto" Target="../media/image57.wdp"/><Relationship Id="rId5" Type="http://schemas.openxmlformats.org/officeDocument/2006/relationships/image" Target="../media/image56.png"/><Relationship Id="rId4" Type="http://schemas.microsoft.com/office/2007/relationships/hdphoto" Target="../media/image55.wdp"/><Relationship Id="rId3" Type="http://schemas.openxmlformats.org/officeDocument/2006/relationships/image" Target="../media/image54.png"/><Relationship Id="rId2" Type="http://schemas.microsoft.com/office/2007/relationships/hdphoto" Target="../media/image53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3.png"/><Relationship Id="rId1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microsoft.com/office/2007/relationships/media" Target="../media/media1.mp3"/><Relationship Id="rId7" Type="http://schemas.openxmlformats.org/officeDocument/2006/relationships/audio" Target="NULL" TargetMode="External"/><Relationship Id="rId6" Type="http://schemas.microsoft.com/office/2007/relationships/hdphoto" Target="../media/image65.wdp"/><Relationship Id="rId5" Type="http://schemas.openxmlformats.org/officeDocument/2006/relationships/image" Target="../media/image64.png"/><Relationship Id="rId4" Type="http://schemas.microsoft.com/office/2007/relationships/hdphoto" Target="../media/image63.wdp"/><Relationship Id="rId3" Type="http://schemas.openxmlformats.org/officeDocument/2006/relationships/image" Target="../media/image62.png"/><Relationship Id="rId2" Type="http://schemas.microsoft.com/office/2007/relationships/hdphoto" Target="../media/image61.wdp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29.png"/><Relationship Id="rId10" Type="http://schemas.openxmlformats.org/officeDocument/2006/relationships/image" Target="../media/image28.emf"/><Relationship Id="rId1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Relationship Id="rId3" Type="http://schemas.microsoft.com/office/2007/relationships/hdphoto" Target="../media/image68.wdp"/><Relationship Id="rId2" Type="http://schemas.openxmlformats.org/officeDocument/2006/relationships/image" Target="../media/image67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74.wdp"/><Relationship Id="rId7" Type="http://schemas.openxmlformats.org/officeDocument/2006/relationships/image" Target="../media/image73.png"/><Relationship Id="rId6" Type="http://schemas.microsoft.com/office/2007/relationships/hdphoto" Target="../media/image72.wdp"/><Relationship Id="rId5" Type="http://schemas.openxmlformats.org/officeDocument/2006/relationships/image" Target="../media/image71.png"/><Relationship Id="rId4" Type="http://schemas.microsoft.com/office/2007/relationships/hdphoto" Target="../media/image70.wdp"/><Relationship Id="rId3" Type="http://schemas.openxmlformats.org/officeDocument/2006/relationships/image" Target="../media/image69.png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76.wdp"/><Relationship Id="rId1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74.wdp"/><Relationship Id="rId7" Type="http://schemas.openxmlformats.org/officeDocument/2006/relationships/image" Target="../media/image73.png"/><Relationship Id="rId6" Type="http://schemas.microsoft.com/office/2007/relationships/hdphoto" Target="../media/image72.wdp"/><Relationship Id="rId5" Type="http://schemas.openxmlformats.org/officeDocument/2006/relationships/image" Target="../media/image71.png"/><Relationship Id="rId4" Type="http://schemas.openxmlformats.org/officeDocument/2006/relationships/image" Target="../media/image25.png"/><Relationship Id="rId3" Type="http://schemas.openxmlformats.org/officeDocument/2006/relationships/image" Target="../media/image24.emf"/><Relationship Id="rId2" Type="http://schemas.microsoft.com/office/2007/relationships/hdphoto" Target="../media/image70.wdp"/><Relationship Id="rId1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59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"/>
          <a:stretch>
            <a:fillRect/>
          </a:stretch>
        </p:blipFill>
        <p:spPr bwMode="auto">
          <a:xfrm>
            <a:off x="0" y="-20538"/>
            <a:ext cx="9143999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1"/>
          <p:cNvSpPr txBox="1"/>
          <p:nvPr/>
        </p:nvSpPr>
        <p:spPr>
          <a:xfrm>
            <a:off x="251520" y="1275606"/>
            <a:ext cx="8575645" cy="142346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8800" b="1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an en in un vn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9552" y="1767144"/>
            <a:ext cx="810701" cy="804606"/>
            <a:chOff x="2744664" y="2169448"/>
            <a:chExt cx="810701" cy="80460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9" name="文本框 6"/>
            <p:cNvSpPr txBox="1"/>
            <p:nvPr/>
          </p:nvSpPr>
          <p:spPr>
            <a:xfrm>
              <a:off x="2799597" y="2174543"/>
              <a:ext cx="7008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kumimoji="1" lang="zh-CN" altLang="en-US" sz="4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384752" y="2763379"/>
            <a:ext cx="3059456" cy="20406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5">
            <a:hlinkClick r:id="rId4" action="ppaction://hlinksldjump"/>
          </p:cNvPr>
          <p:cNvSpPr txBox="1"/>
          <p:nvPr/>
        </p:nvSpPr>
        <p:spPr>
          <a:xfrm>
            <a:off x="3663228" y="278777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6062563" y="286868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3528769" y="286868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8" name="文本框 15">
            <a:hlinkClick r:id="rId5" action="ppaction://hlinksldjump"/>
          </p:cNvPr>
          <p:cNvSpPr txBox="1"/>
          <p:nvPr/>
        </p:nvSpPr>
        <p:spPr>
          <a:xfrm>
            <a:off x="3663228" y="343584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iconfont-1191-870150"/>
          <p:cNvSpPr>
            <a:spLocks noChangeAspect="1"/>
          </p:cNvSpPr>
          <p:nvPr/>
        </p:nvSpPr>
        <p:spPr bwMode="auto">
          <a:xfrm>
            <a:off x="6062563" y="35167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2" name="iconfont-1191-870150"/>
          <p:cNvSpPr>
            <a:spLocks noChangeAspect="1"/>
          </p:cNvSpPr>
          <p:nvPr/>
        </p:nvSpPr>
        <p:spPr bwMode="auto">
          <a:xfrm rot="10800000">
            <a:off x="3528769" y="35167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3" name="文本框 15">
            <a:hlinkClick r:id="rId6" action="ppaction://hlinksldjump"/>
          </p:cNvPr>
          <p:cNvSpPr txBox="1"/>
          <p:nvPr/>
        </p:nvSpPr>
        <p:spPr>
          <a:xfrm>
            <a:off x="3663228" y="4115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iconfont-1191-870150"/>
          <p:cNvSpPr>
            <a:spLocks noChangeAspect="1"/>
          </p:cNvSpPr>
          <p:nvPr/>
        </p:nvSpPr>
        <p:spPr bwMode="auto">
          <a:xfrm>
            <a:off x="6062563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2" name="iconfont-1191-870150"/>
          <p:cNvSpPr>
            <a:spLocks noChangeAspect="1"/>
          </p:cNvSpPr>
          <p:nvPr/>
        </p:nvSpPr>
        <p:spPr bwMode="auto">
          <a:xfrm rot="10800000">
            <a:off x="3528769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TextBox 24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63297" y="1432396"/>
            <a:ext cx="1024377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2043096" y="1936452"/>
            <a:ext cx="1016736" cy="0"/>
          </a:xfrm>
          <a:prstGeom prst="line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28358" y="1432396"/>
            <a:ext cx="1525104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ün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986801" y="1936452"/>
            <a:ext cx="1296144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499937" y="1432396"/>
            <a:ext cx="1744471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yun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63297" y="3304604"/>
            <a:ext cx="1722265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yūn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732757" y="3304604"/>
            <a:ext cx="1750526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yún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630478" y="3304604"/>
            <a:ext cx="1722265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yǔn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499937" y="3304604"/>
            <a:ext cx="1744471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yùn</a:t>
            </a:r>
            <a:endParaRPr lang="zh-CN" altLang="en-US" dirty="0"/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755576" y="508342"/>
            <a:ext cx="7632848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小</a:t>
            </a:r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v</a:t>
            </a:r>
            <a:r>
              <a:rPr lang="zh-CN" altLang="en-US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见到</a:t>
            </a:r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zh-CN" altLang="en-US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</a:t>
            </a:r>
            <a:r>
              <a:rPr lang="zh-CN" altLang="en-US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</a:t>
            </a:r>
            <a:r>
              <a:rPr lang="zh-CN" altLang="en-US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还有</a:t>
            </a:r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</a:t>
            </a:r>
            <a:r>
              <a:rPr lang="zh-CN" altLang="en-US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，两点要省略。</a:t>
            </a:r>
            <a:endParaRPr lang="zh-CN" altLang="en-US" sz="36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82057" y="3307811"/>
            <a:ext cx="970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6692" y="3307811"/>
            <a:ext cx="10118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12" y="327432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＋</a:t>
            </a:r>
            <a:endParaRPr lang="zh-CN" altLang="en-US" sz="5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5386" y="3346329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＝</a:t>
            </a:r>
            <a:endParaRPr lang="zh-CN" altLang="en-US" sz="4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9766" y="3307811"/>
            <a:ext cx="17972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yuan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796136" y="1419622"/>
            <a:ext cx="2914664" cy="612648"/>
          </a:xfrm>
          <a:prstGeom prst="wedgeRoundRectCallout">
            <a:avLst>
              <a:gd name="adj1" fmla="val -42604"/>
              <a:gd name="adj2" fmla="val -43644"/>
              <a:gd name="adj3" fmla="val 16667"/>
            </a:avLst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整体认读音节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0378" y="2799968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圆圆的足球</a:t>
            </a:r>
            <a:endParaRPr lang="zh-CN" altLang="en-US" sz="4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2" name="组合 15"/>
          <p:cNvGrpSpPr/>
          <p:nvPr/>
        </p:nvGrpSpPr>
        <p:grpSpPr>
          <a:xfrm>
            <a:off x="3851920" y="1404938"/>
            <a:ext cx="1793649" cy="1238820"/>
            <a:chOff x="3536248" y="1363422"/>
            <a:chExt cx="1553197" cy="1022796"/>
          </a:xfrm>
        </p:grpSpPr>
        <p:pic>
          <p:nvPicPr>
            <p:cNvPr id="15" name="Picture 8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15" t="12343" r="1978"/>
            <a:stretch>
              <a:fillRect/>
            </a:stretch>
          </p:blipFill>
          <p:spPr bwMode="auto">
            <a:xfrm>
              <a:off x="3536248" y="1363422"/>
              <a:ext cx="1548172" cy="102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3689954" y="1434997"/>
              <a:ext cx="1399491" cy="686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b="1" dirty="0" err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yuan</a:t>
              </a:r>
              <a:endParaRPr lang="zh-CN" altLang="en-US" sz="24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85350" y="4364049"/>
            <a:ext cx="561372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ü</a:t>
            </a:r>
            <a:endParaRPr lang="en-US" altLang="zh-CN" sz="54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2995258" y="4147018"/>
            <a:ext cx="360040" cy="360040"/>
          </a:xfrm>
          <a:prstGeom prst="downArrow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83" y="950764"/>
            <a:ext cx="2408364" cy="183701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3" grpId="0"/>
      <p:bldP spid="3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084406"/>
            <a:ext cx="7416824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、找出下面拼音中的前鼻韵母。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871412"/>
            <a:ext cx="7681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ai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3289407"/>
            <a:ext cx="10118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57422" y="1871412"/>
            <a:ext cx="9460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71934" y="1871412"/>
            <a:ext cx="7328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iu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32420" y="1871412"/>
            <a:ext cx="7024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43702" y="1871412"/>
            <a:ext cx="8290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er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57422" y="3289407"/>
            <a:ext cx="9765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0496" y="3289407"/>
            <a:ext cx="9589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91077" y="3289407"/>
            <a:ext cx="7360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35746" y="3289407"/>
            <a:ext cx="7024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14284" y="2052592"/>
            <a:ext cx="7505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71600" y="3348736"/>
            <a:ext cx="7505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53322" y="3356287"/>
            <a:ext cx="7505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09506" y="3356287"/>
            <a:ext cx="7505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77658" y="3356287"/>
            <a:ext cx="7505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345" y="124037"/>
            <a:ext cx="2610240" cy="720080"/>
            <a:chOff x="341328" y="3939902"/>
            <a:chExt cx="2610240" cy="72008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2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2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1600" y="51470"/>
            <a:ext cx="7773753" cy="2664296"/>
            <a:chOff x="971600" y="51470"/>
            <a:chExt cx="7773753" cy="2664296"/>
          </a:xfrm>
        </p:grpSpPr>
        <p:grpSp>
          <p:nvGrpSpPr>
            <p:cNvPr id="2" name="组合 1"/>
            <p:cNvGrpSpPr/>
            <p:nvPr/>
          </p:nvGrpSpPr>
          <p:grpSpPr>
            <a:xfrm>
              <a:off x="971600" y="51470"/>
              <a:ext cx="6552728" cy="2664296"/>
              <a:chOff x="539552" y="-164554"/>
              <a:chExt cx="6336704" cy="2479921"/>
            </a:xfrm>
          </p:grpSpPr>
          <p:pic>
            <p:nvPicPr>
              <p:cNvPr id="6146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9508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-164553"/>
                <a:ext cx="3943479" cy="24799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9508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760"/>
              <a:stretch>
                <a:fillRect/>
              </a:stretch>
            </p:blipFill>
            <p:spPr bwMode="auto">
              <a:xfrm>
                <a:off x="4283968" y="-164554"/>
                <a:ext cx="1389674" cy="24799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9508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760"/>
              <a:stretch>
                <a:fillRect/>
              </a:stretch>
            </p:blipFill>
            <p:spPr bwMode="auto">
              <a:xfrm>
                <a:off x="5486582" y="-164554"/>
                <a:ext cx="1389674" cy="24799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7308304" y="51471"/>
              <a:ext cx="1437049" cy="26642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2699792" y="1604170"/>
            <a:ext cx="792088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an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067944" y="1604170"/>
            <a:ext cx="77572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en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92080" y="1604170"/>
            <a:ext cx="585417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in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16216" y="1604170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un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1055834" y="220310"/>
            <a:ext cx="445227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二、开火车读一读。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59632" y="2139702"/>
            <a:ext cx="6840760" cy="2664296"/>
            <a:chOff x="539552" y="-164554"/>
            <a:chExt cx="6615240" cy="2479921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668210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9" name="矩形 58"/>
          <p:cNvSpPr/>
          <p:nvPr/>
        </p:nvSpPr>
        <p:spPr>
          <a:xfrm>
            <a:off x="2987824" y="3669639"/>
            <a:ext cx="807853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yīn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87509" y="3741647"/>
            <a:ext cx="888547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yǔn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36096" y="3669639"/>
            <a:ext cx="93921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yìn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660232" y="3736652"/>
            <a:ext cx="1167893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yuán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8344" y="1563637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vn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5551373" y="1352888"/>
            <a:ext cx="1274013" cy="1652776"/>
            <a:chOff x="395537" y="771550"/>
            <a:chExt cx="1329066" cy="1479500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990633"/>
              <a:ext cx="1329066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vn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210340" y="1352888"/>
            <a:ext cx="1274013" cy="1652777"/>
            <a:chOff x="395537" y="771550"/>
            <a:chExt cx="1329066" cy="1479499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95537" y="990633"/>
              <a:ext cx="1329066" cy="10538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en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925308" y="1359733"/>
            <a:ext cx="1351871" cy="1652775"/>
            <a:chOff x="346582" y="771550"/>
            <a:chExt cx="1410288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990630"/>
              <a:ext cx="1361334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an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39752" y="1359733"/>
            <a:ext cx="1274013" cy="1652775"/>
            <a:chOff x="395537" y="771550"/>
            <a:chExt cx="1329066" cy="1479500"/>
          </a:xfrm>
        </p:grpSpPr>
        <p:sp>
          <p:nvSpPr>
            <p:cNvPr id="86" name="圆角矩形 8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95537" y="990631"/>
              <a:ext cx="1329066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un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55576" y="1359733"/>
            <a:ext cx="1274014" cy="1652776"/>
            <a:chOff x="395536" y="771550"/>
            <a:chExt cx="1329067" cy="1479500"/>
          </a:xfrm>
        </p:grpSpPr>
        <p:sp>
          <p:nvSpPr>
            <p:cNvPr id="83" name="圆角矩形 8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395536" y="990630"/>
              <a:ext cx="1329067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in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5551373" y="3360401"/>
            <a:ext cx="1274013" cy="1652777"/>
            <a:chOff x="395537" y="771550"/>
            <a:chExt cx="1329066" cy="1479500"/>
          </a:xfrm>
        </p:grpSpPr>
        <p:sp>
          <p:nvSpPr>
            <p:cNvPr id="178" name="圆角矩形 17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9" name="Rectangle 1"/>
            <p:cNvSpPr>
              <a:spLocks noChangeArrowheads="1"/>
            </p:cNvSpPr>
            <p:nvPr/>
          </p:nvSpPr>
          <p:spPr bwMode="auto">
            <a:xfrm>
              <a:off x="395537" y="1155939"/>
              <a:ext cx="1329066" cy="723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yun</a:t>
              </a:r>
              <a:endParaRPr lang="zh-CN" altLang="en-US" sz="48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925308" y="3367246"/>
            <a:ext cx="1351871" cy="1652775"/>
            <a:chOff x="346582" y="771550"/>
            <a:chExt cx="1410288" cy="1479500"/>
          </a:xfrm>
        </p:grpSpPr>
        <p:sp>
          <p:nvSpPr>
            <p:cNvPr id="181" name="圆角矩形 180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2" name="Rectangle 1"/>
            <p:cNvSpPr>
              <a:spLocks noChangeArrowheads="1"/>
            </p:cNvSpPr>
            <p:nvPr/>
          </p:nvSpPr>
          <p:spPr bwMode="auto">
            <a:xfrm>
              <a:off x="395536" y="1114608"/>
              <a:ext cx="1361334" cy="8058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yin</a:t>
              </a:r>
              <a:endParaRPr lang="zh-CN" altLang="en-US" sz="54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2339752" y="3367246"/>
            <a:ext cx="1274013" cy="1652776"/>
            <a:chOff x="395537" y="771550"/>
            <a:chExt cx="1329066" cy="1479500"/>
          </a:xfrm>
        </p:grpSpPr>
        <p:sp>
          <p:nvSpPr>
            <p:cNvPr id="184" name="圆角矩形 18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5" name="Rectangle 1"/>
            <p:cNvSpPr>
              <a:spLocks noChangeArrowheads="1"/>
            </p:cNvSpPr>
            <p:nvPr/>
          </p:nvSpPr>
          <p:spPr bwMode="auto">
            <a:xfrm>
              <a:off x="395537" y="1238588"/>
              <a:ext cx="1329066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yuan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551373" y="1356296"/>
            <a:ext cx="1274013" cy="1652776"/>
            <a:chOff x="395537" y="771550"/>
            <a:chExt cx="1329066" cy="1479501"/>
          </a:xfrm>
        </p:grpSpPr>
        <p:sp>
          <p:nvSpPr>
            <p:cNvPr id="146" name="圆角矩形 145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Rectangle 1"/>
            <p:cNvSpPr>
              <a:spLocks noChangeArrowheads="1"/>
            </p:cNvSpPr>
            <p:nvPr/>
          </p:nvSpPr>
          <p:spPr bwMode="auto">
            <a:xfrm>
              <a:off x="395537" y="935530"/>
              <a:ext cx="1329066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210340" y="1356297"/>
            <a:ext cx="1274013" cy="1652777"/>
            <a:chOff x="395537" y="771550"/>
            <a:chExt cx="1329066" cy="1479498"/>
          </a:xfrm>
        </p:grpSpPr>
        <p:sp>
          <p:nvSpPr>
            <p:cNvPr id="149" name="圆角矩形 148"/>
            <p:cNvSpPr/>
            <p:nvPr/>
          </p:nvSpPr>
          <p:spPr>
            <a:xfrm>
              <a:off x="395537" y="771550"/>
              <a:ext cx="1329066" cy="1479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Rectangle 1"/>
            <p:cNvSpPr>
              <a:spLocks noChangeArrowheads="1"/>
            </p:cNvSpPr>
            <p:nvPr/>
          </p:nvSpPr>
          <p:spPr bwMode="auto">
            <a:xfrm>
              <a:off x="395537" y="935531"/>
              <a:ext cx="1329066" cy="11640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934050" y="1359732"/>
            <a:ext cx="1304944" cy="1652776"/>
            <a:chOff x="395536" y="771549"/>
            <a:chExt cx="1361334" cy="1479500"/>
          </a:xfrm>
        </p:grpSpPr>
        <p:sp>
          <p:nvSpPr>
            <p:cNvPr id="128" name="圆角矩形 127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Rectangle 1"/>
            <p:cNvSpPr>
              <a:spLocks noChangeArrowheads="1"/>
            </p:cNvSpPr>
            <p:nvPr/>
          </p:nvSpPr>
          <p:spPr bwMode="auto">
            <a:xfrm>
              <a:off x="395536" y="935529"/>
              <a:ext cx="1361334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360503" y="1359732"/>
            <a:ext cx="1274013" cy="1652776"/>
            <a:chOff x="395537" y="771549"/>
            <a:chExt cx="1329066" cy="1479500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935529"/>
              <a:ext cx="1329066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55576" y="1359732"/>
            <a:ext cx="1274014" cy="1652776"/>
            <a:chOff x="395536" y="771549"/>
            <a:chExt cx="1329067" cy="1479500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6" y="935529"/>
              <a:ext cx="1329067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551373" y="3363810"/>
            <a:ext cx="1274013" cy="1652776"/>
            <a:chOff x="395537" y="771550"/>
            <a:chExt cx="1329066" cy="1479501"/>
          </a:xfrm>
        </p:grpSpPr>
        <p:sp>
          <p:nvSpPr>
            <p:cNvPr id="187" name="圆角矩形 186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8" name="Rectangle 1"/>
            <p:cNvSpPr>
              <a:spLocks noChangeArrowheads="1"/>
            </p:cNvSpPr>
            <p:nvPr/>
          </p:nvSpPr>
          <p:spPr bwMode="auto">
            <a:xfrm>
              <a:off x="395537" y="935529"/>
              <a:ext cx="1329066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3934050" y="3367245"/>
            <a:ext cx="1304944" cy="1652776"/>
            <a:chOff x="395536" y="771550"/>
            <a:chExt cx="1361334" cy="1479501"/>
          </a:xfrm>
        </p:grpSpPr>
        <p:sp>
          <p:nvSpPr>
            <p:cNvPr id="190" name="圆角矩形 189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1" name="Rectangle 1"/>
            <p:cNvSpPr>
              <a:spLocks noChangeArrowheads="1"/>
            </p:cNvSpPr>
            <p:nvPr/>
          </p:nvSpPr>
          <p:spPr bwMode="auto">
            <a:xfrm>
              <a:off x="395536" y="935530"/>
              <a:ext cx="1361334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360503" y="3367245"/>
            <a:ext cx="1274013" cy="1652776"/>
            <a:chOff x="395537" y="771550"/>
            <a:chExt cx="1329066" cy="1479501"/>
          </a:xfrm>
        </p:grpSpPr>
        <p:sp>
          <p:nvSpPr>
            <p:cNvPr id="193" name="圆角矩形 192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" name="Rectangle 1"/>
            <p:cNvSpPr>
              <a:spLocks noChangeArrowheads="1"/>
            </p:cNvSpPr>
            <p:nvPr/>
          </p:nvSpPr>
          <p:spPr bwMode="auto">
            <a:xfrm>
              <a:off x="395537" y="935530"/>
              <a:ext cx="1329066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179512" y="699542"/>
            <a:ext cx="5189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复习卡片翻翻翻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59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0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61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59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"/>
          <a:stretch>
            <a:fillRect/>
          </a:stretch>
        </p:blipFill>
        <p:spPr bwMode="auto">
          <a:xfrm>
            <a:off x="0" y="-20538"/>
            <a:ext cx="9143999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179512" y="51470"/>
            <a:ext cx="2232247" cy="1230844"/>
            <a:chOff x="6084168" y="692833"/>
            <a:chExt cx="2232247" cy="1230844"/>
          </a:xfrm>
        </p:grpSpPr>
        <p:sp>
          <p:nvSpPr>
            <p:cNvPr id="28" name="线形标注 1 27"/>
            <p:cNvSpPr/>
            <p:nvPr/>
          </p:nvSpPr>
          <p:spPr>
            <a:xfrm>
              <a:off x="6084168" y="699542"/>
              <a:ext cx="1368152" cy="1152128"/>
            </a:xfrm>
            <a:prstGeom prst="borderCallout1">
              <a:avLst>
                <a:gd name="adj1" fmla="val 34029"/>
                <a:gd name="adj2" fmla="val 101955"/>
                <a:gd name="adj3" fmla="val 108690"/>
                <a:gd name="adj4" fmla="val 160127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156176" y="1131590"/>
              <a:ext cx="216023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宽敞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28184" y="692833"/>
              <a:ext cx="1800201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kuān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64291" y="239293"/>
            <a:ext cx="2655912" cy="1224135"/>
            <a:chOff x="6660232" y="699542"/>
            <a:chExt cx="1656183" cy="1224135"/>
          </a:xfrm>
        </p:grpSpPr>
        <p:sp>
          <p:nvSpPr>
            <p:cNvPr id="32" name="线形标注 1 31"/>
            <p:cNvSpPr/>
            <p:nvPr/>
          </p:nvSpPr>
          <p:spPr>
            <a:xfrm>
              <a:off x="6660233" y="707345"/>
              <a:ext cx="763348" cy="1152128"/>
            </a:xfrm>
            <a:prstGeom prst="borderCallout1">
              <a:avLst>
                <a:gd name="adj1" fmla="val 53473"/>
                <a:gd name="adj2" fmla="val -1683"/>
                <a:gd name="adj3" fmla="val 132077"/>
                <a:gd name="adj4" fmla="val -98230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660232" y="1131590"/>
              <a:ext cx="1656183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欢乐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660233" y="699542"/>
              <a:ext cx="1440160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huān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68144" y="3647826"/>
            <a:ext cx="1800200" cy="1224135"/>
            <a:chOff x="6660232" y="699542"/>
            <a:chExt cx="1800200" cy="1224135"/>
          </a:xfrm>
        </p:grpSpPr>
        <p:sp>
          <p:nvSpPr>
            <p:cNvPr id="49" name="线形标注 1 48"/>
            <p:cNvSpPr/>
            <p:nvPr/>
          </p:nvSpPr>
          <p:spPr>
            <a:xfrm>
              <a:off x="6660232" y="699542"/>
              <a:ext cx="1224136" cy="1152128"/>
            </a:xfrm>
            <a:prstGeom prst="borderCallout1">
              <a:avLst>
                <a:gd name="adj1" fmla="val -3572"/>
                <a:gd name="adj2" fmla="val 19692"/>
                <a:gd name="adj3" fmla="val -39099"/>
                <a:gd name="adj4" fmla="val -208335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660232" y="1131590"/>
              <a:ext cx="1800200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开关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660233" y="699542"/>
              <a:ext cx="1440160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guān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89095" y="2139702"/>
            <a:ext cx="1500198" cy="1298377"/>
          </a:xfrm>
          <a:prstGeom prst="ellipse">
            <a:avLst/>
          </a:prstGeom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err="1">
                <a:solidFill>
                  <a:schemeClr val="dk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ān</a:t>
            </a:r>
            <a:endParaRPr lang="zh-CN" altLang="en-US" sz="5400" b="1" dirty="0">
              <a:solidFill>
                <a:schemeClr val="dk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>
            <a:endCxn id="15" idx="1"/>
          </p:cNvCxnSpPr>
          <p:nvPr/>
        </p:nvCxnSpPr>
        <p:spPr>
          <a:xfrm>
            <a:off x="1658491" y="1517280"/>
            <a:ext cx="1148365" cy="812565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24838" y="2801576"/>
            <a:ext cx="1033215" cy="0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659631" y="3291830"/>
            <a:ext cx="1142438" cy="1072710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2" idx="7"/>
          </p:cNvCxnSpPr>
          <p:nvPr/>
        </p:nvCxnSpPr>
        <p:spPr>
          <a:xfrm flipV="1">
            <a:off x="5669594" y="1449239"/>
            <a:ext cx="1411216" cy="88060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5889293" y="2801576"/>
            <a:ext cx="119151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653823" y="3291830"/>
            <a:ext cx="1426987" cy="8937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658053" y="2139702"/>
            <a:ext cx="1016092" cy="1298377"/>
          </a:xfrm>
          <a:prstGeom prst="ellipse">
            <a:avLst/>
          </a:prstGeom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dk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5400" b="1" dirty="0">
              <a:solidFill>
                <a:schemeClr val="dk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746153" y="2801576"/>
            <a:ext cx="500066" cy="1588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1924484" y="4352786"/>
            <a:ext cx="5626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声轻介快韵母重，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ān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发得响而长。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缺角矩形 24"/>
          <p:cNvSpPr/>
          <p:nvPr/>
        </p:nvSpPr>
        <p:spPr>
          <a:xfrm>
            <a:off x="358963" y="855439"/>
            <a:ext cx="1265875" cy="3926676"/>
          </a:xfrm>
          <a:prstGeom prst="plaque">
            <a:avLst/>
          </a:prstGeom>
          <a:solidFill>
            <a:schemeClr val="tx2">
              <a:lumMod val="20000"/>
              <a:lumOff val="80000"/>
              <a:alpha val="46000"/>
            </a:schemeClr>
          </a:solidFill>
          <a:ln w="254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096" y="987574"/>
            <a:ext cx="937611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096" y="2355726"/>
            <a:ext cx="937611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096" y="3723878"/>
            <a:ext cx="937611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缺角矩形 25"/>
          <p:cNvSpPr/>
          <p:nvPr/>
        </p:nvSpPr>
        <p:spPr>
          <a:xfrm>
            <a:off x="7080810" y="699542"/>
            <a:ext cx="1841939" cy="3926676"/>
          </a:xfrm>
          <a:prstGeom prst="plaque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85546" y="987574"/>
            <a:ext cx="1837203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guān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85546" y="2247714"/>
            <a:ext cx="1837203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kuān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22549" y="3507854"/>
            <a:ext cx="1841939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huān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9987" y="89331"/>
            <a:ext cx="4219108" cy="724323"/>
            <a:chOff x="3410347" y="3719635"/>
            <a:chExt cx="4219108" cy="72432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2" y="3751381"/>
              <a:ext cx="3777357" cy="692577"/>
            </a:xfrm>
            <a:prstGeom prst="rect">
              <a:avLst/>
            </a:prstGeom>
          </p:spPr>
        </p:pic>
        <p:sp>
          <p:nvSpPr>
            <p:cNvPr id="32" name="文本框 14"/>
            <p:cNvSpPr txBox="1"/>
            <p:nvPr/>
          </p:nvSpPr>
          <p:spPr>
            <a:xfrm>
              <a:off x="3889269" y="3719635"/>
              <a:ext cx="374018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三拼音节我会拼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89095" y="1995686"/>
            <a:ext cx="1500198" cy="1298377"/>
          </a:xfrm>
          <a:prstGeom prst="ellipse">
            <a:avLst/>
          </a:prstGeom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err="1">
                <a:solidFill>
                  <a:schemeClr val="dk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ān</a:t>
            </a:r>
            <a:endParaRPr lang="zh-CN" altLang="en-US" sz="5400" b="1" dirty="0">
              <a:solidFill>
                <a:schemeClr val="dk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>
            <a:endCxn id="15" idx="1"/>
          </p:cNvCxnSpPr>
          <p:nvPr/>
        </p:nvCxnSpPr>
        <p:spPr>
          <a:xfrm>
            <a:off x="1658491" y="1373264"/>
            <a:ext cx="1148365" cy="812565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24838" y="2657560"/>
            <a:ext cx="1033215" cy="0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659631" y="3147814"/>
            <a:ext cx="1142438" cy="1072710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2" idx="7"/>
          </p:cNvCxnSpPr>
          <p:nvPr/>
        </p:nvCxnSpPr>
        <p:spPr>
          <a:xfrm flipV="1">
            <a:off x="5669594" y="1305223"/>
            <a:ext cx="1411216" cy="88060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5889293" y="2657560"/>
            <a:ext cx="119151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653823" y="3147814"/>
            <a:ext cx="1426987" cy="8937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658053" y="1995686"/>
            <a:ext cx="1016092" cy="1298377"/>
          </a:xfrm>
          <a:prstGeom prst="ellipse">
            <a:avLst/>
          </a:prstGeom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dk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</a:t>
            </a:r>
            <a:endParaRPr lang="zh-CN" altLang="en-US" sz="5400" b="1" dirty="0">
              <a:solidFill>
                <a:schemeClr val="dk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746153" y="2657560"/>
            <a:ext cx="500066" cy="1588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缺角矩形 24"/>
          <p:cNvSpPr/>
          <p:nvPr/>
        </p:nvSpPr>
        <p:spPr>
          <a:xfrm>
            <a:off x="358963" y="711423"/>
            <a:ext cx="1265875" cy="3926676"/>
          </a:xfrm>
          <a:prstGeom prst="plaque">
            <a:avLst/>
          </a:prstGeom>
          <a:solidFill>
            <a:schemeClr val="tx2">
              <a:lumMod val="20000"/>
              <a:lumOff val="80000"/>
              <a:alpha val="46000"/>
            </a:schemeClr>
          </a:solidFill>
          <a:ln w="254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kern="0" noProof="1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096" y="843558"/>
            <a:ext cx="937611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096" y="2211710"/>
            <a:ext cx="937611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096" y="3579862"/>
            <a:ext cx="937611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缺角矩形 25"/>
          <p:cNvSpPr/>
          <p:nvPr/>
        </p:nvSpPr>
        <p:spPr>
          <a:xfrm>
            <a:off x="7080810" y="555526"/>
            <a:ext cx="1841939" cy="3926676"/>
          </a:xfrm>
          <a:prstGeom prst="plaque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85546" y="843558"/>
            <a:ext cx="1837203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juān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85546" y="2103698"/>
            <a:ext cx="1837203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quān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22549" y="3363838"/>
            <a:ext cx="1841939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xuān</a:t>
            </a:r>
            <a:endParaRPr lang="zh-CN" altLang="en-US" sz="54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1684956" y="4371950"/>
            <a:ext cx="670346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小ü见了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j q x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，摘掉帽子行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礼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699792" y="843558"/>
            <a:ext cx="4176464" cy="4176464"/>
            <a:chOff x="2195736" y="448739"/>
            <a:chExt cx="4176464" cy="4176464"/>
          </a:xfrm>
        </p:grpSpPr>
        <p:sp>
          <p:nvSpPr>
            <p:cNvPr id="6" name="椭圆 5"/>
            <p:cNvSpPr/>
            <p:nvPr/>
          </p:nvSpPr>
          <p:spPr>
            <a:xfrm>
              <a:off x="2195736" y="448739"/>
              <a:ext cx="4176464" cy="417646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cxnSp>
          <p:nvCxnSpPr>
            <p:cNvPr id="8" name="直接连接符 7"/>
            <p:cNvCxnSpPr>
              <a:stCxn id="6" idx="0"/>
              <a:endCxn id="6" idx="4"/>
            </p:cNvCxnSpPr>
            <p:nvPr/>
          </p:nvCxnSpPr>
          <p:spPr>
            <a:xfrm>
              <a:off x="4283968" y="448739"/>
              <a:ext cx="0" cy="4176464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6" idx="7"/>
              <a:endCxn id="6" idx="3"/>
            </p:cNvCxnSpPr>
            <p:nvPr/>
          </p:nvCxnSpPr>
          <p:spPr>
            <a:xfrm flipH="1">
              <a:off x="2807365" y="1060368"/>
              <a:ext cx="2953206" cy="2953206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6" idx="1"/>
              <a:endCxn id="6" idx="5"/>
            </p:cNvCxnSpPr>
            <p:nvPr/>
          </p:nvCxnSpPr>
          <p:spPr>
            <a:xfrm>
              <a:off x="2807365" y="1060368"/>
              <a:ext cx="2953206" cy="2953206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6" idx="6"/>
              <a:endCxn id="6" idx="2"/>
            </p:cNvCxnSpPr>
            <p:nvPr/>
          </p:nvCxnSpPr>
          <p:spPr>
            <a:xfrm flipH="1">
              <a:off x="2195736" y="2536971"/>
              <a:ext cx="4176464" cy="0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4247964" y="2445123"/>
            <a:ext cx="1080120" cy="97333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</a:t>
            </a:r>
            <a:endParaRPr lang="zh-CN" altLang="en-US" sz="36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43808" y="2121957"/>
            <a:ext cx="12554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quán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33260" y="1158023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wān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86503" y="1322916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48543" y="2176222"/>
            <a:ext cx="10150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nán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36096" y="3040318"/>
            <a:ext cx="12618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zhàn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45843" y="4085226"/>
            <a:ext cx="1257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duǎn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8520" y="3902673"/>
            <a:ext cx="9348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rǎn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08873" y="3031683"/>
            <a:ext cx="1016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jiān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9465" y="98361"/>
            <a:ext cx="6428759" cy="731260"/>
            <a:chOff x="3327817" y="2776594"/>
            <a:chExt cx="6428759" cy="73126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1" y="2815277"/>
              <a:ext cx="5686913" cy="692577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3817261" y="2776594"/>
              <a:ext cx="593931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en-US" altLang="zh-CN" sz="3600" b="1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an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与声母组成的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5776" y="699542"/>
            <a:ext cx="3828850" cy="4011910"/>
            <a:chOff x="1" y="0"/>
            <a:chExt cx="4550814" cy="4547826"/>
          </a:xfrm>
        </p:grpSpPr>
        <p:sp>
          <p:nvSpPr>
            <p:cNvPr id="57" name="椭圆 56"/>
            <p:cNvSpPr/>
            <p:nvPr/>
          </p:nvSpPr>
          <p:spPr>
            <a:xfrm>
              <a:off x="461198" y="619272"/>
              <a:ext cx="3660346" cy="3660345"/>
            </a:xfrm>
            <a:prstGeom prst="ellipse">
              <a:avLst/>
            </a:prstGeom>
            <a:noFill/>
            <a:ln>
              <a:solidFill>
                <a:srgbClr val="7CA5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78163" y="791310"/>
              <a:ext cx="3258204" cy="3258203"/>
            </a:xfrm>
            <a:prstGeom prst="ellipse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466581" y="0"/>
              <a:ext cx="1676307" cy="1676307"/>
              <a:chOff x="4113789" y="1425371"/>
              <a:chExt cx="1800200" cy="1800200"/>
            </a:xfrm>
          </p:grpSpPr>
          <p:sp>
            <p:nvSpPr>
              <p:cNvPr id="77" name="泪滴形 76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6000">
                    <a:srgbClr val="00B0F0"/>
                  </a:gs>
                  <a:gs pos="100000">
                    <a:srgbClr val="0091F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60" name="泪滴形 59"/>
            <p:cNvSpPr/>
            <p:nvPr/>
          </p:nvSpPr>
          <p:spPr>
            <a:xfrm rot="13408299">
              <a:off x="2874508" y="1410676"/>
              <a:ext cx="1676307" cy="1676307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rot="5247637">
              <a:off x="2992966" y="1510461"/>
              <a:ext cx="1475150" cy="1475150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62" name="泪滴形 61"/>
            <p:cNvSpPr/>
            <p:nvPr/>
          </p:nvSpPr>
          <p:spPr>
            <a:xfrm rot="8039338" flipH="1">
              <a:off x="1" y="1463047"/>
              <a:ext cx="1676307" cy="1676308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6200000" flipH="1">
              <a:off x="82682" y="1563626"/>
              <a:ext cx="1475150" cy="1475150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 flipV="1">
              <a:off x="1469111" y="2871519"/>
              <a:ext cx="1676307" cy="1676307"/>
              <a:chOff x="4113789" y="1425371"/>
              <a:chExt cx="1800200" cy="1800200"/>
            </a:xfrm>
          </p:grpSpPr>
          <p:sp>
            <p:nvSpPr>
              <p:cNvPr id="75" name="泪滴形 74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1000">
                    <a:srgbClr val="00B0F0"/>
                  </a:gs>
                  <a:gs pos="97000">
                    <a:srgbClr val="0091FE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1726035" y="1795556"/>
              <a:ext cx="1121701" cy="107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1826498" y="1900865"/>
              <a:ext cx="931597" cy="87773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DD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614300" y="2382906"/>
            <a:ext cx="1149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chán</a:t>
            </a:r>
            <a:endParaRPr lang="en-US" altLang="zh-CN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9373" y="2460287"/>
            <a:ext cx="675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</a:t>
            </a:r>
            <a:endParaRPr lang="en-US" altLang="zh-CN" sz="3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981964" y="1039366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pán</a:t>
            </a:r>
            <a:endParaRPr lang="en-US" altLang="zh-CN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151974" y="2357222"/>
            <a:ext cx="909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bān</a:t>
            </a:r>
            <a:endParaRPr lang="en-US" altLang="zh-CN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932765" y="3649144"/>
            <a:ext cx="881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fān</a:t>
            </a:r>
            <a:endParaRPr lang="en-US" altLang="zh-CN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9995" y="23829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嘴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馋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471827" y="6086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496510" y="219577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搬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桌子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260064" y="39704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书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9021" y1="87594" x2="81585" y2="988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29" y="3227906"/>
            <a:ext cx="2148215" cy="137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7742" y1="86175" x2="53871" y2="990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29" y="901005"/>
            <a:ext cx="2148215" cy="150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593" b="98644" l="2098" r="962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383" y="417193"/>
            <a:ext cx="2139089" cy="147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786" l="0" r="899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389" y="2877324"/>
            <a:ext cx="2594066" cy="211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243289" y="123478"/>
            <a:ext cx="4038552" cy="739761"/>
            <a:chOff x="3296687" y="1707654"/>
            <a:chExt cx="4038552" cy="73976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48966" y="1754838"/>
              <a:ext cx="3643805" cy="692577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35" name="文本框 14"/>
            <p:cNvSpPr txBox="1"/>
            <p:nvPr/>
          </p:nvSpPr>
          <p:spPr>
            <a:xfrm>
              <a:off x="3728735" y="1707654"/>
              <a:ext cx="360650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看图组词我会读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4" grpId="0"/>
      <p:bldP spid="95" grpId="0"/>
      <p:bldP spid="96" grpId="0"/>
      <p:bldP spid="5" grpId="0"/>
      <p:bldP spid="105" grpId="0"/>
      <p:bldP spid="108" grpId="0"/>
      <p:bldP spid="1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79512" y="1491630"/>
            <a:ext cx="1515549" cy="1153804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smtClean="0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a</a:t>
            </a:r>
            <a:r>
              <a:rPr lang="en-US" altLang="zh-CN" sz="6600" smtClean="0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98840" y="1491630"/>
            <a:ext cx="1508179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smtClean="0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e</a:t>
            </a:r>
            <a:r>
              <a:rPr lang="en-US" altLang="zh-CN" sz="6600" smtClean="0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10798" y="1491630"/>
            <a:ext cx="1508179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smtClean="0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r>
              <a:rPr lang="en-US" altLang="zh-CN" sz="6600" smtClean="0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22756" y="1491630"/>
            <a:ext cx="1525785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smtClean="0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u</a:t>
            </a:r>
            <a:r>
              <a:rPr lang="en-US" altLang="zh-CN" sz="6600" smtClean="0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4518" y="3291830"/>
            <a:ext cx="2441694" cy="769441"/>
          </a:xfrm>
          <a:prstGeom prst="rect">
            <a:avLst/>
          </a:prstGeom>
          <a:ln w="31750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前鼻韵母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52320" y="1491630"/>
            <a:ext cx="1525785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smtClean="0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v</a:t>
            </a:r>
            <a:r>
              <a:rPr lang="en-US" altLang="zh-CN" sz="6600" smtClean="0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761" y="123478"/>
            <a:ext cx="34689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联系生活看图读词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9157" y="1995686"/>
            <a:ext cx="1808508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短   裤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7697" y="1419622"/>
            <a:ext cx="2603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duǎn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2240" y="1995686"/>
            <a:ext cx="1808508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短   笛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16216" y="1419622"/>
            <a:ext cx="262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duǎn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dí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9157" y="3867894"/>
            <a:ext cx="1808508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泉   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41411" y="3211111"/>
            <a:ext cx="2534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quán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shuǐ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93039" y="3867894"/>
            <a:ext cx="2016224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拳   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37083" y="3211111"/>
            <a:ext cx="2515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quán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tóu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46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349" y="3219822"/>
            <a:ext cx="1634268" cy="150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41978" y1="12272" x2="14725" y2="54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880" y="1347614"/>
            <a:ext cx="1734890" cy="146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9088" y1="10071" x2="52239" y2="32686"/>
                        <a14:foregroundMark x1="10779" y1="27385" x2="31509" y2="31272"/>
                        <a14:foregroundMark x1="95854" y1="15901" x2="70813" y2="25795"/>
                        <a14:foregroundMark x1="44776" y1="87809" x2="42454" y2="97703"/>
                        <a14:foregroundMark x1="61857" y1="87809" x2="64013" y2="99823"/>
                        <a14:foregroundMark x1="70315" y1="26678" x2="56716" y2="30919"/>
                        <a14:foregroundMark x1="32836" y1="33746" x2="48259" y2="36926"/>
                        <a14:foregroundMark x1="68325" y1="25442" x2="56219" y2="32509"/>
                        <a14:foregroundMark x1="53234" y1="21378" x2="51907" y2="25265"/>
                        <a14:foregroundMark x1="33997" y1="30035" x2="48756" y2="31802"/>
                        <a14:foregroundMark x1="55556" y1="15018" x2="52239" y2="24912"/>
                        <a14:foregroundMark x1="50249" y1="14311" x2="56716" y2="12898"/>
                        <a14:foregroundMark x1="46269" y1="15194" x2="41957" y2="14311"/>
                        <a14:foregroundMark x1="42289" y1="10424" x2="50249" y2="9541"/>
                        <a14:foregroundMark x1="44776" y1="5830" x2="61857" y2="12191"/>
                        <a14:foregroundMark x1="48259" y1="6537" x2="40299" y2="3710"/>
                        <a14:foregroundMark x1="70315" y1="28622" x2="59204" y2="36396"/>
                        <a14:foregroundMark x1="68325" y1="25265" x2="55556" y2="31272"/>
                        <a14:foregroundMark x1="38308" y1="30389" x2="47098" y2="300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61" y="922244"/>
            <a:ext cx="2408247" cy="2260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3099" y1="81015" x2="56573" y2="99673"/>
                        <a14:foregroundMark x1="38732" y1="78069" x2="64085" y2="99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39" y="3345874"/>
            <a:ext cx="1728192" cy="15672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20" grpId="0"/>
      <p:bldP spid="17" grpId="0"/>
      <p:bldP spid="19" grpId="0"/>
      <p:bldP spid="21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203848" y="987574"/>
            <a:ext cx="3744416" cy="3744416"/>
            <a:chOff x="2195736" y="448739"/>
            <a:chExt cx="4176464" cy="4176464"/>
          </a:xfrm>
        </p:grpSpPr>
        <p:sp>
          <p:nvSpPr>
            <p:cNvPr id="6" name="椭圆 5"/>
            <p:cNvSpPr/>
            <p:nvPr/>
          </p:nvSpPr>
          <p:spPr>
            <a:xfrm>
              <a:off x="2195736" y="448739"/>
              <a:ext cx="4176464" cy="417646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3029579" y="889043"/>
              <a:ext cx="2567569" cy="3362777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71385" y="889043"/>
              <a:ext cx="2436126" cy="3388345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6" idx="6"/>
              <a:endCxn id="6" idx="2"/>
            </p:cNvCxnSpPr>
            <p:nvPr/>
          </p:nvCxnSpPr>
          <p:spPr>
            <a:xfrm flipH="1">
              <a:off x="2195736" y="2536971"/>
              <a:ext cx="4176464" cy="0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4569198" y="2355371"/>
            <a:ext cx="1080120" cy="97333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</a:t>
            </a:r>
            <a:endParaRPr lang="zh-CN" altLang="en-US" sz="40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27088" y="2032205"/>
            <a:ext cx="11384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nèn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27984" y="1203598"/>
            <a:ext cx="14526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chén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92559" y="2141443"/>
            <a:ext cx="1083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kěn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08104" y="3005539"/>
            <a:ext cx="14414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zhēn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42970" y="3640348"/>
            <a:ext cx="10454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rén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90045" y="2913605"/>
            <a:ext cx="12602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wèn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9465" y="98361"/>
            <a:ext cx="6428759" cy="731260"/>
            <a:chOff x="3327817" y="2776594"/>
            <a:chExt cx="6428759" cy="73126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1" y="2815277"/>
              <a:ext cx="5686913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17261" y="2776594"/>
              <a:ext cx="593931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en-US" altLang="zh-CN" sz="3600" b="1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en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与声母组成的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275856" y="1059582"/>
            <a:ext cx="3672408" cy="3672408"/>
            <a:chOff x="2195736" y="448739"/>
            <a:chExt cx="4176464" cy="4176464"/>
          </a:xfrm>
        </p:grpSpPr>
        <p:sp>
          <p:nvSpPr>
            <p:cNvPr id="6" name="椭圆 5"/>
            <p:cNvSpPr/>
            <p:nvPr/>
          </p:nvSpPr>
          <p:spPr>
            <a:xfrm>
              <a:off x="2195736" y="448739"/>
              <a:ext cx="4176464" cy="417646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3029579" y="889043"/>
              <a:ext cx="2567569" cy="3362777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71385" y="889043"/>
              <a:ext cx="2436126" cy="3388345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6" idx="6"/>
              <a:endCxn id="6" idx="2"/>
            </p:cNvCxnSpPr>
            <p:nvPr/>
          </p:nvCxnSpPr>
          <p:spPr>
            <a:xfrm flipH="1">
              <a:off x="2195736" y="2536971"/>
              <a:ext cx="4176464" cy="0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4580880" y="2359107"/>
            <a:ext cx="1080120" cy="97333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</a:t>
            </a:r>
            <a:endParaRPr lang="zh-CN" altLang="en-US" sz="44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19872" y="1946325"/>
            <a:ext cx="11785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mín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44008" y="1347614"/>
            <a:ext cx="9797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pīn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68144" y="2069435"/>
            <a:ext cx="9957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nín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60761" y="3095643"/>
            <a:ext cx="8691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jìn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16016" y="3579862"/>
            <a:ext cx="9701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xīn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13409" y="2933531"/>
            <a:ext cx="9797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qīn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9465" y="98361"/>
            <a:ext cx="6428759" cy="731260"/>
            <a:chOff x="3327817" y="2776594"/>
            <a:chExt cx="6428759" cy="73126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1" y="2815277"/>
              <a:ext cx="5686913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17261" y="2776594"/>
              <a:ext cx="593931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en-US" altLang="zh-CN" sz="3600" b="1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in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与声母组成的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483768" y="987574"/>
            <a:ext cx="3672408" cy="3672408"/>
            <a:chOff x="2195736" y="448739"/>
            <a:chExt cx="4176464" cy="4176464"/>
          </a:xfrm>
        </p:grpSpPr>
        <p:sp>
          <p:nvSpPr>
            <p:cNvPr id="6" name="椭圆 5"/>
            <p:cNvSpPr/>
            <p:nvPr/>
          </p:nvSpPr>
          <p:spPr>
            <a:xfrm>
              <a:off x="2195736" y="448739"/>
              <a:ext cx="4176464" cy="417646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3029579" y="889043"/>
              <a:ext cx="2567569" cy="3362777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71385" y="889043"/>
              <a:ext cx="2436126" cy="3388345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6" idx="6"/>
              <a:endCxn id="6" idx="2"/>
            </p:cNvCxnSpPr>
            <p:nvPr/>
          </p:nvCxnSpPr>
          <p:spPr>
            <a:xfrm flipH="1">
              <a:off x="2195736" y="2536971"/>
              <a:ext cx="4176464" cy="0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3788792" y="2287099"/>
            <a:ext cx="1080120" cy="97333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un</a:t>
            </a:r>
            <a:endParaRPr lang="zh-CN" altLang="en-US" sz="36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11760" y="1963933"/>
            <a:ext cx="1465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chūn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95936" y="1305152"/>
            <a:ext cx="10743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rùn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76056" y="1997427"/>
            <a:ext cx="10518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tūn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60032" y="3003798"/>
            <a:ext cx="11560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hūn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35896" y="3669966"/>
            <a:ext cx="14606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zhǔn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99792" y="2861523"/>
            <a:ext cx="9605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lún</a:t>
            </a:r>
            <a:endParaRPr lang="zh-CN" altLang="en-US" sz="2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9465" y="98361"/>
            <a:ext cx="6428759" cy="731260"/>
            <a:chOff x="3327817" y="2776594"/>
            <a:chExt cx="6428759" cy="73126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1" y="2815277"/>
              <a:ext cx="5686913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17261" y="2776594"/>
              <a:ext cx="593931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en-US" altLang="zh-CN" sz="3600" b="1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un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与声母组成的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39603"/>
            <a:ext cx="2612191" cy="26922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18171" y="502176"/>
            <a:ext cx="3674637" cy="4011910"/>
            <a:chOff x="1" y="0"/>
            <a:chExt cx="4550814" cy="4547826"/>
          </a:xfrm>
        </p:grpSpPr>
        <p:sp>
          <p:nvSpPr>
            <p:cNvPr id="57" name="椭圆 56"/>
            <p:cNvSpPr/>
            <p:nvPr/>
          </p:nvSpPr>
          <p:spPr>
            <a:xfrm>
              <a:off x="461198" y="619272"/>
              <a:ext cx="3660346" cy="3660345"/>
            </a:xfrm>
            <a:prstGeom prst="ellipse">
              <a:avLst/>
            </a:prstGeom>
            <a:noFill/>
            <a:ln>
              <a:solidFill>
                <a:srgbClr val="7CA5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78163" y="791310"/>
              <a:ext cx="3258204" cy="3258203"/>
            </a:xfrm>
            <a:prstGeom prst="ellipse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466581" y="0"/>
              <a:ext cx="1676307" cy="1676307"/>
              <a:chOff x="4113789" y="1425371"/>
              <a:chExt cx="1800200" cy="1800200"/>
            </a:xfrm>
          </p:grpSpPr>
          <p:sp>
            <p:nvSpPr>
              <p:cNvPr id="77" name="泪滴形 76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6000">
                    <a:srgbClr val="00B0F0"/>
                  </a:gs>
                  <a:gs pos="100000">
                    <a:srgbClr val="0091F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60" name="泪滴形 59"/>
            <p:cNvSpPr/>
            <p:nvPr/>
          </p:nvSpPr>
          <p:spPr>
            <a:xfrm rot="13408299">
              <a:off x="2874508" y="1410676"/>
              <a:ext cx="1676307" cy="1676307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rot="5247637">
              <a:off x="2992966" y="1510461"/>
              <a:ext cx="1475150" cy="1475150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2" name="泪滴形 61"/>
            <p:cNvSpPr/>
            <p:nvPr/>
          </p:nvSpPr>
          <p:spPr>
            <a:xfrm rot="8039338" flipH="1">
              <a:off x="1" y="1463047"/>
              <a:ext cx="1676307" cy="1676308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6200000" flipH="1">
              <a:off x="82682" y="1563626"/>
              <a:ext cx="1475150" cy="1475150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 flipV="1">
              <a:off x="1469111" y="2871519"/>
              <a:ext cx="1676307" cy="1676307"/>
              <a:chOff x="4113789" y="1425371"/>
              <a:chExt cx="1800200" cy="1800200"/>
            </a:xfrm>
          </p:grpSpPr>
          <p:sp>
            <p:nvSpPr>
              <p:cNvPr id="75" name="泪滴形 74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1000">
                    <a:srgbClr val="00B0F0"/>
                  </a:gs>
                  <a:gs pos="97000">
                    <a:srgbClr val="0091FE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1726035" y="1795556"/>
              <a:ext cx="1121701" cy="107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1826498" y="1900865"/>
              <a:ext cx="931597" cy="87773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DD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073954" y="2209037"/>
            <a:ext cx="1125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un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874805" y="2252763"/>
            <a:ext cx="840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lún</a:t>
            </a:r>
            <a:endParaRPr lang="en-US" altLang="zh-CN" sz="3600" b="1" dirty="0">
              <a:solidFill>
                <a:prstClr val="black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058816" y="2128026"/>
            <a:ext cx="1233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chūn</a:t>
            </a:r>
            <a:endParaRPr lang="en-US" altLang="zh-CN" sz="3600" b="1" dirty="0">
              <a:solidFill>
                <a:prstClr val="black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873969" y="3472972"/>
            <a:ext cx="1208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shǔn</a:t>
            </a:r>
            <a:endParaRPr lang="en-US" altLang="zh-CN" sz="3600" b="1" dirty="0">
              <a:solidFill>
                <a:prstClr val="black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50032" y="856612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hūn</a:t>
            </a:r>
            <a:endParaRPr lang="en-US" altLang="zh-CN" sz="3600" b="1" dirty="0">
              <a:solidFill>
                <a:prstClr val="black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07704" y="13929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车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66018" y="7396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昏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57628" y="25746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天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34725" y="39256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吮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吸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0638" y1="53365" x2="10638" y2="53365"/>
                        <a14:foregroundMark x1="19453" y1="53846" x2="19453" y2="53846"/>
                        <a14:foregroundMark x1="7599" y1="75962" x2="7599" y2="75962"/>
                        <a14:foregroundMark x1="9119" y1="58173" x2="9119" y2="58173"/>
                        <a14:foregroundMark x1="7599" y1="68750" x2="7599" y2="68750"/>
                        <a14:foregroundMark x1="37082" y1="22115" x2="37082" y2="2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550" y="473858"/>
            <a:ext cx="2378652" cy="150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0779" y1="37447" x2="20779" y2="37447"/>
                        <a14:foregroundMark x1="11364" y1="32340" x2="11364" y2="32340"/>
                        <a14:foregroundMark x1="8766" y1="32340" x2="25000" y2="40851"/>
                        <a14:foregroundMark x1="6494" y1="33617" x2="15584" y2="34468"/>
                        <a14:foregroundMark x1="34091" y1="88936" x2="30844" y2="99574"/>
                        <a14:foregroundMark x1="3571" y1="39574" x2="30519" y2="44255"/>
                        <a14:foregroundMark x1="13961" y1="28085" x2="8766" y2="23830"/>
                        <a14:foregroundMark x1="27597" y1="83404" x2="45130" y2="99574"/>
                        <a14:foregroundMark x1="43182" y1="97021" x2="38961" y2="99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75" y="3127710"/>
            <a:ext cx="2161240" cy="164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8021" y1="7937" x2="80990" y2="15079"/>
                        <a14:foregroundMark x1="96094" y1="2778" x2="87240" y2="21825"/>
                        <a14:foregroundMark x1="80729" y1="24603" x2="80729" y2="24603"/>
                        <a14:foregroundMark x1="75781" y1="11508" x2="70833" y2="13889"/>
                        <a14:foregroundMark x1="75260" y1="20238" x2="77083" y2="24603"/>
                        <a14:foregroundMark x1="74479" y1="1190" x2="72656" y2="5556"/>
                        <a14:foregroundMark x1="70833" y1="19841" x2="69271" y2="18254"/>
                        <a14:foregroundMark x1="69271" y1="18254" x2="69271" y2="18254"/>
                        <a14:foregroundMark x1="75260" y1="23413" x2="72656" y2="26984"/>
                        <a14:foregroundMark x1="85938" y1="21825" x2="83073" y2="27381"/>
                        <a14:foregroundMark x1="13281" y1="19841" x2="13281" y2="19841"/>
                        <a14:foregroundMark x1="10938" y1="19841" x2="15365" y2="22619"/>
                        <a14:foregroundMark x1="9635" y1="26190" x2="9635" y2="26190"/>
                        <a14:foregroundMark x1="8333" y1="25397" x2="8333" y2="25397"/>
                        <a14:foregroundMark x1="82813" y1="1587" x2="82813" y2="1587"/>
                        <a14:foregroundMark x1="90365" y1="2778" x2="90365" y2="2778"/>
                        <a14:foregroundMark x1="92448" y1="14683" x2="92448" y2="14683"/>
                        <a14:foregroundMark x1="79948" y1="1984" x2="79948" y2="1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139" y="3182864"/>
            <a:ext cx="2462557" cy="1616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243289" y="123478"/>
            <a:ext cx="4038552" cy="739761"/>
            <a:chOff x="3296687" y="1707654"/>
            <a:chExt cx="4038552" cy="73976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48966" y="1754838"/>
              <a:ext cx="3643805" cy="692577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33" name="文本框 14"/>
            <p:cNvSpPr txBox="1"/>
            <p:nvPr/>
          </p:nvSpPr>
          <p:spPr>
            <a:xfrm>
              <a:off x="3728735" y="1707654"/>
              <a:ext cx="360650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看图组词我会读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44" grpId="0"/>
      <p:bldP spid="47" grpId="0"/>
      <p:bldP spid="50" grpId="0"/>
      <p:bldP spid="53" grpId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627784" y="987574"/>
            <a:ext cx="3672408" cy="3672408"/>
            <a:chOff x="2195736" y="448739"/>
            <a:chExt cx="4176464" cy="4176464"/>
          </a:xfrm>
        </p:grpSpPr>
        <p:sp>
          <p:nvSpPr>
            <p:cNvPr id="6" name="椭圆 5"/>
            <p:cNvSpPr/>
            <p:nvPr/>
          </p:nvSpPr>
          <p:spPr>
            <a:xfrm>
              <a:off x="2195736" y="448739"/>
              <a:ext cx="4176464" cy="417646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cxnSp>
          <p:nvCxnSpPr>
            <p:cNvPr id="10" name="直接连接符 9"/>
            <p:cNvCxnSpPr>
              <a:stCxn id="6" idx="0"/>
              <a:endCxn id="23" idx="0"/>
            </p:cNvCxnSpPr>
            <p:nvPr/>
          </p:nvCxnSpPr>
          <p:spPr>
            <a:xfrm>
              <a:off x="4283968" y="448739"/>
              <a:ext cx="10099" cy="1477891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308660" y="2764259"/>
              <a:ext cx="1399775" cy="719979"/>
            </a:xfrm>
            <a:prstGeom prst="line">
              <a:avLst/>
            </a:prstGeom>
            <a:ln w="38100">
              <a:solidFill>
                <a:schemeClr val="bg1"/>
              </a:solidFill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3932808" y="2287099"/>
            <a:ext cx="1080120" cy="97333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err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r>
              <a:rPr lang="en-US" altLang="zh-CN" sz="3600" b="1" dirty="0" err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65337" y="1635646"/>
            <a:ext cx="12218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jūn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60032" y="1697175"/>
            <a:ext cx="13612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qún</a:t>
            </a:r>
            <a:endParaRPr lang="en-US" altLang="zh-CN" sz="5400" b="1" dirty="0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67944" y="3353359"/>
            <a:ext cx="13484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xún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 flipV="1">
            <a:off x="4959403" y="3026454"/>
            <a:ext cx="907632" cy="1004279"/>
          </a:xfrm>
          <a:prstGeom prst="line">
            <a:avLst/>
          </a:prstGeom>
          <a:ln w="38100">
            <a:solidFill>
              <a:schemeClr val="bg1"/>
            </a:solidFill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9465" y="98361"/>
            <a:ext cx="6428759" cy="731260"/>
            <a:chOff x="3327817" y="2776594"/>
            <a:chExt cx="6428759" cy="7312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1" y="2815277"/>
              <a:ext cx="5686913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3817261" y="2776594"/>
              <a:ext cx="593931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en-US" altLang="zh-CN" sz="3600" b="1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v</a:t>
              </a:r>
              <a:r>
                <a:rPr lang="en-US" altLang="zh-CN" sz="3600" b="1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n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与声母组成的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圆角矩形 77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ùn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uǎn</a:t>
            </a:r>
            <a:endParaRPr lang="zh-CN" altLang="en-US" sz="72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uān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uān</a:t>
            </a:r>
            <a:endParaRPr lang="zh-CN" altLang="en-US" sz="72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ūn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ún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ūn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zh-CN" altLang="en-US" sz="80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ǔn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</a:t>
            </a:r>
            <a:endParaRPr lang="zh-CN" altLang="en-US" sz="80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ūn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ìn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ín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īn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</a:t>
            </a:r>
            <a:endParaRPr lang="zh-CN" altLang="en-US" sz="80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én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zh-CN" altLang="en-US" sz="80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ēn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ěn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èn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 err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 err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án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 err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972373" y="1922695"/>
            <a:ext cx="1546914" cy="1363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80934" y="1922695"/>
            <a:ext cx="1899378" cy="1322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 err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84815" y="464354"/>
            <a:ext cx="4025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音节游戏：小小魔术师</a:t>
            </a:r>
            <a:endParaRPr lang="zh-CN" altLang="en-US" sz="2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41519" y1="96792" x2="41519" y2="96792"/>
                        <a14:foregroundMark x1="51858" y1="96234" x2="51858" y2="96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0" y="1293083"/>
            <a:ext cx="2520280" cy="291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-1" y="-20538"/>
            <a:ext cx="9180513" cy="5164038"/>
            <a:chOff x="-1" y="-20538"/>
            <a:chExt cx="9180513" cy="5164038"/>
          </a:xfrm>
        </p:grpSpPr>
        <p:pic>
          <p:nvPicPr>
            <p:cNvPr id="1127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backgroundMark x1="7012" y1="91176" x2="7012" y2="91176"/>
                          <a14:backgroundMark x1="54726" y1="91176" x2="54726" y2="91176"/>
                          <a14:backgroundMark x1="62805" y1="89706" x2="9604" y2="95588"/>
                          <a14:backgroundMark x1="96189" y1="88235" x2="68293" y2="98529"/>
                          <a14:backgroundMark x1="53963" y1="88235" x2="2439" y2="83824"/>
                          <a14:backgroundMark x1="1067" y1="11765" x2="915" y2="8823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3193" y="-20538"/>
              <a:ext cx="6248400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26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17" b="100000" l="0" r="34286">
                          <a14:foregroundMark x1="32952" y1="1250" x2="32952" y2="1250"/>
                          <a14:backgroundMark x1="32000" y1="19375" x2="32000" y2="19375"/>
                          <a14:backgroundMark x1="32762" y1="17292" x2="32762" y2="1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67"/>
            <a:stretch>
              <a:fillRect/>
            </a:stretch>
          </p:blipFill>
          <p:spPr bwMode="auto">
            <a:xfrm>
              <a:off x="-1" y="0"/>
              <a:ext cx="199892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17" b="100000" l="0" r="34286">
                          <a14:foregroundMark x1="32952" y1="1250" x2="32952" y2="1250"/>
                          <a14:backgroundMark x1="32000" y1="19375" x2="32000" y2="19375"/>
                          <a14:backgroundMark x1="32762" y1="17292" x2="32762" y2="1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67"/>
            <a:stretch>
              <a:fillRect/>
            </a:stretch>
          </p:blipFill>
          <p:spPr bwMode="auto">
            <a:xfrm flipH="1">
              <a:off x="7181590" y="0"/>
              <a:ext cx="199892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魔术游戏配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3186.531494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214487" y="1131590"/>
            <a:ext cx="609600" cy="609600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1685425" y="4299942"/>
            <a:ext cx="114835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36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4575" y="104314"/>
            <a:ext cx="2610240" cy="720080"/>
            <a:chOff x="341328" y="3939902"/>
            <a:chExt cx="2610240" cy="720080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8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4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8" grpId="0" bldLvl="0" animBg="1"/>
      <p:bldP spid="79" grpId="0" bldLvl="0" animBg="1"/>
      <p:bldP spid="76" grpId="0" bldLvl="0" animBg="1"/>
      <p:bldP spid="77" grpId="0" bldLvl="0" animBg="1"/>
      <p:bldP spid="74" grpId="0" bldLvl="0" animBg="1"/>
      <p:bldP spid="75" grpId="0" bldLvl="0" animBg="1"/>
      <p:bldP spid="72" grpId="0" bldLvl="0" animBg="1"/>
      <p:bldP spid="73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66" grpId="0" bldLvl="0" animBg="1"/>
      <p:bldP spid="67" grpId="0" bldLvl="0" animBg="1"/>
      <p:bldP spid="56" grpId="0" bldLvl="0" animBg="1"/>
      <p:bldP spid="57" grpId="0" bldLvl="0" animBg="1"/>
      <p:bldP spid="44" grpId="0" bldLvl="0" animBg="1"/>
      <p:bldP spid="45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58" grpId="0" bldLvl="0" animBg="1"/>
      <p:bldP spid="59" grpId="0" bldLvl="0" animBg="1"/>
      <p:bldP spid="54" grpId="0" bldLvl="0" animBg="1"/>
      <p:bldP spid="55" grpId="0" bldLvl="0" animBg="1"/>
      <p:bldP spid="52" grpId="0" bldLvl="0" animBg="1"/>
      <p:bldP spid="53" grpId="0" bldLvl="0" animBg="1"/>
      <p:bldP spid="50" grpId="0" bldLvl="0" animBg="1"/>
      <p:bldP spid="51" grpId="0" bldLvl="0" animBg="1"/>
      <p:bldP spid="48" grpId="0" bldLvl="0" animBg="1"/>
      <p:bldP spid="49" grpId="0" bldLvl="0" animBg="1"/>
      <p:bldP spid="46" grpId="0" bldLvl="0" animBg="1"/>
      <p:bldP spid="47" grpId="0" bldLvl="0" animBg="1"/>
      <p:bldP spid="42" grpId="0" bldLvl="0" animBg="1"/>
      <p:bldP spid="41" grpId="0" bldLvl="0" animBg="1"/>
      <p:bldP spid="39" grpId="0" bldLvl="0" animBg="1"/>
      <p:bldP spid="40" grpId="0" bldLvl="0" animBg="1"/>
      <p:bldP spid="37" grpId="0" bldLvl="0" animBg="1"/>
      <p:bldP spid="38" grpId="0" bldLvl="0" animBg="1"/>
      <p:bldP spid="3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5551373" y="1344176"/>
            <a:ext cx="1274013" cy="1652775"/>
            <a:chOff x="395537" y="771550"/>
            <a:chExt cx="1329066" cy="1479499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1238589"/>
              <a:ext cx="1329066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quán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210340" y="1344177"/>
            <a:ext cx="1274013" cy="1652777"/>
            <a:chOff x="395537" y="771549"/>
            <a:chExt cx="1329066" cy="1479498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49"/>
              <a:ext cx="1329066" cy="1479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95537" y="1238591"/>
              <a:ext cx="1329066" cy="55790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xuān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925308" y="1351022"/>
            <a:ext cx="1351871" cy="1652775"/>
            <a:chOff x="346582" y="771550"/>
            <a:chExt cx="1410288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1238585"/>
              <a:ext cx="1361334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juān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39752" y="1351022"/>
            <a:ext cx="1274013" cy="1652776"/>
            <a:chOff x="395537" y="771550"/>
            <a:chExt cx="1329066" cy="1479500"/>
          </a:xfrm>
        </p:grpSpPr>
        <p:sp>
          <p:nvSpPr>
            <p:cNvPr id="86" name="圆角矩形 8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95537" y="1238588"/>
              <a:ext cx="1329066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kuān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55576" y="1351021"/>
            <a:ext cx="1274014" cy="1652777"/>
            <a:chOff x="395536" y="771550"/>
            <a:chExt cx="1329067" cy="1479500"/>
          </a:xfrm>
        </p:grpSpPr>
        <p:sp>
          <p:nvSpPr>
            <p:cNvPr id="83" name="圆角矩形 8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395536" y="1238589"/>
              <a:ext cx="1329067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guān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3967197" y="3147814"/>
            <a:ext cx="1274013" cy="1652777"/>
            <a:chOff x="395537" y="771550"/>
            <a:chExt cx="1329066" cy="1479500"/>
          </a:xfrm>
        </p:grpSpPr>
        <p:sp>
          <p:nvSpPr>
            <p:cNvPr id="178" name="圆角矩形 17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9" name="Rectangle 1"/>
            <p:cNvSpPr>
              <a:spLocks noChangeArrowheads="1"/>
            </p:cNvSpPr>
            <p:nvPr/>
          </p:nvSpPr>
          <p:spPr bwMode="auto">
            <a:xfrm>
              <a:off x="395537" y="1238593"/>
              <a:ext cx="1329066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zhàn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2339752" y="3154659"/>
            <a:ext cx="1304945" cy="1652775"/>
            <a:chOff x="345142" y="771550"/>
            <a:chExt cx="1361334" cy="1479500"/>
          </a:xfrm>
        </p:grpSpPr>
        <p:sp>
          <p:nvSpPr>
            <p:cNvPr id="181" name="圆角矩形 180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2" name="Rectangle 1"/>
            <p:cNvSpPr>
              <a:spLocks noChangeArrowheads="1"/>
            </p:cNvSpPr>
            <p:nvPr/>
          </p:nvSpPr>
          <p:spPr bwMode="auto">
            <a:xfrm>
              <a:off x="345142" y="1211036"/>
              <a:ext cx="1361334" cy="61300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zhèn</a:t>
              </a:r>
              <a:endParaRPr lang="zh-CN" altLang="en-US" sz="4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755576" y="3154658"/>
            <a:ext cx="1274013" cy="1652775"/>
            <a:chOff x="395537" y="771550"/>
            <a:chExt cx="1329066" cy="1479500"/>
          </a:xfrm>
        </p:grpSpPr>
        <p:sp>
          <p:nvSpPr>
            <p:cNvPr id="184" name="圆角矩形 18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5" name="Rectangle 1"/>
            <p:cNvSpPr>
              <a:spLocks noChangeArrowheads="1"/>
            </p:cNvSpPr>
            <p:nvPr/>
          </p:nvSpPr>
          <p:spPr bwMode="auto">
            <a:xfrm>
              <a:off x="395537" y="1238588"/>
              <a:ext cx="1329066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yuān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08304" y="3151249"/>
            <a:ext cx="1274013" cy="1652777"/>
            <a:chOff x="395537" y="771549"/>
            <a:chExt cx="1329066" cy="1479498"/>
          </a:xfrm>
        </p:grpSpPr>
        <p:sp>
          <p:nvSpPr>
            <p:cNvPr id="58" name="圆角矩形 57"/>
            <p:cNvSpPr/>
            <p:nvPr/>
          </p:nvSpPr>
          <p:spPr>
            <a:xfrm>
              <a:off x="395537" y="771549"/>
              <a:ext cx="1329066" cy="1479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9" name="Rectangle 1"/>
            <p:cNvSpPr>
              <a:spLocks noChangeArrowheads="1"/>
            </p:cNvSpPr>
            <p:nvPr/>
          </p:nvSpPr>
          <p:spPr bwMode="auto">
            <a:xfrm>
              <a:off x="395537" y="1183490"/>
              <a:ext cx="1329066" cy="66810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qún</a:t>
              </a:r>
              <a:endParaRPr lang="zh-CN" altLang="en-US" sz="44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51372" y="3161631"/>
            <a:ext cx="1274014" cy="1652775"/>
            <a:chOff x="395536" y="771549"/>
            <a:chExt cx="1329067" cy="1479499"/>
          </a:xfrm>
        </p:grpSpPr>
        <p:sp>
          <p:nvSpPr>
            <p:cNvPr id="64" name="圆角矩形 63"/>
            <p:cNvSpPr/>
            <p:nvPr/>
          </p:nvSpPr>
          <p:spPr>
            <a:xfrm>
              <a:off x="395537" y="771549"/>
              <a:ext cx="1329066" cy="147949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5" name="Rectangle 1"/>
            <p:cNvSpPr>
              <a:spLocks noChangeArrowheads="1"/>
            </p:cNvSpPr>
            <p:nvPr/>
          </p:nvSpPr>
          <p:spPr bwMode="auto">
            <a:xfrm>
              <a:off x="395536" y="1238587"/>
              <a:ext cx="1329067" cy="5579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chūn</a:t>
              </a:r>
              <a:endParaRPr lang="zh-CN" altLang="en-US" sz="3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551373" y="1347585"/>
            <a:ext cx="1274013" cy="1652776"/>
            <a:chOff x="395537" y="771550"/>
            <a:chExt cx="1329066" cy="1479501"/>
          </a:xfrm>
        </p:grpSpPr>
        <p:sp>
          <p:nvSpPr>
            <p:cNvPr id="146" name="圆角矩形 145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Rectangle 1"/>
            <p:cNvSpPr>
              <a:spLocks noChangeArrowheads="1"/>
            </p:cNvSpPr>
            <p:nvPr/>
          </p:nvSpPr>
          <p:spPr bwMode="auto">
            <a:xfrm>
              <a:off x="395537" y="935530"/>
              <a:ext cx="1329066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210340" y="1347586"/>
            <a:ext cx="1274013" cy="1652777"/>
            <a:chOff x="395537" y="771550"/>
            <a:chExt cx="1329066" cy="1479498"/>
          </a:xfrm>
        </p:grpSpPr>
        <p:sp>
          <p:nvSpPr>
            <p:cNvPr id="149" name="圆角矩形 148"/>
            <p:cNvSpPr/>
            <p:nvPr/>
          </p:nvSpPr>
          <p:spPr>
            <a:xfrm>
              <a:off x="395537" y="771550"/>
              <a:ext cx="1329066" cy="1479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Rectangle 1"/>
            <p:cNvSpPr>
              <a:spLocks noChangeArrowheads="1"/>
            </p:cNvSpPr>
            <p:nvPr/>
          </p:nvSpPr>
          <p:spPr bwMode="auto">
            <a:xfrm>
              <a:off x="395537" y="935531"/>
              <a:ext cx="1329066" cy="11640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934050" y="1351021"/>
            <a:ext cx="1304944" cy="1652776"/>
            <a:chOff x="395536" y="771549"/>
            <a:chExt cx="1361334" cy="1479500"/>
          </a:xfrm>
        </p:grpSpPr>
        <p:sp>
          <p:nvSpPr>
            <p:cNvPr id="128" name="圆角矩形 127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Rectangle 1"/>
            <p:cNvSpPr>
              <a:spLocks noChangeArrowheads="1"/>
            </p:cNvSpPr>
            <p:nvPr/>
          </p:nvSpPr>
          <p:spPr bwMode="auto">
            <a:xfrm>
              <a:off x="395536" y="935529"/>
              <a:ext cx="1361334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339752" y="1351021"/>
            <a:ext cx="1294764" cy="1652776"/>
            <a:chOff x="373889" y="771549"/>
            <a:chExt cx="1350714" cy="1479500"/>
          </a:xfrm>
        </p:grpSpPr>
        <p:sp>
          <p:nvSpPr>
            <p:cNvPr id="125" name="圆角矩形 124"/>
            <p:cNvSpPr/>
            <p:nvPr/>
          </p:nvSpPr>
          <p:spPr>
            <a:xfrm>
              <a:off x="373889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935529"/>
              <a:ext cx="1329066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55576" y="1351021"/>
            <a:ext cx="1274014" cy="1652776"/>
            <a:chOff x="395536" y="771549"/>
            <a:chExt cx="1329067" cy="1479500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6" y="935529"/>
              <a:ext cx="1329067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967197" y="3151223"/>
            <a:ext cx="1274013" cy="1652776"/>
            <a:chOff x="395537" y="771550"/>
            <a:chExt cx="1329066" cy="1479501"/>
          </a:xfrm>
        </p:grpSpPr>
        <p:sp>
          <p:nvSpPr>
            <p:cNvPr id="187" name="圆角矩形 186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8" name="Rectangle 1"/>
            <p:cNvSpPr>
              <a:spLocks noChangeArrowheads="1"/>
            </p:cNvSpPr>
            <p:nvPr/>
          </p:nvSpPr>
          <p:spPr bwMode="auto">
            <a:xfrm>
              <a:off x="395537" y="935529"/>
              <a:ext cx="1329066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2349874" y="3154658"/>
            <a:ext cx="1304944" cy="1652776"/>
            <a:chOff x="395536" y="771550"/>
            <a:chExt cx="1361334" cy="1479501"/>
          </a:xfrm>
        </p:grpSpPr>
        <p:sp>
          <p:nvSpPr>
            <p:cNvPr id="190" name="圆角矩形 189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1" name="Rectangle 1"/>
            <p:cNvSpPr>
              <a:spLocks noChangeArrowheads="1"/>
            </p:cNvSpPr>
            <p:nvPr/>
          </p:nvSpPr>
          <p:spPr bwMode="auto">
            <a:xfrm>
              <a:off x="395536" y="935530"/>
              <a:ext cx="1361334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755576" y="3154658"/>
            <a:ext cx="1274013" cy="1652776"/>
            <a:chOff x="395537" y="771550"/>
            <a:chExt cx="1329066" cy="1479501"/>
          </a:xfrm>
        </p:grpSpPr>
        <p:sp>
          <p:nvSpPr>
            <p:cNvPr id="193" name="圆角矩形 192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" name="Rectangle 1"/>
            <p:cNvSpPr>
              <a:spLocks noChangeArrowheads="1"/>
            </p:cNvSpPr>
            <p:nvPr/>
          </p:nvSpPr>
          <p:spPr bwMode="auto">
            <a:xfrm>
              <a:off x="395537" y="935530"/>
              <a:ext cx="1329066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308304" y="3154658"/>
            <a:ext cx="1313716" cy="1652777"/>
            <a:chOff x="354118" y="771550"/>
            <a:chExt cx="1370485" cy="1479498"/>
          </a:xfrm>
        </p:grpSpPr>
        <p:sp>
          <p:nvSpPr>
            <p:cNvPr id="61" name="圆角矩形 60"/>
            <p:cNvSpPr/>
            <p:nvPr/>
          </p:nvSpPr>
          <p:spPr>
            <a:xfrm>
              <a:off x="354118" y="771550"/>
              <a:ext cx="1329066" cy="1479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Rectangle 1"/>
            <p:cNvSpPr>
              <a:spLocks noChangeArrowheads="1"/>
            </p:cNvSpPr>
            <p:nvPr/>
          </p:nvSpPr>
          <p:spPr bwMode="auto">
            <a:xfrm>
              <a:off x="395537" y="990632"/>
              <a:ext cx="1329066" cy="105382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10</a:t>
              </a:r>
              <a:endParaRPr lang="zh-CN" altLang="en-US" sz="72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551372" y="3161632"/>
            <a:ext cx="1274014" cy="1652776"/>
            <a:chOff x="395536" y="771549"/>
            <a:chExt cx="1329067" cy="1479500"/>
          </a:xfrm>
        </p:grpSpPr>
        <p:sp>
          <p:nvSpPr>
            <p:cNvPr id="67" name="圆角矩形 66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8" name="Rectangle 1"/>
            <p:cNvSpPr>
              <a:spLocks noChangeArrowheads="1"/>
            </p:cNvSpPr>
            <p:nvPr/>
          </p:nvSpPr>
          <p:spPr bwMode="auto">
            <a:xfrm>
              <a:off x="395536" y="935529"/>
              <a:ext cx="1329067" cy="1164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9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72" name="Rectangle 1"/>
          <p:cNvSpPr>
            <a:spLocks noChangeArrowheads="1"/>
          </p:cNvSpPr>
          <p:nvPr/>
        </p:nvSpPr>
        <p:spPr bwMode="auto">
          <a:xfrm>
            <a:off x="2843808" y="668237"/>
            <a:ext cx="3683261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第一关：我翻你读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164416" y="-20538"/>
            <a:ext cx="2816764" cy="646331"/>
            <a:chOff x="5499652" y="3435846"/>
            <a:chExt cx="2816764" cy="646331"/>
          </a:xfrm>
        </p:grpSpPr>
        <p:sp>
          <p:nvSpPr>
            <p:cNvPr id="70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第三课时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7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80" name="文本框 14"/>
          <p:cNvSpPr txBox="1"/>
          <p:nvPr/>
        </p:nvSpPr>
        <p:spPr>
          <a:xfrm>
            <a:off x="684101" y="652358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复习闯关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14"/>
          <p:cNvSpPr txBox="1"/>
          <p:nvPr/>
        </p:nvSpPr>
        <p:spPr>
          <a:xfrm>
            <a:off x="624427" y="123478"/>
            <a:ext cx="45236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观察图片 认读生字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6155"/>
            <a:ext cx="366860" cy="456338"/>
          </a:xfrm>
          <a:prstGeom prst="rect">
            <a:avLst/>
          </a:prstGeom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 contrast="-2000"/>
                    </a14:imgEffect>
                    <a14:imgEffect>
                      <a14:saturation sat="104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44000" cy="5324140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409433" y="845299"/>
            <a:ext cx="203132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三拼</a:t>
            </a:r>
            <a:r>
              <a:rPr lang="zh-CN" altLang="en-US" sz="3600" b="1" smtClean="0">
                <a:solidFill>
                  <a:schemeClr val="lt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音节</a:t>
            </a:r>
            <a:endParaRPr lang="zh-CN" altLang="en-US" sz="3600" b="1">
              <a:solidFill>
                <a:schemeClr val="lt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09433" y="1941189"/>
            <a:ext cx="295465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整体认</a:t>
            </a:r>
            <a:r>
              <a:rPr lang="zh-CN" altLang="en-US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读</a:t>
            </a:r>
            <a:r>
              <a:rPr lang="zh-CN" altLang="en-US" sz="3600" b="1" smtClean="0">
                <a:solidFill>
                  <a:schemeClr val="lt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音节</a:t>
            </a:r>
            <a:endParaRPr lang="zh-CN" altLang="en-US" sz="3600" b="1">
              <a:solidFill>
                <a:schemeClr val="lt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09433" y="3149555"/>
            <a:ext cx="295465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整体认读</a:t>
            </a:r>
            <a:r>
              <a:rPr lang="zh-CN" altLang="en-US" sz="3600" b="1" smtClean="0">
                <a:solidFill>
                  <a:schemeClr val="lt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音节</a:t>
            </a:r>
            <a:endParaRPr lang="zh-CN" altLang="en-US" sz="3600" b="1">
              <a:solidFill>
                <a:schemeClr val="lt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69623" y="915566"/>
            <a:ext cx="522058" cy="3469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427" y="732823"/>
            <a:ext cx="1499302" cy="974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87624" y="1910630"/>
            <a:ext cx="522058" cy="3469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87624" y="2918742"/>
            <a:ext cx="522058" cy="3469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9572" y="1851670"/>
            <a:ext cx="1044116" cy="7884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1580" y="2859782"/>
            <a:ext cx="1044116" cy="7884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7564" y="3871487"/>
            <a:ext cx="1044116" cy="7884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555776" y="12561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观察插图，说说图上画了什么。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496" y="51470"/>
            <a:ext cx="2610240" cy="720080"/>
            <a:chOff x="377584" y="195486"/>
            <a:chExt cx="2610240" cy="72008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" grpId="0" animBg="1"/>
      <p:bldP spid="3" grpId="0" animBg="1"/>
      <p:bldP spid="20" grpId="0" animBg="1"/>
      <p:bldP spid="21" grpId="0" animBg="1"/>
      <p:bldP spid="15" grpId="0" animBg="1"/>
      <p:bldP spid="16" grpId="0" animBg="1"/>
      <p:bldP spid="17" grpId="0" animBg="1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95536" y="1487562"/>
            <a:ext cx="344956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 contrast="-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26" r="24104" b="3107"/>
          <a:stretch>
            <a:fillRect/>
          </a:stretch>
        </p:blipFill>
        <p:spPr bwMode="auto">
          <a:xfrm>
            <a:off x="4373374" y="811003"/>
            <a:ext cx="4368190" cy="3931004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283968" y="362359"/>
            <a:ext cx="4536504" cy="4441639"/>
            <a:chOff x="3599892" y="483518"/>
            <a:chExt cx="5364596" cy="4320480"/>
          </a:xfrm>
        </p:grpSpPr>
        <p:grpSp>
          <p:nvGrpSpPr>
            <p:cNvPr id="10" name="组合 9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矩形 16"/>
              <p:cNvSpPr/>
              <p:nvPr/>
            </p:nvSpPr>
            <p:spPr>
              <a:xfrm>
                <a:off x="3599892" y="806631"/>
                <a:ext cx="5364596" cy="3997367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39552" y="3664064"/>
            <a:ext cx="45365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摁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遥控</a:t>
            </a:r>
            <a:r>
              <a:rPr lang="zh-CN" altLang="en-US" sz="4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  en  en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3648" y="843558"/>
            <a:ext cx="21307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43558"/>
            <a:ext cx="3091805" cy="343947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39551" y="555526"/>
            <a:ext cx="2293649" cy="229755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6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shì</a:t>
            </a:r>
            <a:r>
              <a:rPr lang="zh-CN" altLang="en-US" sz="115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是</a:t>
            </a: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524346" y="3169575"/>
            <a:ext cx="2968385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可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就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3779912" y="3579862"/>
            <a:ext cx="4320480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我的裙子是绿色的，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红色的。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863" l="1264" r="977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1653"/>
            <a:ext cx="3205943" cy="327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 contrast="-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26" r="24104" b="3107"/>
          <a:stretch>
            <a:fillRect/>
          </a:stretch>
        </p:blipFill>
        <p:spPr bwMode="auto">
          <a:xfrm>
            <a:off x="4373374" y="811003"/>
            <a:ext cx="4368190" cy="3931004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179512" y="1635646"/>
            <a:ext cx="4104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多种形式朗读儿歌，感受儿歌的韵味。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195486"/>
            <a:ext cx="2601813" cy="724323"/>
            <a:chOff x="3410347" y="3719635"/>
            <a:chExt cx="2601813" cy="72432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283968" y="362359"/>
            <a:ext cx="4536504" cy="4441639"/>
            <a:chOff x="3599892" y="483518"/>
            <a:chExt cx="5364596" cy="4320480"/>
          </a:xfrm>
        </p:grpSpPr>
        <p:grpSp>
          <p:nvGrpSpPr>
            <p:cNvPr id="19" name="组合 18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27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8" name="矩形 27"/>
              <p:cNvSpPr/>
              <p:nvPr/>
            </p:nvSpPr>
            <p:spPr>
              <a:xfrm>
                <a:off x="3599892" y="806631"/>
                <a:ext cx="5364596" cy="3997367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696" y="843558"/>
            <a:ext cx="5926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一、我能把音节补充完整。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r="2032"/>
          <a:stretch>
            <a:fillRect/>
          </a:stretch>
        </p:blipFill>
        <p:spPr bwMode="auto">
          <a:xfrm>
            <a:off x="179512" y="1594073"/>
            <a:ext cx="8868795" cy="3209925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062855" y="3592636"/>
            <a:ext cx="6495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à</a:t>
            </a:r>
            <a:endParaRPr lang="zh-CN" altLang="en-US" sz="5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87824" y="3581006"/>
            <a:ext cx="9733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én</a:t>
            </a:r>
            <a:endParaRPr lang="zh-CN" altLang="en-US" sz="5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30905" y="3579862"/>
            <a:ext cx="7970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</a:t>
            </a:r>
            <a:r>
              <a:rPr lang="en-US" altLang="zh-CN" sz="54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5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43067" y="3579862"/>
            <a:ext cx="9893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ūn</a:t>
            </a:r>
            <a:endParaRPr lang="zh-CN" altLang="en-US" sz="5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1520" y="51470"/>
            <a:ext cx="2610240" cy="720080"/>
            <a:chOff x="341328" y="393990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95536" y="411510"/>
            <a:ext cx="5003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二、找一找，连一连。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552" y="1226250"/>
            <a:ext cx="2448272" cy="3312368"/>
            <a:chOff x="539552" y="1226250"/>
            <a:chExt cx="2448272" cy="3312368"/>
          </a:xfrm>
        </p:grpSpPr>
        <p:sp>
          <p:nvSpPr>
            <p:cNvPr id="2" name="圆角矩形 1"/>
            <p:cNvSpPr/>
            <p:nvPr/>
          </p:nvSpPr>
          <p:spPr>
            <a:xfrm>
              <a:off x="539552" y="1226250"/>
              <a:ext cx="2448272" cy="3312368"/>
            </a:xfrm>
            <a:prstGeom prst="roundRect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83569" y="1491630"/>
              <a:ext cx="699230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下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词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石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白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64639" y="1491630"/>
              <a:ext cx="699230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云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桌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语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棋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19872" y="1226250"/>
            <a:ext cx="2448272" cy="3312368"/>
            <a:chOff x="3491880" y="1226250"/>
            <a:chExt cx="2448272" cy="3312368"/>
          </a:xfrm>
        </p:grpSpPr>
        <p:sp>
          <p:nvSpPr>
            <p:cNvPr id="21" name="圆角矩形 20"/>
            <p:cNvSpPr/>
            <p:nvPr/>
          </p:nvSpPr>
          <p:spPr>
            <a:xfrm>
              <a:off x="3491880" y="1226250"/>
              <a:ext cx="2448272" cy="3312368"/>
            </a:xfrm>
            <a:prstGeom prst="roundRect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656746" y="1491630"/>
              <a:ext cx="699230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石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花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人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雪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48064" y="1491630"/>
              <a:ext cx="699230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花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桥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家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草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00192" y="1226250"/>
            <a:ext cx="2448272" cy="3312368"/>
            <a:chOff x="6372200" y="1226250"/>
            <a:chExt cx="2448272" cy="3312368"/>
          </a:xfrm>
        </p:grpSpPr>
        <p:sp>
          <p:nvSpPr>
            <p:cNvPr id="22" name="圆角矩形 21"/>
            <p:cNvSpPr/>
            <p:nvPr/>
          </p:nvSpPr>
          <p:spPr>
            <a:xfrm>
              <a:off x="6372200" y="1226250"/>
              <a:ext cx="2448272" cy="3312368"/>
            </a:xfrm>
            <a:prstGeom prst="roundRect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609074" y="1491630"/>
              <a:ext cx="699230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山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画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下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白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932783" y="1491630"/>
              <a:ext cx="699230" cy="30469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雨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家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纸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石</a:t>
              </a:r>
              <a:endPara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259632" y="1923678"/>
            <a:ext cx="936104" cy="216024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234716" y="2715766"/>
            <a:ext cx="936104" cy="72008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1259632" y="2715766"/>
            <a:ext cx="936104" cy="64807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53451" y="1923678"/>
            <a:ext cx="1042285" cy="224063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139952" y="1923678"/>
            <a:ext cx="1008112" cy="792088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139952" y="2643758"/>
            <a:ext cx="1152128" cy="144016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239635" y="3363838"/>
            <a:ext cx="1052445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117785" y="1995686"/>
            <a:ext cx="1052445" cy="2132037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092280" y="1997014"/>
            <a:ext cx="936104" cy="2130709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092280" y="2667000"/>
            <a:ext cx="936104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7032612" y="1997014"/>
            <a:ext cx="995772" cy="1366824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7032612" y="3363838"/>
            <a:ext cx="995772" cy="83581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39552" y="3664064"/>
            <a:ext cx="45365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饮料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饮料</a:t>
            </a:r>
            <a:r>
              <a:rPr lang="zh-CN" altLang="en-US" sz="4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  in  in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3648" y="843558"/>
            <a:ext cx="159050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54457"/>
            <a:ext cx="2733675" cy="297180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39552" y="3664064"/>
            <a:ext cx="45365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条纹条纹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un un un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3648" y="843558"/>
            <a:ext cx="220445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738" y="919895"/>
            <a:ext cx="3719115" cy="309811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39552" y="3664064"/>
            <a:ext cx="45365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白云白云</a:t>
            </a:r>
            <a:r>
              <a:rPr lang="zh-CN" altLang="en-US" sz="4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vn vn vn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3648" y="843558"/>
            <a:ext cx="216116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</a:t>
            </a:r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798" y="843558"/>
            <a:ext cx="3295650" cy="329565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5034" y="905952"/>
            <a:ext cx="5341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2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4400" b="1" dirty="0">
              <a:solidFill>
                <a:schemeClr val="tx2">
                  <a:lumMod val="75000"/>
                </a:schemeClr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7726" y="2246897"/>
            <a:ext cx="5084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44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9480" y="889575"/>
            <a:ext cx="4812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accent1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5364" y="889575"/>
            <a:ext cx="3097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FF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4400" b="1" dirty="0">
              <a:solidFill>
                <a:srgbClr val="FF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89288" y="889575"/>
            <a:ext cx="505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6600FF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66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7132" y="889575"/>
            <a:ext cx="490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accent3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4400" b="1" dirty="0">
              <a:solidFill>
                <a:schemeClr val="accent3">
                  <a:lumMod val="75000"/>
                </a:schemeClr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743" y="928676"/>
            <a:ext cx="1569660" cy="646331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60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200" dirty="0"/>
              <a:t>单韵母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09106" y="2211710"/>
            <a:ext cx="1107996" cy="646331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60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200" dirty="0"/>
              <a:t>声母</a:t>
            </a:r>
            <a:endParaRPr lang="zh-CN" altLang="en-US" sz="3200" dirty="0"/>
          </a:p>
        </p:txBody>
      </p:sp>
      <p:cxnSp>
        <p:nvCxnSpPr>
          <p:cNvPr id="11" name="直接连接符 10"/>
          <p:cNvCxnSpPr>
            <a:endCxn id="3" idx="1"/>
          </p:cNvCxnSpPr>
          <p:nvPr/>
        </p:nvCxnSpPr>
        <p:spPr>
          <a:xfrm>
            <a:off x="2411760" y="1563638"/>
            <a:ext cx="2305966" cy="106798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503148" y="2889840"/>
            <a:ext cx="2336358" cy="785817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46156" y="1532517"/>
            <a:ext cx="1214446" cy="928694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3574718" y="2961277"/>
            <a:ext cx="1357322" cy="1000132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4396255" y="1853988"/>
            <a:ext cx="857256" cy="214314"/>
          </a:xfrm>
          <a:prstGeom prst="line">
            <a:avLst/>
          </a:prstGeom>
          <a:ln w="31750">
            <a:solidFill>
              <a:srgbClr val="FF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4431974" y="3461343"/>
            <a:ext cx="1143008" cy="142876"/>
          </a:xfrm>
          <a:prstGeom prst="line">
            <a:avLst/>
          </a:prstGeom>
          <a:ln w="31750">
            <a:solidFill>
              <a:srgbClr val="FF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6" idx="2"/>
          </p:cNvCxnSpPr>
          <p:nvPr/>
        </p:nvCxnSpPr>
        <p:spPr>
          <a:xfrm flipH="1">
            <a:off x="5174396" y="1659016"/>
            <a:ext cx="967526" cy="802197"/>
          </a:xfrm>
          <a:prstGeom prst="line">
            <a:avLst/>
          </a:prstGeom>
          <a:ln w="31750">
            <a:solidFill>
              <a:srgbClr val="66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146354" y="2889839"/>
            <a:ext cx="1071570" cy="714380"/>
          </a:xfrm>
          <a:prstGeom prst="line">
            <a:avLst/>
          </a:prstGeom>
          <a:ln w="31750">
            <a:solidFill>
              <a:srgbClr val="66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3" idx="3"/>
            <a:endCxn id="7" idx="2"/>
          </p:cNvCxnSpPr>
          <p:nvPr/>
        </p:nvCxnSpPr>
        <p:spPr>
          <a:xfrm flipV="1">
            <a:off x="5226199" y="1659016"/>
            <a:ext cx="2166353" cy="972602"/>
          </a:xfrm>
          <a:prstGeom prst="line">
            <a:avLst/>
          </a:prstGeom>
          <a:ln w="31750">
            <a:solidFill>
              <a:schemeClr val="accent3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6200000" flipH="1">
            <a:off x="5918278" y="2046477"/>
            <a:ext cx="956225" cy="2357197"/>
          </a:xfrm>
          <a:prstGeom prst="line">
            <a:avLst/>
          </a:prstGeom>
          <a:ln w="31750">
            <a:solidFill>
              <a:schemeClr val="accent3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658951" y="3263406"/>
            <a:ext cx="8579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2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17462" y="3604219"/>
            <a:ext cx="8050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accent1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03412" y="3818533"/>
            <a:ext cx="6431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FF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60212" y="3675657"/>
            <a:ext cx="829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6600FF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46684" y="3461343"/>
            <a:ext cx="10297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chemeClr val="accent3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9830" y="3961410"/>
            <a:ext cx="2087914" cy="770580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前鼻韵母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9512" y="123478"/>
            <a:ext cx="2154230" cy="724589"/>
            <a:chOff x="337765" y="364326"/>
            <a:chExt cx="2154230" cy="72458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32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 animBg="1"/>
      <p:bldP spid="34" grpId="0"/>
      <p:bldP spid="35" grpId="0"/>
      <p:bldP spid="36" grpId="0"/>
      <p:bldP spid="37" grpId="0"/>
      <p:bldP spid="38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0080" y="876657"/>
            <a:ext cx="759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单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韵母家真热闹，小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拜访有礼貌。小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外出不在家，另外五个来拥抱。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1779662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a,n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相抱说平安，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an  an  an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2391730"/>
            <a:ext cx="596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e,n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搀手说感恩，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en  en  en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63688" y="3003798"/>
            <a:ext cx="6009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i,n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见面心相印，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in  in  in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63688" y="3643159"/>
            <a:ext cx="6475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u,n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相会来讨论，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un  un  un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3688" y="4219223"/>
            <a:ext cx="6648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ü,n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紧靠飘彩云，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ün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ün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60" y="123478"/>
            <a:ext cx="4122408" cy="720080"/>
            <a:chOff x="161560" y="267494"/>
            <a:chExt cx="4122408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43608" y="1635646"/>
            <a:ext cx="1003118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2411760" y="2130012"/>
            <a:ext cx="963130" cy="0"/>
          </a:xfrm>
          <a:prstGeom prst="line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93674" y="1635646"/>
            <a:ext cx="1282382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/>
              <a:t>in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220072" y="2130012"/>
            <a:ext cx="108012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662" y="1635646"/>
            <a:ext cx="1537706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/>
              <a:t>yin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043608" y="3304604"/>
            <a:ext cx="1622989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yīn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770838" y="3304604"/>
            <a:ext cx="1601122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yín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515014" y="3299769"/>
            <a:ext cx="1631736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yǐn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289805" y="3299769"/>
            <a:ext cx="1594563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dirty="0" err="1"/>
              <a:t>yìn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79512" y="231296"/>
            <a:ext cx="4248472" cy="724323"/>
            <a:chOff x="3410347" y="3719635"/>
            <a:chExt cx="4248472" cy="72432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KSO_WPP_MARK_KEY" val="30c7c785-ee3d-479e-a196-6393d3d75dec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1220</Words>
  <Application>WPS 演示</Application>
  <PresentationFormat>全屏显示(16:9)</PresentationFormat>
  <Paragraphs>617</Paragraphs>
  <Slides>33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</vt:lpstr>
      <vt:lpstr>宋体</vt:lpstr>
      <vt:lpstr>Wingdings</vt:lpstr>
      <vt:lpstr>汉语拼音</vt:lpstr>
      <vt:lpstr>楷体</vt:lpstr>
      <vt:lpstr>黑体</vt:lpstr>
      <vt:lpstr>华文细黑</vt:lpstr>
      <vt:lpstr>微软雅黑</vt:lpstr>
      <vt:lpstr>Arial Unicode MS</vt:lpstr>
      <vt:lpstr>Calibri</vt:lpstr>
      <vt:lpstr>Times New Roman</vt:lpstr>
      <vt:lpstr>方正粗黑宋简体</vt:lpstr>
      <vt:lpstr>Arial</vt:lpstr>
      <vt:lpstr>幼圆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117</cp:revision>
  <dcterms:created xsi:type="dcterms:W3CDTF">2017-03-17T02:28:00Z</dcterms:created>
  <dcterms:modified xsi:type="dcterms:W3CDTF">2022-11-28T13:04:38Z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B7946F5C5B9C449CAAA7AAA0006D7513</vt:lpwstr>
  </property>
</Properties>
</file>