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1190" r:id="rId5"/>
    <p:sldId id="1175" r:id="rId6"/>
    <p:sldId id="1191" r:id="rId7"/>
    <p:sldId id="1177" r:id="rId8"/>
    <p:sldId id="1192" r:id="rId9"/>
    <p:sldId id="1184" r:id="rId10"/>
    <p:sldId id="1186" r:id="rId11"/>
    <p:sldId id="1193" r:id="rId12"/>
    <p:sldId id="1194" r:id="rId13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7"/>
    </p:embeddedFont>
    <p:embeddedFont>
      <p:font typeface="黑体" panose="02010609060101010101" pitchFamily="49" charset="-122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custDataLst>
    <p:tags r:id="rId2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F1FF"/>
    <a:srgbClr val="D2F5B9"/>
    <a:srgbClr val="D1F5B8"/>
    <a:srgbClr val="ECAAC3"/>
    <a:srgbClr val="F9680D"/>
    <a:srgbClr val="53B948"/>
    <a:srgbClr val="0000FF"/>
    <a:srgbClr val="CC6600"/>
    <a:srgbClr val="98D26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78597" autoAdjust="0"/>
  </p:normalViewPr>
  <p:slideViewPr>
    <p:cSldViewPr>
      <p:cViewPr>
        <p:scale>
          <a:sx n="100" d="100"/>
          <a:sy n="100" d="100"/>
        </p:scale>
        <p:origin x="-672" y="-402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1F5B8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537"/>
            <a:ext cx="9144000" cy="5164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23478"/>
            <a:ext cx="1017948" cy="4023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7.wdp"/><Relationship Id="rId3" Type="http://schemas.openxmlformats.org/officeDocument/2006/relationships/image" Target="../media/image6.png"/><Relationship Id="rId2" Type="http://schemas.microsoft.com/office/2007/relationships/hdphoto" Target="../media/image5.wdp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14230" y="1275606"/>
            <a:ext cx="741682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口语</a:t>
            </a:r>
            <a:r>
              <a:rPr lang="zh-CN" altLang="en-US" sz="5400" b="1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交际：我们</a:t>
            </a:r>
            <a:r>
              <a:rPr lang="zh-CN" altLang="en-US" sz="5400" b="1" dirty="0" smtClean="0">
                <a:ln w="9525">
                  <a:noFill/>
                  <a:prstDash val="solid"/>
                </a:ln>
                <a:latin typeface="楷体" panose="02010609060101010101" pitchFamily="49" charset="-122"/>
                <a:ea typeface="楷体" panose="02010609060101010101" pitchFamily="49" charset="-122"/>
              </a:rPr>
              <a:t>做朋友</a:t>
            </a:r>
            <a:endParaRPr lang="zh-CN" altLang="en-US" sz="5400" b="1" dirty="0">
              <a:ln w="9525">
                <a:noFill/>
                <a:prstDash val="solid"/>
              </a:ln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504" y="51470"/>
            <a:ext cx="30716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一年级 上册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067694"/>
            <a:ext cx="3245049" cy="29132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536" y="-2924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实践活动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0732" y="843558"/>
            <a:ext cx="64795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课间</a:t>
            </a:r>
            <a:r>
              <a:rPr lang="zh-CN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和新朋友一起玩游戏。</a:t>
            </a:r>
            <a:endParaRPr lang="zh-CN" altLang="zh-CN" sz="36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3600" b="1" smtClean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zh-CN" sz="3600" b="1">
                <a:latin typeface="宋体" panose="02010600030101010101" pitchFamily="2" charset="-122"/>
                <a:ea typeface="宋体" panose="02010600030101010101" pitchFamily="2" charset="-122"/>
              </a:rPr>
              <a:t>邻居小朋友交朋友。</a:t>
            </a:r>
            <a:endParaRPr lang="zh-CN" altLang="zh-CN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3" name="Picture 3" descr="C:\Users\Administrator\Desktop\5c2316b29c86f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444"/>
            <a:ext cx="42862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7584" y="843558"/>
            <a:ext cx="7776864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3600" b="1" smtClean="0">
                <a:ln w="0"/>
                <a:latin typeface="宋体" panose="02010600030101010101" pitchFamily="2" charset="-122"/>
                <a:ea typeface="宋体" panose="02010600030101010101" pitchFamily="2" charset="-122"/>
              </a:rPr>
              <a:t>    同学们</a:t>
            </a:r>
            <a:r>
              <a:rPr lang="zh-CN" altLang="en-US" sz="3600" b="1">
                <a:ln w="0"/>
                <a:latin typeface="宋体" panose="02010600030101010101" pitchFamily="2" charset="-122"/>
                <a:ea typeface="宋体" panose="02010600030101010101" pitchFamily="2" charset="-122"/>
              </a:rPr>
              <a:t>，开学这么久，你认识哪些新同学了</a:t>
            </a:r>
            <a:r>
              <a:rPr lang="zh-CN" altLang="en-US" sz="3600" b="1" smtClean="0">
                <a:ln w="0"/>
                <a:latin typeface="宋体" panose="02010600030101010101" pitchFamily="2" charset="-122"/>
                <a:ea typeface="宋体" panose="02010600030101010101" pitchFamily="2" charset="-122"/>
              </a:rPr>
              <a:t>？你</a:t>
            </a:r>
            <a:r>
              <a:rPr lang="zh-CN" altLang="en-US" sz="3600" b="1">
                <a:ln w="0"/>
                <a:latin typeface="宋体" panose="02010600030101010101" pitchFamily="2" charset="-122"/>
                <a:ea typeface="宋体" panose="02010600030101010101" pitchFamily="2" charset="-122"/>
              </a:rPr>
              <a:t>还有哪些同学不太熟呢？在学校中，交的朋友越多，你的快乐就越多。今天让我们一起来学习如何交到好朋友吧！</a:t>
            </a:r>
            <a:endParaRPr lang="zh-CN" altLang="en-US" sz="3600" b="1" cap="none" spc="0" dirty="0">
              <a:ln w="0"/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3223" y="-2924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谈话导入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555526"/>
            <a:ext cx="770485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latin typeface="宋体" panose="02010600030101010101" pitchFamily="2" charset="-122"/>
                <a:ea typeface="宋体" panose="02010600030101010101" pitchFamily="2" charset="-122"/>
              </a:rPr>
              <a:t>观察教材插图：图中小朋友是如何交谈的？</a:t>
            </a:r>
            <a:endParaRPr lang="zh-CN" altLang="en-US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9207" y="-2053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交际指导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532" b="96203" l="0" r="94828">
                        <a14:foregroundMark x1="55603" y1="50633" x2="61207" y2="91139"/>
                        <a14:foregroundMark x1="59052" y1="47152" x2="43534" y2="51582"/>
                        <a14:foregroundMark x1="39655" y1="50949" x2="43103" y2="50633"/>
                        <a14:foregroundMark x1="67241" y1="86392" x2="73276" y2="88924"/>
                        <a14:foregroundMark x1="46552" y1="86709" x2="57759" y2="87025"/>
                        <a14:foregroundMark x1="51293" y1="55380" x2="47845" y2="58544"/>
                        <a14:foregroundMark x1="80172" y1="63291" x2="78017" y2="60127"/>
                        <a14:foregroundMark x1="35776" y1="63608" x2="31897" y2="63924"/>
                        <a14:foregroundMark x1="68534" y1="26899" x2="78448" y2="28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218" y="3332574"/>
            <a:ext cx="1329540" cy="181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云形标注 2"/>
          <p:cNvSpPr/>
          <p:nvPr/>
        </p:nvSpPr>
        <p:spPr>
          <a:xfrm>
            <a:off x="1721235" y="1267067"/>
            <a:ext cx="4356484" cy="1457238"/>
          </a:xfrm>
          <a:prstGeom prst="cloudCallout">
            <a:avLst>
              <a:gd name="adj1" fmla="val -36197"/>
              <a:gd name="adj2" fmla="val 81080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r>
              <a:rPr lang="zh-CN" altLang="en-US" sz="3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喜欢踢毽子，你呢</a:t>
            </a:r>
            <a:r>
              <a:rPr lang="zh-CN" altLang="en-US" sz="3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云形标注 14"/>
          <p:cNvSpPr/>
          <p:nvPr/>
        </p:nvSpPr>
        <p:spPr>
          <a:xfrm>
            <a:off x="3563888" y="1214189"/>
            <a:ext cx="5436095" cy="2293665"/>
          </a:xfrm>
          <a:prstGeom prst="cloudCallout">
            <a:avLst>
              <a:gd name="adj1" fmla="val -3383"/>
              <a:gd name="adj2" fmla="val 80395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108000" rIns="0" bIns="108000" rtlCol="0" anchor="ctr" anchorCtr="0"/>
          <a:lstStyle/>
          <a:p>
            <a:r>
              <a:rPr lang="zh-CN" altLang="en-US" sz="3600" b="1" spc="-25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spc="-25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也喜欢踢毽子。放学后我们一起去踢毽子吧！</a:t>
            </a:r>
            <a:endParaRPr lang="zh-CN" altLang="en-US" sz="3600" b="1" spc="-25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云形标注 15"/>
          <p:cNvSpPr/>
          <p:nvPr/>
        </p:nvSpPr>
        <p:spPr>
          <a:xfrm>
            <a:off x="-11385" y="1505501"/>
            <a:ext cx="1727684" cy="980370"/>
          </a:xfrm>
          <a:prstGeom prst="cloudCallout">
            <a:avLst>
              <a:gd name="adj1" fmla="val 23773"/>
              <a:gd name="adj2" fmla="val 133349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好啊！</a:t>
            </a:r>
            <a:endParaRPr lang="zh-CN" altLang="en-US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0" b="100000" l="2874" r="96552"/>
                    </a14:imgEffect>
                    <a14:imgEffect>
                      <a14:brightnessContrast brigh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51059"/>
            <a:ext cx="1080120" cy="188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90" b="100000" l="2874" r="96552"/>
                    </a14:imgEffect>
                    <a14:imgEffect>
                      <a14:brightnessContrast brigh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3059"/>
            <a:ext cx="1080120" cy="188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云形标注 2"/>
          <p:cNvSpPr/>
          <p:nvPr/>
        </p:nvSpPr>
        <p:spPr>
          <a:xfrm>
            <a:off x="1871700" y="1419862"/>
            <a:ext cx="2520280" cy="1399115"/>
          </a:xfrm>
          <a:prstGeom prst="cloudCallout">
            <a:avLst>
              <a:gd name="adj1" fmla="val -16082"/>
              <a:gd name="adj2" fmla="val 76505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喜欢踢毽子，你呢</a:t>
            </a:r>
            <a:r>
              <a:rPr lang="zh-CN" altLang="en-US" sz="28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云形标注 14"/>
          <p:cNvSpPr/>
          <p:nvPr/>
        </p:nvSpPr>
        <p:spPr>
          <a:xfrm>
            <a:off x="4661176" y="1358205"/>
            <a:ext cx="4482824" cy="1645593"/>
          </a:xfrm>
          <a:prstGeom prst="cloudCallout">
            <a:avLst>
              <a:gd name="adj1" fmla="val -3383"/>
              <a:gd name="adj2" fmla="val 80395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0" tIns="108000" rIns="0" bIns="108000" rtlCol="0" anchor="ctr" anchorCtr="0"/>
          <a:lstStyle/>
          <a:p>
            <a:r>
              <a:rPr lang="zh-CN" altLang="en-US" sz="2800" b="1" spc="-25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2800" b="1" spc="-25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也喜欢踢毽子。放学后我们一起去踢毽子吧！</a:t>
            </a:r>
            <a:endParaRPr lang="zh-CN" altLang="en-US" sz="2800" b="1" spc="-25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536362"/>
            <a:ext cx="4542478" cy="523220"/>
          </a:xfrm>
          <a:prstGeom prst="rect">
            <a:avLst/>
          </a:prstGeom>
          <a:solidFill>
            <a:schemeClr val="bg1"/>
          </a:solidFill>
          <a:ln w="41275">
            <a:solidFill>
              <a:schemeClr val="bg1">
                <a:alpha val="87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向朋友说说自己的兴趣爱好。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2001" y="843558"/>
            <a:ext cx="4020479" cy="523220"/>
          </a:xfrm>
          <a:prstGeom prst="rect">
            <a:avLst/>
          </a:prstGeom>
          <a:solidFill>
            <a:schemeClr val="bg1"/>
          </a:solidFill>
          <a:ln w="41275">
            <a:solidFill>
              <a:schemeClr val="bg1">
                <a:alpha val="87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邀请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朋友和自己一起玩。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3553440"/>
            <a:ext cx="4556633" cy="523220"/>
          </a:xfrm>
          <a:prstGeom prst="rect">
            <a:avLst/>
          </a:prstGeom>
          <a:solidFill>
            <a:schemeClr val="bg1"/>
          </a:solidFill>
          <a:ln w="41275">
            <a:solidFill>
              <a:schemeClr val="bg1">
                <a:alpha val="87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宋体" panose="02010600030101010101" pitchFamily="2" charset="-122"/>
                <a:ea typeface="宋体" panose="02010600030101010101" pitchFamily="2" charset="-122"/>
              </a:rPr>
              <a:t>还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可以问问朋友有什么爱好。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云形标注 12"/>
          <p:cNvSpPr/>
          <p:nvPr/>
        </p:nvSpPr>
        <p:spPr>
          <a:xfrm>
            <a:off x="144016" y="2344094"/>
            <a:ext cx="1403648" cy="631962"/>
          </a:xfrm>
          <a:prstGeom prst="cloudCallout">
            <a:avLst>
              <a:gd name="adj1" fmla="val 23773"/>
              <a:gd name="adj2" fmla="val 133349"/>
            </a:avLst>
          </a:prstGeom>
          <a:solidFill>
            <a:schemeClr val="accent3">
              <a:lumMod val="20000"/>
              <a:lumOff val="80000"/>
            </a:schemeClr>
          </a:solidFill>
          <a:ln w="158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好啊！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32" b="96203" l="0" r="94828">
                        <a14:foregroundMark x1="55603" y1="50633" x2="61207" y2="91139"/>
                        <a14:foregroundMark x1="59052" y1="47152" x2="43534" y2="51582"/>
                        <a14:foregroundMark x1="39655" y1="50949" x2="43103" y2="50633"/>
                        <a14:foregroundMark x1="67241" y1="86392" x2="73276" y2="88924"/>
                        <a14:foregroundMark x1="46552" y1="86709" x2="57759" y2="87025"/>
                        <a14:foregroundMark x1="51293" y1="55380" x2="47845" y2="58544"/>
                        <a14:foregroundMark x1="80172" y1="63291" x2="78017" y2="60127"/>
                        <a14:foregroundMark x1="35776" y1="63608" x2="31897" y2="63924"/>
                        <a14:foregroundMark x1="68534" y1="26899" x2="78448" y2="28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218" y="3332574"/>
            <a:ext cx="1329540" cy="181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19672" y="915566"/>
            <a:ext cx="6192688" cy="3328027"/>
          </a:xfrm>
          <a:prstGeom prst="rect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 w="53975">
            <a:solidFill>
              <a:schemeClr val="bg1">
                <a:alpha val="76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双方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先互相问好，介绍自己的名字等基本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信息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6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3600" b="1" smtClean="0">
                <a:latin typeface="楷体" panose="02010609060101010101" pitchFamily="49" charset="-122"/>
                <a:ea typeface="楷体" panose="02010609060101010101" pitchFamily="49" charset="-122"/>
              </a:rPr>
              <a:t>说出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自己的喜好，询问对方的喜好，邀请对方参加某项活动或游戏。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139952" y="-2053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532" b="96203" l="0" r="94828">
                        <a14:foregroundMark x1="55603" y1="50633" x2="61207" y2="91139"/>
                        <a14:foregroundMark x1="59052" y1="47152" x2="43534" y2="51582"/>
                        <a14:foregroundMark x1="39655" y1="50949" x2="43103" y2="50633"/>
                        <a14:foregroundMark x1="67241" y1="86392" x2="73276" y2="88924"/>
                        <a14:foregroundMark x1="46552" y1="86709" x2="57759" y2="87025"/>
                        <a14:foregroundMark x1="51293" y1="55380" x2="47845" y2="58544"/>
                        <a14:foregroundMark x1="80172" y1="63291" x2="78017" y2="60127"/>
                        <a14:foregroundMark x1="35776" y1="63608" x2="31897" y2="63924"/>
                        <a14:foregroundMark x1="68534" y1="26899" x2="78448" y2="28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232323"/>
            <a:ext cx="1081289" cy="147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0" b="100000" l="2874" r="96552"/>
                    </a14:imgEffect>
                    <a14:imgEffect>
                      <a14:brightnessContrast brigh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9662"/>
            <a:ext cx="1080120" cy="188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2532" b="96203" l="0" r="94828">
                        <a14:foregroundMark x1="55603" y1="50633" x2="61207" y2="91139"/>
                        <a14:foregroundMark x1="59052" y1="47152" x2="43534" y2="51582"/>
                        <a14:foregroundMark x1="39655" y1="50949" x2="43103" y2="50633"/>
                        <a14:foregroundMark x1="67241" y1="86392" x2="73276" y2="88924"/>
                        <a14:foregroundMark x1="46552" y1="86709" x2="57759" y2="87025"/>
                        <a14:foregroundMark x1="51293" y1="55380" x2="47845" y2="58544"/>
                        <a14:foregroundMark x1="80172" y1="63291" x2="78017" y2="60127"/>
                        <a14:foregroundMark x1="35776" y1="63608" x2="31897" y2="63924"/>
                        <a14:foregroundMark x1="68534" y1="26899" x2="78448" y2="281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000" y="1103886"/>
            <a:ext cx="1587510" cy="216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557019" y="479104"/>
            <a:ext cx="6039317" cy="6524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两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位同学交流时，眼睛是怎样的？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907704" y="3291830"/>
            <a:ext cx="5688632" cy="1488835"/>
            <a:chOff x="2327638" y="3348653"/>
            <a:chExt cx="5688632" cy="1488835"/>
          </a:xfrm>
        </p:grpSpPr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2327638" y="3348653"/>
              <a:ext cx="5688632" cy="143395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5875">
              <a:solidFill>
                <a:schemeClr val="accent3">
                  <a:lumMod val="75000"/>
                </a:schemeClr>
              </a:solidFill>
              <a:prstDash val="soli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>
                <a:defRPr sz="28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mtClean="0"/>
                <a:t>    </a:t>
              </a:r>
              <a:r>
                <a:rPr lang="zh-CN" altLang="en-US" smtClean="0">
                  <a:solidFill>
                    <a:schemeClr val="accent3">
                      <a:lumMod val="75000"/>
                    </a:schemeClr>
                  </a:solidFill>
                </a:rPr>
                <a:t>◎</a:t>
              </a:r>
              <a:r>
                <a:rPr lang="zh-CN" altLang="en-US" sz="3600" smtClean="0"/>
                <a:t>说话</a:t>
              </a:r>
              <a:r>
                <a:rPr lang="zh-CN" altLang="en-US" sz="3600"/>
                <a:t>的</a:t>
              </a:r>
              <a:r>
                <a:rPr lang="zh-CN" altLang="en-US" sz="3600" smtClean="0"/>
                <a:t>时候</a:t>
              </a:r>
              <a:r>
                <a:rPr lang="en-US" altLang="zh-CN" sz="3600" smtClean="0"/>
                <a:t>,</a:t>
              </a:r>
              <a:r>
                <a:rPr lang="zh-CN" altLang="en-US" sz="3600" smtClean="0"/>
                <a:t>看着</a:t>
              </a:r>
              <a:endParaRPr lang="en-US" altLang="zh-CN" sz="3600" smtClean="0"/>
            </a:p>
            <a:p>
              <a:pPr>
                <a:lnSpc>
                  <a:spcPct val="120000"/>
                </a:lnSpc>
              </a:pPr>
              <a:r>
                <a:rPr lang="en-US" altLang="zh-CN" sz="3600"/>
                <a:t> </a:t>
              </a:r>
              <a:r>
                <a:rPr lang="en-US" altLang="zh-CN" sz="3600" smtClean="0"/>
                <a:t>    </a:t>
              </a:r>
              <a:r>
                <a:rPr lang="zh-CN" altLang="en-US" sz="3600" smtClean="0"/>
                <a:t>对方</a:t>
              </a:r>
              <a:r>
                <a:rPr lang="zh-CN" altLang="en-US" sz="3600"/>
                <a:t>的</a:t>
              </a:r>
              <a:r>
                <a:rPr lang="zh-CN" altLang="en-US" sz="3600" smtClean="0"/>
                <a:t>眼睛</a:t>
              </a:r>
              <a:r>
                <a:rPr lang="zh-CN" altLang="en-US" sz="3600"/>
                <a:t>。</a:t>
              </a:r>
              <a:endParaRPr lang="zh-CN" altLang="en-US" sz="3200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483768" y="3348653"/>
              <a:ext cx="288032" cy="1433953"/>
              <a:chOff x="2411760" y="3348653"/>
              <a:chExt cx="288032" cy="143395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2411760" y="3435846"/>
                <a:ext cx="122624" cy="1274752"/>
                <a:chOff x="2411760" y="3435846"/>
                <a:chExt cx="122624" cy="1274752"/>
              </a:xfrm>
            </p:grpSpPr>
            <p:sp>
              <p:nvSpPr>
                <p:cNvPr id="2" name="椭圆 1"/>
                <p:cNvSpPr/>
                <p:nvPr/>
              </p:nvSpPr>
              <p:spPr>
                <a:xfrm>
                  <a:off x="2411760" y="3435846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2411760" y="3666272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2411760" y="3896698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2411760" y="4127124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2411760" y="4357550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>
                  <a:off x="2411760" y="4587974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6" name="直接连接符 5"/>
              <p:cNvCxnSpPr/>
              <p:nvPr/>
            </p:nvCxnSpPr>
            <p:spPr>
              <a:xfrm>
                <a:off x="2699792" y="3348653"/>
                <a:ext cx="0" cy="1433953"/>
              </a:xfrm>
              <a:prstGeom prst="line">
                <a:avLst/>
              </a:prstGeom>
              <a:ln w="158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 flipH="1">
              <a:off x="7584222" y="3403535"/>
              <a:ext cx="288032" cy="1433953"/>
              <a:chOff x="1559778" y="3388350"/>
              <a:chExt cx="288032" cy="1433953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559778" y="3435846"/>
                <a:ext cx="122624" cy="1274752"/>
                <a:chOff x="1559778" y="3435846"/>
                <a:chExt cx="122624" cy="1274752"/>
              </a:xfrm>
            </p:grpSpPr>
            <p:sp>
              <p:nvSpPr>
                <p:cNvPr id="26" name="椭圆 25"/>
                <p:cNvSpPr/>
                <p:nvPr/>
              </p:nvSpPr>
              <p:spPr>
                <a:xfrm>
                  <a:off x="1559778" y="3435846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559778" y="3666272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>
                  <a:off x="1559778" y="3896698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椭圆 28"/>
                <p:cNvSpPr/>
                <p:nvPr/>
              </p:nvSpPr>
              <p:spPr>
                <a:xfrm>
                  <a:off x="1559778" y="4127124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>
                  <a:off x="1559778" y="4357550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1559778" y="4587974"/>
                  <a:ext cx="122624" cy="12262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>
                  <a:innerShdw blurRad="63500" dist="25400" dir="18900000">
                    <a:prstClr val="black">
                      <a:alpha val="50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>
                <a:off x="1847810" y="3388350"/>
                <a:ext cx="0" cy="1433953"/>
              </a:xfrm>
              <a:prstGeom prst="line">
                <a:avLst/>
              </a:prstGeom>
              <a:ln w="1587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0" b="100000" l="2874" r="96552"/>
                    </a14:imgEffect>
                    <a14:imgEffect>
                      <a14:brightnessContrast brigh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44585"/>
            <a:ext cx="1152128" cy="2006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3568" y="699542"/>
            <a:ext cx="8208912" cy="297312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600" b="1" dirty="0" smtClean="0">
                <a:latin typeface="宋体" panose="02010600030101010101" pitchFamily="2" charset="-122"/>
              </a:rPr>
              <a:t>    让我们跟着音乐去寻找自己的新</a:t>
            </a:r>
            <a:r>
              <a:rPr lang="zh-CN" altLang="en-US" sz="3600" b="1" smtClean="0">
                <a:latin typeface="宋体" panose="02010600030101010101" pitchFamily="2" charset="-122"/>
              </a:rPr>
              <a:t>朋友吧！音乐停止后，请你站到</a:t>
            </a:r>
            <a:r>
              <a:rPr lang="zh-CN" altLang="en-US" sz="3600" b="1">
                <a:latin typeface="宋体" panose="02010600030101010101" pitchFamily="2" charset="-122"/>
              </a:rPr>
              <a:t>自己想交往的朋友面前，向对方进行自我介绍，并就自己感兴趣的话题和对方交流</a:t>
            </a:r>
            <a:r>
              <a:rPr lang="zh-CN" altLang="en-US" sz="3600" b="1" smtClean="0">
                <a:latin typeface="宋体" panose="02010600030101010101" pitchFamily="2" charset="-122"/>
              </a:rPr>
              <a:t>。</a:t>
            </a:r>
            <a:endParaRPr lang="zh-CN" altLang="en-US" sz="3600" b="1" dirty="0">
              <a:latin typeface="宋体" panose="02010600030101010101" pitchFamily="2" charset="-122"/>
            </a:endParaRPr>
          </a:p>
        </p:txBody>
      </p:sp>
      <p:pic>
        <p:nvPicPr>
          <p:cNvPr id="4" name="找朋友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014984" y="3718592"/>
            <a:ext cx="880864" cy="8808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95536" y="-2053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smtClean="0">
                <a:latin typeface="黑体" panose="02010609060101010101" pitchFamily="49" charset="-122"/>
                <a:ea typeface="黑体" panose="02010609060101010101" pitchFamily="49" charset="-122"/>
              </a:rPr>
              <a:t>交际活动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6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5b35d0f5b550c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9854"/>
            <a:ext cx="9144000" cy="308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1560" y="486883"/>
            <a:ext cx="8245806" cy="201285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3200" b="1" smtClean="0">
                <a:latin typeface="宋体" panose="02010600030101010101" pitchFamily="2" charset="-122"/>
              </a:rPr>
              <a:t>    假如</a:t>
            </a:r>
            <a:r>
              <a:rPr lang="zh-CN" altLang="en-US" sz="3200" b="1">
                <a:latin typeface="宋体" panose="02010600030101010101" pitchFamily="2" charset="-122"/>
              </a:rPr>
              <a:t>你和妈妈一起在小区的游乐场玩耍，看到了下面的几个小朋友，你想和谁成为新朋友，选择一个去和他（她）交谈吧！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istrator\Desktop\5b35d0f5b550c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100" y="3000768"/>
            <a:ext cx="2342771" cy="215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95536" y="240199"/>
            <a:ext cx="4284216" cy="1569660"/>
          </a:xfrm>
          <a:prstGeom prst="rect">
            <a:avLst/>
          </a:prstGeom>
          <a:solidFill>
            <a:srgbClr val="D2F5B9"/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r>
              <a:rPr lang="en-US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你好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，我叫</a:t>
            </a:r>
            <a:r>
              <a:rPr lang="zh-CN" altLang="en-US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明明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，今年</a:t>
            </a:r>
            <a:r>
              <a:rPr lang="en-US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岁了。你叫什么名字？你多大了？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239926" y="732641"/>
            <a:ext cx="3532652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lvl="0"/>
            <a:r>
              <a:rPr lang="en-US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你好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，我叫楠楠，我今年</a:t>
            </a:r>
            <a:r>
              <a:rPr lang="en-US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岁了。</a:t>
            </a:r>
            <a:endParaRPr lang="zh-CN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1909162"/>
            <a:ext cx="2578706" cy="2554545"/>
          </a:xfrm>
          <a:prstGeom prst="rect">
            <a:avLst/>
          </a:prstGeom>
          <a:solidFill>
            <a:srgbClr val="D2F5B9"/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lvl="0"/>
            <a:r>
              <a:rPr lang="en-US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楠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楠，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的足球踢得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真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好！我也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喜欢</a:t>
            </a: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踢足球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44209" y="1909162"/>
            <a:ext cx="2342770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"/>
          </a:effectLst>
        </p:spPr>
        <p:txBody>
          <a:bodyPr wrap="square">
            <a:spAutoFit/>
          </a:bodyPr>
          <a:lstStyle/>
          <a:p>
            <a:pPr lvl="0"/>
            <a:r>
              <a:rPr lang="en-US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正想找个朋友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一起</a:t>
            </a: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踢球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！我们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一起</a:t>
            </a:r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玩</a:t>
            </a:r>
            <a:r>
              <a:rPr lang="zh-CN" altLang="zh-CN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吧</a:t>
            </a:r>
            <a:r>
              <a:rPr lang="zh-CN" altLang="zh-CN" sz="3200" b="1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5536" y="4515966"/>
            <a:ext cx="1420582" cy="584775"/>
          </a:xfrm>
          <a:prstGeom prst="rect">
            <a:avLst/>
          </a:prstGeom>
          <a:solidFill>
            <a:srgbClr val="D2F5B9"/>
          </a:solidFill>
          <a:effectLst>
            <a:softEdge rad="31750"/>
          </a:effectLst>
        </p:spPr>
        <p:txBody>
          <a:bodyPr wrap="none">
            <a:spAutoFit/>
          </a:bodyPr>
          <a:lstStyle/>
          <a:p>
            <a:pPr lvl="0"/>
            <a:r>
              <a:rPr lang="zh-CN" altLang="en-US" sz="3200" b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好啊！</a:t>
            </a:r>
            <a:endParaRPr lang="zh-CN" altLang="zh-CN" sz="3200" b="1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0" b="100000" l="2874" r="96552"/>
                    </a14:imgEffect>
                    <a14:imgEffect>
                      <a14:brightnessContrast bright="20000"/>
                    </a14:imgEffect>
                    <a14:imgEffect>
                      <a14:colorTemperature colorTemp="7200"/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375" y="2968745"/>
            <a:ext cx="1164314" cy="20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10" grpId="0" animBg="1"/>
    </p:bldLst>
  </p:timing>
</p:sld>
</file>

<file path=ppt/tags/tag1.xml><?xml version="1.0" encoding="utf-8"?>
<p:tagLst xmlns:p="http://schemas.openxmlformats.org/presentationml/2006/main">
  <p:tag name="[PLUGINVER]" val="10"/>
  <p:tag name="KSO_WM_DOC_GUID" val="{a670bd72-02f6-477a-83e0-b043ec368a5b}"/>
  <p:tag name="KSO_WPP_MARK_KEY" val="3c45a55f-0d7b-4454-bb4c-c97e6531c6f2"/>
  <p:tag name="COMMONDATA" val="eyJoZGlkIjoiMDUzMmRhYzhkNzM3Y2ZlODExZjhhYzliMDJjYzA0ZGIifQ=="/>
</p:tagLst>
</file>

<file path=ppt/theme/theme1.xml><?xml version="1.0" encoding="utf-8"?>
<a:theme xmlns:a="http://schemas.openxmlformats.org/drawingml/2006/main" name="课件主题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608</Words>
  <Application>WPS 演示</Application>
  <PresentationFormat>全屏显示(16:9)</PresentationFormat>
  <Paragraphs>61</Paragraphs>
  <Slides>10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楷体</vt:lpstr>
      <vt:lpstr>黑体</vt:lpstr>
      <vt:lpstr>Calibri</vt:lpstr>
      <vt:lpstr>Xingkai SC</vt:lpstr>
      <vt:lpstr>微软雅黑</vt:lpstr>
      <vt:lpstr>Arial Unicode MS</vt:lpstr>
      <vt:lpstr>Times New Roman</vt:lpstr>
      <vt:lpstr>课件主题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338</cp:revision>
  <dcterms:created xsi:type="dcterms:W3CDTF">2017-03-17T02:28:00Z</dcterms:created>
  <dcterms:modified xsi:type="dcterms:W3CDTF">2022-11-28T13:31:37Z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FA21F071D4044287B0A6F6DFEC72C8C9</vt:lpwstr>
  </property>
</Properties>
</file>