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emf" ContentType="image/x-e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sldIdLst>
    <p:sldId id="462" r:id="rId3"/>
    <p:sldId id="998" r:id="rId5"/>
    <p:sldId id="1053" r:id="rId6"/>
    <p:sldId id="1051" r:id="rId7"/>
    <p:sldId id="1052" r:id="rId8"/>
    <p:sldId id="1041" r:id="rId9"/>
    <p:sldId id="1042" r:id="rId10"/>
    <p:sldId id="1036" r:id="rId11"/>
    <p:sldId id="1044" r:id="rId12"/>
    <p:sldId id="1054" r:id="rId13"/>
    <p:sldId id="1039" r:id="rId14"/>
    <p:sldId id="1040" r:id="rId15"/>
    <p:sldId id="1003" r:id="rId16"/>
    <p:sldId id="1055" r:id="rId17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21"/>
    </p:embeddedFont>
    <p:embeddedFont>
      <p:font typeface="黑体" panose="02010609060101010101" pitchFamily="49" charset="-122"/>
      <p:regular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</p:embeddedFontLst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F5B9"/>
    <a:srgbClr val="D1F5B8"/>
    <a:srgbClr val="0000FF"/>
    <a:srgbClr val="FF6600"/>
    <a:srgbClr val="FF5050"/>
    <a:srgbClr val="FFFFCC"/>
    <a:srgbClr val="ECAAC3"/>
    <a:srgbClr val="CBF1FF"/>
    <a:srgbClr val="53B948"/>
    <a:srgbClr val="29A6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7" autoAdjust="0"/>
    <p:restoredTop sz="92913" autoAdjust="0"/>
  </p:normalViewPr>
  <p:slideViewPr>
    <p:cSldViewPr>
      <p:cViewPr>
        <p:scale>
          <a:sx n="100" d="100"/>
          <a:sy n="100" d="100"/>
        </p:scale>
        <p:origin x="-600" y="-402"/>
      </p:cViewPr>
      <p:guideLst>
        <p:guide orient="horz" pos="1618"/>
        <p:guide pos="2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gs" Target="tags/tag1.xml"/><Relationship Id="rId26" Type="http://schemas.openxmlformats.org/officeDocument/2006/relationships/font" Target="fonts/font6.fntdata"/><Relationship Id="rId25" Type="http://schemas.openxmlformats.org/officeDocument/2006/relationships/font" Target="fonts/font5.fntdata"/><Relationship Id="rId24" Type="http://schemas.openxmlformats.org/officeDocument/2006/relationships/font" Target="fonts/font4.fntdata"/><Relationship Id="rId23" Type="http://schemas.openxmlformats.org/officeDocument/2006/relationships/font" Target="fonts/font3.fntdata"/><Relationship Id="rId22" Type="http://schemas.openxmlformats.org/officeDocument/2006/relationships/font" Target="fonts/font2.fntdata"/><Relationship Id="rId21" Type="http://schemas.openxmlformats.org/officeDocument/2006/relationships/font" Target="fonts/font1.fntdata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3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2.png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60dc9ae0e03df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50" y="0"/>
            <a:ext cx="916255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23478"/>
            <a:ext cx="1017948" cy="4023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slide" Target="slide8.xml"/><Relationship Id="rId2" Type="http://schemas.openxmlformats.org/officeDocument/2006/relationships/slide" Target="slide2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6.GIF"/><Relationship Id="rId3" Type="http://schemas.openxmlformats.org/officeDocument/2006/relationships/image" Target="../media/image22.png"/><Relationship Id="rId2" Type="http://schemas.openxmlformats.org/officeDocument/2006/relationships/hyperlink" Target="&#36164;&#26009;&#38142;&#25509;/&#35270;&#39057;/&#35838;&#25991;&#26391;&#35835;&#35821;&#25991;&#22253;&#22320;&#35841;&#20250;&#39134;.mp4" TargetMode="External"/><Relationship Id="rId1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9.wdp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1.wdp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hyperlink" Target="&#19971;&#24425;&#19968;&#24180;&#32423;&#19978;&#35838;&#25991;&#26391;&#35835;&#35782;&#23383;3&#21475;&#32819;&#30446;&#9312;.mp4" TargetMode="External"/><Relationship Id="rId3" Type="http://schemas.openxmlformats.org/officeDocument/2006/relationships/image" Target="../media/image15.png"/><Relationship Id="rId2" Type="http://schemas.openxmlformats.org/officeDocument/2006/relationships/hyperlink" Target="&#36164;&#26009;&#38142;&#25509;/&#35270;&#39057;/&#21160;&#28459;&#21476;&#35799;-&#21476;&#26391;&#26376;&#34892;&#65288;&#33410;&#36873;&#65289;.mp4" TargetMode="External"/><Relationship Id="rId1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8.wdp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73" b="11328"/>
          <a:stretch>
            <a:fillRect/>
          </a:stretch>
        </p:blipFill>
        <p:spPr>
          <a:xfrm>
            <a:off x="1003935" y="2482220"/>
            <a:ext cx="2164080" cy="1694180"/>
          </a:xfrm>
          <a:prstGeom prst="round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619672" y="1059582"/>
            <a:ext cx="6336704" cy="1529264"/>
          </a:xfrm>
          <a:prstGeom prst="rect">
            <a:avLst/>
          </a:prstGeom>
          <a:noFill/>
        </p:spPr>
        <p:txBody>
          <a:bodyPr wrap="square" lIns="51435" tIns="25717" rIns="51435" bIns="25717" rtlCol="0">
            <a:spAutoFit/>
          </a:bodyPr>
          <a:lstStyle/>
          <a:p>
            <a:r>
              <a:rPr lang="zh-CN" altLang="en-US" sz="9600" b="1" dirty="0">
                <a:ln w="9525">
                  <a:noFill/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rPr>
              <a:t>语文园地六</a:t>
            </a:r>
            <a:endParaRPr lang="zh-CN" altLang="en-US" sz="9600" b="1" dirty="0">
              <a:ln w="9525">
                <a:noFill/>
                <a:prstDash val="solid"/>
              </a:ln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157947"/>
            <a:ext cx="3071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 一年级 上册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851920" y="3075806"/>
            <a:ext cx="2816764" cy="646331"/>
            <a:chOff x="5499652" y="3435846"/>
            <a:chExt cx="2816764" cy="646330"/>
          </a:xfrm>
        </p:grpSpPr>
        <p:sp>
          <p:nvSpPr>
            <p:cNvPr id="7" name="文本框 15">
              <a:hlinkClick r:id="rId2" action="ppaction://hlinksldjump"/>
            </p:cNvPr>
            <p:cNvSpPr txBox="1"/>
            <p:nvPr/>
          </p:nvSpPr>
          <p:spPr>
            <a:xfrm>
              <a:off x="5634111" y="3435846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</a:rPr>
                <a:t>第一课时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9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11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grpSp>
        <p:nvGrpSpPr>
          <p:cNvPr id="12" name="组合 11"/>
          <p:cNvGrpSpPr/>
          <p:nvPr/>
        </p:nvGrpSpPr>
        <p:grpSpPr>
          <a:xfrm>
            <a:off x="3851920" y="3837869"/>
            <a:ext cx="2816764" cy="646331"/>
            <a:chOff x="5499652" y="4197909"/>
            <a:chExt cx="2816764" cy="646330"/>
          </a:xfrm>
        </p:grpSpPr>
        <p:sp>
          <p:nvSpPr>
            <p:cNvPr id="13" name="文本框 15">
              <a:hlinkClick r:id="rId3" action="ppaction://hlinksldjump"/>
            </p:cNvPr>
            <p:cNvSpPr txBox="1"/>
            <p:nvPr/>
          </p:nvSpPr>
          <p:spPr>
            <a:xfrm>
              <a:off x="5634111" y="4197909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</a:rPr>
                <a:t>第二课时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4" name="iconfont-1191-870150"/>
            <p:cNvSpPr>
              <a:spLocks noChangeAspect="1"/>
            </p:cNvSpPr>
            <p:nvPr/>
          </p:nvSpPr>
          <p:spPr bwMode="auto">
            <a:xfrm>
              <a:off x="8033446" y="4308847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15" name="iconfont-1191-870150"/>
            <p:cNvSpPr>
              <a:spLocks noChangeAspect="1"/>
            </p:cNvSpPr>
            <p:nvPr/>
          </p:nvSpPr>
          <p:spPr bwMode="auto">
            <a:xfrm rot="10800000">
              <a:off x="5499652" y="4308848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701" y="0"/>
            <a:ext cx="6924675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椭圆 19"/>
          <p:cNvSpPr/>
          <p:nvPr/>
        </p:nvSpPr>
        <p:spPr>
          <a:xfrm>
            <a:off x="5508104" y="2139701"/>
            <a:ext cx="1224136" cy="46062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5508104" y="2715766"/>
            <a:ext cx="1296144" cy="432048"/>
          </a:xfrm>
          <a:prstGeom prst="ellipse">
            <a:avLst/>
          </a:prstGeom>
          <a:noFill/>
          <a:ln w="254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" t="2941" r="588" b="3325"/>
          <a:stretch>
            <a:fillRect/>
          </a:stretch>
        </p:blipFill>
        <p:spPr bwMode="auto">
          <a:xfrm>
            <a:off x="3089179" y="1502493"/>
            <a:ext cx="1557806" cy="864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9796"/>
            <a:ext cx="946962" cy="1226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809326" y="2544727"/>
            <a:ext cx="2906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白玉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做的盘子。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83968" y="3795886"/>
            <a:ext cx="33093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王母娘娘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瑶</a:t>
            </a:r>
            <a:r>
              <a:rPr lang="zh-CN" altLang="en-US" sz="2800" b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台里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梳妆用的镜子。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27348"/>
            <a:ext cx="5790246" cy="4348658"/>
          </a:xfrm>
          <a:prstGeom prst="rect">
            <a:avLst/>
          </a:prstGeom>
          <a:noFill/>
          <a:ln w="50800">
            <a:solidFill>
              <a:schemeClr val="bg1">
                <a:alpha val="53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1520" y="1582822"/>
            <a:ext cx="2664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背诗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小能手，看图背一背。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94254" y="1094351"/>
            <a:ext cx="3522162" cy="2565128"/>
          </a:xfrm>
          <a:prstGeom prst="rect">
            <a:avLst/>
          </a:prstGeom>
        </p:spPr>
      </p:pic>
      <p:pic>
        <p:nvPicPr>
          <p:cNvPr id="4" name="图片 3">
            <a:hlinkClick r:id="rId2" action="ppaction://hlinkfile"/>
          </p:cNvPr>
          <p:cNvPicPr>
            <a:picLocks noChangeAspect="1"/>
          </p:cNvPicPr>
          <p:nvPr/>
        </p:nvPicPr>
        <p:blipFill rotWithShape="1">
          <a:blip r:embed="rId3"/>
          <a:srcRect t="-874" r="20239" b="874"/>
          <a:stretch>
            <a:fillRect/>
          </a:stretch>
        </p:blipFill>
        <p:spPr>
          <a:xfrm>
            <a:off x="4901821" y="1347614"/>
            <a:ext cx="3270578" cy="2012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21"/>
          <p:cNvSpPr txBox="1"/>
          <p:nvPr/>
        </p:nvSpPr>
        <p:spPr>
          <a:xfrm>
            <a:off x="5004048" y="3898970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+mn-ea"/>
              </a:rPr>
              <a:t>点击图片，播放视频</a:t>
            </a:r>
            <a:endParaRPr lang="zh-CN" altLang="en-US" sz="2400" b="1" dirty="0">
              <a:latin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5868536" y="2959500"/>
            <a:ext cx="1059582" cy="1059582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23528" y="267494"/>
            <a:ext cx="2952328" cy="584775"/>
            <a:chOff x="179512" y="378869"/>
            <a:chExt cx="2952328" cy="584775"/>
          </a:xfrm>
        </p:grpSpPr>
        <p:sp>
          <p:nvSpPr>
            <p:cNvPr id="9" name="Text Box 9"/>
            <p:cNvSpPr txBox="1"/>
            <p:nvPr/>
          </p:nvSpPr>
          <p:spPr>
            <a:xfrm>
              <a:off x="179512" y="378869"/>
              <a:ext cx="2952328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  <a:buClr>
                  <a:srgbClr val="DD6409"/>
                </a:buClr>
              </a:pPr>
              <a:r>
                <a:rPr lang="zh-CN" altLang="en-US" sz="3200" b="1" smtClean="0">
                  <a:latin typeface="黑体" panose="02010609060101010101" pitchFamily="49" charset="-122"/>
                  <a:ea typeface="黑体" panose="02010609060101010101" pitchFamily="49" charset="-122"/>
                </a:rPr>
                <a:t>和大人一起读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79512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2798089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31354" y="1131590"/>
            <a:ext cx="2944776" cy="245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    听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读儿歌，思考：儿歌中写了几种动物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560" y="3687425"/>
            <a:ext cx="3908226" cy="793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smtClean="0">
                <a:solidFill>
                  <a:srgbClr val="FF0000"/>
                </a:solidFill>
                <a:latin typeface="+mn-ea"/>
              </a:rPr>
              <a:t>3</a:t>
            </a:r>
            <a:r>
              <a:rPr lang="zh-CN" altLang="en-US" sz="3600" b="1" smtClean="0">
                <a:solidFill>
                  <a:srgbClr val="FF0000"/>
                </a:solidFill>
                <a:latin typeface="+mn-ea"/>
              </a:rPr>
              <a:t>种，鸟、马和鱼。</a:t>
            </a:r>
            <a:endParaRPr lang="zh-CN" altLang="en-US" sz="3600" b="1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/>
        </p:nvSpPr>
        <p:spPr>
          <a:xfrm>
            <a:off x="4572000" y="1135921"/>
            <a:ext cx="4428492" cy="3668077"/>
          </a:xfrm>
          <a:prstGeom prst="roundRect">
            <a:avLst/>
          </a:prstGeom>
          <a:solidFill>
            <a:srgbClr val="D2F5B9"/>
          </a:solidFill>
          <a:ln w="50800">
            <a:solidFill>
              <a:schemeClr val="bg1">
                <a:alpha val="6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143508" y="1135921"/>
            <a:ext cx="4428492" cy="3668077"/>
          </a:xfrm>
          <a:prstGeom prst="roundRect">
            <a:avLst/>
          </a:prstGeom>
          <a:solidFill>
            <a:srgbClr val="D2F5B9"/>
          </a:solidFill>
          <a:ln w="50800">
            <a:solidFill>
              <a:schemeClr val="bg1">
                <a:alpha val="6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23528" y="1293224"/>
            <a:ext cx="4104456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smtClean="0">
                <a:latin typeface="+mn-ea"/>
              </a:rPr>
              <a:t>    会</a:t>
            </a:r>
            <a:r>
              <a:rPr lang="zh-CN" altLang="en-US" sz="3200" b="1">
                <a:latin typeface="+mn-ea"/>
              </a:rPr>
              <a:t>飞、会跑、会游的动物分别是谁</a:t>
            </a:r>
            <a:r>
              <a:rPr lang="zh-CN" altLang="en-US" sz="3200" b="1" smtClean="0">
                <a:latin typeface="+mn-ea"/>
              </a:rPr>
              <a:t>？</a:t>
            </a:r>
            <a:endParaRPr lang="zh-CN" altLang="en-US" sz="3200" b="1"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72000" y="2479066"/>
            <a:ext cx="4428492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3600" b="1" spc="-300" smtClean="0">
                <a:latin typeface="楷体" panose="02010609060101010101" pitchFamily="49" charset="-122"/>
                <a:ea typeface="楷体" panose="02010609060101010101" pitchFamily="49" charset="-122"/>
              </a:rPr>
              <a:t>    鸟</a:t>
            </a:r>
            <a:r>
              <a:rPr lang="zh-CN" altLang="en-US" sz="3600" b="1" spc="-300">
                <a:latin typeface="楷体" panose="02010609060101010101" pitchFamily="49" charset="-122"/>
                <a:ea typeface="楷体" panose="02010609060101010101" pitchFamily="49" charset="-122"/>
              </a:rPr>
              <a:t>扇扇翅膀去又回，马四脚腾空仰天</a:t>
            </a:r>
            <a:r>
              <a:rPr lang="zh-CN" altLang="en-US" sz="3600" b="1" spc="-520">
                <a:latin typeface="楷体" panose="02010609060101010101" pitchFamily="49" charset="-122"/>
                <a:ea typeface="楷体" panose="02010609060101010101" pitchFamily="49" charset="-122"/>
              </a:rPr>
              <a:t>叫，鱼</a:t>
            </a:r>
            <a:r>
              <a:rPr lang="zh-CN" altLang="en-US" sz="3600" b="1" spc="-300">
                <a:latin typeface="楷体" panose="02010609060101010101" pitchFamily="49" charset="-122"/>
                <a:ea typeface="楷体" panose="02010609060101010101" pitchFamily="49" charset="-122"/>
              </a:rPr>
              <a:t>摇摇尾巴摆摆头。</a:t>
            </a:r>
            <a:endParaRPr lang="zh-CN" altLang="en-US" sz="3600" b="1" spc="-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9512" y="2479066"/>
            <a:ext cx="4248472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3600" b="1" spc="-160" smtClean="0">
                <a:latin typeface="楷体" panose="02010609060101010101" pitchFamily="49" charset="-122"/>
                <a:ea typeface="楷体" panose="02010609060101010101" pitchFamily="49" charset="-122"/>
              </a:rPr>
              <a:t>    会</a:t>
            </a:r>
            <a:r>
              <a:rPr lang="zh-CN" altLang="en-US" sz="3600" b="1" spc="-160">
                <a:latin typeface="楷体" panose="02010609060101010101" pitchFamily="49" charset="-122"/>
                <a:ea typeface="楷体" panose="02010609060101010101" pitchFamily="49" charset="-122"/>
              </a:rPr>
              <a:t>飞的动物是鸟，会跑的动物是马，会游的动物是鱼。</a:t>
            </a:r>
            <a:endParaRPr lang="zh-CN" altLang="en-US" sz="3600" b="1" spc="-16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96036" y="1293224"/>
            <a:ext cx="3816424" cy="1195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3200" b="1" smtClean="0">
                <a:solidFill>
                  <a:prstClr val="black"/>
                </a:solidFill>
                <a:latin typeface="+mn-ea"/>
              </a:rPr>
              <a:t>    它们</a:t>
            </a:r>
            <a:r>
              <a:rPr lang="zh-CN" altLang="en-US" sz="3200" b="1">
                <a:solidFill>
                  <a:prstClr val="black"/>
                </a:solidFill>
                <a:latin typeface="+mn-ea"/>
              </a:rPr>
              <a:t>是怎么活动的？</a:t>
            </a:r>
            <a:endParaRPr lang="zh-CN" altLang="en-US" sz="3200" b="1">
              <a:solidFill>
                <a:prstClr val="black"/>
              </a:solidFill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339502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感知内容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94463" y="123478"/>
            <a:ext cx="7170590" cy="1624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    你还知道哪些动物的活动方式，请你仿写一段儿歌吧！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47664" y="1779662"/>
            <a:ext cx="4572000" cy="29731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谁会飞？</a:t>
            </a:r>
            <a:endParaRPr lang="zh-CN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6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会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跳</a:t>
            </a:r>
            <a:r>
              <a:rPr lang="zh-CN" altLang="zh-CN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6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zh-CN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怎样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跳</a:t>
            </a:r>
            <a:r>
              <a:rPr lang="zh-CN" altLang="zh-CN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6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</a:t>
            </a:r>
            <a:r>
              <a:rPr lang="zh-CN" altLang="zh-CN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19810" y="2499742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兔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79240" y="3221563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兔儿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79240" y="3941643"/>
            <a:ext cx="3928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扭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扭身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子蹦回家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1031" name="Picture 7" descr="C:\Users\Administrator\Desktop\5d0ce69cd11a6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48064" y="1837154"/>
            <a:ext cx="360040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1"/>
          <p:cNvSpPr>
            <a:spLocks noChangeArrowheads="1"/>
          </p:cNvSpPr>
          <p:nvPr/>
        </p:nvSpPr>
        <p:spPr bwMode="auto">
          <a:xfrm>
            <a:off x="251520" y="1132500"/>
            <a:ext cx="158417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/>
            <a:r>
              <a:rPr lang="zh-CN" altLang="en-US" sz="3200" b="1" dirty="0">
                <a:latin typeface="+mn-ea"/>
                <a:ea typeface="+mn-ea"/>
              </a:rPr>
              <a:t>连一连。</a:t>
            </a:r>
            <a:endParaRPr lang="zh-CN" altLang="en-US" sz="3200" b="1" dirty="0">
              <a:latin typeface="+mn-ea"/>
              <a:ea typeface="+mn-ea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3131840" y="123479"/>
            <a:ext cx="2816764" cy="646331"/>
            <a:chOff x="5499652" y="3435846"/>
            <a:chExt cx="2816764" cy="646330"/>
          </a:xfrm>
        </p:grpSpPr>
        <p:sp>
          <p:nvSpPr>
            <p:cNvPr id="45" name="文本框 15"/>
            <p:cNvSpPr txBox="1"/>
            <p:nvPr/>
          </p:nvSpPr>
          <p:spPr>
            <a:xfrm>
              <a:off x="5634111" y="3435846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</a:rPr>
                <a:t>第一课时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47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48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grpSp>
        <p:nvGrpSpPr>
          <p:cNvPr id="52" name="组合 51"/>
          <p:cNvGrpSpPr/>
          <p:nvPr/>
        </p:nvGrpSpPr>
        <p:grpSpPr>
          <a:xfrm>
            <a:off x="323528" y="474807"/>
            <a:ext cx="2376264" cy="584775"/>
            <a:chOff x="179512" y="378869"/>
            <a:chExt cx="2376264" cy="584775"/>
          </a:xfrm>
        </p:grpSpPr>
        <p:sp>
          <p:nvSpPr>
            <p:cNvPr id="53" name="矩形 52"/>
            <p:cNvSpPr/>
            <p:nvPr/>
          </p:nvSpPr>
          <p:spPr>
            <a:xfrm>
              <a:off x="179512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Text Box 9"/>
            <p:cNvSpPr txBox="1"/>
            <p:nvPr/>
          </p:nvSpPr>
          <p:spPr>
            <a:xfrm>
              <a:off x="251520" y="378869"/>
              <a:ext cx="2286845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  <a:buClr>
                  <a:srgbClr val="DD6409"/>
                </a:buClr>
              </a:pPr>
              <a:r>
                <a:rPr lang="zh-CN" altLang="en-US" sz="3200" b="1" smtClean="0">
                  <a:latin typeface="黑体" panose="02010609060101010101" pitchFamily="49" charset="-122"/>
                  <a:ea typeface="黑体" panose="02010609060101010101" pitchFamily="49" charset="-122"/>
                </a:rPr>
                <a:t>字词句运用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2510057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123728" y="1006273"/>
            <a:ext cx="917004" cy="1164594"/>
            <a:chOff x="1062708" y="2040768"/>
            <a:chExt cx="917004" cy="1164594"/>
          </a:xfrm>
        </p:grpSpPr>
        <p:pic>
          <p:nvPicPr>
            <p:cNvPr id="1026" name="Picture 2" descr="C:\Users\Administrator\Desktop\包图网_811523手绘可口的大红苹果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2708" y="2040768"/>
              <a:ext cx="917004" cy="116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椭圆 4"/>
            <p:cNvSpPr/>
            <p:nvPr/>
          </p:nvSpPr>
          <p:spPr>
            <a:xfrm>
              <a:off x="1262163" y="2499742"/>
              <a:ext cx="573533" cy="504056"/>
            </a:xfrm>
            <a:prstGeom prst="ellipse">
              <a:avLst/>
            </a:prstGeom>
            <a:solidFill>
              <a:srgbClr val="FFFFCC">
                <a:alpha val="92000"/>
              </a:srgbClr>
            </a:solidFill>
            <a:ln>
              <a:noFill/>
            </a:ln>
            <a:effectLst>
              <a:glow rad="63500">
                <a:schemeClr val="accent4">
                  <a:lumMod val="20000"/>
                  <a:lumOff val="80000"/>
                  <a:alpha val="40000"/>
                </a:schemeClr>
              </a:glo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36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星</a:t>
              </a:r>
              <a:endParaRPr lang="zh-CN" altLang="en-US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683901" y="1006273"/>
            <a:ext cx="917004" cy="1164594"/>
            <a:chOff x="1062708" y="2040768"/>
            <a:chExt cx="917004" cy="1164594"/>
          </a:xfrm>
        </p:grpSpPr>
        <p:pic>
          <p:nvPicPr>
            <p:cNvPr id="60" name="Picture 2" descr="C:\Users\Administrator\Desktop\包图网_811523手绘可口的大红苹果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2708" y="2040768"/>
              <a:ext cx="917004" cy="116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2" name="椭圆 61"/>
            <p:cNvSpPr/>
            <p:nvPr/>
          </p:nvSpPr>
          <p:spPr>
            <a:xfrm>
              <a:off x="1262163" y="2499742"/>
              <a:ext cx="573533" cy="504056"/>
            </a:xfrm>
            <a:prstGeom prst="ellipse">
              <a:avLst/>
            </a:prstGeom>
            <a:solidFill>
              <a:srgbClr val="FFFFCC">
                <a:alpha val="92000"/>
              </a:srgbClr>
            </a:solidFill>
            <a:ln>
              <a:noFill/>
            </a:ln>
            <a:effectLst>
              <a:glow rad="63500">
                <a:schemeClr val="accent4">
                  <a:lumMod val="20000"/>
                  <a:lumOff val="80000"/>
                  <a:alpha val="40000"/>
                </a:schemeClr>
              </a:glo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36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明</a:t>
              </a:r>
              <a:endParaRPr lang="zh-CN" altLang="en-US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244074" y="1006273"/>
            <a:ext cx="917004" cy="1164594"/>
            <a:chOff x="1062708" y="2040768"/>
            <a:chExt cx="917004" cy="1164594"/>
          </a:xfrm>
        </p:grpSpPr>
        <p:pic>
          <p:nvPicPr>
            <p:cNvPr id="64" name="Picture 2" descr="C:\Users\Administrator\Desktop\包图网_811523手绘可口的大红苹果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2708" y="2040768"/>
              <a:ext cx="917004" cy="116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5" name="椭圆 64"/>
            <p:cNvSpPr/>
            <p:nvPr/>
          </p:nvSpPr>
          <p:spPr>
            <a:xfrm>
              <a:off x="1262163" y="2499742"/>
              <a:ext cx="573533" cy="504056"/>
            </a:xfrm>
            <a:prstGeom prst="ellipse">
              <a:avLst/>
            </a:prstGeom>
            <a:solidFill>
              <a:srgbClr val="FFFFCC">
                <a:alpha val="92000"/>
              </a:srgbClr>
            </a:solidFill>
            <a:ln>
              <a:noFill/>
            </a:ln>
            <a:effectLst>
              <a:glow rad="63500">
                <a:schemeClr val="accent4">
                  <a:lumMod val="20000"/>
                  <a:lumOff val="80000"/>
                  <a:alpha val="40000"/>
                </a:schemeClr>
              </a:glo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36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叶</a:t>
              </a:r>
              <a:endParaRPr lang="zh-CN" altLang="en-US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804248" y="1006273"/>
            <a:ext cx="917004" cy="1164594"/>
            <a:chOff x="1062708" y="2040768"/>
            <a:chExt cx="917004" cy="1164594"/>
          </a:xfrm>
        </p:grpSpPr>
        <p:pic>
          <p:nvPicPr>
            <p:cNvPr id="67" name="Picture 2" descr="C:\Users\Administrator\Desktop\包图网_811523手绘可口的大红苹果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2708" y="2040768"/>
              <a:ext cx="917004" cy="116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" name="椭圆 67"/>
            <p:cNvSpPr/>
            <p:nvPr/>
          </p:nvSpPr>
          <p:spPr>
            <a:xfrm>
              <a:off x="1262163" y="2499742"/>
              <a:ext cx="573533" cy="504056"/>
            </a:xfrm>
            <a:prstGeom prst="ellipse">
              <a:avLst/>
            </a:prstGeom>
            <a:solidFill>
              <a:srgbClr val="FFFFCC">
                <a:alpha val="92000"/>
              </a:srgbClr>
            </a:solidFill>
            <a:ln>
              <a:noFill/>
            </a:ln>
            <a:effectLst>
              <a:glow rad="63500">
                <a:schemeClr val="accent4">
                  <a:lumMod val="20000"/>
                  <a:lumOff val="80000"/>
                  <a:alpha val="40000"/>
                </a:schemeClr>
              </a:glo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36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只</a:t>
              </a:r>
              <a:endParaRPr lang="zh-CN" altLang="en-US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176636" y="3795886"/>
            <a:ext cx="917004" cy="1164594"/>
            <a:chOff x="1062708" y="2040768"/>
            <a:chExt cx="917004" cy="1164594"/>
          </a:xfrm>
        </p:grpSpPr>
        <p:pic>
          <p:nvPicPr>
            <p:cNvPr id="70" name="Picture 2" descr="C:\Users\Administrator\Desktop\包图网_811523手绘可口的大红苹果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2708" y="2040768"/>
              <a:ext cx="917004" cy="116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" name="椭圆 70"/>
            <p:cNvSpPr/>
            <p:nvPr/>
          </p:nvSpPr>
          <p:spPr>
            <a:xfrm>
              <a:off x="1262163" y="2499742"/>
              <a:ext cx="573533" cy="504056"/>
            </a:xfrm>
            <a:prstGeom prst="ellipse">
              <a:avLst/>
            </a:prstGeom>
            <a:solidFill>
              <a:srgbClr val="FFFFCC">
                <a:alpha val="92000"/>
              </a:srgbClr>
            </a:solidFill>
            <a:ln>
              <a:noFill/>
            </a:ln>
            <a:effectLst>
              <a:glow rad="63500">
                <a:schemeClr val="accent4">
                  <a:lumMod val="20000"/>
                  <a:lumOff val="80000"/>
                  <a:alpha val="40000"/>
                </a:schemeClr>
              </a:glo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36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色</a:t>
              </a:r>
              <a:endParaRPr lang="zh-CN" altLang="en-US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736809" y="3795886"/>
            <a:ext cx="917004" cy="1164594"/>
            <a:chOff x="1062708" y="2040768"/>
            <a:chExt cx="917004" cy="1164594"/>
          </a:xfrm>
        </p:grpSpPr>
        <p:pic>
          <p:nvPicPr>
            <p:cNvPr id="73" name="Picture 2" descr="C:\Users\Administrator\Desktop\包图网_811523手绘可口的大红苹果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2708" y="2040768"/>
              <a:ext cx="917004" cy="116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4" name="椭圆 73"/>
            <p:cNvSpPr/>
            <p:nvPr/>
          </p:nvSpPr>
          <p:spPr>
            <a:xfrm>
              <a:off x="1262163" y="2499742"/>
              <a:ext cx="573533" cy="504056"/>
            </a:xfrm>
            <a:prstGeom prst="ellipse">
              <a:avLst/>
            </a:prstGeom>
            <a:solidFill>
              <a:srgbClr val="FFFFCC">
                <a:alpha val="92000"/>
              </a:srgbClr>
            </a:solidFill>
            <a:ln>
              <a:noFill/>
            </a:ln>
            <a:effectLst>
              <a:glow rad="63500">
                <a:schemeClr val="accent4">
                  <a:lumMod val="20000"/>
                  <a:lumOff val="80000"/>
                  <a:alpha val="40000"/>
                </a:schemeClr>
              </a:glo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36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把</a:t>
              </a:r>
              <a:endParaRPr lang="zh-CN" altLang="en-US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296982" y="3795886"/>
            <a:ext cx="917004" cy="1164594"/>
            <a:chOff x="1062708" y="2040768"/>
            <a:chExt cx="917004" cy="1164594"/>
          </a:xfrm>
        </p:grpSpPr>
        <p:pic>
          <p:nvPicPr>
            <p:cNvPr id="76" name="Picture 2" descr="C:\Users\Administrator\Desktop\包图网_811523手绘可口的大红苹果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2708" y="2040768"/>
              <a:ext cx="917004" cy="116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7" name="椭圆 76"/>
            <p:cNvSpPr/>
            <p:nvPr/>
          </p:nvSpPr>
          <p:spPr>
            <a:xfrm>
              <a:off x="1262163" y="2499742"/>
              <a:ext cx="573533" cy="504056"/>
            </a:xfrm>
            <a:prstGeom prst="ellipse">
              <a:avLst/>
            </a:prstGeom>
            <a:solidFill>
              <a:srgbClr val="FFFFCC">
                <a:alpha val="92000"/>
              </a:srgbClr>
            </a:solidFill>
            <a:ln>
              <a:noFill/>
            </a:ln>
            <a:effectLst>
              <a:glow rad="63500">
                <a:schemeClr val="accent4">
                  <a:lumMod val="20000"/>
                  <a:lumOff val="80000"/>
                  <a:alpha val="40000"/>
                </a:schemeClr>
              </a:glo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36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尘</a:t>
              </a:r>
              <a:endParaRPr lang="zh-CN" altLang="en-US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6857156" y="3795886"/>
            <a:ext cx="917004" cy="1164594"/>
            <a:chOff x="1062708" y="2040768"/>
            <a:chExt cx="917004" cy="1164594"/>
          </a:xfrm>
        </p:grpSpPr>
        <p:pic>
          <p:nvPicPr>
            <p:cNvPr id="79" name="Picture 2" descr="C:\Users\Administrator\Desktop\包图网_811523手绘可口的大红苹果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2708" y="2040768"/>
              <a:ext cx="917004" cy="116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0" name="椭圆 79"/>
            <p:cNvSpPr/>
            <p:nvPr/>
          </p:nvSpPr>
          <p:spPr>
            <a:xfrm>
              <a:off x="1262163" y="2499742"/>
              <a:ext cx="573533" cy="504056"/>
            </a:xfrm>
            <a:prstGeom prst="ellipse">
              <a:avLst/>
            </a:prstGeom>
            <a:solidFill>
              <a:srgbClr val="FFFFCC">
                <a:alpha val="92000"/>
              </a:srgbClr>
            </a:solidFill>
            <a:ln>
              <a:noFill/>
            </a:ln>
            <a:effectLst>
              <a:glow rad="63500">
                <a:schemeClr val="accent4">
                  <a:lumMod val="20000"/>
                  <a:lumOff val="80000"/>
                  <a:alpha val="40000"/>
                </a:schemeClr>
              </a:glo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36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地</a:t>
              </a:r>
              <a:endParaRPr lang="zh-CN" altLang="en-US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668438" y="2220919"/>
            <a:ext cx="1882893" cy="1483720"/>
            <a:chOff x="2687538" y="2120463"/>
            <a:chExt cx="1882893" cy="1483720"/>
          </a:xfrm>
        </p:grpSpPr>
        <p:pic>
          <p:nvPicPr>
            <p:cNvPr id="1027" name="Picture 3" descr="C:\Users\Administrator\Desktop\5b99ed459885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7538" y="2120463"/>
              <a:ext cx="1882893" cy="1483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2" name="组合 81"/>
            <p:cNvGrpSpPr/>
            <p:nvPr/>
          </p:nvGrpSpPr>
          <p:grpSpPr>
            <a:xfrm>
              <a:off x="3233952" y="2715766"/>
              <a:ext cx="757081" cy="743599"/>
              <a:chOff x="1115616" y="1275606"/>
              <a:chExt cx="1099703" cy="1080120"/>
            </a:xfrm>
          </p:grpSpPr>
          <p:sp>
            <p:nvSpPr>
              <p:cNvPr id="83" name="矩形 82"/>
              <p:cNvSpPr/>
              <p:nvPr/>
            </p:nvSpPr>
            <p:spPr>
              <a:xfrm>
                <a:off x="1135199" y="1275606"/>
                <a:ext cx="1080120" cy="10801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84" name="直接连接符 83"/>
              <p:cNvCxnSpPr>
                <a:stCxn id="83" idx="0"/>
              </p:cNvCxnSpPr>
              <p:nvPr/>
            </p:nvCxnSpPr>
            <p:spPr>
              <a:xfrm>
                <a:off x="1675259" y="1275606"/>
                <a:ext cx="0" cy="1080120"/>
              </a:xfrm>
              <a:prstGeom prst="line">
                <a:avLst/>
              </a:prstGeom>
              <a:ln w="15875">
                <a:solidFill>
                  <a:srgbClr val="00B0F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 rot="16200000" flipH="1" flipV="1">
                <a:off x="1655676" y="1266666"/>
                <a:ext cx="0" cy="1080120"/>
              </a:xfrm>
              <a:prstGeom prst="line">
                <a:avLst/>
              </a:prstGeom>
              <a:ln w="15875">
                <a:solidFill>
                  <a:srgbClr val="00B0F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6" name="椭圆 85"/>
            <p:cNvSpPr/>
            <p:nvPr/>
          </p:nvSpPr>
          <p:spPr>
            <a:xfrm>
              <a:off x="3350395" y="2787774"/>
              <a:ext cx="573533" cy="504056"/>
            </a:xfrm>
            <a:prstGeom prst="ellipse">
              <a:avLst/>
            </a:prstGeom>
            <a:noFill/>
            <a:ln>
              <a:noFill/>
            </a:ln>
            <a:effectLst>
              <a:glow rad="63500">
                <a:schemeClr val="accent4">
                  <a:lumMod val="20000"/>
                  <a:lumOff val="80000"/>
                  <a:alpha val="40000"/>
                </a:schemeClr>
              </a:glo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52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花</a:t>
              </a:r>
              <a:endParaRPr lang="zh-CN" altLang="en-US" sz="5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334303" y="2240158"/>
            <a:ext cx="1882893" cy="1483720"/>
            <a:chOff x="2687538" y="2120463"/>
            <a:chExt cx="1882893" cy="1483720"/>
          </a:xfrm>
        </p:grpSpPr>
        <p:pic>
          <p:nvPicPr>
            <p:cNvPr id="88" name="Picture 3" descr="C:\Users\Administrator\Desktop\5b99ed459885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7538" y="2120463"/>
              <a:ext cx="1882893" cy="1483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9" name="组合 88"/>
            <p:cNvGrpSpPr/>
            <p:nvPr/>
          </p:nvGrpSpPr>
          <p:grpSpPr>
            <a:xfrm>
              <a:off x="3233952" y="2715766"/>
              <a:ext cx="757081" cy="743599"/>
              <a:chOff x="1115616" y="1275606"/>
              <a:chExt cx="1099703" cy="1080120"/>
            </a:xfrm>
          </p:grpSpPr>
          <p:sp>
            <p:nvSpPr>
              <p:cNvPr id="91" name="矩形 90"/>
              <p:cNvSpPr/>
              <p:nvPr/>
            </p:nvSpPr>
            <p:spPr>
              <a:xfrm>
                <a:off x="1135199" y="1275606"/>
                <a:ext cx="1080120" cy="10801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92" name="直接连接符 91"/>
              <p:cNvCxnSpPr>
                <a:stCxn id="91" idx="0"/>
              </p:cNvCxnSpPr>
              <p:nvPr/>
            </p:nvCxnSpPr>
            <p:spPr>
              <a:xfrm>
                <a:off x="1675259" y="1275606"/>
                <a:ext cx="0" cy="1080120"/>
              </a:xfrm>
              <a:prstGeom prst="line">
                <a:avLst/>
              </a:prstGeom>
              <a:ln w="15875">
                <a:solidFill>
                  <a:srgbClr val="00B0F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 rot="16200000" flipH="1" flipV="1">
                <a:off x="1655676" y="1266666"/>
                <a:ext cx="0" cy="1080120"/>
              </a:xfrm>
              <a:prstGeom prst="line">
                <a:avLst/>
              </a:prstGeom>
              <a:ln w="15875">
                <a:solidFill>
                  <a:srgbClr val="00B0F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0" name="椭圆 89"/>
            <p:cNvSpPr/>
            <p:nvPr/>
          </p:nvSpPr>
          <p:spPr>
            <a:xfrm>
              <a:off x="3346295" y="2787774"/>
              <a:ext cx="573533" cy="504056"/>
            </a:xfrm>
            <a:prstGeom prst="ellipse">
              <a:avLst/>
            </a:prstGeom>
            <a:noFill/>
            <a:ln>
              <a:noFill/>
            </a:ln>
            <a:effectLst>
              <a:glow rad="63500">
                <a:schemeClr val="accent4">
                  <a:lumMod val="20000"/>
                  <a:lumOff val="80000"/>
                  <a:alpha val="40000"/>
                </a:schemeClr>
              </a:glo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52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清</a:t>
              </a:r>
              <a:endParaRPr lang="zh-CN" altLang="en-US" sz="5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9" name="直接连接符 8"/>
          <p:cNvCxnSpPr/>
          <p:nvPr/>
        </p:nvCxnSpPr>
        <p:spPr>
          <a:xfrm>
            <a:off x="2635138" y="2067694"/>
            <a:ext cx="951514" cy="748528"/>
          </a:xfrm>
          <a:prstGeom prst="line">
            <a:avLst/>
          </a:prstGeom>
          <a:ln w="254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/>
          <p:nvPr/>
        </p:nvCxnSpPr>
        <p:spPr>
          <a:xfrm>
            <a:off x="6341589" y="3579060"/>
            <a:ext cx="921161" cy="432850"/>
          </a:xfrm>
          <a:prstGeom prst="line">
            <a:avLst/>
          </a:prstGeom>
          <a:ln w="254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>
            <a:off x="4199879" y="2047613"/>
            <a:ext cx="2014107" cy="74852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>
            <a:off x="5760053" y="2047613"/>
            <a:ext cx="453933" cy="74852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/>
          <p:nvPr/>
        </p:nvCxnSpPr>
        <p:spPr>
          <a:xfrm flipH="1">
            <a:off x="3586652" y="2067694"/>
            <a:ext cx="3729802" cy="72844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 flipH="1">
            <a:off x="2635139" y="3559821"/>
            <a:ext cx="951513" cy="45208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>
            <a:stCxn id="91" idx="2"/>
          </p:cNvCxnSpPr>
          <p:nvPr/>
        </p:nvCxnSpPr>
        <p:spPr>
          <a:xfrm flipH="1">
            <a:off x="4195312" y="3579060"/>
            <a:ext cx="2070687" cy="45208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618061" y="3579060"/>
            <a:ext cx="2112235" cy="44246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47719"/>
            <a:ext cx="216217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357304"/>
            <a:ext cx="210502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441848" y="483518"/>
            <a:ext cx="917004" cy="1164594"/>
            <a:chOff x="1062708" y="2040768"/>
            <a:chExt cx="917004" cy="1164594"/>
          </a:xfrm>
        </p:grpSpPr>
        <p:pic>
          <p:nvPicPr>
            <p:cNvPr id="1026" name="Picture 2" descr="C:\Users\Administrator\Desktop\包图网_811523手绘可口的大红苹果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2708" y="2040768"/>
              <a:ext cx="917004" cy="116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椭圆 4"/>
            <p:cNvSpPr/>
            <p:nvPr/>
          </p:nvSpPr>
          <p:spPr>
            <a:xfrm>
              <a:off x="1262163" y="2499742"/>
              <a:ext cx="573533" cy="504056"/>
            </a:xfrm>
            <a:prstGeom prst="ellipse">
              <a:avLst/>
            </a:prstGeom>
            <a:solidFill>
              <a:srgbClr val="FFFFCC">
                <a:alpha val="92000"/>
              </a:srgbClr>
            </a:solidFill>
            <a:ln>
              <a:noFill/>
            </a:ln>
            <a:effectLst>
              <a:glow rad="63500">
                <a:schemeClr val="accent4">
                  <a:lumMod val="20000"/>
                  <a:lumOff val="80000"/>
                  <a:alpha val="40000"/>
                </a:schemeClr>
              </a:glo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36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你</a:t>
              </a:r>
              <a:endParaRPr lang="zh-CN" altLang="en-US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002021" y="483518"/>
            <a:ext cx="917004" cy="1164594"/>
            <a:chOff x="1062708" y="2040768"/>
            <a:chExt cx="917004" cy="1164594"/>
          </a:xfrm>
        </p:grpSpPr>
        <p:pic>
          <p:nvPicPr>
            <p:cNvPr id="60" name="Picture 2" descr="C:\Users\Administrator\Desktop\包图网_811523手绘可口的大红苹果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2708" y="2040768"/>
              <a:ext cx="917004" cy="116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2" name="椭圆 61"/>
            <p:cNvSpPr/>
            <p:nvPr/>
          </p:nvSpPr>
          <p:spPr>
            <a:xfrm>
              <a:off x="1262163" y="2499742"/>
              <a:ext cx="573533" cy="504056"/>
            </a:xfrm>
            <a:prstGeom prst="ellipse">
              <a:avLst/>
            </a:prstGeom>
            <a:solidFill>
              <a:srgbClr val="FFFFCC">
                <a:alpha val="92000"/>
              </a:srgbClr>
            </a:solidFill>
            <a:ln>
              <a:noFill/>
            </a:ln>
            <a:effectLst>
              <a:glow rad="63500">
                <a:schemeClr val="accent4">
                  <a:lumMod val="20000"/>
                  <a:lumOff val="80000"/>
                  <a:alpha val="40000"/>
                </a:schemeClr>
              </a:glo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36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妈</a:t>
              </a:r>
              <a:endParaRPr lang="zh-CN" altLang="en-US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562194" y="483518"/>
            <a:ext cx="917004" cy="1164594"/>
            <a:chOff x="1062708" y="2040768"/>
            <a:chExt cx="917004" cy="1164594"/>
          </a:xfrm>
        </p:grpSpPr>
        <p:pic>
          <p:nvPicPr>
            <p:cNvPr id="64" name="Picture 2" descr="C:\Users\Administrator\Desktop\包图网_811523手绘可口的大红苹果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2708" y="2040768"/>
              <a:ext cx="917004" cy="116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5" name="椭圆 64"/>
            <p:cNvSpPr/>
            <p:nvPr/>
          </p:nvSpPr>
          <p:spPr>
            <a:xfrm>
              <a:off x="1262163" y="2499742"/>
              <a:ext cx="573533" cy="504056"/>
            </a:xfrm>
            <a:prstGeom prst="ellipse">
              <a:avLst/>
            </a:prstGeom>
            <a:solidFill>
              <a:srgbClr val="FFFFCC">
                <a:alpha val="92000"/>
              </a:srgbClr>
            </a:solidFill>
            <a:ln>
              <a:noFill/>
            </a:ln>
            <a:effectLst>
              <a:glow rad="63500">
                <a:schemeClr val="accent4">
                  <a:lumMod val="20000"/>
                  <a:lumOff val="80000"/>
                  <a:alpha val="40000"/>
                </a:schemeClr>
              </a:glo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36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音</a:t>
              </a:r>
              <a:endParaRPr lang="zh-CN" altLang="en-US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122368" y="483518"/>
            <a:ext cx="917004" cy="1164594"/>
            <a:chOff x="1062708" y="2040768"/>
            <a:chExt cx="917004" cy="1164594"/>
          </a:xfrm>
        </p:grpSpPr>
        <p:pic>
          <p:nvPicPr>
            <p:cNvPr id="67" name="Picture 2" descr="C:\Users\Administrator\Desktop\包图网_811523手绘可口的大红苹果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2708" y="2040768"/>
              <a:ext cx="917004" cy="116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" name="椭圆 67"/>
            <p:cNvSpPr/>
            <p:nvPr/>
          </p:nvSpPr>
          <p:spPr>
            <a:xfrm>
              <a:off x="1262163" y="2499742"/>
              <a:ext cx="573533" cy="504056"/>
            </a:xfrm>
            <a:prstGeom prst="ellipse">
              <a:avLst/>
            </a:prstGeom>
            <a:solidFill>
              <a:srgbClr val="FFFFCC">
                <a:alpha val="92000"/>
              </a:srgbClr>
            </a:solidFill>
            <a:ln>
              <a:noFill/>
            </a:ln>
            <a:effectLst>
              <a:glow rad="63500">
                <a:schemeClr val="accent4">
                  <a:lumMod val="20000"/>
                  <a:lumOff val="80000"/>
                  <a:alpha val="40000"/>
                </a:schemeClr>
              </a:glo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36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雪</a:t>
              </a:r>
              <a:endParaRPr lang="zh-CN" altLang="en-US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494756" y="3567396"/>
            <a:ext cx="917004" cy="1164594"/>
            <a:chOff x="1062708" y="2040768"/>
            <a:chExt cx="917004" cy="1164594"/>
          </a:xfrm>
        </p:grpSpPr>
        <p:pic>
          <p:nvPicPr>
            <p:cNvPr id="70" name="Picture 2" descr="C:\Users\Administrator\Desktop\包图网_811523手绘可口的大红苹果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2708" y="2040768"/>
              <a:ext cx="917004" cy="116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" name="椭圆 70"/>
            <p:cNvSpPr/>
            <p:nvPr/>
          </p:nvSpPr>
          <p:spPr>
            <a:xfrm>
              <a:off x="1262163" y="2499742"/>
              <a:ext cx="573533" cy="504056"/>
            </a:xfrm>
            <a:prstGeom prst="ellipse">
              <a:avLst/>
            </a:prstGeom>
            <a:solidFill>
              <a:srgbClr val="FFFFCC">
                <a:alpha val="92000"/>
              </a:srgbClr>
            </a:solidFill>
            <a:ln>
              <a:noFill/>
            </a:ln>
            <a:effectLst>
              <a:glow rad="63500">
                <a:schemeClr val="accent4">
                  <a:lumMod val="20000"/>
                  <a:lumOff val="80000"/>
                  <a:alpha val="40000"/>
                </a:schemeClr>
              </a:glo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36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秋</a:t>
              </a:r>
              <a:endParaRPr lang="zh-CN" altLang="en-US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054929" y="3567396"/>
            <a:ext cx="917004" cy="1164594"/>
            <a:chOff x="1062708" y="2040768"/>
            <a:chExt cx="917004" cy="1164594"/>
          </a:xfrm>
        </p:grpSpPr>
        <p:pic>
          <p:nvPicPr>
            <p:cNvPr id="73" name="Picture 2" descr="C:\Users\Administrator\Desktop\包图网_811523手绘可口的大红苹果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2708" y="2040768"/>
              <a:ext cx="917004" cy="116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4" name="椭圆 73"/>
            <p:cNvSpPr/>
            <p:nvPr/>
          </p:nvSpPr>
          <p:spPr>
            <a:xfrm>
              <a:off x="1262163" y="2499742"/>
              <a:ext cx="573533" cy="504056"/>
            </a:xfrm>
            <a:prstGeom prst="ellipse">
              <a:avLst/>
            </a:prstGeom>
            <a:solidFill>
              <a:srgbClr val="FFFFCC">
                <a:alpha val="92000"/>
              </a:srgbClr>
            </a:solidFill>
            <a:ln>
              <a:noFill/>
            </a:ln>
            <a:effectLst>
              <a:glow rad="63500">
                <a:schemeClr val="accent4">
                  <a:lumMod val="20000"/>
                  <a:lumOff val="80000"/>
                  <a:alpha val="40000"/>
                </a:schemeClr>
              </a:glo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36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草</a:t>
              </a:r>
              <a:endParaRPr lang="zh-CN" altLang="en-US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615102" y="3567396"/>
            <a:ext cx="917004" cy="1164594"/>
            <a:chOff x="1062708" y="2040768"/>
            <a:chExt cx="917004" cy="1164594"/>
          </a:xfrm>
        </p:grpSpPr>
        <p:pic>
          <p:nvPicPr>
            <p:cNvPr id="76" name="Picture 2" descr="C:\Users\Administrator\Desktop\包图网_811523手绘可口的大红苹果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2708" y="2040768"/>
              <a:ext cx="917004" cy="116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7" name="椭圆 76"/>
            <p:cNvSpPr/>
            <p:nvPr/>
          </p:nvSpPr>
          <p:spPr>
            <a:xfrm>
              <a:off x="1262163" y="2499742"/>
              <a:ext cx="573533" cy="504056"/>
            </a:xfrm>
            <a:prstGeom prst="ellipse">
              <a:avLst/>
            </a:prstGeom>
            <a:solidFill>
              <a:srgbClr val="FFFFCC">
                <a:alpha val="92000"/>
              </a:srgbClr>
            </a:solidFill>
            <a:ln>
              <a:noFill/>
            </a:ln>
            <a:effectLst>
              <a:glow rad="63500">
                <a:schemeClr val="accent4">
                  <a:lumMod val="20000"/>
                  <a:lumOff val="80000"/>
                  <a:alpha val="40000"/>
                </a:schemeClr>
              </a:glo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36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好</a:t>
              </a:r>
              <a:endParaRPr lang="zh-CN" altLang="en-US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6175276" y="3567396"/>
            <a:ext cx="917004" cy="1164594"/>
            <a:chOff x="1062708" y="2040768"/>
            <a:chExt cx="917004" cy="1164594"/>
          </a:xfrm>
        </p:grpSpPr>
        <p:pic>
          <p:nvPicPr>
            <p:cNvPr id="79" name="Picture 2" descr="C:\Users\Administrator\Desktop\包图网_811523手绘可口的大红苹果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2708" y="2040768"/>
              <a:ext cx="917004" cy="116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0" name="椭圆 79"/>
            <p:cNvSpPr/>
            <p:nvPr/>
          </p:nvSpPr>
          <p:spPr>
            <a:xfrm>
              <a:off x="1262163" y="2499742"/>
              <a:ext cx="573533" cy="504056"/>
            </a:xfrm>
            <a:prstGeom prst="ellipse">
              <a:avLst/>
            </a:prstGeom>
            <a:solidFill>
              <a:srgbClr val="FFFFCC">
                <a:alpha val="92000"/>
              </a:srgbClr>
            </a:solidFill>
            <a:ln>
              <a:noFill/>
            </a:ln>
            <a:effectLst>
              <a:glow rad="63500">
                <a:schemeClr val="accent4">
                  <a:lumMod val="20000"/>
                  <a:lumOff val="80000"/>
                  <a:alpha val="40000"/>
                </a:schemeClr>
              </a:glo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36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空</a:t>
              </a:r>
              <a:endParaRPr lang="zh-CN" altLang="en-US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027" name="Picture 3" descr="C:\Users\Administrator\Desktop\5b99ed459885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558" y="1698164"/>
            <a:ext cx="1882893" cy="1483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" name="椭圆 85"/>
          <p:cNvSpPr/>
          <p:nvPr/>
        </p:nvSpPr>
        <p:spPr>
          <a:xfrm>
            <a:off x="1390509" y="2365475"/>
            <a:ext cx="2952328" cy="504056"/>
          </a:xfrm>
          <a:prstGeom prst="ellipse">
            <a:avLst/>
          </a:prstGeom>
          <a:noFill/>
          <a:ln>
            <a:noFill/>
          </a:ln>
          <a:effectLst>
            <a:glow rad="63500">
              <a:schemeClr val="accent4">
                <a:lumMod val="20000"/>
                <a:lumOff val="80000"/>
                <a:alpha val="40000"/>
              </a:schemeClr>
            </a:glo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36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上下结构</a:t>
            </a:r>
            <a:endParaRPr lang="zh-CN" altLang="en-US" sz="36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95" name="直接连接符 94"/>
          <p:cNvCxnSpPr/>
          <p:nvPr/>
        </p:nvCxnSpPr>
        <p:spPr>
          <a:xfrm>
            <a:off x="3517999" y="1524858"/>
            <a:ext cx="2350145" cy="68685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 flipH="1">
            <a:off x="2904772" y="1524858"/>
            <a:ext cx="2173401" cy="74852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/>
          <p:nvPr/>
        </p:nvCxnSpPr>
        <p:spPr>
          <a:xfrm flipH="1">
            <a:off x="2904772" y="1544939"/>
            <a:ext cx="3729802" cy="72844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>
            <a:stCxn id="61" idx="2"/>
          </p:cNvCxnSpPr>
          <p:nvPr/>
        </p:nvCxnSpPr>
        <p:spPr>
          <a:xfrm flipH="1">
            <a:off x="2249910" y="3172675"/>
            <a:ext cx="3468876" cy="62321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>
            <a:stCxn id="1027" idx="2"/>
          </p:cNvCxnSpPr>
          <p:nvPr/>
        </p:nvCxnSpPr>
        <p:spPr>
          <a:xfrm>
            <a:off x="2928005" y="3181884"/>
            <a:ext cx="560237" cy="6140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>
            <a:stCxn id="61" idx="2"/>
          </p:cNvCxnSpPr>
          <p:nvPr/>
        </p:nvCxnSpPr>
        <p:spPr>
          <a:xfrm flipH="1">
            <a:off x="5400013" y="3172675"/>
            <a:ext cx="318773" cy="62321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Picture 3" descr="C:\Users\Administrator\Desktop\5b99ed459885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339" y="1688955"/>
            <a:ext cx="1882893" cy="1483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椭圆 80"/>
          <p:cNvSpPr/>
          <p:nvPr/>
        </p:nvSpPr>
        <p:spPr>
          <a:xfrm>
            <a:off x="4211960" y="2337027"/>
            <a:ext cx="2952328" cy="504056"/>
          </a:xfrm>
          <a:prstGeom prst="ellipse">
            <a:avLst/>
          </a:prstGeom>
          <a:noFill/>
          <a:ln>
            <a:noFill/>
          </a:ln>
          <a:effectLst>
            <a:glow rad="63500">
              <a:schemeClr val="accent4">
                <a:lumMod val="20000"/>
                <a:lumOff val="80000"/>
                <a:alpha val="40000"/>
              </a:schemeClr>
            </a:glo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36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左右结构</a:t>
            </a:r>
            <a:endParaRPr lang="zh-CN" altLang="en-US" sz="36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99" name="直接连接符 98"/>
          <p:cNvCxnSpPr/>
          <p:nvPr/>
        </p:nvCxnSpPr>
        <p:spPr>
          <a:xfrm>
            <a:off x="2194422" y="1323900"/>
            <a:ext cx="3555375" cy="94948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>
            <a:stCxn id="1027" idx="2"/>
          </p:cNvCxnSpPr>
          <p:nvPr/>
        </p:nvCxnSpPr>
        <p:spPr>
          <a:xfrm>
            <a:off x="2928005" y="3181884"/>
            <a:ext cx="3652865" cy="6140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33500"/>
            <a:ext cx="8064896" cy="3152936"/>
          </a:xfrm>
          <a:prstGeom prst="rect">
            <a:avLst/>
          </a:prstGeom>
          <a:noFill/>
          <a:ln w="28575">
            <a:solidFill>
              <a:schemeClr val="bg1">
                <a:alpha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椭圆 4"/>
          <p:cNvSpPr/>
          <p:nvPr/>
        </p:nvSpPr>
        <p:spPr>
          <a:xfrm>
            <a:off x="4291948" y="2935780"/>
            <a:ext cx="428628" cy="50006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6089868" y="2931790"/>
            <a:ext cx="428628" cy="50006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291948" y="3650160"/>
            <a:ext cx="428628" cy="50006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098988" y="3579862"/>
            <a:ext cx="428628" cy="50006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438376" y="3007788"/>
            <a:ext cx="360040" cy="43204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236296" y="2931790"/>
            <a:ext cx="360040" cy="42919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438376" y="3655860"/>
            <a:ext cx="360040" cy="36574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236296" y="3579862"/>
            <a:ext cx="360040" cy="35719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"/>
          <p:cNvSpPr>
            <a:spLocks noChangeArrowheads="1"/>
          </p:cNvSpPr>
          <p:nvPr/>
        </p:nvSpPr>
        <p:spPr bwMode="auto">
          <a:xfrm>
            <a:off x="899592" y="411510"/>
            <a:ext cx="374920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/>
            <a:r>
              <a:rPr lang="zh-CN" altLang="en-US" sz="3600" b="1" smtClean="0">
                <a:latin typeface="+mn-ea"/>
                <a:ea typeface="+mn-ea"/>
              </a:rPr>
              <a:t>读一读，背一背。</a:t>
            </a:r>
            <a:endParaRPr lang="zh-CN" altLang="en-US" sz="3600" b="1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55576" y="1212309"/>
            <a:ext cx="3645692" cy="3286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latin typeface="+mn-ea"/>
              </a:rPr>
              <a:t>    </a:t>
            </a:r>
            <a:r>
              <a:rPr lang="zh-CN" altLang="en-US" sz="3600" b="1" dirty="0">
                <a:latin typeface="+mn-ea"/>
              </a:rPr>
              <a:t>小明背着书包去上学，在</a:t>
            </a:r>
            <a:r>
              <a:rPr lang="zh-CN" altLang="en-US" sz="3600" b="1">
                <a:latin typeface="+mn-ea"/>
              </a:rPr>
              <a:t>他</a:t>
            </a:r>
            <a:r>
              <a:rPr lang="zh-CN" altLang="en-US" sz="3600" b="1" smtClean="0">
                <a:latin typeface="+mn-ea"/>
              </a:rPr>
              <a:t>的东</a:t>
            </a:r>
            <a:r>
              <a:rPr lang="zh-CN" altLang="en-US" sz="3600" b="1" dirty="0">
                <a:latin typeface="+mn-ea"/>
              </a:rPr>
              <a:t>、西、南、北分别有什么？</a:t>
            </a:r>
            <a:endParaRPr lang="zh-CN" altLang="en-US" sz="3600" b="1" dirty="0">
              <a:latin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680" y="483518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341733"/>
            <a:ext cx="3672408" cy="28862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62"/>
          <a:stretch>
            <a:fillRect/>
          </a:stretch>
        </p:blipFill>
        <p:spPr bwMode="auto">
          <a:xfrm>
            <a:off x="1140767" y="1408137"/>
            <a:ext cx="6959625" cy="3395861"/>
          </a:xfrm>
          <a:prstGeom prst="rect">
            <a:avLst/>
          </a:prstGeom>
          <a:noFill/>
          <a:ln w="28575">
            <a:solidFill>
              <a:schemeClr val="bg1">
                <a:alpha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323528" y="474807"/>
            <a:ext cx="1872209" cy="584775"/>
            <a:chOff x="179512" y="378869"/>
            <a:chExt cx="1872209" cy="584775"/>
          </a:xfrm>
        </p:grpSpPr>
        <p:sp>
          <p:nvSpPr>
            <p:cNvPr id="8" name="矩形 7"/>
            <p:cNvSpPr/>
            <p:nvPr/>
          </p:nvSpPr>
          <p:spPr>
            <a:xfrm>
              <a:off x="179512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 Box 9"/>
            <p:cNvSpPr txBox="1"/>
            <p:nvPr/>
          </p:nvSpPr>
          <p:spPr>
            <a:xfrm>
              <a:off x="251521" y="378869"/>
              <a:ext cx="1800200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  <a:buClr>
                  <a:srgbClr val="DD6409"/>
                </a:buClr>
              </a:pPr>
              <a:r>
                <a:rPr lang="zh-CN" altLang="en-US" sz="3200" b="1">
                  <a:latin typeface="黑体" panose="02010609060101010101" pitchFamily="49" charset="-122"/>
                  <a:ea typeface="黑体" panose="02010609060101010101" pitchFamily="49" charset="-122"/>
                </a:rPr>
                <a:t>展示台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619672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9502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读一读，分一分。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27584" y="1203598"/>
            <a:ext cx="2376264" cy="1224136"/>
            <a:chOff x="827584" y="1419622"/>
            <a:chExt cx="2376264" cy="1224136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1419622"/>
              <a:ext cx="2304256" cy="1224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971600" y="1563638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dirty="0">
                  <a:latin typeface="楷体" panose="02010609060101010101" pitchFamily="49" charset="-122"/>
                  <a:ea typeface="楷体" panose="02010609060101010101" pitchFamily="49" charset="-122"/>
                </a:rPr>
                <a:t>人民路</a:t>
              </a:r>
              <a:endParaRPr lang="zh-CN" altLang="en-US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635896" y="1203598"/>
            <a:ext cx="2376264" cy="1224136"/>
            <a:chOff x="827584" y="1419622"/>
            <a:chExt cx="2376264" cy="1224136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1419622"/>
              <a:ext cx="2304256" cy="1224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971600" y="1563638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dirty="0">
                  <a:latin typeface="楷体" panose="02010609060101010101" pitchFamily="49" charset="-122"/>
                  <a:ea typeface="楷体" panose="02010609060101010101" pitchFamily="49" charset="-122"/>
                </a:rPr>
                <a:t>电影院</a:t>
              </a:r>
              <a:endParaRPr lang="zh-CN" altLang="en-US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372200" y="1203598"/>
            <a:ext cx="2376264" cy="1224136"/>
            <a:chOff x="827584" y="1419622"/>
            <a:chExt cx="2376264" cy="1224136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1419622"/>
              <a:ext cx="2304256" cy="1224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971600" y="1563638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dirty="0">
                  <a:latin typeface="楷体" panose="02010609060101010101" pitchFamily="49" charset="-122"/>
                  <a:ea typeface="楷体" panose="02010609060101010101" pitchFamily="49" charset="-122"/>
                </a:rPr>
                <a:t>卫生院</a:t>
              </a:r>
              <a:endParaRPr lang="zh-CN" altLang="en-US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907704" y="2715766"/>
            <a:ext cx="2376264" cy="1224136"/>
            <a:chOff x="827584" y="1419622"/>
            <a:chExt cx="2376264" cy="1224136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1419622"/>
              <a:ext cx="2304256" cy="1224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971600" y="1563638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dirty="0">
                  <a:latin typeface="楷体" panose="02010609060101010101" pitchFamily="49" charset="-122"/>
                  <a:ea typeface="楷体" panose="02010609060101010101" pitchFamily="49" charset="-122"/>
                </a:rPr>
                <a:t>小卖部</a:t>
              </a:r>
              <a:endParaRPr lang="zh-CN" altLang="en-US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716016" y="2715766"/>
            <a:ext cx="2376264" cy="1224136"/>
            <a:chOff x="827584" y="1419622"/>
            <a:chExt cx="2376264" cy="1224136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1419622"/>
              <a:ext cx="2304256" cy="1224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971600" y="1563638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dirty="0">
                  <a:latin typeface="楷体" panose="02010609060101010101" pitchFamily="49" charset="-122"/>
                  <a:ea typeface="楷体" panose="02010609060101010101" pitchFamily="49" charset="-122"/>
                </a:rPr>
                <a:t>报刊亭</a:t>
              </a:r>
              <a:endParaRPr lang="zh-CN" altLang="en-US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" name="椭圆 4"/>
          <p:cNvSpPr/>
          <p:nvPr/>
        </p:nvSpPr>
        <p:spPr>
          <a:xfrm>
            <a:off x="2267744" y="1419622"/>
            <a:ext cx="648072" cy="72008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4499992" y="1419622"/>
            <a:ext cx="648072" cy="72008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5148064" y="1419622"/>
            <a:ext cx="648072" cy="72008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7812360" y="1419622"/>
            <a:ext cx="648072" cy="72008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3347864" y="2931790"/>
            <a:ext cx="648072" cy="72008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4932040" y="2931790"/>
            <a:ext cx="648072" cy="72008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580112" y="2931790"/>
            <a:ext cx="648072" cy="72008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2699792" y="2931790"/>
            <a:ext cx="648072" cy="720080"/>
          </a:xfrm>
          <a:prstGeom prst="ellipse">
            <a:avLst/>
          </a:prstGeom>
          <a:noFill/>
          <a:ln w="317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475656" y="4011910"/>
            <a:ext cx="3204355" cy="1200329"/>
            <a:chOff x="2267745" y="4291231"/>
            <a:chExt cx="2664295" cy="1200329"/>
          </a:xfrm>
        </p:grpSpPr>
        <p:sp>
          <p:nvSpPr>
            <p:cNvPr id="27" name="椭圆 26"/>
            <p:cNvSpPr/>
            <p:nvPr/>
          </p:nvSpPr>
          <p:spPr>
            <a:xfrm>
              <a:off x="2267745" y="4355948"/>
              <a:ext cx="359231" cy="520058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99792" y="4291231"/>
              <a:ext cx="22322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smtClean="0">
                  <a:latin typeface="+mn-ea"/>
                </a:rPr>
                <a:t>为左右结构</a:t>
              </a:r>
              <a:endParaRPr lang="zh-CN" altLang="en-US" sz="3600" b="1" dirty="0">
                <a:latin typeface="+mn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112060" y="4011910"/>
            <a:ext cx="3204355" cy="1200329"/>
            <a:chOff x="2267745" y="4291231"/>
            <a:chExt cx="2664295" cy="1200329"/>
          </a:xfrm>
        </p:grpSpPr>
        <p:sp>
          <p:nvSpPr>
            <p:cNvPr id="30" name="椭圆 29"/>
            <p:cNvSpPr/>
            <p:nvPr/>
          </p:nvSpPr>
          <p:spPr>
            <a:xfrm>
              <a:off x="2267745" y="4355948"/>
              <a:ext cx="359231" cy="520058"/>
            </a:xfrm>
            <a:prstGeom prst="ellipse">
              <a:avLst/>
            </a:prstGeom>
            <a:noFill/>
            <a:ln w="317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699792" y="4291231"/>
              <a:ext cx="22322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smtClean="0">
                  <a:latin typeface="+mn-ea"/>
                </a:rPr>
                <a:t>为上下结构</a:t>
              </a:r>
              <a:endParaRPr lang="zh-CN" altLang="en-US" sz="3600" b="1" dirty="0">
                <a:latin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6016" y="1460853"/>
            <a:ext cx="3312367" cy="27363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3941" y="1964908"/>
            <a:ext cx="40140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latin typeface="+mn-ea"/>
              </a:rPr>
              <a:t>    听老师读</a:t>
            </a:r>
            <a:r>
              <a:rPr lang="en-US" altLang="zh-CN" sz="3600" b="1" smtClean="0">
                <a:latin typeface="+mn-ea"/>
              </a:rPr>
              <a:t>《</a:t>
            </a:r>
            <a:r>
              <a:rPr lang="zh-CN" altLang="en-US" sz="3600" b="1" smtClean="0">
                <a:latin typeface="+mn-ea"/>
              </a:rPr>
              <a:t>古朗月行（节选）</a:t>
            </a:r>
            <a:r>
              <a:rPr lang="en-US" altLang="zh-CN" sz="3600" b="1" smtClean="0">
                <a:latin typeface="+mn-ea"/>
              </a:rPr>
              <a:t>》</a:t>
            </a:r>
            <a:r>
              <a:rPr lang="zh-CN" altLang="en-US" sz="3600" b="1" smtClean="0">
                <a:latin typeface="+mn-ea"/>
              </a:rPr>
              <a:t>。</a:t>
            </a:r>
            <a:endParaRPr lang="zh-CN" altLang="en-US" sz="3600" b="1" dirty="0">
              <a:latin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23528" y="948085"/>
            <a:ext cx="2088231" cy="584775"/>
            <a:chOff x="179512" y="378869"/>
            <a:chExt cx="2088231" cy="584775"/>
          </a:xfrm>
        </p:grpSpPr>
        <p:sp>
          <p:nvSpPr>
            <p:cNvPr id="26" name="Text Box 9"/>
            <p:cNvSpPr txBox="1"/>
            <p:nvPr/>
          </p:nvSpPr>
          <p:spPr>
            <a:xfrm>
              <a:off x="179512" y="378869"/>
              <a:ext cx="2088231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  <a:buClr>
                  <a:srgbClr val="DD6409"/>
                </a:buClr>
              </a:pPr>
              <a:r>
                <a:rPr lang="zh-CN" altLang="en-US" sz="3200" b="1">
                  <a:latin typeface="黑体" panose="02010609060101010101" pitchFamily="49" charset="-122"/>
                  <a:ea typeface="黑体" panose="02010609060101010101" pitchFamily="49" charset="-122"/>
                </a:rPr>
                <a:t>日积月累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79512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1979712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013" y="1820892"/>
            <a:ext cx="3106371" cy="2061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文本框 14">
            <a:hlinkClick r:id="rId4" action="ppaction://hlinkfile"/>
          </p:cNvPr>
          <p:cNvSpPr txBox="1"/>
          <p:nvPr/>
        </p:nvSpPr>
        <p:spPr>
          <a:xfrm>
            <a:off x="6372199" y="4313733"/>
            <a:ext cx="2248597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smtClean="0">
                <a:latin typeface="Kaiti SC" panose="02010600040101010101" pitchFamily="2" charset="-122"/>
                <a:ea typeface="Kaiti SC" panose="02010600040101010101" pitchFamily="2" charset="-122"/>
              </a:rPr>
              <a:t>点击图片，观看视频</a:t>
            </a:r>
            <a:endParaRPr lang="zh-CN" altLang="en-US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5860853" y="3541793"/>
            <a:ext cx="718313" cy="718313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3131840" y="123479"/>
            <a:ext cx="2816764" cy="646331"/>
            <a:chOff x="5499652" y="3435846"/>
            <a:chExt cx="2816764" cy="646330"/>
          </a:xfrm>
        </p:grpSpPr>
        <p:sp>
          <p:nvSpPr>
            <p:cNvPr id="12" name="文本框 15"/>
            <p:cNvSpPr txBox="1"/>
            <p:nvPr/>
          </p:nvSpPr>
          <p:spPr>
            <a:xfrm>
              <a:off x="5634111" y="3435846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smtClean="0">
                  <a:solidFill>
                    <a:prstClr val="black"/>
                  </a:solidFill>
                  <a:latin typeface="宋体" panose="02010600030101010101" pitchFamily="2" charset="-122"/>
                </a:rPr>
                <a:t>第</a:t>
              </a:r>
              <a:r>
                <a:rPr kumimoji="1" lang="zh-CN" altLang="en-US" sz="3600" b="1">
                  <a:solidFill>
                    <a:prstClr val="black"/>
                  </a:solidFill>
                  <a:latin typeface="宋体" panose="02010600030101010101" pitchFamily="2" charset="-122"/>
                </a:rPr>
                <a:t>二</a:t>
              </a:r>
              <a:r>
                <a:rPr kumimoji="1" lang="zh-CN" altLang="en-US" sz="3600" b="1" smtClean="0">
                  <a:solidFill>
                    <a:prstClr val="black"/>
                  </a:solidFill>
                  <a:latin typeface="宋体" panose="02010600030101010101" pitchFamily="2" charset="-122"/>
                </a:rPr>
                <a:t>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3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14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3002454" y="1059582"/>
            <a:ext cx="5154000" cy="3286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    请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你结合书中插图，一边读一边想象古诗描绘的画面，说一说读懂了什么。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93289">
                        <a14:foregroundMark x1="23490" y1="25592" x2="25727" y2="27515"/>
                        <a14:foregroundMark x1="51902" y1="25000" x2="51007" y2="295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95301"/>
            <a:ext cx="1802227" cy="2725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4866685f-8b9b-4ee6-b6d4-950bbe2d4591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463</Words>
  <Application>WPS 演示</Application>
  <PresentationFormat>全屏显示(16:9)</PresentationFormat>
  <Paragraphs>125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Wingdings</vt:lpstr>
      <vt:lpstr>楷体</vt:lpstr>
      <vt:lpstr>黑体</vt:lpstr>
      <vt:lpstr>Calibri</vt:lpstr>
      <vt:lpstr>Kaiti SC</vt:lpstr>
      <vt:lpstr>微软雅黑</vt:lpstr>
      <vt:lpstr>Arial Unicode MS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328</cp:revision>
  <dcterms:created xsi:type="dcterms:W3CDTF">2017-03-17T02:28:00Z</dcterms:created>
  <dcterms:modified xsi:type="dcterms:W3CDTF">2022-11-28T14:21:21Z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DADA9FA4C56E491BB74609E818E614EE</vt:lpwstr>
  </property>
</Properties>
</file>