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462" r:id="rId3"/>
    <p:sldId id="1189" r:id="rId5"/>
    <p:sldId id="1181" r:id="rId6"/>
    <p:sldId id="1152" r:id="rId7"/>
    <p:sldId id="1153" r:id="rId8"/>
    <p:sldId id="1168" r:id="rId9"/>
    <p:sldId id="1169" r:id="rId10"/>
    <p:sldId id="1156" r:id="rId11"/>
    <p:sldId id="1185" r:id="rId12"/>
    <p:sldId id="1186" r:id="rId13"/>
    <p:sldId id="1187" r:id="rId14"/>
    <p:sldId id="1188" r:id="rId15"/>
    <p:sldId id="1190" r:id="rId16"/>
    <p:sldId id="1192" r:id="rId17"/>
    <p:sldId id="1158" r:id="rId18"/>
    <p:sldId id="1179" r:id="rId19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23"/>
    </p:embeddedFont>
    <p:embeddedFont>
      <p:font typeface="黑体" panose="02010609060101010101" pitchFamily="49" charset="-122"/>
      <p:regular r:id="rId24"/>
    </p:embeddedFont>
    <p:embeddedFont>
      <p:font typeface="微软雅黑" panose="020B0503020204020204" charset="-122"/>
      <p:regular r:id="rId25"/>
    </p:embeddedFont>
    <p:embeddedFont>
      <p:font typeface="Calibri" panose="020F0502020204030204" charset="0"/>
      <p:regular r:id="rId26"/>
      <p:bold r:id="rId27"/>
      <p:italic r:id="rId28"/>
      <p:boldItalic r:id="rId29"/>
    </p:embeddedFont>
  </p:embeddedFontLst>
  <p:custDataLst>
    <p:tags r:id="rId3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F5B9"/>
    <a:srgbClr val="CC6600"/>
    <a:srgbClr val="D1F5B8"/>
    <a:srgbClr val="CBF1FF"/>
    <a:srgbClr val="0000FF"/>
    <a:srgbClr val="ECAAC3"/>
    <a:srgbClr val="98D267"/>
    <a:srgbClr val="FFFFFF"/>
    <a:srgbClr val="53B948"/>
    <a:srgbClr val="0B5F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45" autoAdjust="0"/>
    <p:restoredTop sz="78597" autoAdjust="0"/>
  </p:normalViewPr>
  <p:slideViewPr>
    <p:cSldViewPr>
      <p:cViewPr>
        <p:scale>
          <a:sx n="110" d="100"/>
          <a:sy n="110" d="100"/>
        </p:scale>
        <p:origin x="-372" y="-234"/>
      </p:cViewPr>
      <p:guideLst>
        <p:guide orient="horz" pos="1629"/>
        <p:guide pos="296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8548" y="123478"/>
            <a:ext cx="1017948" cy="40230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24.png"/><Relationship Id="rId7" Type="http://schemas.openxmlformats.org/officeDocument/2006/relationships/image" Target="../media/image17.png"/><Relationship Id="rId6" Type="http://schemas.openxmlformats.org/officeDocument/2006/relationships/image" Target="../media/image15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24.png"/><Relationship Id="rId7" Type="http://schemas.openxmlformats.org/officeDocument/2006/relationships/image" Target="../media/image17.png"/><Relationship Id="rId6" Type="http://schemas.openxmlformats.org/officeDocument/2006/relationships/image" Target="../media/image15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6.wdp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6.wdp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microsoft.com/office/2007/relationships/hdphoto" Target="../media/image13.wdp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microsoft.com/office/2007/relationships/hdphoto" Target="../media/image10.wdp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528" y="1491630"/>
            <a:ext cx="8712968" cy="108491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b="1" dirty="0" smtClean="0">
                <a:ln w="9525">
                  <a:noFill/>
                  <a:prstDash val="solid"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口语交际：小</a:t>
            </a:r>
            <a:r>
              <a:rPr lang="zh-CN" altLang="en-US" sz="6600" b="1" dirty="0">
                <a:ln w="9525">
                  <a:noFill/>
                  <a:prstDash val="solid"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兔运南瓜</a:t>
            </a:r>
            <a:endParaRPr lang="zh-CN" altLang="en-US" sz="6600" b="1" dirty="0">
              <a:ln w="9525">
                <a:noFill/>
                <a:prstDash val="solid"/>
              </a:ln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707904" y="2820144"/>
            <a:ext cx="2004060" cy="195135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7504" y="157947"/>
            <a:ext cx="3071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 一年级 上册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5cada177aaa75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55526"/>
            <a:ext cx="1774441" cy="3153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istrator\Desktop\包图网_905784手绘成熟的蔬菜南瓜插画元素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132243"/>
            <a:ext cx="2180245" cy="1755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771800" y="3931191"/>
            <a:ext cx="38164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用小车运回家。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5" name="Picture 3" descr="C:\Users\Administrator\Desktop\包图网_17871347手绘建筑工地红色小推车素材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026066"/>
            <a:ext cx="3810000" cy="290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5cada177aaa75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55526"/>
            <a:ext cx="1774441" cy="3153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istrator\Desktop\包图网_905784手绘成熟的蔬菜南瓜插画元素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132243"/>
            <a:ext cx="2180245" cy="1755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771800" y="3931191"/>
            <a:ext cx="43924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用绳子拴住拉回家。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8" name="Picture 2" descr="C:\Users\Administrator\Desktop\1202010060638289294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87911">
            <a:off x="5891336" y="1211074"/>
            <a:ext cx="1393774" cy="2689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5cada177aaa75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55526"/>
            <a:ext cx="1774441" cy="3153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istrator\Desktop\包图网_905784手绘成熟的蔬菜南瓜插画元素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132243"/>
            <a:ext cx="2180245" cy="1755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835696" y="4159603"/>
            <a:ext cx="48965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找朋友来帮忙拉回家。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2" name="Picture 2" descr="C:\Users\Administrator\Desktop\包图网_18126683动物手绘牛卡通元素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495011" y="377031"/>
            <a:ext cx="2525266" cy="1787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Administrator\Desktop\包图网_741924小鹿动物设计元素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8010">
            <a:off x="6147814" y="481231"/>
            <a:ext cx="1373138" cy="163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Administrator\Desktop\包图网_741962小猴子卡通设计元素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5461" y="2288709"/>
            <a:ext cx="1598273" cy="1873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Administrator\Desktop\5b21374e14f96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644" y="2331536"/>
            <a:ext cx="1873309" cy="1892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275065" y="1050762"/>
            <a:ext cx="30890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latin typeface="宋体" panose="02010600030101010101" pitchFamily="2" charset="-122"/>
                <a:ea typeface="宋体" panose="02010600030101010101" pitchFamily="2" charset="-122"/>
              </a:rPr>
              <a:t>寻找相似点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122" name="Picture 2" descr="C:\Users\Administrator\Desktop\包图网_18126683动物手绘牛卡通元素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64088" y="1129006"/>
            <a:ext cx="1907954" cy="1350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Administrator\Desktop\包图网_741924小鹿动物设计元素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8010">
            <a:off x="7282674" y="1099473"/>
            <a:ext cx="1037470" cy="1232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Administrator\Desktop\包图网_741962小猴子卡通设计元素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6686" y="2454503"/>
            <a:ext cx="1207569" cy="141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Administrator\Desktop\5b21374e14f9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9958" y="2584265"/>
            <a:ext cx="1415371" cy="142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39552" y="195486"/>
            <a:ext cx="324036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>
              <a:defRPr sz="2800" cap="none" spc="0">
                <a:ln w="0"/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mtClean="0"/>
              <a:t>方法归类</a:t>
            </a:r>
            <a:endParaRPr lang="zh-CN" altLang="en-US" dirty="0"/>
          </a:p>
        </p:txBody>
      </p:sp>
      <p:pic>
        <p:nvPicPr>
          <p:cNvPr id="12" name="Picture 3" descr="C:\Users\Administrator\Desktop\包图网_905784手绘成熟的蔬菜南瓜插画元素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495230">
            <a:off x="1116081" y="1020230"/>
            <a:ext cx="1067531" cy="859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Users\Administrator\Desktop\5b210999e8bcb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4189" y="2351263"/>
            <a:ext cx="1835247" cy="1137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Administrator\Desktop\包图网_17871347手绘建筑工地红色小推车素材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7262" y="2693981"/>
            <a:ext cx="1717268" cy="1309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Administrator\Desktop\120201006063828929402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87911">
            <a:off x="942674" y="3533984"/>
            <a:ext cx="768678" cy="1483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2123728" y="4083918"/>
            <a:ext cx="35283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latin typeface="宋体" panose="02010600030101010101" pitchFamily="2" charset="-122"/>
                <a:ea typeface="宋体" panose="02010600030101010101" pitchFamily="2" charset="-122"/>
              </a:rPr>
              <a:t>借助工具搬运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44433" y="3941782"/>
            <a:ext cx="3285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latin typeface="宋体" panose="02010600030101010101" pitchFamily="2" charset="-122"/>
                <a:ea typeface="宋体" panose="02010600030101010101" pitchFamily="2" charset="-122"/>
              </a:rPr>
              <a:t>寻求朋友帮助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istrator\Desktop\包图网_18126683动物手绘牛卡通元素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64088" y="1129006"/>
            <a:ext cx="1907954" cy="1350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Administrator\Desktop\包图网_741924小鹿动物设计元素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8010">
            <a:off x="7282674" y="1099473"/>
            <a:ext cx="1037470" cy="1232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Administrator\Desktop\包图网_741962小猴子卡通设计元素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6686" y="2454503"/>
            <a:ext cx="1207569" cy="141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Administrator\Desktop\5b21374e14f9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9958" y="2584265"/>
            <a:ext cx="1415371" cy="142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835696" y="195486"/>
            <a:ext cx="532859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>
              <a:defRPr sz="2800" cap="none" spc="0">
                <a:ln w="0"/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z="3600"/>
              <a:t>你喜欢哪种方法？为什么？</a:t>
            </a:r>
            <a:endParaRPr lang="zh-CN" altLang="en-US" sz="3600" dirty="0"/>
          </a:p>
        </p:txBody>
      </p:sp>
      <p:pic>
        <p:nvPicPr>
          <p:cNvPr id="12" name="Picture 3" descr="C:\Users\Administrator\Desktop\包图网_905784手绘成熟的蔬菜南瓜插画元素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495230">
            <a:off x="1116081" y="1020230"/>
            <a:ext cx="1067531" cy="859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Users\Administrator\Desktop\5b210999e8bcb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4189" y="2351263"/>
            <a:ext cx="1835247" cy="1137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Administrator\Desktop\包图网_17871347手绘建筑工地红色小推车素材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7262" y="2693981"/>
            <a:ext cx="1717268" cy="1309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Administrator\Desktop\120201006063828929402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87911">
            <a:off x="942674" y="3533984"/>
            <a:ext cx="768678" cy="1483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851920" y="483518"/>
            <a:ext cx="172819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>
              <a:defRPr sz="2800" cap="none" spc="0">
                <a:ln w="0"/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z="3600" smtClean="0"/>
              <a:t>示 例</a:t>
            </a:r>
            <a:endParaRPr lang="zh-CN" altLang="en-US" sz="3600" dirty="0"/>
          </a:p>
        </p:txBody>
      </p:sp>
      <p:sp>
        <p:nvSpPr>
          <p:cNvPr id="8" name="文本框 2"/>
          <p:cNvSpPr txBox="1"/>
          <p:nvPr/>
        </p:nvSpPr>
        <p:spPr>
          <a:xfrm>
            <a:off x="251520" y="1203598"/>
            <a:ext cx="8575410" cy="646331"/>
          </a:xfrm>
          <a:prstGeom prst="rect">
            <a:avLst/>
          </a:prstGeom>
          <a:solidFill>
            <a:srgbClr val="D2F5B9"/>
          </a:solidFill>
          <a:ln w="41275">
            <a:solidFill>
              <a:schemeClr val="bg1">
                <a:alpha val="78000"/>
              </a:schemeClr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如果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路平好走，自己推着滚回家是好办法。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251520" y="2139702"/>
            <a:ext cx="8575410" cy="646331"/>
          </a:xfrm>
          <a:prstGeom prst="rect">
            <a:avLst/>
          </a:prstGeom>
          <a:solidFill>
            <a:srgbClr val="D2F5B9"/>
          </a:solidFill>
          <a:ln w="41275">
            <a:solidFill>
              <a:schemeClr val="bg1">
                <a:alpha val="78000"/>
              </a:schemeClr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如果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有人顺路带回，请人帮助是好办法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2"/>
          <p:cNvSpPr txBox="1"/>
          <p:nvPr/>
        </p:nvSpPr>
        <p:spPr>
          <a:xfrm>
            <a:off x="251520" y="3075806"/>
            <a:ext cx="8575410" cy="1624484"/>
          </a:xfrm>
          <a:prstGeom prst="rect">
            <a:avLst/>
          </a:prstGeom>
          <a:solidFill>
            <a:srgbClr val="D2F5B9"/>
          </a:solidFill>
          <a:ln w="41275">
            <a:solidFill>
              <a:schemeClr val="bg1">
                <a:alpha val="78000"/>
              </a:schemeClr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如果很容易就能借到小车，用小车推回家也是不错的选择。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2"/>
          <p:cNvSpPr txBox="1"/>
          <p:nvPr/>
        </p:nvSpPr>
        <p:spPr>
          <a:xfrm>
            <a:off x="444645" y="976536"/>
            <a:ext cx="8159803" cy="35394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 </a:t>
            </a:r>
            <a:r>
              <a:rPr lang="en-US" altLang="zh-CN" sz="3200" b="1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1.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根据自己想出的办法，邀请同学分角色演一演小兔运南瓜的故事。</a:t>
            </a:r>
            <a:endParaRPr lang="en-US" altLang="zh-CN" sz="3200" b="1" smtClean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 </a:t>
            </a:r>
            <a:r>
              <a:rPr lang="en-US" altLang="zh-CN" sz="3200" b="1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2.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同桌合作，讲一讲小兔运南瓜的故事。回家后，讲给爸爸妈妈听，听听爸爸妈妈还有什么方法来运南瓜。</a:t>
            </a:r>
            <a:endParaRPr lang="en-US" altLang="zh-CN" sz="3200" b="1" smtClean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</a:t>
            </a:r>
            <a:r>
              <a:rPr lang="en-US" altLang="zh-CN" sz="3200" b="1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3.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选一种运南瓜的方法把第二幅图画出来，在班里举办“小兔运南瓜”画展。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9552" y="195486"/>
            <a:ext cx="324036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>
              <a:defRPr sz="2800" cap="none" spc="0">
                <a:ln w="0"/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/>
              <a:t>实践活动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03598" y="1347614"/>
            <a:ext cx="4176464" cy="29731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smtClean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两</a:t>
            </a:r>
            <a:r>
              <a:rPr lang="zh-CN" altLang="en-US" sz="3600" b="1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只耳朵长又尖</a:t>
            </a:r>
            <a:r>
              <a:rPr lang="zh-CN" altLang="en-US" sz="3600" b="1" smtClean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600" b="1" smtClean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 smtClean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短短</a:t>
            </a:r>
            <a:r>
              <a:rPr lang="zh-CN" altLang="en-US" sz="3600" b="1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尾巴翘后边</a:t>
            </a:r>
            <a:r>
              <a:rPr lang="zh-CN" altLang="en-US" sz="3600" b="1" smtClean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600" b="1" smtClean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 smtClean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两</a:t>
            </a:r>
            <a:r>
              <a:rPr lang="zh-CN" altLang="en-US" sz="3600" b="1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只眼睛像玛瑙</a:t>
            </a:r>
            <a:r>
              <a:rPr lang="zh-CN" altLang="en-US" sz="3600" b="1" smtClean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600" b="1" smtClean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 smtClean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3600" b="1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张嘴巴分三片。</a:t>
            </a:r>
            <a:endParaRPr lang="zh-CN" altLang="en-US" sz="3600" b="1" cap="none" spc="0" dirty="0">
              <a:ln w="0"/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63688" y="483518"/>
            <a:ext cx="172819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>
              <a:defRPr sz="2800" cap="none" spc="0">
                <a:ln w="0"/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z="3200" smtClean="0"/>
              <a:t>猜谜语</a:t>
            </a:r>
            <a:endParaRPr lang="zh-CN" altLang="en-US" sz="3200" dirty="0"/>
          </a:p>
        </p:txBody>
      </p:sp>
      <p:pic>
        <p:nvPicPr>
          <p:cNvPr id="1026" name="Picture 2" descr="C:\Users\Administrator\Desktop\5cada177aaa18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2138" y="267494"/>
            <a:ext cx="2802565" cy="4780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4282" y="767136"/>
            <a:ext cx="8534182" cy="6524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cap="none" spc="0" dirty="0" smtClean="0">
                <a:ln w="0"/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观察</a:t>
            </a:r>
            <a:r>
              <a:rPr lang="zh-CN" altLang="en-US" sz="3200" b="1" cap="none" spc="0" smtClean="0">
                <a:ln w="0"/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图片，说说谁在什么地方干什么。</a:t>
            </a:r>
            <a:endParaRPr lang="zh-CN" altLang="en-US" sz="3200" b="1" cap="none" spc="0" dirty="0">
              <a:ln w="0"/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52120" y="2511936"/>
            <a:ext cx="2376264" cy="70788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4000" b="1" cap="none" spc="0" dirty="0" smtClean="0">
                <a:ln w="0"/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</a:t>
            </a:r>
            <a:r>
              <a:rPr lang="zh-CN" altLang="en-US" sz="4000" b="1" cap="none" spc="0" dirty="0" smtClean="0">
                <a:ln w="0"/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zh-CN" altLang="en-US" sz="4000" b="1" cap="none" spc="0" dirty="0" smtClean="0">
                <a:ln w="0"/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</a:t>
            </a:r>
            <a:r>
              <a:rPr lang="zh-CN" altLang="en-US" sz="4000" b="1" cap="none" spc="0" dirty="0" smtClean="0">
                <a:ln w="0"/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</a:t>
            </a:r>
            <a:endParaRPr lang="zh-CN" altLang="en-US" sz="4000" b="1" cap="none" spc="0" dirty="0">
              <a:ln w="0"/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64088" y="3304024"/>
            <a:ext cx="309634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cap="none" spc="0" smtClean="0">
                <a:ln w="0"/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小兔</a:t>
            </a:r>
            <a:r>
              <a:rPr lang="zh-CN" altLang="en-US" sz="2000" b="1" cap="none" spc="0" dirty="0" smtClean="0">
                <a:ln w="0"/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看到这个南瓜之后的表情是怎样的呢？</a:t>
            </a:r>
            <a:endParaRPr lang="zh-CN" altLang="en-US" sz="2000" b="1" cap="none" spc="0" dirty="0">
              <a:ln w="0"/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52120" y="4155406"/>
            <a:ext cx="1648204" cy="70788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40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发愁</a:t>
            </a:r>
            <a:endParaRPr lang="zh-CN" altLang="en-US" sz="4000" b="1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48264" y="4155406"/>
            <a:ext cx="1584176" cy="70788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40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疑惑</a:t>
            </a:r>
            <a:endParaRPr lang="zh-CN" altLang="en-US" sz="4000" b="1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9552" y="195486"/>
            <a:ext cx="223224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>
              <a:defRPr sz="2800" cap="none" spc="0">
                <a:ln w="0"/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mtClean="0"/>
              <a:t>看图说图意</a:t>
            </a:r>
            <a:endParaRPr lang="zh-CN" altLang="en-US" dirty="0"/>
          </a:p>
        </p:txBody>
      </p:sp>
      <p:grpSp>
        <p:nvGrpSpPr>
          <p:cNvPr id="13" name="组合 12"/>
          <p:cNvGrpSpPr/>
          <p:nvPr/>
        </p:nvGrpSpPr>
        <p:grpSpPr>
          <a:xfrm>
            <a:off x="776641" y="1707654"/>
            <a:ext cx="4515439" cy="2961039"/>
            <a:chOff x="776641" y="1923678"/>
            <a:chExt cx="4515439" cy="2961039"/>
          </a:xfrm>
        </p:grpSpPr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contrast="20000"/>
                      </a14:imgEffect>
                      <a14:imgEffect>
                        <a14:colorTemperature colorTemp="7200"/>
                      </a14:imgEffect>
                      <a14:imgEffect>
                        <a14:saturation sat="200000"/>
                      </a14:imgEffect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6641" y="1923678"/>
              <a:ext cx="4515439" cy="2925497"/>
            </a:xfrm>
            <a:prstGeom prst="rect">
              <a:avLst/>
            </a:prstGeom>
            <a:noFill/>
            <a:ln w="31750">
              <a:solidFill>
                <a:schemeClr val="bg1">
                  <a:alpha val="41000"/>
                </a:schemeClr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4716016" y="4299942"/>
              <a:ext cx="5040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①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5364088" y="1575832"/>
            <a:ext cx="3240360" cy="7956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smtClean="0">
                <a:ln w="0"/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用</a:t>
            </a:r>
            <a:r>
              <a:rPr lang="zh-CN" altLang="en-US" sz="2000" b="1">
                <a:ln w="0"/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“又（ </a:t>
            </a:r>
            <a:r>
              <a:rPr lang="zh-CN" altLang="en-US" sz="2000" b="1" smtClean="0">
                <a:ln w="0"/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en-US" sz="2000" b="1">
                <a:ln w="0"/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又（  ）”</a:t>
            </a:r>
            <a:r>
              <a:rPr lang="zh-CN" altLang="en-US" sz="2000" b="1" smtClean="0">
                <a:ln w="0"/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来说一</a:t>
            </a:r>
            <a:r>
              <a:rPr lang="zh-CN" altLang="en-US" sz="2000" b="1">
                <a:ln w="0"/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说南瓜是怎样</a:t>
            </a:r>
            <a:r>
              <a:rPr lang="zh-CN" altLang="en-US" sz="2000" b="1" smtClean="0">
                <a:ln w="0"/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的。</a:t>
            </a:r>
            <a:endParaRPr lang="zh-CN" altLang="en-US" sz="11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07488" y="374345"/>
            <a:ext cx="8068967" cy="121264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800" b="1" cap="none" spc="0">
                <a:ln w="0"/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smtClean="0"/>
              <a:t>    如果你是这只小兔，看到这只又大又重的南瓜，你会有什么疑惑，你会发愁什么？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353640" y="1967607"/>
            <a:ext cx="34668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南瓜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这么重又这么大，我怎么搬得动呢？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53640" y="2934300"/>
            <a:ext cx="34668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妈妈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还等着我回家吃南瓜，我该怎么办？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53640" y="3900993"/>
            <a:ext cx="34668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谁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能帮帮我把这个南瓜运回家啊？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76641" y="1707654"/>
            <a:ext cx="4515439" cy="2961039"/>
            <a:chOff x="776641" y="1923678"/>
            <a:chExt cx="4515439" cy="2961039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contrast="20000"/>
                      </a14:imgEffect>
                      <a14:imgEffect>
                        <a14:colorTemperature colorTemp="7200"/>
                      </a14:imgEffect>
                      <a14:imgEffect>
                        <a14:saturation sat="200000"/>
                      </a14:imgEffect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6641" y="1923678"/>
              <a:ext cx="4515439" cy="2925497"/>
            </a:xfrm>
            <a:prstGeom prst="rect">
              <a:avLst/>
            </a:prstGeom>
            <a:noFill/>
            <a:ln w="31750">
              <a:solidFill>
                <a:schemeClr val="bg1">
                  <a:alpha val="41000"/>
                </a:schemeClr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4716016" y="4299942"/>
              <a:ext cx="5040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①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4"/>
          <p:cNvSpPr txBox="1"/>
          <p:nvPr/>
        </p:nvSpPr>
        <p:spPr>
          <a:xfrm>
            <a:off x="1043608" y="339502"/>
            <a:ext cx="7272808" cy="73250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800" b="1" cap="none" spc="0">
                <a:ln w="0"/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sz="3200" smtClean="0"/>
              <a:t>最后小兔</a:t>
            </a:r>
            <a:r>
              <a:rPr lang="zh-CN" altLang="en-US" sz="3200" dirty="0"/>
              <a:t>有没有把大南瓜运回家呢？</a:t>
            </a:r>
            <a:endParaRPr lang="zh-CN" altLang="en-US" sz="3200" dirty="0"/>
          </a:p>
        </p:txBody>
      </p:sp>
      <p:grpSp>
        <p:nvGrpSpPr>
          <p:cNvPr id="2" name="组合 1"/>
          <p:cNvGrpSpPr/>
          <p:nvPr/>
        </p:nvGrpSpPr>
        <p:grpSpPr>
          <a:xfrm>
            <a:off x="1623853" y="1203598"/>
            <a:ext cx="5818558" cy="2592288"/>
            <a:chOff x="1633762" y="915566"/>
            <a:chExt cx="5818558" cy="2592288"/>
          </a:xfrm>
        </p:grpSpPr>
        <p:pic>
          <p:nvPicPr>
            <p:cNvPr id="6" name="Picture 4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contrast="34000"/>
                      </a14:imgEffect>
                      <a14:imgEffect>
                        <a14:saturation sat="144000"/>
                      </a14:imgEffect>
                      <a14:imgEffect>
                        <a14:sharpenSoften amount="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33762" y="915566"/>
              <a:ext cx="5818558" cy="2592288"/>
            </a:xfrm>
            <a:prstGeom prst="rect">
              <a:avLst/>
            </a:prstGeom>
            <a:noFill/>
            <a:ln w="31750">
              <a:solidFill>
                <a:schemeClr val="bg1">
                  <a:alpha val="41000"/>
                </a:schemeClr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6804248" y="2923079"/>
              <a:ext cx="5040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③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文本框 4"/>
          <p:cNvSpPr txBox="1"/>
          <p:nvPr/>
        </p:nvSpPr>
        <p:spPr>
          <a:xfrm>
            <a:off x="535976" y="3723878"/>
            <a:ext cx="763642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    小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兔把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南瓜运回了家，妈妈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夸它是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个聪明的孩子。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74326" y="267494"/>
            <a:ext cx="7686106" cy="13336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>
              <a:defRPr sz="2800" cap="none" spc="0">
                <a:ln w="0"/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b="1" dirty="0" smtClean="0"/>
              <a:t>把</a:t>
            </a:r>
            <a:r>
              <a:rPr lang="zh-CN" altLang="en-US" sz="3600" b="1" dirty="0"/>
              <a:t>这三幅图连起来想一想：第二幅图上的这个问号是什么意思呢？</a:t>
            </a:r>
            <a:endParaRPr lang="zh-CN" altLang="en-US" sz="3600" b="1" dirty="0"/>
          </a:p>
        </p:txBody>
      </p:sp>
      <p:grpSp>
        <p:nvGrpSpPr>
          <p:cNvPr id="2" name="组合 1"/>
          <p:cNvGrpSpPr/>
          <p:nvPr/>
        </p:nvGrpSpPr>
        <p:grpSpPr>
          <a:xfrm>
            <a:off x="899592" y="1707654"/>
            <a:ext cx="3867101" cy="3062887"/>
            <a:chOff x="899592" y="1707654"/>
            <a:chExt cx="3867101" cy="3062887"/>
          </a:xfrm>
        </p:grpSpPr>
        <p:grpSp>
          <p:nvGrpSpPr>
            <p:cNvPr id="7" name="组合 6"/>
            <p:cNvGrpSpPr/>
            <p:nvPr/>
          </p:nvGrpSpPr>
          <p:grpSpPr>
            <a:xfrm>
              <a:off x="899592" y="1707654"/>
              <a:ext cx="3867101" cy="3062887"/>
              <a:chOff x="1492650" y="339501"/>
              <a:chExt cx="5818558" cy="4608513"/>
            </a:xfrm>
          </p:grpSpPr>
          <p:pic>
            <p:nvPicPr>
              <p:cNvPr id="9" name="Picture 2"/>
              <p:cNvPicPr>
                <a:picLocks noChangeAspect="1" noChangeArrowheads="1"/>
              </p:cNvPicPr>
              <p:nvPr/>
            </p:nvPicPr>
            <p:blipFill>
              <a:blip r:embed="rId1" cstate="print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contrast="20000"/>
                        </a14:imgEffect>
                        <a14:imgEffect>
                          <a14:colorTemperature colorTemp="7200"/>
                        </a14:imgEffect>
                        <a14:imgEffect>
                          <a14:saturation sat="200000"/>
                        </a14:imgEffect>
                        <a14:imgEffect>
                          <a14:sharpenSoften amount="2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92650" y="339501"/>
                <a:ext cx="3073754" cy="1991447"/>
              </a:xfrm>
              <a:prstGeom prst="rect">
                <a:avLst/>
              </a:prstGeom>
              <a:noFill/>
              <a:ln w="31750">
                <a:solidFill>
                  <a:schemeClr val="bg1">
                    <a:alpha val="41000"/>
                  </a:schemeClr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2" name="Picture 3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72000" y="339502"/>
                <a:ext cx="2720373" cy="1991447"/>
              </a:xfrm>
              <a:prstGeom prst="rect">
                <a:avLst/>
              </a:prstGeom>
              <a:noFill/>
              <a:ln w="31750">
                <a:solidFill>
                  <a:schemeClr val="bg1">
                    <a:alpha val="41000"/>
                  </a:schemeClr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3" name="Picture 4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contrast="34000"/>
                        </a14:imgEffect>
                        <a14:imgEffect>
                          <a14:saturation sat="144000"/>
                        </a14:imgEffect>
                        <a14:imgEffect>
                          <a14:sharpenSoften amount="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92650" y="2355726"/>
                <a:ext cx="5818558" cy="2592288"/>
              </a:xfrm>
              <a:prstGeom prst="rect">
                <a:avLst/>
              </a:prstGeom>
              <a:noFill/>
              <a:ln w="31750">
                <a:solidFill>
                  <a:schemeClr val="bg1">
                    <a:alpha val="41000"/>
                  </a:schemeClr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14" name="TextBox 13"/>
            <p:cNvSpPr txBox="1"/>
            <p:nvPr/>
          </p:nvSpPr>
          <p:spPr>
            <a:xfrm>
              <a:off x="2438399" y="2462892"/>
              <a:ext cx="5040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①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250119" y="2487384"/>
              <a:ext cx="5040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②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225737" y="4185766"/>
              <a:ext cx="5040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③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" name="云形标注 2"/>
          <p:cNvSpPr/>
          <p:nvPr/>
        </p:nvSpPr>
        <p:spPr>
          <a:xfrm>
            <a:off x="5364088" y="1617605"/>
            <a:ext cx="3672408" cy="2632538"/>
          </a:xfrm>
          <a:prstGeom prst="cloudCallout">
            <a:avLst>
              <a:gd name="adj1" fmla="val -88977"/>
              <a:gd name="adj2" fmla="val -24068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    小兔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是用什么方法把大南瓜运回家的？</a:t>
            </a:r>
            <a:endParaRPr lang="zh-CN" altLang="en-US" sz="3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97122" y="861790"/>
            <a:ext cx="7719294" cy="14219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>
              <a:defRPr sz="2800" cap="none" spc="0">
                <a:ln w="0"/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小朋友开动脑筋来帮小兔想想办法，把这个又大又重的南瓜运回家吧！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195486"/>
            <a:ext cx="324036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>
              <a:defRPr sz="2800" cap="none" spc="0">
                <a:ln w="0"/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mtClean="0"/>
              <a:t>开动脑筋想办法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1259632" y="2667545"/>
            <a:ext cx="6868720" cy="1704405"/>
            <a:chOff x="2327638" y="3348653"/>
            <a:chExt cx="5839997" cy="1449138"/>
          </a:xfrm>
        </p:grpSpPr>
        <p:sp>
          <p:nvSpPr>
            <p:cNvPr id="9" name="TextBox 8"/>
            <p:cNvSpPr txBox="1">
              <a:spLocks noChangeArrowheads="1"/>
            </p:cNvSpPr>
            <p:nvPr/>
          </p:nvSpPr>
          <p:spPr bwMode="auto">
            <a:xfrm>
              <a:off x="2327638" y="3348653"/>
              <a:ext cx="5839997" cy="1433953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5875">
              <a:solidFill>
                <a:schemeClr val="accent3">
                  <a:lumMod val="75000"/>
                </a:schemeClr>
              </a:solidFill>
              <a:prstDash val="soli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>
                <a:defRPr sz="28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4000" smtClean="0"/>
                <a:t>   ◎大胆说出自己的想法。</a:t>
              </a:r>
              <a:endParaRPr lang="zh-CN" altLang="en-US" sz="4400" dirty="0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2483768" y="3348653"/>
              <a:ext cx="288032" cy="1433953"/>
              <a:chOff x="2411760" y="3348653"/>
              <a:chExt cx="288032" cy="1433953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2411760" y="3435846"/>
                <a:ext cx="122624" cy="1274752"/>
                <a:chOff x="2411760" y="3435846"/>
                <a:chExt cx="122624" cy="1274752"/>
              </a:xfrm>
            </p:grpSpPr>
            <p:sp>
              <p:nvSpPr>
                <p:cNvPr id="22" name="椭圆 21"/>
                <p:cNvSpPr/>
                <p:nvPr/>
              </p:nvSpPr>
              <p:spPr>
                <a:xfrm>
                  <a:off x="2411760" y="3435846"/>
                  <a:ext cx="122624" cy="12262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accent3">
                      <a:lumMod val="75000"/>
                    </a:schemeClr>
                  </a:solidFill>
                </a:ln>
                <a:effectLst>
                  <a:innerShdw blurRad="63500" dist="254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椭圆 22"/>
                <p:cNvSpPr/>
                <p:nvPr/>
              </p:nvSpPr>
              <p:spPr>
                <a:xfrm>
                  <a:off x="2411760" y="3666272"/>
                  <a:ext cx="122624" cy="12262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accent3">
                      <a:lumMod val="75000"/>
                    </a:schemeClr>
                  </a:solidFill>
                </a:ln>
                <a:effectLst>
                  <a:innerShdw blurRad="63500" dist="254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椭圆 23"/>
                <p:cNvSpPr/>
                <p:nvPr/>
              </p:nvSpPr>
              <p:spPr>
                <a:xfrm>
                  <a:off x="2411760" y="3896698"/>
                  <a:ext cx="122624" cy="12262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accent3">
                      <a:lumMod val="75000"/>
                    </a:schemeClr>
                  </a:solidFill>
                </a:ln>
                <a:effectLst>
                  <a:innerShdw blurRad="63500" dist="254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>
                  <a:off x="2411760" y="4127124"/>
                  <a:ext cx="122624" cy="12262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accent3">
                      <a:lumMod val="75000"/>
                    </a:schemeClr>
                  </a:solidFill>
                </a:ln>
                <a:effectLst>
                  <a:innerShdw blurRad="63500" dist="254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2411760" y="4357550"/>
                  <a:ext cx="122624" cy="12262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accent3">
                      <a:lumMod val="75000"/>
                    </a:schemeClr>
                  </a:solidFill>
                </a:ln>
                <a:effectLst>
                  <a:innerShdw blurRad="63500" dist="254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椭圆 26"/>
                <p:cNvSpPr/>
                <p:nvPr/>
              </p:nvSpPr>
              <p:spPr>
                <a:xfrm>
                  <a:off x="2411760" y="4587974"/>
                  <a:ext cx="122624" cy="12262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accent3">
                      <a:lumMod val="75000"/>
                    </a:schemeClr>
                  </a:solidFill>
                </a:ln>
                <a:effectLst>
                  <a:innerShdw blurRad="63500" dist="254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21" name="直接连接符 20"/>
              <p:cNvCxnSpPr/>
              <p:nvPr/>
            </p:nvCxnSpPr>
            <p:spPr>
              <a:xfrm>
                <a:off x="2699792" y="3348653"/>
                <a:ext cx="0" cy="1433953"/>
              </a:xfrm>
              <a:prstGeom prst="line">
                <a:avLst/>
              </a:prstGeom>
              <a:ln w="15875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组合 10"/>
            <p:cNvGrpSpPr/>
            <p:nvPr/>
          </p:nvGrpSpPr>
          <p:grpSpPr>
            <a:xfrm flipH="1">
              <a:off x="7776522" y="3363838"/>
              <a:ext cx="245074" cy="1433953"/>
              <a:chOff x="1410436" y="3348653"/>
              <a:chExt cx="245074" cy="1433953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1410436" y="3435846"/>
                <a:ext cx="122627" cy="1274752"/>
                <a:chOff x="1410436" y="3435846"/>
                <a:chExt cx="122627" cy="1274752"/>
              </a:xfrm>
            </p:grpSpPr>
            <p:sp>
              <p:nvSpPr>
                <p:cNvPr id="14" name="椭圆 13"/>
                <p:cNvSpPr/>
                <p:nvPr/>
              </p:nvSpPr>
              <p:spPr>
                <a:xfrm>
                  <a:off x="1410439" y="3435846"/>
                  <a:ext cx="122624" cy="12262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accent3">
                      <a:lumMod val="75000"/>
                    </a:schemeClr>
                  </a:solidFill>
                </a:ln>
                <a:effectLst>
                  <a:innerShdw blurRad="63500" dist="254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椭圆 14"/>
                <p:cNvSpPr/>
                <p:nvPr/>
              </p:nvSpPr>
              <p:spPr>
                <a:xfrm>
                  <a:off x="1410439" y="3666272"/>
                  <a:ext cx="122624" cy="12262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accent3">
                      <a:lumMod val="75000"/>
                    </a:schemeClr>
                  </a:solidFill>
                </a:ln>
                <a:effectLst>
                  <a:innerShdw blurRad="63500" dist="254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椭圆 15"/>
                <p:cNvSpPr/>
                <p:nvPr/>
              </p:nvSpPr>
              <p:spPr>
                <a:xfrm>
                  <a:off x="1410439" y="3896698"/>
                  <a:ext cx="122624" cy="12262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accent3">
                      <a:lumMod val="75000"/>
                    </a:schemeClr>
                  </a:solidFill>
                </a:ln>
                <a:effectLst>
                  <a:innerShdw blurRad="63500" dist="254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>
                  <a:off x="1410439" y="4127124"/>
                  <a:ext cx="122624" cy="12262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accent3">
                      <a:lumMod val="75000"/>
                    </a:schemeClr>
                  </a:solidFill>
                </a:ln>
                <a:effectLst>
                  <a:innerShdw blurRad="63500" dist="254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1410439" y="4357550"/>
                  <a:ext cx="122624" cy="12262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accent3">
                      <a:lumMod val="75000"/>
                    </a:schemeClr>
                  </a:solidFill>
                </a:ln>
                <a:effectLst>
                  <a:innerShdw blurRad="63500" dist="254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椭圆 18"/>
                <p:cNvSpPr/>
                <p:nvPr/>
              </p:nvSpPr>
              <p:spPr>
                <a:xfrm>
                  <a:off x="1410436" y="4587974"/>
                  <a:ext cx="122624" cy="12262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accent3">
                      <a:lumMod val="75000"/>
                    </a:schemeClr>
                  </a:solidFill>
                </a:ln>
                <a:effectLst>
                  <a:innerShdw blurRad="63500" dist="254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13" name="直接连接符 12"/>
              <p:cNvCxnSpPr/>
              <p:nvPr/>
            </p:nvCxnSpPr>
            <p:spPr>
              <a:xfrm>
                <a:off x="1655510" y="3348653"/>
                <a:ext cx="0" cy="1433953"/>
              </a:xfrm>
              <a:prstGeom prst="line">
                <a:avLst/>
              </a:prstGeom>
              <a:ln w="15875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5cada177aaa75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55526"/>
            <a:ext cx="1774441" cy="3153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dministrator\Desktop\5b210999e8bc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28313" y="1108132"/>
            <a:ext cx="3682176" cy="2282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217820" y="3932332"/>
            <a:ext cx="7272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把南瓜竖起来，像车轮似的滚回家。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Picture 3" descr="C:\Users\Administrator\Desktop\包图网_905784手绘成熟的蔬菜南瓜插画元素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132243"/>
            <a:ext cx="2180245" cy="1755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5cada177aaa75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55526"/>
            <a:ext cx="1774441" cy="3153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istrator\Desktop\包图网_905784手绘成熟的蔬菜南瓜插画元素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132243"/>
            <a:ext cx="2180245" cy="1755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dministrator\Desktop\5b210999e8bc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28313" y="1108132"/>
            <a:ext cx="3682176" cy="2282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771800" y="4013651"/>
            <a:ext cx="38164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用自行车驮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回家。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ags/tag1.xml><?xml version="1.0" encoding="utf-8"?>
<p:tagLst xmlns:p="http://schemas.openxmlformats.org/presentationml/2006/main">
  <p:tag name="KSO_WM_DOC_GUID" val="{963a24b6-fe30-49e7-89f8-d0e15f2e658a}"/>
  <p:tag name="KSO_WPP_MARK_KEY" val="782b44d5-db87-492d-9171-4bcfb45cbb3d"/>
  <p:tag name="COMMONDATA" val="eyJoZGlkIjoiMDUzMmRhYzhkNzM3Y2ZlODExZjhhYzliMDJjYzA0ZGIifQ=="/>
</p:tagLst>
</file>

<file path=ppt/theme/theme1.xml><?xml version="1.0" encoding="utf-8"?>
<a:theme xmlns:a="http://schemas.openxmlformats.org/drawingml/2006/main" name="课件主题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683</Words>
  <Application>WPS 演示</Application>
  <PresentationFormat>全屏显示(16:9)</PresentationFormat>
  <Paragraphs>93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Arial</vt:lpstr>
      <vt:lpstr>宋体</vt:lpstr>
      <vt:lpstr>Wingdings</vt:lpstr>
      <vt:lpstr>楷体</vt:lpstr>
      <vt:lpstr>黑体</vt:lpstr>
      <vt:lpstr>微软雅黑</vt:lpstr>
      <vt:lpstr>Xingkai SC</vt:lpstr>
      <vt:lpstr>Calibri</vt:lpstr>
      <vt:lpstr>Times New Roman</vt:lpstr>
      <vt:lpstr>Arial Unicode MS</vt:lpstr>
      <vt:lpstr>课件主题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340</cp:revision>
  <dcterms:created xsi:type="dcterms:W3CDTF">2017-03-17T02:28:00Z</dcterms:created>
  <dcterms:modified xsi:type="dcterms:W3CDTF">2022-11-28T16:37:56Z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A7B740F800AE42E988285DDACC1D6195</vt:lpwstr>
  </property>
</Properties>
</file>