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60" r:id="rId6"/>
    <p:sldId id="308" r:id="rId7"/>
    <p:sldId id="307" r:id="rId8"/>
    <p:sldId id="262" r:id="rId9"/>
    <p:sldId id="263" r:id="rId10"/>
    <p:sldId id="265" r:id="rId11"/>
    <p:sldId id="266" r:id="rId12"/>
    <p:sldId id="268" r:id="rId13"/>
    <p:sldId id="269" r:id="rId14"/>
    <p:sldId id="271" r:id="rId15"/>
    <p:sldId id="272" r:id="rId16"/>
    <p:sldId id="274" r:id="rId17"/>
    <p:sldId id="342" r:id="rId18"/>
    <p:sldId id="275" r:id="rId19"/>
    <p:sldId id="318" r:id="rId20"/>
    <p:sldId id="310" r:id="rId21"/>
    <p:sldId id="315" r:id="rId22"/>
    <p:sldId id="316" r:id="rId23"/>
    <p:sldId id="309" r:id="rId24"/>
    <p:sldId id="276" r:id="rId25"/>
    <p:sldId id="277" r:id="rId26"/>
    <p:sldId id="343" r:id="rId27"/>
    <p:sldId id="319" r:id="rId28"/>
    <p:sldId id="320" r:id="rId29"/>
    <p:sldId id="279" r:id="rId30"/>
    <p:sldId id="312" r:id="rId31"/>
    <p:sldId id="311" r:id="rId32"/>
    <p:sldId id="290" r:id="rId33"/>
    <p:sldId id="323" r:id="rId34"/>
    <p:sldId id="313" r:id="rId35"/>
    <p:sldId id="321" r:id="rId36"/>
    <p:sldId id="322" r:id="rId37"/>
    <p:sldId id="324" r:id="rId38"/>
    <p:sldId id="293" r:id="rId39"/>
    <p:sldId id="314" r:id="rId40"/>
    <p:sldId id="297" r:id="rId41"/>
    <p:sldId id="295" r:id="rId42"/>
    <p:sldId id="296" r:id="rId43"/>
    <p:sldId id="334" r:id="rId44"/>
    <p:sldId id="335" r:id="rId45"/>
    <p:sldId id="336" r:id="rId46"/>
    <p:sldId id="337" r:id="rId47"/>
    <p:sldId id="326" r:id="rId48"/>
    <p:sldId id="325" r:id="rId49"/>
    <p:sldId id="327" r:id="rId50"/>
    <p:sldId id="328" r:id="rId51"/>
    <p:sldId id="329" r:id="rId52"/>
    <p:sldId id="330" r:id="rId53"/>
    <p:sldId id="338" r:id="rId54"/>
    <p:sldId id="340" r:id="rId55"/>
    <p:sldId id="331" r:id="rId56"/>
    <p:sldId id="299" r:id="rId57"/>
    <p:sldId id="333" r:id="rId58"/>
    <p:sldId id="332" r:id="rId59"/>
    <p:sldId id="305" r:id="rId60"/>
    <p:sldId id="339" r:id="rId61"/>
  </p:sldIdLst>
  <p:sldSz cx="9144000" cy="5143500" type="screen16x9"/>
  <p:notesSz cx="6858000" cy="9144000"/>
  <p:custDataLst>
    <p:tags r:id="rId65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684" y="-402"/>
      </p:cViewPr>
      <p:guideLst>
        <p:guide orient="horz" pos="1638"/>
        <p:guide pos="28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5" Type="http://schemas.openxmlformats.org/officeDocument/2006/relationships/tags" Target="tags/tag13.xml"/><Relationship Id="rId64" Type="http://schemas.openxmlformats.org/officeDocument/2006/relationships/tableStyles" Target="tableStyles.xml"/><Relationship Id="rId63" Type="http://schemas.openxmlformats.org/officeDocument/2006/relationships/viewProps" Target="viewProps.xml"/><Relationship Id="rId62" Type="http://schemas.openxmlformats.org/officeDocument/2006/relationships/presProps" Target="presProps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E84D-E216-43B2-9F62-3F93FE9D1E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D04-66FF-4F0B-9BF6-B27C2DB74A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819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29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229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40409" y="4333854"/>
            <a:ext cx="9003591" cy="685384"/>
            <a:chOff x="511504" y="778442"/>
            <a:chExt cx="11307854" cy="1280532"/>
          </a:xfrm>
        </p:grpSpPr>
        <p:grpSp>
          <p:nvGrpSpPr>
            <p:cNvPr id="3" name="组合 17"/>
            <p:cNvGrpSpPr/>
            <p:nvPr/>
          </p:nvGrpSpPr>
          <p:grpSpPr>
            <a:xfrm flipH="1">
              <a:off x="511504" y="906088"/>
              <a:ext cx="685800" cy="875286"/>
              <a:chOff x="9085015" y="2407058"/>
              <a:chExt cx="685800" cy="875286"/>
            </a:xfrm>
          </p:grpSpPr>
          <p:sp>
            <p:nvSpPr>
              <p:cNvPr id="11" name="Freeform 265"/>
              <p:cNvSpPr>
                <a:spLocks noEditPoints="1"/>
              </p:cNvSpPr>
              <p:nvPr/>
            </p:nvSpPr>
            <p:spPr bwMode="auto">
              <a:xfrm>
                <a:off x="9310440" y="2779106"/>
                <a:ext cx="328613" cy="179388"/>
              </a:xfrm>
              <a:custGeom>
                <a:avLst/>
                <a:gdLst>
                  <a:gd name="T0" fmla="*/ 10 w 70"/>
                  <a:gd name="T1" fmla="*/ 38 h 38"/>
                  <a:gd name="T2" fmla="*/ 3 w 70"/>
                  <a:gd name="T3" fmla="*/ 35 h 38"/>
                  <a:gd name="T4" fmla="*/ 3 w 70"/>
                  <a:gd name="T5" fmla="*/ 35 h 38"/>
                  <a:gd name="T6" fmla="*/ 0 w 70"/>
                  <a:gd name="T7" fmla="*/ 29 h 38"/>
                  <a:gd name="T8" fmla="*/ 0 w 70"/>
                  <a:gd name="T9" fmla="*/ 29 h 38"/>
                  <a:gd name="T10" fmla="*/ 9 w 70"/>
                  <a:gd name="T11" fmla="*/ 18 h 38"/>
                  <a:gd name="T12" fmla="*/ 9 w 70"/>
                  <a:gd name="T13" fmla="*/ 18 h 38"/>
                  <a:gd name="T14" fmla="*/ 25 w 70"/>
                  <a:gd name="T15" fmla="*/ 9 h 38"/>
                  <a:gd name="T16" fmla="*/ 25 w 70"/>
                  <a:gd name="T17" fmla="*/ 9 h 38"/>
                  <a:gd name="T18" fmla="*/ 60 w 70"/>
                  <a:gd name="T19" fmla="*/ 0 h 38"/>
                  <a:gd name="T20" fmla="*/ 60 w 70"/>
                  <a:gd name="T21" fmla="*/ 0 h 38"/>
                  <a:gd name="T22" fmla="*/ 62 w 70"/>
                  <a:gd name="T23" fmla="*/ 0 h 38"/>
                  <a:gd name="T24" fmla="*/ 62 w 70"/>
                  <a:gd name="T25" fmla="*/ 0 h 38"/>
                  <a:gd name="T26" fmla="*/ 65 w 70"/>
                  <a:gd name="T27" fmla="*/ 5 h 38"/>
                  <a:gd name="T28" fmla="*/ 65 w 70"/>
                  <a:gd name="T29" fmla="*/ 5 h 38"/>
                  <a:gd name="T30" fmla="*/ 65 w 70"/>
                  <a:gd name="T31" fmla="*/ 5 h 38"/>
                  <a:gd name="T32" fmla="*/ 65 w 70"/>
                  <a:gd name="T33" fmla="*/ 5 h 38"/>
                  <a:gd name="T34" fmla="*/ 66 w 70"/>
                  <a:gd name="T35" fmla="*/ 5 h 38"/>
                  <a:gd name="T36" fmla="*/ 66 w 70"/>
                  <a:gd name="T37" fmla="*/ 5 h 38"/>
                  <a:gd name="T38" fmla="*/ 70 w 70"/>
                  <a:gd name="T39" fmla="*/ 12 h 38"/>
                  <a:gd name="T40" fmla="*/ 70 w 70"/>
                  <a:gd name="T41" fmla="*/ 12 h 38"/>
                  <a:gd name="T42" fmla="*/ 62 w 70"/>
                  <a:gd name="T43" fmla="*/ 23 h 38"/>
                  <a:gd name="T44" fmla="*/ 62 w 70"/>
                  <a:gd name="T45" fmla="*/ 23 h 38"/>
                  <a:gd name="T46" fmla="*/ 50 w 70"/>
                  <a:gd name="T47" fmla="*/ 29 h 38"/>
                  <a:gd name="T48" fmla="*/ 50 w 70"/>
                  <a:gd name="T49" fmla="*/ 29 h 38"/>
                  <a:gd name="T50" fmla="*/ 13 w 70"/>
                  <a:gd name="T51" fmla="*/ 38 h 38"/>
                  <a:gd name="T52" fmla="*/ 13 w 70"/>
                  <a:gd name="T53" fmla="*/ 38 h 38"/>
                  <a:gd name="T54" fmla="*/ 10 w 70"/>
                  <a:gd name="T55" fmla="*/ 38 h 38"/>
                  <a:gd name="T56" fmla="*/ 8 w 70"/>
                  <a:gd name="T57" fmla="*/ 29 h 38"/>
                  <a:gd name="T58" fmla="*/ 12 w 70"/>
                  <a:gd name="T59" fmla="*/ 30 h 38"/>
                  <a:gd name="T60" fmla="*/ 12 w 70"/>
                  <a:gd name="T61" fmla="*/ 30 h 38"/>
                  <a:gd name="T62" fmla="*/ 13 w 70"/>
                  <a:gd name="T63" fmla="*/ 30 h 38"/>
                  <a:gd name="T64" fmla="*/ 13 w 70"/>
                  <a:gd name="T65" fmla="*/ 30 h 38"/>
                  <a:gd name="T66" fmla="*/ 48 w 70"/>
                  <a:gd name="T67" fmla="*/ 22 h 38"/>
                  <a:gd name="T68" fmla="*/ 48 w 70"/>
                  <a:gd name="T69" fmla="*/ 22 h 38"/>
                  <a:gd name="T70" fmla="*/ 61 w 70"/>
                  <a:gd name="T71" fmla="*/ 13 h 38"/>
                  <a:gd name="T72" fmla="*/ 61 w 70"/>
                  <a:gd name="T73" fmla="*/ 13 h 38"/>
                  <a:gd name="T74" fmla="*/ 62 w 70"/>
                  <a:gd name="T75" fmla="*/ 12 h 38"/>
                  <a:gd name="T76" fmla="*/ 62 w 70"/>
                  <a:gd name="T77" fmla="*/ 12 h 38"/>
                  <a:gd name="T78" fmla="*/ 61 w 70"/>
                  <a:gd name="T79" fmla="*/ 12 h 38"/>
                  <a:gd name="T80" fmla="*/ 61 w 70"/>
                  <a:gd name="T81" fmla="*/ 12 h 38"/>
                  <a:gd name="T82" fmla="*/ 56 w 70"/>
                  <a:gd name="T83" fmla="*/ 10 h 38"/>
                  <a:gd name="T84" fmla="*/ 56 w 70"/>
                  <a:gd name="T85" fmla="*/ 10 h 38"/>
                  <a:gd name="T86" fmla="*/ 54 w 70"/>
                  <a:gd name="T87" fmla="*/ 9 h 38"/>
                  <a:gd name="T88" fmla="*/ 54 w 70"/>
                  <a:gd name="T89" fmla="*/ 9 h 38"/>
                  <a:gd name="T90" fmla="*/ 14 w 70"/>
                  <a:gd name="T91" fmla="*/ 24 h 38"/>
                  <a:gd name="T92" fmla="*/ 14 w 70"/>
                  <a:gd name="T93" fmla="*/ 24 h 38"/>
                  <a:gd name="T94" fmla="*/ 8 w 70"/>
                  <a:gd name="T95" fmla="*/ 29 h 38"/>
                  <a:gd name="T96" fmla="*/ 8 w 70"/>
                  <a:gd name="T97" fmla="*/ 29 h 38"/>
                  <a:gd name="T98" fmla="*/ 8 w 70"/>
                  <a:gd name="T99" fmla="*/ 2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38">
                    <a:moveTo>
                      <a:pt x="10" y="38"/>
                    </a:moveTo>
                    <a:cubicBezTo>
                      <a:pt x="7" y="37"/>
                      <a:pt x="5" y="36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2" y="34"/>
                      <a:pt x="0" y="31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4"/>
                      <a:pt x="4" y="21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3" y="15"/>
                      <a:pt x="19" y="12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37" y="4"/>
                      <a:pt x="51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1" y="0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4" y="0"/>
                      <a:pt x="66" y="2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8" y="7"/>
                      <a:pt x="70" y="9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69" y="17"/>
                      <a:pt x="66" y="20"/>
                      <a:pt x="62" y="23"/>
                    </a:cubicBezTo>
                    <a:cubicBezTo>
                      <a:pt x="62" y="23"/>
                      <a:pt x="62" y="23"/>
                      <a:pt x="62" y="23"/>
                    </a:cubicBezTo>
                    <a:cubicBezTo>
                      <a:pt x="58" y="26"/>
                      <a:pt x="54" y="28"/>
                      <a:pt x="50" y="29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44" y="31"/>
                      <a:pt x="23" y="38"/>
                      <a:pt x="13" y="38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2" y="38"/>
                      <a:pt x="11" y="38"/>
                      <a:pt x="10" y="38"/>
                    </a:cubicBezTo>
                    <a:close/>
                    <a:moveTo>
                      <a:pt x="8" y="29"/>
                    </a:moveTo>
                    <a:cubicBezTo>
                      <a:pt x="9" y="29"/>
                      <a:pt x="10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20" y="31"/>
                      <a:pt x="42" y="24"/>
                      <a:pt x="48" y="22"/>
                    </a:cubicBezTo>
                    <a:cubicBezTo>
                      <a:pt x="48" y="22"/>
                      <a:pt x="48" y="22"/>
                      <a:pt x="48" y="22"/>
                    </a:cubicBezTo>
                    <a:cubicBezTo>
                      <a:pt x="51" y="21"/>
                      <a:pt x="59" y="17"/>
                      <a:pt x="61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2" y="12"/>
                      <a:pt x="62" y="12"/>
                    </a:cubicBezTo>
                    <a:cubicBezTo>
                      <a:pt x="62" y="12"/>
                      <a:pt x="62" y="12"/>
                      <a:pt x="62" y="12"/>
                    </a:cubicBezTo>
                    <a:cubicBezTo>
                      <a:pt x="62" y="12"/>
                      <a:pt x="62" y="12"/>
                      <a:pt x="61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1"/>
                      <a:pt x="59" y="11"/>
                      <a:pt x="56" y="10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5" y="10"/>
                      <a:pt x="54" y="9"/>
                      <a:pt x="54" y="9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43" y="11"/>
                      <a:pt x="24" y="17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1" y="26"/>
                      <a:pt x="9" y="28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2" name="Freeform 267"/>
              <p:cNvSpPr>
                <a:spLocks noEditPoints="1"/>
              </p:cNvSpPr>
              <p:nvPr/>
            </p:nvSpPr>
            <p:spPr bwMode="auto">
              <a:xfrm>
                <a:off x="9319965" y="2868006"/>
                <a:ext cx="450850" cy="414338"/>
              </a:xfrm>
              <a:custGeom>
                <a:avLst/>
                <a:gdLst>
                  <a:gd name="T0" fmla="*/ 18 w 96"/>
                  <a:gd name="T1" fmla="*/ 86 h 88"/>
                  <a:gd name="T2" fmla="*/ 0 w 96"/>
                  <a:gd name="T3" fmla="*/ 48 h 88"/>
                  <a:gd name="T4" fmla="*/ 0 w 96"/>
                  <a:gd name="T5" fmla="*/ 48 h 88"/>
                  <a:gd name="T6" fmla="*/ 4 w 96"/>
                  <a:gd name="T7" fmla="*/ 20 h 88"/>
                  <a:gd name="T8" fmla="*/ 4 w 96"/>
                  <a:gd name="T9" fmla="*/ 20 h 88"/>
                  <a:gd name="T10" fmla="*/ 4 w 96"/>
                  <a:gd name="T11" fmla="*/ 20 h 88"/>
                  <a:gd name="T12" fmla="*/ 10 w 96"/>
                  <a:gd name="T13" fmla="*/ 18 h 88"/>
                  <a:gd name="T14" fmla="*/ 10 w 96"/>
                  <a:gd name="T15" fmla="*/ 18 h 88"/>
                  <a:gd name="T16" fmla="*/ 12 w 96"/>
                  <a:gd name="T17" fmla="*/ 23 h 88"/>
                  <a:gd name="T18" fmla="*/ 12 w 96"/>
                  <a:gd name="T19" fmla="*/ 23 h 88"/>
                  <a:gd name="T20" fmla="*/ 8 w 96"/>
                  <a:gd name="T21" fmla="*/ 48 h 88"/>
                  <a:gd name="T22" fmla="*/ 8 w 96"/>
                  <a:gd name="T23" fmla="*/ 48 h 88"/>
                  <a:gd name="T24" fmla="*/ 21 w 96"/>
                  <a:gd name="T25" fmla="*/ 78 h 88"/>
                  <a:gd name="T26" fmla="*/ 21 w 96"/>
                  <a:gd name="T27" fmla="*/ 78 h 88"/>
                  <a:gd name="T28" fmla="*/ 28 w 96"/>
                  <a:gd name="T29" fmla="*/ 80 h 88"/>
                  <a:gd name="T30" fmla="*/ 28 w 96"/>
                  <a:gd name="T31" fmla="*/ 80 h 88"/>
                  <a:gd name="T32" fmla="*/ 40 w 96"/>
                  <a:gd name="T33" fmla="*/ 74 h 88"/>
                  <a:gd name="T34" fmla="*/ 40 w 96"/>
                  <a:gd name="T35" fmla="*/ 74 h 88"/>
                  <a:gd name="T36" fmla="*/ 44 w 96"/>
                  <a:gd name="T37" fmla="*/ 65 h 88"/>
                  <a:gd name="T38" fmla="*/ 44 w 96"/>
                  <a:gd name="T39" fmla="*/ 65 h 88"/>
                  <a:gd name="T40" fmla="*/ 33 w 96"/>
                  <a:gd name="T41" fmla="*/ 49 h 88"/>
                  <a:gd name="T42" fmla="*/ 33 w 96"/>
                  <a:gd name="T43" fmla="*/ 49 h 88"/>
                  <a:gd name="T44" fmla="*/ 37 w 96"/>
                  <a:gd name="T45" fmla="*/ 38 h 88"/>
                  <a:gd name="T46" fmla="*/ 37 w 96"/>
                  <a:gd name="T47" fmla="*/ 38 h 88"/>
                  <a:gd name="T48" fmla="*/ 43 w 96"/>
                  <a:gd name="T49" fmla="*/ 37 h 88"/>
                  <a:gd name="T50" fmla="*/ 43 w 96"/>
                  <a:gd name="T51" fmla="*/ 37 h 88"/>
                  <a:gd name="T52" fmla="*/ 52 w 96"/>
                  <a:gd name="T53" fmla="*/ 59 h 88"/>
                  <a:gd name="T54" fmla="*/ 52 w 96"/>
                  <a:gd name="T55" fmla="*/ 59 h 88"/>
                  <a:gd name="T56" fmla="*/ 52 w 96"/>
                  <a:gd name="T57" fmla="*/ 60 h 88"/>
                  <a:gd name="T58" fmla="*/ 52 w 96"/>
                  <a:gd name="T59" fmla="*/ 60 h 88"/>
                  <a:gd name="T60" fmla="*/ 68 w 96"/>
                  <a:gd name="T61" fmla="*/ 63 h 88"/>
                  <a:gd name="T62" fmla="*/ 68 w 96"/>
                  <a:gd name="T63" fmla="*/ 63 h 88"/>
                  <a:gd name="T64" fmla="*/ 80 w 96"/>
                  <a:gd name="T65" fmla="*/ 60 h 88"/>
                  <a:gd name="T66" fmla="*/ 80 w 96"/>
                  <a:gd name="T67" fmla="*/ 60 h 88"/>
                  <a:gd name="T68" fmla="*/ 88 w 96"/>
                  <a:gd name="T69" fmla="*/ 46 h 88"/>
                  <a:gd name="T70" fmla="*/ 88 w 96"/>
                  <a:gd name="T71" fmla="*/ 46 h 88"/>
                  <a:gd name="T72" fmla="*/ 57 w 96"/>
                  <a:gd name="T73" fmla="*/ 8 h 88"/>
                  <a:gd name="T74" fmla="*/ 57 w 96"/>
                  <a:gd name="T75" fmla="*/ 8 h 88"/>
                  <a:gd name="T76" fmla="*/ 56 w 96"/>
                  <a:gd name="T77" fmla="*/ 2 h 88"/>
                  <a:gd name="T78" fmla="*/ 56 w 96"/>
                  <a:gd name="T79" fmla="*/ 2 h 88"/>
                  <a:gd name="T80" fmla="*/ 61 w 96"/>
                  <a:gd name="T81" fmla="*/ 1 h 88"/>
                  <a:gd name="T82" fmla="*/ 61 w 96"/>
                  <a:gd name="T83" fmla="*/ 1 h 88"/>
                  <a:gd name="T84" fmla="*/ 96 w 96"/>
                  <a:gd name="T85" fmla="*/ 46 h 88"/>
                  <a:gd name="T86" fmla="*/ 96 w 96"/>
                  <a:gd name="T87" fmla="*/ 46 h 88"/>
                  <a:gd name="T88" fmla="*/ 85 w 96"/>
                  <a:gd name="T89" fmla="*/ 66 h 88"/>
                  <a:gd name="T90" fmla="*/ 85 w 96"/>
                  <a:gd name="T91" fmla="*/ 66 h 88"/>
                  <a:gd name="T92" fmla="*/ 68 w 96"/>
                  <a:gd name="T93" fmla="*/ 71 h 88"/>
                  <a:gd name="T94" fmla="*/ 68 w 96"/>
                  <a:gd name="T95" fmla="*/ 71 h 88"/>
                  <a:gd name="T96" fmla="*/ 51 w 96"/>
                  <a:gd name="T97" fmla="*/ 68 h 88"/>
                  <a:gd name="T98" fmla="*/ 51 w 96"/>
                  <a:gd name="T99" fmla="*/ 68 h 88"/>
                  <a:gd name="T100" fmla="*/ 28 w 96"/>
                  <a:gd name="T101" fmla="*/ 88 h 88"/>
                  <a:gd name="T102" fmla="*/ 28 w 96"/>
                  <a:gd name="T103" fmla="*/ 88 h 88"/>
                  <a:gd name="T104" fmla="*/ 28 w 96"/>
                  <a:gd name="T105" fmla="*/ 88 h 88"/>
                  <a:gd name="T106" fmla="*/ 28 w 96"/>
                  <a:gd name="T107" fmla="*/ 88 h 88"/>
                  <a:gd name="T108" fmla="*/ 18 w 96"/>
                  <a:gd name="T109" fmla="*/ 86 h 88"/>
                  <a:gd name="T110" fmla="*/ 41 w 96"/>
                  <a:gd name="T111" fmla="*/ 49 h 88"/>
                  <a:gd name="T112" fmla="*/ 44 w 96"/>
                  <a:gd name="T113" fmla="*/ 55 h 88"/>
                  <a:gd name="T114" fmla="*/ 44 w 96"/>
                  <a:gd name="T115" fmla="*/ 55 h 88"/>
                  <a:gd name="T116" fmla="*/ 41 w 96"/>
                  <a:gd name="T117" fmla="*/ 47 h 88"/>
                  <a:gd name="T118" fmla="*/ 41 w 96"/>
                  <a:gd name="T119" fmla="*/ 47 h 88"/>
                  <a:gd name="T120" fmla="*/ 41 w 96"/>
                  <a:gd name="T121" fmla="*/ 49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" h="88">
                    <a:moveTo>
                      <a:pt x="18" y="86"/>
                    </a:moveTo>
                    <a:cubicBezTo>
                      <a:pt x="4" y="79"/>
                      <a:pt x="0" y="62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37"/>
                      <a:pt x="2" y="27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5" y="18"/>
                      <a:pt x="7" y="17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2" y="18"/>
                      <a:pt x="13" y="21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0" y="29"/>
                      <a:pt x="8" y="38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61"/>
                      <a:pt x="12" y="74"/>
                      <a:pt x="21" y="78"/>
                    </a:cubicBezTo>
                    <a:cubicBezTo>
                      <a:pt x="21" y="78"/>
                      <a:pt x="21" y="78"/>
                      <a:pt x="21" y="78"/>
                    </a:cubicBezTo>
                    <a:cubicBezTo>
                      <a:pt x="24" y="80"/>
                      <a:pt x="26" y="80"/>
                      <a:pt x="28" y="80"/>
                    </a:cubicBezTo>
                    <a:cubicBezTo>
                      <a:pt x="28" y="80"/>
                      <a:pt x="28" y="80"/>
                      <a:pt x="28" y="80"/>
                    </a:cubicBezTo>
                    <a:cubicBezTo>
                      <a:pt x="33" y="80"/>
                      <a:pt x="37" y="78"/>
                      <a:pt x="40" y="74"/>
                    </a:cubicBezTo>
                    <a:cubicBezTo>
                      <a:pt x="40" y="74"/>
                      <a:pt x="40" y="74"/>
                      <a:pt x="40" y="74"/>
                    </a:cubicBezTo>
                    <a:cubicBezTo>
                      <a:pt x="42" y="71"/>
                      <a:pt x="43" y="68"/>
                      <a:pt x="44" y="65"/>
                    </a:cubicBezTo>
                    <a:cubicBezTo>
                      <a:pt x="44" y="65"/>
                      <a:pt x="44" y="65"/>
                      <a:pt x="44" y="65"/>
                    </a:cubicBezTo>
                    <a:cubicBezTo>
                      <a:pt x="38" y="61"/>
                      <a:pt x="33" y="56"/>
                      <a:pt x="33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5"/>
                      <a:pt x="34" y="41"/>
                      <a:pt x="37" y="38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38" y="36"/>
                      <a:pt x="41" y="36"/>
                      <a:pt x="43" y="37"/>
                    </a:cubicBezTo>
                    <a:cubicBezTo>
                      <a:pt x="43" y="37"/>
                      <a:pt x="43" y="37"/>
                      <a:pt x="43" y="37"/>
                    </a:cubicBezTo>
                    <a:cubicBezTo>
                      <a:pt x="50" y="42"/>
                      <a:pt x="53" y="51"/>
                      <a:pt x="52" y="59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2" y="59"/>
                      <a:pt x="52" y="60"/>
                      <a:pt x="52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7" y="62"/>
                      <a:pt x="63" y="63"/>
                      <a:pt x="68" y="63"/>
                    </a:cubicBezTo>
                    <a:cubicBezTo>
                      <a:pt x="68" y="63"/>
                      <a:pt x="68" y="63"/>
                      <a:pt x="68" y="63"/>
                    </a:cubicBezTo>
                    <a:cubicBezTo>
                      <a:pt x="73" y="63"/>
                      <a:pt x="78" y="62"/>
                      <a:pt x="80" y="60"/>
                    </a:cubicBezTo>
                    <a:cubicBezTo>
                      <a:pt x="80" y="60"/>
                      <a:pt x="80" y="60"/>
                      <a:pt x="80" y="60"/>
                    </a:cubicBezTo>
                    <a:cubicBezTo>
                      <a:pt x="86" y="55"/>
                      <a:pt x="88" y="51"/>
                      <a:pt x="88" y="46"/>
                    </a:cubicBezTo>
                    <a:cubicBezTo>
                      <a:pt x="88" y="46"/>
                      <a:pt x="88" y="46"/>
                      <a:pt x="88" y="46"/>
                    </a:cubicBezTo>
                    <a:cubicBezTo>
                      <a:pt x="89" y="33"/>
                      <a:pt x="69" y="15"/>
                      <a:pt x="57" y="8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55" y="6"/>
                      <a:pt x="55" y="4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7" y="0"/>
                      <a:pt x="60" y="0"/>
                      <a:pt x="61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74" y="9"/>
                      <a:pt x="96" y="26"/>
                      <a:pt x="96" y="46"/>
                    </a:cubicBezTo>
                    <a:cubicBezTo>
                      <a:pt x="96" y="46"/>
                      <a:pt x="96" y="46"/>
                      <a:pt x="96" y="46"/>
                    </a:cubicBezTo>
                    <a:cubicBezTo>
                      <a:pt x="96" y="53"/>
                      <a:pt x="93" y="60"/>
                      <a:pt x="85" y="66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1" y="70"/>
                      <a:pt x="75" y="71"/>
                      <a:pt x="68" y="71"/>
                    </a:cubicBezTo>
                    <a:cubicBezTo>
                      <a:pt x="68" y="71"/>
                      <a:pt x="68" y="71"/>
                      <a:pt x="68" y="71"/>
                    </a:cubicBezTo>
                    <a:cubicBezTo>
                      <a:pt x="62" y="71"/>
                      <a:pt x="57" y="70"/>
                      <a:pt x="51" y="68"/>
                    </a:cubicBezTo>
                    <a:cubicBezTo>
                      <a:pt x="51" y="68"/>
                      <a:pt x="51" y="68"/>
                      <a:pt x="51" y="68"/>
                    </a:cubicBezTo>
                    <a:cubicBezTo>
                      <a:pt x="48" y="79"/>
                      <a:pt x="40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5" y="88"/>
                      <a:pt x="21" y="87"/>
                      <a:pt x="18" y="86"/>
                    </a:cubicBezTo>
                    <a:close/>
                    <a:moveTo>
                      <a:pt x="41" y="49"/>
                    </a:moveTo>
                    <a:cubicBezTo>
                      <a:pt x="41" y="51"/>
                      <a:pt x="42" y="53"/>
                      <a:pt x="44" y="55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4" y="52"/>
                      <a:pt x="43" y="49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8"/>
                      <a:pt x="41" y="48"/>
                      <a:pt x="41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3" name="Freeform 268"/>
              <p:cNvSpPr>
                <a:spLocks noEditPoints="1"/>
              </p:cNvSpPr>
              <p:nvPr/>
            </p:nvSpPr>
            <p:spPr bwMode="auto">
              <a:xfrm>
                <a:off x="9085015" y="2848956"/>
                <a:ext cx="103188" cy="109538"/>
              </a:xfrm>
              <a:custGeom>
                <a:avLst/>
                <a:gdLst>
                  <a:gd name="T0" fmla="*/ 12 w 22"/>
                  <a:gd name="T1" fmla="*/ 22 h 23"/>
                  <a:gd name="T2" fmla="*/ 0 w 22"/>
                  <a:gd name="T3" fmla="*/ 8 h 23"/>
                  <a:gd name="T4" fmla="*/ 0 w 22"/>
                  <a:gd name="T5" fmla="*/ 8 h 23"/>
                  <a:gd name="T6" fmla="*/ 2 w 22"/>
                  <a:gd name="T7" fmla="*/ 3 h 23"/>
                  <a:gd name="T8" fmla="*/ 2 w 22"/>
                  <a:gd name="T9" fmla="*/ 3 h 23"/>
                  <a:gd name="T10" fmla="*/ 8 w 22"/>
                  <a:gd name="T11" fmla="*/ 0 h 23"/>
                  <a:gd name="T12" fmla="*/ 8 w 22"/>
                  <a:gd name="T13" fmla="*/ 0 h 23"/>
                  <a:gd name="T14" fmla="*/ 15 w 22"/>
                  <a:gd name="T15" fmla="*/ 2 h 23"/>
                  <a:gd name="T16" fmla="*/ 15 w 22"/>
                  <a:gd name="T17" fmla="*/ 2 h 23"/>
                  <a:gd name="T18" fmla="*/ 15 w 22"/>
                  <a:gd name="T19" fmla="*/ 3 h 23"/>
                  <a:gd name="T20" fmla="*/ 17 w 22"/>
                  <a:gd name="T21" fmla="*/ 6 h 23"/>
                  <a:gd name="T22" fmla="*/ 17 w 22"/>
                  <a:gd name="T23" fmla="*/ 6 h 23"/>
                  <a:gd name="T24" fmla="*/ 18 w 22"/>
                  <a:gd name="T25" fmla="*/ 6 h 23"/>
                  <a:gd name="T26" fmla="*/ 18 w 22"/>
                  <a:gd name="T27" fmla="*/ 6 h 23"/>
                  <a:gd name="T28" fmla="*/ 21 w 22"/>
                  <a:gd name="T29" fmla="*/ 13 h 23"/>
                  <a:gd name="T30" fmla="*/ 21 w 22"/>
                  <a:gd name="T31" fmla="*/ 13 h 23"/>
                  <a:gd name="T32" fmla="*/ 20 w 22"/>
                  <a:gd name="T33" fmla="*/ 17 h 23"/>
                  <a:gd name="T34" fmla="*/ 20 w 22"/>
                  <a:gd name="T35" fmla="*/ 17 h 23"/>
                  <a:gd name="T36" fmla="*/ 16 w 22"/>
                  <a:gd name="T37" fmla="*/ 22 h 23"/>
                  <a:gd name="T38" fmla="*/ 16 w 22"/>
                  <a:gd name="T39" fmla="*/ 22 h 23"/>
                  <a:gd name="T40" fmla="*/ 13 w 22"/>
                  <a:gd name="T41" fmla="*/ 23 h 23"/>
                  <a:gd name="T42" fmla="*/ 13 w 22"/>
                  <a:gd name="T43" fmla="*/ 23 h 23"/>
                  <a:gd name="T44" fmla="*/ 12 w 22"/>
                  <a:gd name="T45" fmla="*/ 22 h 23"/>
                  <a:gd name="T46" fmla="*/ 12 w 22"/>
                  <a:gd name="T47" fmla="*/ 14 h 23"/>
                  <a:gd name="T48" fmla="*/ 13 w 22"/>
                  <a:gd name="T49" fmla="*/ 13 h 23"/>
                  <a:gd name="T50" fmla="*/ 13 w 22"/>
                  <a:gd name="T51" fmla="*/ 13 h 23"/>
                  <a:gd name="T52" fmla="*/ 12 w 22"/>
                  <a:gd name="T53" fmla="*/ 12 h 23"/>
                  <a:gd name="T54" fmla="*/ 12 w 22"/>
                  <a:gd name="T55" fmla="*/ 12 h 23"/>
                  <a:gd name="T56" fmla="*/ 11 w 22"/>
                  <a:gd name="T57" fmla="*/ 12 h 23"/>
                  <a:gd name="T58" fmla="*/ 11 w 22"/>
                  <a:gd name="T59" fmla="*/ 12 h 23"/>
                  <a:gd name="T60" fmla="*/ 10 w 22"/>
                  <a:gd name="T61" fmla="*/ 12 h 23"/>
                  <a:gd name="T62" fmla="*/ 10 w 22"/>
                  <a:gd name="T63" fmla="*/ 12 h 23"/>
                  <a:gd name="T64" fmla="*/ 12 w 22"/>
                  <a:gd name="T65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2" h="23">
                    <a:moveTo>
                      <a:pt x="12" y="22"/>
                    </a:moveTo>
                    <a:cubicBezTo>
                      <a:pt x="4" y="20"/>
                      <a:pt x="0" y="1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6"/>
                      <a:pt x="0" y="4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1"/>
                      <a:pt x="5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0" y="0"/>
                      <a:pt x="12" y="1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7" y="3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20" y="8"/>
                      <a:pt x="21" y="11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5"/>
                      <a:pt x="21" y="16"/>
                      <a:pt x="20" y="17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19" y="19"/>
                      <a:pt x="17" y="20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5" y="22"/>
                      <a:pt x="14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2" y="23"/>
                      <a:pt x="12" y="22"/>
                    </a:cubicBezTo>
                    <a:close/>
                    <a:moveTo>
                      <a:pt x="12" y="14"/>
                    </a:moveTo>
                    <a:cubicBezTo>
                      <a:pt x="12" y="14"/>
                      <a:pt x="13" y="13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2"/>
                      <a:pt x="13" y="12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3"/>
                      <a:pt x="11" y="13"/>
                      <a:pt x="1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4" name="Freeform 269"/>
              <p:cNvSpPr>
                <a:spLocks noEditPoints="1"/>
              </p:cNvSpPr>
              <p:nvPr/>
            </p:nvSpPr>
            <p:spPr bwMode="auto">
              <a:xfrm>
                <a:off x="9178678" y="2990244"/>
                <a:ext cx="98425" cy="103188"/>
              </a:xfrm>
              <a:custGeom>
                <a:avLst/>
                <a:gdLst>
                  <a:gd name="T0" fmla="*/ 1 w 21"/>
                  <a:gd name="T1" fmla="*/ 19 h 22"/>
                  <a:gd name="T2" fmla="*/ 0 w 21"/>
                  <a:gd name="T3" fmla="*/ 15 h 22"/>
                  <a:gd name="T4" fmla="*/ 0 w 21"/>
                  <a:gd name="T5" fmla="*/ 15 h 22"/>
                  <a:gd name="T6" fmla="*/ 12 w 21"/>
                  <a:gd name="T7" fmla="*/ 0 h 22"/>
                  <a:gd name="T8" fmla="*/ 12 w 21"/>
                  <a:gd name="T9" fmla="*/ 0 h 22"/>
                  <a:gd name="T10" fmla="*/ 16 w 21"/>
                  <a:gd name="T11" fmla="*/ 2 h 22"/>
                  <a:gd name="T12" fmla="*/ 16 w 21"/>
                  <a:gd name="T13" fmla="*/ 2 h 22"/>
                  <a:gd name="T14" fmla="*/ 18 w 21"/>
                  <a:gd name="T15" fmla="*/ 2 h 22"/>
                  <a:gd name="T16" fmla="*/ 18 w 21"/>
                  <a:gd name="T17" fmla="*/ 2 h 22"/>
                  <a:gd name="T18" fmla="*/ 21 w 21"/>
                  <a:gd name="T19" fmla="*/ 7 h 22"/>
                  <a:gd name="T20" fmla="*/ 21 w 21"/>
                  <a:gd name="T21" fmla="*/ 7 h 22"/>
                  <a:gd name="T22" fmla="*/ 5 w 21"/>
                  <a:gd name="T23" fmla="*/ 22 h 22"/>
                  <a:gd name="T24" fmla="*/ 5 w 21"/>
                  <a:gd name="T25" fmla="*/ 22 h 22"/>
                  <a:gd name="T26" fmla="*/ 4 w 21"/>
                  <a:gd name="T27" fmla="*/ 22 h 22"/>
                  <a:gd name="T28" fmla="*/ 4 w 21"/>
                  <a:gd name="T29" fmla="*/ 22 h 22"/>
                  <a:gd name="T30" fmla="*/ 1 w 21"/>
                  <a:gd name="T31" fmla="*/ 19 h 22"/>
                  <a:gd name="T32" fmla="*/ 8 w 21"/>
                  <a:gd name="T33" fmla="*/ 12 h 22"/>
                  <a:gd name="T34" fmla="*/ 9 w 21"/>
                  <a:gd name="T35" fmla="*/ 12 h 22"/>
                  <a:gd name="T36" fmla="*/ 9 w 21"/>
                  <a:gd name="T37" fmla="*/ 12 h 22"/>
                  <a:gd name="T38" fmla="*/ 8 w 21"/>
                  <a:gd name="T39" fmla="*/ 12 h 22"/>
                  <a:gd name="T40" fmla="*/ 8 w 21"/>
                  <a:gd name="T41" fmla="*/ 12 h 22"/>
                  <a:gd name="T42" fmla="*/ 8 w 21"/>
                  <a:gd name="T43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" h="22">
                    <a:moveTo>
                      <a:pt x="1" y="19"/>
                    </a:moveTo>
                    <a:cubicBezTo>
                      <a:pt x="0" y="18"/>
                      <a:pt x="0" y="16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8"/>
                      <a:pt x="4" y="1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0"/>
                      <a:pt x="16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7" y="2"/>
                      <a:pt x="17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0" y="3"/>
                      <a:pt x="21" y="5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19" y="15"/>
                      <a:pt x="13" y="21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5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2"/>
                      <a:pt x="1" y="21"/>
                      <a:pt x="1" y="19"/>
                    </a:cubicBezTo>
                    <a:close/>
                    <a:moveTo>
                      <a:pt x="8" y="12"/>
                    </a:moveTo>
                    <a:cubicBezTo>
                      <a:pt x="8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5" name="Freeform 266"/>
              <p:cNvSpPr>
                <a:spLocks noEditPoints="1"/>
              </p:cNvSpPr>
              <p:nvPr/>
            </p:nvSpPr>
            <p:spPr bwMode="auto">
              <a:xfrm>
                <a:off x="9085015" y="2407058"/>
                <a:ext cx="511175" cy="469900"/>
              </a:xfrm>
              <a:custGeom>
                <a:avLst/>
                <a:gdLst>
                  <a:gd name="T0" fmla="*/ 0 w 109"/>
                  <a:gd name="T1" fmla="*/ 47 h 100"/>
                  <a:gd name="T2" fmla="*/ 12 w 109"/>
                  <a:gd name="T3" fmla="*/ 22 h 100"/>
                  <a:gd name="T4" fmla="*/ 33 w 109"/>
                  <a:gd name="T5" fmla="*/ 13 h 100"/>
                  <a:gd name="T6" fmla="*/ 50 w 109"/>
                  <a:gd name="T7" fmla="*/ 20 h 100"/>
                  <a:gd name="T8" fmla="*/ 78 w 109"/>
                  <a:gd name="T9" fmla="*/ 0 h 100"/>
                  <a:gd name="T10" fmla="*/ 80 w 109"/>
                  <a:gd name="T11" fmla="*/ 0 h 100"/>
                  <a:gd name="T12" fmla="*/ 103 w 109"/>
                  <a:gd name="T13" fmla="*/ 12 h 100"/>
                  <a:gd name="T14" fmla="*/ 109 w 109"/>
                  <a:gd name="T15" fmla="*/ 35 h 100"/>
                  <a:gd name="T16" fmla="*/ 99 w 109"/>
                  <a:gd name="T17" fmla="*/ 74 h 100"/>
                  <a:gd name="T18" fmla="*/ 93 w 109"/>
                  <a:gd name="T19" fmla="*/ 76 h 100"/>
                  <a:gd name="T20" fmla="*/ 92 w 109"/>
                  <a:gd name="T21" fmla="*/ 70 h 100"/>
                  <a:gd name="T22" fmla="*/ 101 w 109"/>
                  <a:gd name="T23" fmla="*/ 35 h 100"/>
                  <a:gd name="T24" fmla="*/ 96 w 109"/>
                  <a:gd name="T25" fmla="*/ 16 h 100"/>
                  <a:gd name="T26" fmla="*/ 79 w 109"/>
                  <a:gd name="T27" fmla="*/ 8 h 100"/>
                  <a:gd name="T28" fmla="*/ 78 w 109"/>
                  <a:gd name="T29" fmla="*/ 8 h 100"/>
                  <a:gd name="T30" fmla="*/ 60 w 109"/>
                  <a:gd name="T31" fmla="*/ 18 h 100"/>
                  <a:gd name="T32" fmla="*/ 56 w 109"/>
                  <a:gd name="T33" fmla="*/ 26 h 100"/>
                  <a:gd name="T34" fmla="*/ 59 w 109"/>
                  <a:gd name="T35" fmla="*/ 31 h 100"/>
                  <a:gd name="T36" fmla="*/ 69 w 109"/>
                  <a:gd name="T37" fmla="*/ 63 h 100"/>
                  <a:gd name="T38" fmla="*/ 69 w 109"/>
                  <a:gd name="T39" fmla="*/ 63 h 100"/>
                  <a:gd name="T40" fmla="*/ 67 w 109"/>
                  <a:gd name="T41" fmla="*/ 67 h 100"/>
                  <a:gd name="T42" fmla="*/ 64 w 109"/>
                  <a:gd name="T43" fmla="*/ 67 h 100"/>
                  <a:gd name="T44" fmla="*/ 44 w 109"/>
                  <a:gd name="T45" fmla="*/ 41 h 100"/>
                  <a:gd name="T46" fmla="*/ 47 w 109"/>
                  <a:gd name="T47" fmla="*/ 27 h 100"/>
                  <a:gd name="T48" fmla="*/ 33 w 109"/>
                  <a:gd name="T49" fmla="*/ 21 h 100"/>
                  <a:gd name="T50" fmla="*/ 17 w 109"/>
                  <a:gd name="T51" fmla="*/ 28 h 100"/>
                  <a:gd name="T52" fmla="*/ 8 w 109"/>
                  <a:gd name="T53" fmla="*/ 47 h 100"/>
                  <a:gd name="T54" fmla="*/ 47 w 109"/>
                  <a:gd name="T55" fmla="*/ 92 h 100"/>
                  <a:gd name="T56" fmla="*/ 50 w 109"/>
                  <a:gd name="T57" fmla="*/ 97 h 100"/>
                  <a:gd name="T58" fmla="*/ 46 w 109"/>
                  <a:gd name="T59" fmla="*/ 100 h 100"/>
                  <a:gd name="T60" fmla="*/ 45 w 109"/>
                  <a:gd name="T61" fmla="*/ 100 h 100"/>
                  <a:gd name="T62" fmla="*/ 61 w 109"/>
                  <a:gd name="T63" fmla="*/ 58 h 100"/>
                  <a:gd name="T64" fmla="*/ 53 w 109"/>
                  <a:gd name="T65" fmla="*/ 35 h 100"/>
                  <a:gd name="T66" fmla="*/ 52 w 109"/>
                  <a:gd name="T67" fmla="*/ 41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9" h="100">
                    <a:moveTo>
                      <a:pt x="45" y="100"/>
                    </a:moveTo>
                    <a:cubicBezTo>
                      <a:pt x="25" y="93"/>
                      <a:pt x="1" y="71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38"/>
                      <a:pt x="4" y="29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9" y="16"/>
                      <a:pt x="26" y="13"/>
                      <a:pt x="33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9" y="13"/>
                      <a:pt x="45" y="16"/>
                      <a:pt x="50" y="20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5" y="9"/>
                      <a:pt x="65" y="0"/>
                      <a:pt x="78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9" y="0"/>
                      <a:pt x="79" y="0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90" y="0"/>
                      <a:pt x="98" y="5"/>
                      <a:pt x="103" y="12"/>
                    </a:cubicBezTo>
                    <a:cubicBezTo>
                      <a:pt x="103" y="12"/>
                      <a:pt x="103" y="12"/>
                      <a:pt x="103" y="12"/>
                    </a:cubicBezTo>
                    <a:cubicBezTo>
                      <a:pt x="107" y="18"/>
                      <a:pt x="109" y="26"/>
                      <a:pt x="109" y="35"/>
                    </a:cubicBezTo>
                    <a:cubicBezTo>
                      <a:pt x="109" y="35"/>
                      <a:pt x="109" y="35"/>
                      <a:pt x="109" y="35"/>
                    </a:cubicBezTo>
                    <a:cubicBezTo>
                      <a:pt x="109" y="49"/>
                      <a:pt x="104" y="64"/>
                      <a:pt x="99" y="74"/>
                    </a:cubicBezTo>
                    <a:cubicBezTo>
                      <a:pt x="99" y="74"/>
                      <a:pt x="99" y="74"/>
                      <a:pt x="99" y="74"/>
                    </a:cubicBezTo>
                    <a:cubicBezTo>
                      <a:pt x="97" y="76"/>
                      <a:pt x="95" y="77"/>
                      <a:pt x="93" y="76"/>
                    </a:cubicBezTo>
                    <a:cubicBezTo>
                      <a:pt x="93" y="76"/>
                      <a:pt x="93" y="76"/>
                      <a:pt x="93" y="76"/>
                    </a:cubicBezTo>
                    <a:cubicBezTo>
                      <a:pt x="91" y="75"/>
                      <a:pt x="91" y="72"/>
                      <a:pt x="92" y="70"/>
                    </a:cubicBezTo>
                    <a:cubicBezTo>
                      <a:pt x="92" y="70"/>
                      <a:pt x="92" y="70"/>
                      <a:pt x="92" y="70"/>
                    </a:cubicBezTo>
                    <a:cubicBezTo>
                      <a:pt x="97" y="61"/>
                      <a:pt x="101" y="47"/>
                      <a:pt x="101" y="35"/>
                    </a:cubicBezTo>
                    <a:cubicBezTo>
                      <a:pt x="101" y="35"/>
                      <a:pt x="101" y="35"/>
                      <a:pt x="101" y="35"/>
                    </a:cubicBezTo>
                    <a:cubicBezTo>
                      <a:pt x="101" y="27"/>
                      <a:pt x="100" y="21"/>
                      <a:pt x="96" y="16"/>
                    </a:cubicBezTo>
                    <a:cubicBezTo>
                      <a:pt x="96" y="16"/>
                      <a:pt x="96" y="16"/>
                      <a:pt x="96" y="16"/>
                    </a:cubicBezTo>
                    <a:cubicBezTo>
                      <a:pt x="93" y="12"/>
                      <a:pt x="88" y="8"/>
                      <a:pt x="79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9" y="8"/>
                      <a:pt x="79" y="8"/>
                      <a:pt x="78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1" y="8"/>
                      <a:pt x="65" y="12"/>
                      <a:pt x="60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58" y="21"/>
                      <a:pt x="57" y="23"/>
                      <a:pt x="56" y="26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7" y="27"/>
                      <a:pt x="58" y="29"/>
                      <a:pt x="59" y="31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65" y="40"/>
                      <a:pt x="69" y="52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5"/>
                      <a:pt x="68" y="66"/>
                      <a:pt x="67" y="67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67" y="67"/>
                      <a:pt x="65" y="68"/>
                      <a:pt x="64" y="67"/>
                    </a:cubicBezTo>
                    <a:cubicBezTo>
                      <a:pt x="64" y="67"/>
                      <a:pt x="64" y="67"/>
                      <a:pt x="64" y="67"/>
                    </a:cubicBezTo>
                    <a:cubicBezTo>
                      <a:pt x="50" y="65"/>
                      <a:pt x="44" y="53"/>
                      <a:pt x="44" y="41"/>
                    </a:cubicBezTo>
                    <a:cubicBezTo>
                      <a:pt x="44" y="41"/>
                      <a:pt x="44" y="41"/>
                      <a:pt x="44" y="41"/>
                    </a:cubicBezTo>
                    <a:cubicBezTo>
                      <a:pt x="44" y="37"/>
                      <a:pt x="45" y="32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2" y="23"/>
                      <a:pt x="38" y="21"/>
                      <a:pt x="33" y="21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29" y="21"/>
                      <a:pt x="23" y="23"/>
                      <a:pt x="17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1" y="34"/>
                      <a:pt x="8" y="40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65"/>
                      <a:pt x="30" y="87"/>
                      <a:pt x="47" y="92"/>
                    </a:cubicBezTo>
                    <a:cubicBezTo>
                      <a:pt x="47" y="92"/>
                      <a:pt x="47" y="92"/>
                      <a:pt x="47" y="92"/>
                    </a:cubicBezTo>
                    <a:cubicBezTo>
                      <a:pt x="49" y="93"/>
                      <a:pt x="51" y="95"/>
                      <a:pt x="50" y="97"/>
                    </a:cubicBezTo>
                    <a:cubicBezTo>
                      <a:pt x="50" y="97"/>
                      <a:pt x="50" y="97"/>
                      <a:pt x="50" y="97"/>
                    </a:cubicBezTo>
                    <a:cubicBezTo>
                      <a:pt x="49" y="99"/>
                      <a:pt x="48" y="100"/>
                      <a:pt x="46" y="100"/>
                    </a:cubicBezTo>
                    <a:cubicBezTo>
                      <a:pt x="46" y="100"/>
                      <a:pt x="46" y="100"/>
                      <a:pt x="46" y="100"/>
                    </a:cubicBezTo>
                    <a:cubicBezTo>
                      <a:pt x="46" y="100"/>
                      <a:pt x="45" y="100"/>
                      <a:pt x="45" y="100"/>
                    </a:cubicBezTo>
                    <a:close/>
                    <a:moveTo>
                      <a:pt x="52" y="41"/>
                    </a:moveTo>
                    <a:cubicBezTo>
                      <a:pt x="53" y="49"/>
                      <a:pt x="55" y="55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0" y="50"/>
                      <a:pt x="57" y="42"/>
                      <a:pt x="53" y="35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7"/>
                      <a:pt x="52" y="39"/>
                      <a:pt x="52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</p:grpSp>
        <p:sp>
          <p:nvSpPr>
            <p:cNvPr id="4" name="任意多边形: 形状 14"/>
            <p:cNvSpPr/>
            <p:nvPr/>
          </p:nvSpPr>
          <p:spPr>
            <a:xfrm>
              <a:off x="679989" y="1192168"/>
              <a:ext cx="10796469" cy="866806"/>
            </a:xfrm>
            <a:custGeom>
              <a:avLst/>
              <a:gdLst>
                <a:gd name="connsiteX0" fmla="*/ 0 w 11756572"/>
                <a:gd name="connsiteY0" fmla="*/ 145143 h 1061662"/>
                <a:gd name="connsiteX1" fmla="*/ 2394857 w 11756572"/>
                <a:gd name="connsiteY1" fmla="*/ 928915 h 1061662"/>
                <a:gd name="connsiteX2" fmla="*/ 5631543 w 11756572"/>
                <a:gd name="connsiteY2" fmla="*/ 290286 h 1061662"/>
                <a:gd name="connsiteX3" fmla="*/ 9245600 w 11756572"/>
                <a:gd name="connsiteY3" fmla="*/ 1059543 h 1061662"/>
                <a:gd name="connsiteX4" fmla="*/ 11756572 w 11756572"/>
                <a:gd name="connsiteY4" fmla="*/ 0 h 106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56572" h="1061662">
                  <a:moveTo>
                    <a:pt x="0" y="145143"/>
                  </a:moveTo>
                  <a:cubicBezTo>
                    <a:pt x="728133" y="524933"/>
                    <a:pt x="1456266" y="904724"/>
                    <a:pt x="2394857" y="928915"/>
                  </a:cubicBezTo>
                  <a:cubicBezTo>
                    <a:pt x="3333448" y="953106"/>
                    <a:pt x="4489753" y="268515"/>
                    <a:pt x="5631543" y="290286"/>
                  </a:cubicBezTo>
                  <a:cubicBezTo>
                    <a:pt x="6773333" y="312057"/>
                    <a:pt x="8224762" y="1107924"/>
                    <a:pt x="9245600" y="1059543"/>
                  </a:cubicBezTo>
                  <a:cubicBezTo>
                    <a:pt x="10266438" y="1011162"/>
                    <a:pt x="11011505" y="505581"/>
                    <a:pt x="11756572" y="0"/>
                  </a:cubicBezTo>
                </a:path>
              </a:pathLst>
            </a:custGeom>
            <a:noFill/>
            <a:ln>
              <a:solidFill>
                <a:srgbClr val="FFC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  <p:grpSp>
          <p:nvGrpSpPr>
            <p:cNvPr id="5" name="组合 24"/>
            <p:cNvGrpSpPr/>
            <p:nvPr/>
          </p:nvGrpSpPr>
          <p:grpSpPr>
            <a:xfrm>
              <a:off x="11133558" y="778442"/>
              <a:ext cx="685800" cy="875286"/>
              <a:chOff x="9085015" y="2407058"/>
              <a:chExt cx="685800" cy="875286"/>
            </a:xfrm>
          </p:grpSpPr>
          <p:sp>
            <p:nvSpPr>
              <p:cNvPr id="6" name="Freeform 265"/>
              <p:cNvSpPr>
                <a:spLocks noEditPoints="1"/>
              </p:cNvSpPr>
              <p:nvPr/>
            </p:nvSpPr>
            <p:spPr bwMode="auto">
              <a:xfrm>
                <a:off x="9310440" y="2779106"/>
                <a:ext cx="328613" cy="179388"/>
              </a:xfrm>
              <a:custGeom>
                <a:avLst/>
                <a:gdLst>
                  <a:gd name="T0" fmla="*/ 10 w 70"/>
                  <a:gd name="T1" fmla="*/ 38 h 38"/>
                  <a:gd name="T2" fmla="*/ 3 w 70"/>
                  <a:gd name="T3" fmla="*/ 35 h 38"/>
                  <a:gd name="T4" fmla="*/ 3 w 70"/>
                  <a:gd name="T5" fmla="*/ 35 h 38"/>
                  <a:gd name="T6" fmla="*/ 0 w 70"/>
                  <a:gd name="T7" fmla="*/ 29 h 38"/>
                  <a:gd name="T8" fmla="*/ 0 w 70"/>
                  <a:gd name="T9" fmla="*/ 29 h 38"/>
                  <a:gd name="T10" fmla="*/ 9 w 70"/>
                  <a:gd name="T11" fmla="*/ 18 h 38"/>
                  <a:gd name="T12" fmla="*/ 9 w 70"/>
                  <a:gd name="T13" fmla="*/ 18 h 38"/>
                  <a:gd name="T14" fmla="*/ 25 w 70"/>
                  <a:gd name="T15" fmla="*/ 9 h 38"/>
                  <a:gd name="T16" fmla="*/ 25 w 70"/>
                  <a:gd name="T17" fmla="*/ 9 h 38"/>
                  <a:gd name="T18" fmla="*/ 60 w 70"/>
                  <a:gd name="T19" fmla="*/ 0 h 38"/>
                  <a:gd name="T20" fmla="*/ 60 w 70"/>
                  <a:gd name="T21" fmla="*/ 0 h 38"/>
                  <a:gd name="T22" fmla="*/ 62 w 70"/>
                  <a:gd name="T23" fmla="*/ 0 h 38"/>
                  <a:gd name="T24" fmla="*/ 62 w 70"/>
                  <a:gd name="T25" fmla="*/ 0 h 38"/>
                  <a:gd name="T26" fmla="*/ 65 w 70"/>
                  <a:gd name="T27" fmla="*/ 5 h 38"/>
                  <a:gd name="T28" fmla="*/ 65 w 70"/>
                  <a:gd name="T29" fmla="*/ 5 h 38"/>
                  <a:gd name="T30" fmla="*/ 65 w 70"/>
                  <a:gd name="T31" fmla="*/ 5 h 38"/>
                  <a:gd name="T32" fmla="*/ 65 w 70"/>
                  <a:gd name="T33" fmla="*/ 5 h 38"/>
                  <a:gd name="T34" fmla="*/ 66 w 70"/>
                  <a:gd name="T35" fmla="*/ 5 h 38"/>
                  <a:gd name="T36" fmla="*/ 66 w 70"/>
                  <a:gd name="T37" fmla="*/ 5 h 38"/>
                  <a:gd name="T38" fmla="*/ 70 w 70"/>
                  <a:gd name="T39" fmla="*/ 12 h 38"/>
                  <a:gd name="T40" fmla="*/ 70 w 70"/>
                  <a:gd name="T41" fmla="*/ 12 h 38"/>
                  <a:gd name="T42" fmla="*/ 62 w 70"/>
                  <a:gd name="T43" fmla="*/ 23 h 38"/>
                  <a:gd name="T44" fmla="*/ 62 w 70"/>
                  <a:gd name="T45" fmla="*/ 23 h 38"/>
                  <a:gd name="T46" fmla="*/ 50 w 70"/>
                  <a:gd name="T47" fmla="*/ 29 h 38"/>
                  <a:gd name="T48" fmla="*/ 50 w 70"/>
                  <a:gd name="T49" fmla="*/ 29 h 38"/>
                  <a:gd name="T50" fmla="*/ 13 w 70"/>
                  <a:gd name="T51" fmla="*/ 38 h 38"/>
                  <a:gd name="T52" fmla="*/ 13 w 70"/>
                  <a:gd name="T53" fmla="*/ 38 h 38"/>
                  <a:gd name="T54" fmla="*/ 10 w 70"/>
                  <a:gd name="T55" fmla="*/ 38 h 38"/>
                  <a:gd name="T56" fmla="*/ 8 w 70"/>
                  <a:gd name="T57" fmla="*/ 29 h 38"/>
                  <a:gd name="T58" fmla="*/ 12 w 70"/>
                  <a:gd name="T59" fmla="*/ 30 h 38"/>
                  <a:gd name="T60" fmla="*/ 12 w 70"/>
                  <a:gd name="T61" fmla="*/ 30 h 38"/>
                  <a:gd name="T62" fmla="*/ 13 w 70"/>
                  <a:gd name="T63" fmla="*/ 30 h 38"/>
                  <a:gd name="T64" fmla="*/ 13 w 70"/>
                  <a:gd name="T65" fmla="*/ 30 h 38"/>
                  <a:gd name="T66" fmla="*/ 48 w 70"/>
                  <a:gd name="T67" fmla="*/ 22 h 38"/>
                  <a:gd name="T68" fmla="*/ 48 w 70"/>
                  <a:gd name="T69" fmla="*/ 22 h 38"/>
                  <a:gd name="T70" fmla="*/ 61 w 70"/>
                  <a:gd name="T71" fmla="*/ 13 h 38"/>
                  <a:gd name="T72" fmla="*/ 61 w 70"/>
                  <a:gd name="T73" fmla="*/ 13 h 38"/>
                  <a:gd name="T74" fmla="*/ 62 w 70"/>
                  <a:gd name="T75" fmla="*/ 12 h 38"/>
                  <a:gd name="T76" fmla="*/ 62 w 70"/>
                  <a:gd name="T77" fmla="*/ 12 h 38"/>
                  <a:gd name="T78" fmla="*/ 61 w 70"/>
                  <a:gd name="T79" fmla="*/ 12 h 38"/>
                  <a:gd name="T80" fmla="*/ 61 w 70"/>
                  <a:gd name="T81" fmla="*/ 12 h 38"/>
                  <a:gd name="T82" fmla="*/ 56 w 70"/>
                  <a:gd name="T83" fmla="*/ 10 h 38"/>
                  <a:gd name="T84" fmla="*/ 56 w 70"/>
                  <a:gd name="T85" fmla="*/ 10 h 38"/>
                  <a:gd name="T86" fmla="*/ 54 w 70"/>
                  <a:gd name="T87" fmla="*/ 9 h 38"/>
                  <a:gd name="T88" fmla="*/ 54 w 70"/>
                  <a:gd name="T89" fmla="*/ 9 h 38"/>
                  <a:gd name="T90" fmla="*/ 14 w 70"/>
                  <a:gd name="T91" fmla="*/ 24 h 38"/>
                  <a:gd name="T92" fmla="*/ 14 w 70"/>
                  <a:gd name="T93" fmla="*/ 24 h 38"/>
                  <a:gd name="T94" fmla="*/ 8 w 70"/>
                  <a:gd name="T95" fmla="*/ 29 h 38"/>
                  <a:gd name="T96" fmla="*/ 8 w 70"/>
                  <a:gd name="T97" fmla="*/ 29 h 38"/>
                  <a:gd name="T98" fmla="*/ 8 w 70"/>
                  <a:gd name="T99" fmla="*/ 2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38">
                    <a:moveTo>
                      <a:pt x="10" y="38"/>
                    </a:moveTo>
                    <a:cubicBezTo>
                      <a:pt x="7" y="37"/>
                      <a:pt x="5" y="36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2" y="34"/>
                      <a:pt x="0" y="31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4"/>
                      <a:pt x="4" y="21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3" y="15"/>
                      <a:pt x="19" y="12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37" y="4"/>
                      <a:pt x="51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1" y="0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4" y="0"/>
                      <a:pt x="66" y="2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8" y="7"/>
                      <a:pt x="70" y="9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69" y="17"/>
                      <a:pt x="66" y="20"/>
                      <a:pt x="62" y="23"/>
                    </a:cubicBezTo>
                    <a:cubicBezTo>
                      <a:pt x="62" y="23"/>
                      <a:pt x="62" y="23"/>
                      <a:pt x="62" y="23"/>
                    </a:cubicBezTo>
                    <a:cubicBezTo>
                      <a:pt x="58" y="26"/>
                      <a:pt x="54" y="28"/>
                      <a:pt x="50" y="29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44" y="31"/>
                      <a:pt x="23" y="38"/>
                      <a:pt x="13" y="38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2" y="38"/>
                      <a:pt x="11" y="38"/>
                      <a:pt x="10" y="38"/>
                    </a:cubicBezTo>
                    <a:close/>
                    <a:moveTo>
                      <a:pt x="8" y="29"/>
                    </a:moveTo>
                    <a:cubicBezTo>
                      <a:pt x="9" y="29"/>
                      <a:pt x="10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20" y="31"/>
                      <a:pt x="42" y="24"/>
                      <a:pt x="48" y="22"/>
                    </a:cubicBezTo>
                    <a:cubicBezTo>
                      <a:pt x="48" y="22"/>
                      <a:pt x="48" y="22"/>
                      <a:pt x="48" y="22"/>
                    </a:cubicBezTo>
                    <a:cubicBezTo>
                      <a:pt x="51" y="21"/>
                      <a:pt x="59" y="17"/>
                      <a:pt x="61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2" y="12"/>
                      <a:pt x="62" y="12"/>
                    </a:cubicBezTo>
                    <a:cubicBezTo>
                      <a:pt x="62" y="12"/>
                      <a:pt x="62" y="12"/>
                      <a:pt x="62" y="12"/>
                    </a:cubicBezTo>
                    <a:cubicBezTo>
                      <a:pt x="62" y="12"/>
                      <a:pt x="62" y="12"/>
                      <a:pt x="61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1"/>
                      <a:pt x="59" y="11"/>
                      <a:pt x="56" y="10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5" y="10"/>
                      <a:pt x="54" y="9"/>
                      <a:pt x="54" y="9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43" y="11"/>
                      <a:pt x="24" y="17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1" y="26"/>
                      <a:pt x="9" y="28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7" name="Freeform 267"/>
              <p:cNvSpPr>
                <a:spLocks noEditPoints="1"/>
              </p:cNvSpPr>
              <p:nvPr/>
            </p:nvSpPr>
            <p:spPr bwMode="auto">
              <a:xfrm>
                <a:off x="9319965" y="2868006"/>
                <a:ext cx="450850" cy="414338"/>
              </a:xfrm>
              <a:custGeom>
                <a:avLst/>
                <a:gdLst>
                  <a:gd name="T0" fmla="*/ 18 w 96"/>
                  <a:gd name="T1" fmla="*/ 86 h 88"/>
                  <a:gd name="T2" fmla="*/ 0 w 96"/>
                  <a:gd name="T3" fmla="*/ 48 h 88"/>
                  <a:gd name="T4" fmla="*/ 0 w 96"/>
                  <a:gd name="T5" fmla="*/ 48 h 88"/>
                  <a:gd name="T6" fmla="*/ 4 w 96"/>
                  <a:gd name="T7" fmla="*/ 20 h 88"/>
                  <a:gd name="T8" fmla="*/ 4 w 96"/>
                  <a:gd name="T9" fmla="*/ 20 h 88"/>
                  <a:gd name="T10" fmla="*/ 4 w 96"/>
                  <a:gd name="T11" fmla="*/ 20 h 88"/>
                  <a:gd name="T12" fmla="*/ 10 w 96"/>
                  <a:gd name="T13" fmla="*/ 18 h 88"/>
                  <a:gd name="T14" fmla="*/ 10 w 96"/>
                  <a:gd name="T15" fmla="*/ 18 h 88"/>
                  <a:gd name="T16" fmla="*/ 12 w 96"/>
                  <a:gd name="T17" fmla="*/ 23 h 88"/>
                  <a:gd name="T18" fmla="*/ 12 w 96"/>
                  <a:gd name="T19" fmla="*/ 23 h 88"/>
                  <a:gd name="T20" fmla="*/ 8 w 96"/>
                  <a:gd name="T21" fmla="*/ 48 h 88"/>
                  <a:gd name="T22" fmla="*/ 8 w 96"/>
                  <a:gd name="T23" fmla="*/ 48 h 88"/>
                  <a:gd name="T24" fmla="*/ 21 w 96"/>
                  <a:gd name="T25" fmla="*/ 78 h 88"/>
                  <a:gd name="T26" fmla="*/ 21 w 96"/>
                  <a:gd name="T27" fmla="*/ 78 h 88"/>
                  <a:gd name="T28" fmla="*/ 28 w 96"/>
                  <a:gd name="T29" fmla="*/ 80 h 88"/>
                  <a:gd name="T30" fmla="*/ 28 w 96"/>
                  <a:gd name="T31" fmla="*/ 80 h 88"/>
                  <a:gd name="T32" fmla="*/ 40 w 96"/>
                  <a:gd name="T33" fmla="*/ 74 h 88"/>
                  <a:gd name="T34" fmla="*/ 40 w 96"/>
                  <a:gd name="T35" fmla="*/ 74 h 88"/>
                  <a:gd name="T36" fmla="*/ 44 w 96"/>
                  <a:gd name="T37" fmla="*/ 65 h 88"/>
                  <a:gd name="T38" fmla="*/ 44 w 96"/>
                  <a:gd name="T39" fmla="*/ 65 h 88"/>
                  <a:gd name="T40" fmla="*/ 33 w 96"/>
                  <a:gd name="T41" fmla="*/ 49 h 88"/>
                  <a:gd name="T42" fmla="*/ 33 w 96"/>
                  <a:gd name="T43" fmla="*/ 49 h 88"/>
                  <a:gd name="T44" fmla="*/ 37 w 96"/>
                  <a:gd name="T45" fmla="*/ 38 h 88"/>
                  <a:gd name="T46" fmla="*/ 37 w 96"/>
                  <a:gd name="T47" fmla="*/ 38 h 88"/>
                  <a:gd name="T48" fmla="*/ 43 w 96"/>
                  <a:gd name="T49" fmla="*/ 37 h 88"/>
                  <a:gd name="T50" fmla="*/ 43 w 96"/>
                  <a:gd name="T51" fmla="*/ 37 h 88"/>
                  <a:gd name="T52" fmla="*/ 52 w 96"/>
                  <a:gd name="T53" fmla="*/ 59 h 88"/>
                  <a:gd name="T54" fmla="*/ 52 w 96"/>
                  <a:gd name="T55" fmla="*/ 59 h 88"/>
                  <a:gd name="T56" fmla="*/ 52 w 96"/>
                  <a:gd name="T57" fmla="*/ 60 h 88"/>
                  <a:gd name="T58" fmla="*/ 52 w 96"/>
                  <a:gd name="T59" fmla="*/ 60 h 88"/>
                  <a:gd name="T60" fmla="*/ 68 w 96"/>
                  <a:gd name="T61" fmla="*/ 63 h 88"/>
                  <a:gd name="T62" fmla="*/ 68 w 96"/>
                  <a:gd name="T63" fmla="*/ 63 h 88"/>
                  <a:gd name="T64" fmla="*/ 80 w 96"/>
                  <a:gd name="T65" fmla="*/ 60 h 88"/>
                  <a:gd name="T66" fmla="*/ 80 w 96"/>
                  <a:gd name="T67" fmla="*/ 60 h 88"/>
                  <a:gd name="T68" fmla="*/ 88 w 96"/>
                  <a:gd name="T69" fmla="*/ 46 h 88"/>
                  <a:gd name="T70" fmla="*/ 88 w 96"/>
                  <a:gd name="T71" fmla="*/ 46 h 88"/>
                  <a:gd name="T72" fmla="*/ 57 w 96"/>
                  <a:gd name="T73" fmla="*/ 8 h 88"/>
                  <a:gd name="T74" fmla="*/ 57 w 96"/>
                  <a:gd name="T75" fmla="*/ 8 h 88"/>
                  <a:gd name="T76" fmla="*/ 56 w 96"/>
                  <a:gd name="T77" fmla="*/ 2 h 88"/>
                  <a:gd name="T78" fmla="*/ 56 w 96"/>
                  <a:gd name="T79" fmla="*/ 2 h 88"/>
                  <a:gd name="T80" fmla="*/ 61 w 96"/>
                  <a:gd name="T81" fmla="*/ 1 h 88"/>
                  <a:gd name="T82" fmla="*/ 61 w 96"/>
                  <a:gd name="T83" fmla="*/ 1 h 88"/>
                  <a:gd name="T84" fmla="*/ 96 w 96"/>
                  <a:gd name="T85" fmla="*/ 46 h 88"/>
                  <a:gd name="T86" fmla="*/ 96 w 96"/>
                  <a:gd name="T87" fmla="*/ 46 h 88"/>
                  <a:gd name="T88" fmla="*/ 85 w 96"/>
                  <a:gd name="T89" fmla="*/ 66 h 88"/>
                  <a:gd name="T90" fmla="*/ 85 w 96"/>
                  <a:gd name="T91" fmla="*/ 66 h 88"/>
                  <a:gd name="T92" fmla="*/ 68 w 96"/>
                  <a:gd name="T93" fmla="*/ 71 h 88"/>
                  <a:gd name="T94" fmla="*/ 68 w 96"/>
                  <a:gd name="T95" fmla="*/ 71 h 88"/>
                  <a:gd name="T96" fmla="*/ 51 w 96"/>
                  <a:gd name="T97" fmla="*/ 68 h 88"/>
                  <a:gd name="T98" fmla="*/ 51 w 96"/>
                  <a:gd name="T99" fmla="*/ 68 h 88"/>
                  <a:gd name="T100" fmla="*/ 28 w 96"/>
                  <a:gd name="T101" fmla="*/ 88 h 88"/>
                  <a:gd name="T102" fmla="*/ 28 w 96"/>
                  <a:gd name="T103" fmla="*/ 88 h 88"/>
                  <a:gd name="T104" fmla="*/ 28 w 96"/>
                  <a:gd name="T105" fmla="*/ 88 h 88"/>
                  <a:gd name="T106" fmla="*/ 28 w 96"/>
                  <a:gd name="T107" fmla="*/ 88 h 88"/>
                  <a:gd name="T108" fmla="*/ 18 w 96"/>
                  <a:gd name="T109" fmla="*/ 86 h 88"/>
                  <a:gd name="T110" fmla="*/ 41 w 96"/>
                  <a:gd name="T111" fmla="*/ 49 h 88"/>
                  <a:gd name="T112" fmla="*/ 44 w 96"/>
                  <a:gd name="T113" fmla="*/ 55 h 88"/>
                  <a:gd name="T114" fmla="*/ 44 w 96"/>
                  <a:gd name="T115" fmla="*/ 55 h 88"/>
                  <a:gd name="T116" fmla="*/ 41 w 96"/>
                  <a:gd name="T117" fmla="*/ 47 h 88"/>
                  <a:gd name="T118" fmla="*/ 41 w 96"/>
                  <a:gd name="T119" fmla="*/ 47 h 88"/>
                  <a:gd name="T120" fmla="*/ 41 w 96"/>
                  <a:gd name="T121" fmla="*/ 49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" h="88">
                    <a:moveTo>
                      <a:pt x="18" y="86"/>
                    </a:moveTo>
                    <a:cubicBezTo>
                      <a:pt x="4" y="79"/>
                      <a:pt x="0" y="62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37"/>
                      <a:pt x="2" y="27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5" y="18"/>
                      <a:pt x="7" y="17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2" y="18"/>
                      <a:pt x="13" y="21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0" y="29"/>
                      <a:pt x="8" y="38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61"/>
                      <a:pt x="12" y="74"/>
                      <a:pt x="21" y="78"/>
                    </a:cubicBezTo>
                    <a:cubicBezTo>
                      <a:pt x="21" y="78"/>
                      <a:pt x="21" y="78"/>
                      <a:pt x="21" y="78"/>
                    </a:cubicBezTo>
                    <a:cubicBezTo>
                      <a:pt x="24" y="80"/>
                      <a:pt x="26" y="80"/>
                      <a:pt x="28" y="80"/>
                    </a:cubicBezTo>
                    <a:cubicBezTo>
                      <a:pt x="28" y="80"/>
                      <a:pt x="28" y="80"/>
                      <a:pt x="28" y="80"/>
                    </a:cubicBezTo>
                    <a:cubicBezTo>
                      <a:pt x="33" y="80"/>
                      <a:pt x="37" y="78"/>
                      <a:pt x="40" y="74"/>
                    </a:cubicBezTo>
                    <a:cubicBezTo>
                      <a:pt x="40" y="74"/>
                      <a:pt x="40" y="74"/>
                      <a:pt x="40" y="74"/>
                    </a:cubicBezTo>
                    <a:cubicBezTo>
                      <a:pt x="42" y="71"/>
                      <a:pt x="43" y="68"/>
                      <a:pt x="44" y="65"/>
                    </a:cubicBezTo>
                    <a:cubicBezTo>
                      <a:pt x="44" y="65"/>
                      <a:pt x="44" y="65"/>
                      <a:pt x="44" y="65"/>
                    </a:cubicBezTo>
                    <a:cubicBezTo>
                      <a:pt x="38" y="61"/>
                      <a:pt x="33" y="56"/>
                      <a:pt x="33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5"/>
                      <a:pt x="34" y="41"/>
                      <a:pt x="37" y="38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38" y="36"/>
                      <a:pt x="41" y="36"/>
                      <a:pt x="43" y="37"/>
                    </a:cubicBezTo>
                    <a:cubicBezTo>
                      <a:pt x="43" y="37"/>
                      <a:pt x="43" y="37"/>
                      <a:pt x="43" y="37"/>
                    </a:cubicBezTo>
                    <a:cubicBezTo>
                      <a:pt x="50" y="42"/>
                      <a:pt x="53" y="51"/>
                      <a:pt x="52" y="59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2" y="59"/>
                      <a:pt x="52" y="60"/>
                      <a:pt x="52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7" y="62"/>
                      <a:pt x="63" y="63"/>
                      <a:pt x="68" y="63"/>
                    </a:cubicBezTo>
                    <a:cubicBezTo>
                      <a:pt x="68" y="63"/>
                      <a:pt x="68" y="63"/>
                      <a:pt x="68" y="63"/>
                    </a:cubicBezTo>
                    <a:cubicBezTo>
                      <a:pt x="73" y="63"/>
                      <a:pt x="78" y="62"/>
                      <a:pt x="80" y="60"/>
                    </a:cubicBezTo>
                    <a:cubicBezTo>
                      <a:pt x="80" y="60"/>
                      <a:pt x="80" y="60"/>
                      <a:pt x="80" y="60"/>
                    </a:cubicBezTo>
                    <a:cubicBezTo>
                      <a:pt x="86" y="55"/>
                      <a:pt x="88" y="51"/>
                      <a:pt x="88" y="46"/>
                    </a:cubicBezTo>
                    <a:cubicBezTo>
                      <a:pt x="88" y="46"/>
                      <a:pt x="88" y="46"/>
                      <a:pt x="88" y="46"/>
                    </a:cubicBezTo>
                    <a:cubicBezTo>
                      <a:pt x="89" y="33"/>
                      <a:pt x="69" y="15"/>
                      <a:pt x="57" y="8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55" y="6"/>
                      <a:pt x="55" y="4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7" y="0"/>
                      <a:pt x="60" y="0"/>
                      <a:pt x="61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74" y="9"/>
                      <a:pt x="96" y="26"/>
                      <a:pt x="96" y="46"/>
                    </a:cubicBezTo>
                    <a:cubicBezTo>
                      <a:pt x="96" y="46"/>
                      <a:pt x="96" y="46"/>
                      <a:pt x="96" y="46"/>
                    </a:cubicBezTo>
                    <a:cubicBezTo>
                      <a:pt x="96" y="53"/>
                      <a:pt x="93" y="60"/>
                      <a:pt x="85" y="66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1" y="70"/>
                      <a:pt x="75" y="71"/>
                      <a:pt x="68" y="71"/>
                    </a:cubicBezTo>
                    <a:cubicBezTo>
                      <a:pt x="68" y="71"/>
                      <a:pt x="68" y="71"/>
                      <a:pt x="68" y="71"/>
                    </a:cubicBezTo>
                    <a:cubicBezTo>
                      <a:pt x="62" y="71"/>
                      <a:pt x="57" y="70"/>
                      <a:pt x="51" y="68"/>
                    </a:cubicBezTo>
                    <a:cubicBezTo>
                      <a:pt x="51" y="68"/>
                      <a:pt x="51" y="68"/>
                      <a:pt x="51" y="68"/>
                    </a:cubicBezTo>
                    <a:cubicBezTo>
                      <a:pt x="48" y="79"/>
                      <a:pt x="40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5" y="88"/>
                      <a:pt x="21" y="87"/>
                      <a:pt x="18" y="86"/>
                    </a:cubicBezTo>
                    <a:close/>
                    <a:moveTo>
                      <a:pt x="41" y="49"/>
                    </a:moveTo>
                    <a:cubicBezTo>
                      <a:pt x="41" y="51"/>
                      <a:pt x="42" y="53"/>
                      <a:pt x="44" y="55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4" y="52"/>
                      <a:pt x="43" y="49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8"/>
                      <a:pt x="41" y="48"/>
                      <a:pt x="41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8" name="Freeform 268"/>
              <p:cNvSpPr>
                <a:spLocks noEditPoints="1"/>
              </p:cNvSpPr>
              <p:nvPr/>
            </p:nvSpPr>
            <p:spPr bwMode="auto">
              <a:xfrm>
                <a:off x="9085015" y="2848956"/>
                <a:ext cx="103188" cy="109538"/>
              </a:xfrm>
              <a:custGeom>
                <a:avLst/>
                <a:gdLst>
                  <a:gd name="T0" fmla="*/ 12 w 22"/>
                  <a:gd name="T1" fmla="*/ 22 h 23"/>
                  <a:gd name="T2" fmla="*/ 0 w 22"/>
                  <a:gd name="T3" fmla="*/ 8 h 23"/>
                  <a:gd name="T4" fmla="*/ 0 w 22"/>
                  <a:gd name="T5" fmla="*/ 8 h 23"/>
                  <a:gd name="T6" fmla="*/ 2 w 22"/>
                  <a:gd name="T7" fmla="*/ 3 h 23"/>
                  <a:gd name="T8" fmla="*/ 2 w 22"/>
                  <a:gd name="T9" fmla="*/ 3 h 23"/>
                  <a:gd name="T10" fmla="*/ 8 w 22"/>
                  <a:gd name="T11" fmla="*/ 0 h 23"/>
                  <a:gd name="T12" fmla="*/ 8 w 22"/>
                  <a:gd name="T13" fmla="*/ 0 h 23"/>
                  <a:gd name="T14" fmla="*/ 15 w 22"/>
                  <a:gd name="T15" fmla="*/ 2 h 23"/>
                  <a:gd name="T16" fmla="*/ 15 w 22"/>
                  <a:gd name="T17" fmla="*/ 2 h 23"/>
                  <a:gd name="T18" fmla="*/ 15 w 22"/>
                  <a:gd name="T19" fmla="*/ 3 h 23"/>
                  <a:gd name="T20" fmla="*/ 17 w 22"/>
                  <a:gd name="T21" fmla="*/ 6 h 23"/>
                  <a:gd name="T22" fmla="*/ 17 w 22"/>
                  <a:gd name="T23" fmla="*/ 6 h 23"/>
                  <a:gd name="T24" fmla="*/ 18 w 22"/>
                  <a:gd name="T25" fmla="*/ 6 h 23"/>
                  <a:gd name="T26" fmla="*/ 18 w 22"/>
                  <a:gd name="T27" fmla="*/ 6 h 23"/>
                  <a:gd name="T28" fmla="*/ 21 w 22"/>
                  <a:gd name="T29" fmla="*/ 13 h 23"/>
                  <a:gd name="T30" fmla="*/ 21 w 22"/>
                  <a:gd name="T31" fmla="*/ 13 h 23"/>
                  <a:gd name="T32" fmla="*/ 20 w 22"/>
                  <a:gd name="T33" fmla="*/ 17 h 23"/>
                  <a:gd name="T34" fmla="*/ 20 w 22"/>
                  <a:gd name="T35" fmla="*/ 17 h 23"/>
                  <a:gd name="T36" fmla="*/ 16 w 22"/>
                  <a:gd name="T37" fmla="*/ 22 h 23"/>
                  <a:gd name="T38" fmla="*/ 16 w 22"/>
                  <a:gd name="T39" fmla="*/ 22 h 23"/>
                  <a:gd name="T40" fmla="*/ 13 w 22"/>
                  <a:gd name="T41" fmla="*/ 23 h 23"/>
                  <a:gd name="T42" fmla="*/ 13 w 22"/>
                  <a:gd name="T43" fmla="*/ 23 h 23"/>
                  <a:gd name="T44" fmla="*/ 12 w 22"/>
                  <a:gd name="T45" fmla="*/ 22 h 23"/>
                  <a:gd name="T46" fmla="*/ 12 w 22"/>
                  <a:gd name="T47" fmla="*/ 14 h 23"/>
                  <a:gd name="T48" fmla="*/ 13 w 22"/>
                  <a:gd name="T49" fmla="*/ 13 h 23"/>
                  <a:gd name="T50" fmla="*/ 13 w 22"/>
                  <a:gd name="T51" fmla="*/ 13 h 23"/>
                  <a:gd name="T52" fmla="*/ 12 w 22"/>
                  <a:gd name="T53" fmla="*/ 12 h 23"/>
                  <a:gd name="T54" fmla="*/ 12 w 22"/>
                  <a:gd name="T55" fmla="*/ 12 h 23"/>
                  <a:gd name="T56" fmla="*/ 11 w 22"/>
                  <a:gd name="T57" fmla="*/ 12 h 23"/>
                  <a:gd name="T58" fmla="*/ 11 w 22"/>
                  <a:gd name="T59" fmla="*/ 12 h 23"/>
                  <a:gd name="T60" fmla="*/ 10 w 22"/>
                  <a:gd name="T61" fmla="*/ 12 h 23"/>
                  <a:gd name="T62" fmla="*/ 10 w 22"/>
                  <a:gd name="T63" fmla="*/ 12 h 23"/>
                  <a:gd name="T64" fmla="*/ 12 w 22"/>
                  <a:gd name="T65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2" h="23">
                    <a:moveTo>
                      <a:pt x="12" y="22"/>
                    </a:moveTo>
                    <a:cubicBezTo>
                      <a:pt x="4" y="20"/>
                      <a:pt x="0" y="1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6"/>
                      <a:pt x="0" y="4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1"/>
                      <a:pt x="5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0" y="0"/>
                      <a:pt x="12" y="1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7" y="3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20" y="8"/>
                      <a:pt x="21" y="11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5"/>
                      <a:pt x="21" y="16"/>
                      <a:pt x="20" y="17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19" y="19"/>
                      <a:pt x="17" y="20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5" y="22"/>
                      <a:pt x="14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2" y="23"/>
                      <a:pt x="12" y="22"/>
                    </a:cubicBezTo>
                    <a:close/>
                    <a:moveTo>
                      <a:pt x="12" y="14"/>
                    </a:moveTo>
                    <a:cubicBezTo>
                      <a:pt x="12" y="14"/>
                      <a:pt x="13" y="13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2"/>
                      <a:pt x="13" y="12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3"/>
                      <a:pt x="11" y="13"/>
                      <a:pt x="1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9" name="Freeform 269"/>
              <p:cNvSpPr>
                <a:spLocks noEditPoints="1"/>
              </p:cNvSpPr>
              <p:nvPr/>
            </p:nvSpPr>
            <p:spPr bwMode="auto">
              <a:xfrm>
                <a:off x="9178678" y="2990244"/>
                <a:ext cx="98425" cy="103188"/>
              </a:xfrm>
              <a:custGeom>
                <a:avLst/>
                <a:gdLst>
                  <a:gd name="T0" fmla="*/ 1 w 21"/>
                  <a:gd name="T1" fmla="*/ 19 h 22"/>
                  <a:gd name="T2" fmla="*/ 0 w 21"/>
                  <a:gd name="T3" fmla="*/ 15 h 22"/>
                  <a:gd name="T4" fmla="*/ 0 w 21"/>
                  <a:gd name="T5" fmla="*/ 15 h 22"/>
                  <a:gd name="T6" fmla="*/ 12 w 21"/>
                  <a:gd name="T7" fmla="*/ 0 h 22"/>
                  <a:gd name="T8" fmla="*/ 12 w 21"/>
                  <a:gd name="T9" fmla="*/ 0 h 22"/>
                  <a:gd name="T10" fmla="*/ 16 w 21"/>
                  <a:gd name="T11" fmla="*/ 2 h 22"/>
                  <a:gd name="T12" fmla="*/ 16 w 21"/>
                  <a:gd name="T13" fmla="*/ 2 h 22"/>
                  <a:gd name="T14" fmla="*/ 18 w 21"/>
                  <a:gd name="T15" fmla="*/ 2 h 22"/>
                  <a:gd name="T16" fmla="*/ 18 w 21"/>
                  <a:gd name="T17" fmla="*/ 2 h 22"/>
                  <a:gd name="T18" fmla="*/ 21 w 21"/>
                  <a:gd name="T19" fmla="*/ 7 h 22"/>
                  <a:gd name="T20" fmla="*/ 21 w 21"/>
                  <a:gd name="T21" fmla="*/ 7 h 22"/>
                  <a:gd name="T22" fmla="*/ 5 w 21"/>
                  <a:gd name="T23" fmla="*/ 22 h 22"/>
                  <a:gd name="T24" fmla="*/ 5 w 21"/>
                  <a:gd name="T25" fmla="*/ 22 h 22"/>
                  <a:gd name="T26" fmla="*/ 4 w 21"/>
                  <a:gd name="T27" fmla="*/ 22 h 22"/>
                  <a:gd name="T28" fmla="*/ 4 w 21"/>
                  <a:gd name="T29" fmla="*/ 22 h 22"/>
                  <a:gd name="T30" fmla="*/ 1 w 21"/>
                  <a:gd name="T31" fmla="*/ 19 h 22"/>
                  <a:gd name="T32" fmla="*/ 8 w 21"/>
                  <a:gd name="T33" fmla="*/ 12 h 22"/>
                  <a:gd name="T34" fmla="*/ 9 w 21"/>
                  <a:gd name="T35" fmla="*/ 12 h 22"/>
                  <a:gd name="T36" fmla="*/ 9 w 21"/>
                  <a:gd name="T37" fmla="*/ 12 h 22"/>
                  <a:gd name="T38" fmla="*/ 8 w 21"/>
                  <a:gd name="T39" fmla="*/ 12 h 22"/>
                  <a:gd name="T40" fmla="*/ 8 w 21"/>
                  <a:gd name="T41" fmla="*/ 12 h 22"/>
                  <a:gd name="T42" fmla="*/ 8 w 21"/>
                  <a:gd name="T43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" h="22">
                    <a:moveTo>
                      <a:pt x="1" y="19"/>
                    </a:moveTo>
                    <a:cubicBezTo>
                      <a:pt x="0" y="18"/>
                      <a:pt x="0" y="16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8"/>
                      <a:pt x="4" y="1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0"/>
                      <a:pt x="16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7" y="2"/>
                      <a:pt x="17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0" y="3"/>
                      <a:pt x="21" y="5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19" y="15"/>
                      <a:pt x="13" y="21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5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2"/>
                      <a:pt x="1" y="21"/>
                      <a:pt x="1" y="19"/>
                    </a:cubicBezTo>
                    <a:close/>
                    <a:moveTo>
                      <a:pt x="8" y="12"/>
                    </a:moveTo>
                    <a:cubicBezTo>
                      <a:pt x="8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0" name="Freeform 266"/>
              <p:cNvSpPr>
                <a:spLocks noEditPoints="1"/>
              </p:cNvSpPr>
              <p:nvPr/>
            </p:nvSpPr>
            <p:spPr bwMode="auto">
              <a:xfrm>
                <a:off x="9085015" y="2407058"/>
                <a:ext cx="511175" cy="469900"/>
              </a:xfrm>
              <a:custGeom>
                <a:avLst/>
                <a:gdLst>
                  <a:gd name="T0" fmla="*/ 0 w 109"/>
                  <a:gd name="T1" fmla="*/ 47 h 100"/>
                  <a:gd name="T2" fmla="*/ 12 w 109"/>
                  <a:gd name="T3" fmla="*/ 22 h 100"/>
                  <a:gd name="T4" fmla="*/ 33 w 109"/>
                  <a:gd name="T5" fmla="*/ 13 h 100"/>
                  <a:gd name="T6" fmla="*/ 50 w 109"/>
                  <a:gd name="T7" fmla="*/ 20 h 100"/>
                  <a:gd name="T8" fmla="*/ 78 w 109"/>
                  <a:gd name="T9" fmla="*/ 0 h 100"/>
                  <a:gd name="T10" fmla="*/ 80 w 109"/>
                  <a:gd name="T11" fmla="*/ 0 h 100"/>
                  <a:gd name="T12" fmla="*/ 103 w 109"/>
                  <a:gd name="T13" fmla="*/ 12 h 100"/>
                  <a:gd name="T14" fmla="*/ 109 w 109"/>
                  <a:gd name="T15" fmla="*/ 35 h 100"/>
                  <a:gd name="T16" fmla="*/ 99 w 109"/>
                  <a:gd name="T17" fmla="*/ 74 h 100"/>
                  <a:gd name="T18" fmla="*/ 93 w 109"/>
                  <a:gd name="T19" fmla="*/ 76 h 100"/>
                  <a:gd name="T20" fmla="*/ 92 w 109"/>
                  <a:gd name="T21" fmla="*/ 70 h 100"/>
                  <a:gd name="T22" fmla="*/ 101 w 109"/>
                  <a:gd name="T23" fmla="*/ 35 h 100"/>
                  <a:gd name="T24" fmla="*/ 96 w 109"/>
                  <a:gd name="T25" fmla="*/ 16 h 100"/>
                  <a:gd name="T26" fmla="*/ 79 w 109"/>
                  <a:gd name="T27" fmla="*/ 8 h 100"/>
                  <a:gd name="T28" fmla="*/ 78 w 109"/>
                  <a:gd name="T29" fmla="*/ 8 h 100"/>
                  <a:gd name="T30" fmla="*/ 60 w 109"/>
                  <a:gd name="T31" fmla="*/ 18 h 100"/>
                  <a:gd name="T32" fmla="*/ 56 w 109"/>
                  <a:gd name="T33" fmla="*/ 26 h 100"/>
                  <a:gd name="T34" fmla="*/ 59 w 109"/>
                  <a:gd name="T35" fmla="*/ 31 h 100"/>
                  <a:gd name="T36" fmla="*/ 69 w 109"/>
                  <a:gd name="T37" fmla="*/ 63 h 100"/>
                  <a:gd name="T38" fmla="*/ 69 w 109"/>
                  <a:gd name="T39" fmla="*/ 63 h 100"/>
                  <a:gd name="T40" fmla="*/ 67 w 109"/>
                  <a:gd name="T41" fmla="*/ 67 h 100"/>
                  <a:gd name="T42" fmla="*/ 64 w 109"/>
                  <a:gd name="T43" fmla="*/ 67 h 100"/>
                  <a:gd name="T44" fmla="*/ 44 w 109"/>
                  <a:gd name="T45" fmla="*/ 41 h 100"/>
                  <a:gd name="T46" fmla="*/ 47 w 109"/>
                  <a:gd name="T47" fmla="*/ 27 h 100"/>
                  <a:gd name="T48" fmla="*/ 33 w 109"/>
                  <a:gd name="T49" fmla="*/ 21 h 100"/>
                  <a:gd name="T50" fmla="*/ 17 w 109"/>
                  <a:gd name="T51" fmla="*/ 28 h 100"/>
                  <a:gd name="T52" fmla="*/ 8 w 109"/>
                  <a:gd name="T53" fmla="*/ 47 h 100"/>
                  <a:gd name="T54" fmla="*/ 47 w 109"/>
                  <a:gd name="T55" fmla="*/ 92 h 100"/>
                  <a:gd name="T56" fmla="*/ 50 w 109"/>
                  <a:gd name="T57" fmla="*/ 97 h 100"/>
                  <a:gd name="T58" fmla="*/ 46 w 109"/>
                  <a:gd name="T59" fmla="*/ 100 h 100"/>
                  <a:gd name="T60" fmla="*/ 45 w 109"/>
                  <a:gd name="T61" fmla="*/ 100 h 100"/>
                  <a:gd name="T62" fmla="*/ 61 w 109"/>
                  <a:gd name="T63" fmla="*/ 58 h 100"/>
                  <a:gd name="T64" fmla="*/ 53 w 109"/>
                  <a:gd name="T65" fmla="*/ 35 h 100"/>
                  <a:gd name="T66" fmla="*/ 52 w 109"/>
                  <a:gd name="T67" fmla="*/ 41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9" h="100">
                    <a:moveTo>
                      <a:pt x="45" y="100"/>
                    </a:moveTo>
                    <a:cubicBezTo>
                      <a:pt x="25" y="93"/>
                      <a:pt x="1" y="71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38"/>
                      <a:pt x="4" y="29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9" y="16"/>
                      <a:pt x="26" y="13"/>
                      <a:pt x="33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9" y="13"/>
                      <a:pt x="45" y="16"/>
                      <a:pt x="50" y="20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5" y="9"/>
                      <a:pt x="65" y="0"/>
                      <a:pt x="78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9" y="0"/>
                      <a:pt x="79" y="0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90" y="0"/>
                      <a:pt x="98" y="5"/>
                      <a:pt x="103" y="12"/>
                    </a:cubicBezTo>
                    <a:cubicBezTo>
                      <a:pt x="103" y="12"/>
                      <a:pt x="103" y="12"/>
                      <a:pt x="103" y="12"/>
                    </a:cubicBezTo>
                    <a:cubicBezTo>
                      <a:pt x="107" y="18"/>
                      <a:pt x="109" y="26"/>
                      <a:pt x="109" y="35"/>
                    </a:cubicBezTo>
                    <a:cubicBezTo>
                      <a:pt x="109" y="35"/>
                      <a:pt x="109" y="35"/>
                      <a:pt x="109" y="35"/>
                    </a:cubicBezTo>
                    <a:cubicBezTo>
                      <a:pt x="109" y="49"/>
                      <a:pt x="104" y="64"/>
                      <a:pt x="99" y="74"/>
                    </a:cubicBezTo>
                    <a:cubicBezTo>
                      <a:pt x="99" y="74"/>
                      <a:pt x="99" y="74"/>
                      <a:pt x="99" y="74"/>
                    </a:cubicBezTo>
                    <a:cubicBezTo>
                      <a:pt x="97" y="76"/>
                      <a:pt x="95" y="77"/>
                      <a:pt x="93" y="76"/>
                    </a:cubicBezTo>
                    <a:cubicBezTo>
                      <a:pt x="93" y="76"/>
                      <a:pt x="93" y="76"/>
                      <a:pt x="93" y="76"/>
                    </a:cubicBezTo>
                    <a:cubicBezTo>
                      <a:pt x="91" y="75"/>
                      <a:pt x="91" y="72"/>
                      <a:pt x="92" y="70"/>
                    </a:cubicBezTo>
                    <a:cubicBezTo>
                      <a:pt x="92" y="70"/>
                      <a:pt x="92" y="70"/>
                      <a:pt x="92" y="70"/>
                    </a:cubicBezTo>
                    <a:cubicBezTo>
                      <a:pt x="97" y="61"/>
                      <a:pt x="101" y="47"/>
                      <a:pt x="101" y="35"/>
                    </a:cubicBezTo>
                    <a:cubicBezTo>
                      <a:pt x="101" y="35"/>
                      <a:pt x="101" y="35"/>
                      <a:pt x="101" y="35"/>
                    </a:cubicBezTo>
                    <a:cubicBezTo>
                      <a:pt x="101" y="27"/>
                      <a:pt x="100" y="21"/>
                      <a:pt x="96" y="16"/>
                    </a:cubicBezTo>
                    <a:cubicBezTo>
                      <a:pt x="96" y="16"/>
                      <a:pt x="96" y="16"/>
                      <a:pt x="96" y="16"/>
                    </a:cubicBezTo>
                    <a:cubicBezTo>
                      <a:pt x="93" y="12"/>
                      <a:pt x="88" y="8"/>
                      <a:pt x="79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9" y="8"/>
                      <a:pt x="79" y="8"/>
                      <a:pt x="78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1" y="8"/>
                      <a:pt x="65" y="12"/>
                      <a:pt x="60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58" y="21"/>
                      <a:pt x="57" y="23"/>
                      <a:pt x="56" y="26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7" y="27"/>
                      <a:pt x="58" y="29"/>
                      <a:pt x="59" y="31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65" y="40"/>
                      <a:pt x="69" y="52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5"/>
                      <a:pt x="68" y="66"/>
                      <a:pt x="67" y="67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67" y="67"/>
                      <a:pt x="65" y="68"/>
                      <a:pt x="64" y="67"/>
                    </a:cubicBezTo>
                    <a:cubicBezTo>
                      <a:pt x="64" y="67"/>
                      <a:pt x="64" y="67"/>
                      <a:pt x="64" y="67"/>
                    </a:cubicBezTo>
                    <a:cubicBezTo>
                      <a:pt x="50" y="65"/>
                      <a:pt x="44" y="53"/>
                      <a:pt x="44" y="41"/>
                    </a:cubicBezTo>
                    <a:cubicBezTo>
                      <a:pt x="44" y="41"/>
                      <a:pt x="44" y="41"/>
                      <a:pt x="44" y="41"/>
                    </a:cubicBezTo>
                    <a:cubicBezTo>
                      <a:pt x="44" y="37"/>
                      <a:pt x="45" y="32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2" y="23"/>
                      <a:pt x="38" y="21"/>
                      <a:pt x="33" y="21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29" y="21"/>
                      <a:pt x="23" y="23"/>
                      <a:pt x="17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1" y="34"/>
                      <a:pt x="8" y="40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65"/>
                      <a:pt x="30" y="87"/>
                      <a:pt x="47" y="92"/>
                    </a:cubicBezTo>
                    <a:cubicBezTo>
                      <a:pt x="47" y="92"/>
                      <a:pt x="47" y="92"/>
                      <a:pt x="47" y="92"/>
                    </a:cubicBezTo>
                    <a:cubicBezTo>
                      <a:pt x="49" y="93"/>
                      <a:pt x="51" y="95"/>
                      <a:pt x="50" y="97"/>
                    </a:cubicBezTo>
                    <a:cubicBezTo>
                      <a:pt x="50" y="97"/>
                      <a:pt x="50" y="97"/>
                      <a:pt x="50" y="97"/>
                    </a:cubicBezTo>
                    <a:cubicBezTo>
                      <a:pt x="49" y="99"/>
                      <a:pt x="48" y="100"/>
                      <a:pt x="46" y="100"/>
                    </a:cubicBezTo>
                    <a:cubicBezTo>
                      <a:pt x="46" y="100"/>
                      <a:pt x="46" y="100"/>
                      <a:pt x="46" y="100"/>
                    </a:cubicBezTo>
                    <a:cubicBezTo>
                      <a:pt x="46" y="100"/>
                      <a:pt x="45" y="100"/>
                      <a:pt x="45" y="100"/>
                    </a:cubicBezTo>
                    <a:close/>
                    <a:moveTo>
                      <a:pt x="52" y="41"/>
                    </a:moveTo>
                    <a:cubicBezTo>
                      <a:pt x="53" y="49"/>
                      <a:pt x="55" y="55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0" y="50"/>
                      <a:pt x="57" y="42"/>
                      <a:pt x="53" y="35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7"/>
                      <a:pt x="52" y="39"/>
                      <a:pt x="52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</p:grpSp>
      </p:grp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5.png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3.png"/><Relationship Id="rId3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.xml"/><Relationship Id="rId3" Type="http://schemas.microsoft.com/office/2007/relationships/hdphoto" Target="../media/image4.wdp"/><Relationship Id="rId2" Type="http://schemas.openxmlformats.org/officeDocument/2006/relationships/image" Target="../media/image3.png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6.png"/></Relationships>
</file>

<file path=ppt/slides/_rels/slide3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0.png"/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1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56.wdp"/><Relationship Id="rId1" Type="http://schemas.openxmlformats.org/officeDocument/2006/relationships/image" Target="../media/image5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7.png"/></Relationships>
</file>

<file path=ppt/slides/_rels/slide4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1.png"/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2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image" Target="../media/image64.png"/><Relationship Id="rId1" Type="http://schemas.openxmlformats.org/officeDocument/2006/relationships/image" Target="../media/image63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5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67.wdp"/><Relationship Id="rId1" Type="http://schemas.openxmlformats.org/officeDocument/2006/relationships/image" Target="../media/image66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67.wdp"/><Relationship Id="rId1" Type="http://schemas.openxmlformats.org/officeDocument/2006/relationships/image" Target="../media/image66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矩形 10244"/>
          <p:cNvSpPr>
            <a:spLocks noTextEdit="1"/>
          </p:cNvSpPr>
          <p:nvPr/>
        </p:nvSpPr>
        <p:spPr>
          <a:xfrm>
            <a:off x="1581151" y="1581150"/>
            <a:ext cx="6106715" cy="1539046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ArchUp">
              <a:avLst>
                <a:gd name="adj" fmla="val 10800000"/>
              </a:avLst>
            </a:prstTxWarp>
            <a:normAutofit/>
          </a:bodyPr>
          <a:lstStyle/>
          <a:p>
            <a:pPr algn="ctr"/>
            <a:r>
              <a:rPr lang="zh-CN" altLang="en-US" sz="4100" b="1" dirty="0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第一单元复习</a:t>
            </a:r>
            <a:endParaRPr lang="zh-CN" altLang="en-US" sz="4100" b="1" dirty="0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128" name="图片 10247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9588" y="1977454"/>
            <a:ext cx="3144541" cy="27517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 flipH="1">
            <a:off x="273" y="123478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97342" y="94903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语文 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年级  上册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2"/>
          <p:cNvSpPr txBox="1"/>
          <p:nvPr/>
        </p:nvSpPr>
        <p:spPr>
          <a:xfrm>
            <a:off x="1976438" y="1433513"/>
            <a:ext cx="779701" cy="83869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5000" dirty="0">
                <a:latin typeface="楷体" panose="02010609060101010101" pitchFamily="49" charset="-122"/>
                <a:ea typeface="楷体" panose="02010609060101010101" pitchFamily="49" charset="-122"/>
              </a:rPr>
              <a:t>吃</a:t>
            </a:r>
            <a:endParaRPr lang="zh-CN" altLang="en-US" sz="5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TextBox 3"/>
          <p:cNvSpPr txBox="1"/>
          <p:nvPr/>
        </p:nvSpPr>
        <p:spPr>
          <a:xfrm>
            <a:off x="2150964" y="844154"/>
            <a:ext cx="518412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>
              <a:buSzTx/>
            </a:pPr>
            <a:r>
              <a:rPr lang="en-US" altLang="zh-CN" sz="30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 </a:t>
            </a: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rì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46087" name="TextBox 5"/>
          <p:cNvSpPr txBox="1"/>
          <p:nvPr/>
        </p:nvSpPr>
        <p:spPr>
          <a:xfrm>
            <a:off x="3327798" y="1720453"/>
            <a:ext cx="2820590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：日光  烈日  日月  日子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605" name="TextBox 16"/>
          <p:cNvSpPr txBox="1"/>
          <p:nvPr/>
        </p:nvSpPr>
        <p:spPr>
          <a:xfrm>
            <a:off x="1930003" y="3225404"/>
            <a:ext cx="779701" cy="83869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5000" dirty="0">
                <a:latin typeface="楷体" panose="02010609060101010101" pitchFamily="49" charset="-122"/>
                <a:ea typeface="楷体" panose="02010609060101010101" pitchFamily="49" charset="-122"/>
              </a:rPr>
              <a:t>叫</a:t>
            </a:r>
            <a:endParaRPr lang="zh-CN" altLang="en-US" sz="5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4" name="TextBox 17"/>
          <p:cNvSpPr txBox="1"/>
          <p:nvPr/>
        </p:nvSpPr>
        <p:spPr>
          <a:xfrm>
            <a:off x="2132410" y="2651523"/>
            <a:ext cx="858248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tián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46091" name="TextBox 20"/>
          <p:cNvSpPr txBox="1"/>
          <p:nvPr/>
        </p:nvSpPr>
        <p:spPr>
          <a:xfrm>
            <a:off x="3270648" y="3524250"/>
            <a:ext cx="2820590" cy="52982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：田地  田野  煤田  油田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092" name="TextBox 21"/>
          <p:cNvSpPr txBox="1"/>
          <p:nvPr/>
        </p:nvSpPr>
        <p:spPr>
          <a:xfrm>
            <a:off x="3275410" y="3808810"/>
            <a:ext cx="2969419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巧记：十字进口中，可把庄稼种。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1940212" y="3182947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3" name="矩形 72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74" name="直接连接符 73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5" name="直接连接符 74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46094" name="TextBox 23"/>
          <p:cNvSpPr txBox="1"/>
          <p:nvPr/>
        </p:nvSpPr>
        <p:spPr>
          <a:xfrm>
            <a:off x="1970485" y="3099197"/>
            <a:ext cx="953690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田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1944457" y="1421000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8" name="矩形 7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79" name="直接连接符 78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80" name="直接连接符 79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46096" name="TextBox 23"/>
          <p:cNvSpPr txBox="1"/>
          <p:nvPr/>
        </p:nvSpPr>
        <p:spPr>
          <a:xfrm>
            <a:off x="2022873" y="1339453"/>
            <a:ext cx="921544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097" name="矩形 89"/>
          <p:cNvSpPr/>
          <p:nvPr/>
        </p:nvSpPr>
        <p:spPr>
          <a:xfrm>
            <a:off x="3275410" y="4083844"/>
            <a:ext cx="3583781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造句：田野里一望无际的麦苗绿油油的。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098" name="矩形 90"/>
          <p:cNvSpPr/>
          <p:nvPr/>
        </p:nvSpPr>
        <p:spPr>
          <a:xfrm>
            <a:off x="3327798" y="2324101"/>
            <a:ext cx="2626519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造句：今天是个难忘的日子。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327798" y="1321596"/>
            <a:ext cx="2831306" cy="387192"/>
            <a:chOff x="4588" y="2775"/>
            <a:chExt cx="5945" cy="813"/>
          </a:xfrm>
        </p:grpSpPr>
        <p:sp>
          <p:nvSpPr>
            <p:cNvPr id="25616" name="TextBox 4"/>
            <p:cNvSpPr txBox="1"/>
            <p:nvPr/>
          </p:nvSpPr>
          <p:spPr>
            <a:xfrm>
              <a:off x="4588" y="2813"/>
              <a:ext cx="1684" cy="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15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笔顺</a:t>
              </a:r>
              <a:r>
                <a:rPr lang="zh-CN" altLang="en-US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：</a:t>
              </a:r>
              <a:endPara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5617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685" y="2775"/>
              <a:ext cx="4848" cy="79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7" name="组合 6"/>
          <p:cNvGrpSpPr/>
          <p:nvPr/>
        </p:nvGrpSpPr>
        <p:grpSpPr>
          <a:xfrm>
            <a:off x="3265885" y="3226596"/>
            <a:ext cx="2544365" cy="369570"/>
            <a:chOff x="4458" y="6775"/>
            <a:chExt cx="5343" cy="776"/>
          </a:xfrm>
        </p:grpSpPr>
        <p:sp>
          <p:nvSpPr>
            <p:cNvPr id="25619" name="TextBox 18"/>
            <p:cNvSpPr txBox="1"/>
            <p:nvPr/>
          </p:nvSpPr>
          <p:spPr>
            <a:xfrm>
              <a:off x="4458" y="6775"/>
              <a:ext cx="1684" cy="7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15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笔顺</a:t>
              </a:r>
              <a:r>
                <a:rPr lang="zh-CN" altLang="en-US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：</a:t>
              </a:r>
              <a:endPara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5620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85" y="6821"/>
              <a:ext cx="4116" cy="675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2"/>
          <p:cNvSpPr txBox="1"/>
          <p:nvPr/>
        </p:nvSpPr>
        <p:spPr>
          <a:xfrm>
            <a:off x="1933576" y="1369219"/>
            <a:ext cx="779701" cy="83869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5000" dirty="0">
                <a:latin typeface="楷体" panose="02010609060101010101" pitchFamily="49" charset="-122"/>
                <a:ea typeface="楷体" panose="02010609060101010101" pitchFamily="49" charset="-122"/>
              </a:rPr>
              <a:t>吃</a:t>
            </a:r>
            <a:endParaRPr lang="zh-CN" altLang="en-US" sz="5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134" name="TextBox 5"/>
          <p:cNvSpPr txBox="1"/>
          <p:nvPr/>
        </p:nvSpPr>
        <p:spPr>
          <a:xfrm>
            <a:off x="3284935" y="1656160"/>
            <a:ext cx="3012281" cy="52982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：禾苗  禾谷  禾场  禾穗　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135" name="TextBox 13"/>
          <p:cNvSpPr txBox="1"/>
          <p:nvPr/>
        </p:nvSpPr>
        <p:spPr>
          <a:xfrm>
            <a:off x="3275410" y="1977628"/>
            <a:ext cx="3794522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巧记：“木”有头。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29" name="TextBox 16"/>
          <p:cNvSpPr txBox="1"/>
          <p:nvPr/>
        </p:nvSpPr>
        <p:spPr>
          <a:xfrm>
            <a:off x="1891903" y="3187304"/>
            <a:ext cx="779701" cy="83869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5000" dirty="0">
                <a:latin typeface="楷体" panose="02010609060101010101" pitchFamily="49" charset="-122"/>
                <a:ea typeface="楷体" panose="02010609060101010101" pitchFamily="49" charset="-122"/>
              </a:rPr>
              <a:t>叫</a:t>
            </a:r>
            <a:endParaRPr lang="zh-CN" altLang="en-US" sz="5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TextBox 17"/>
          <p:cNvSpPr txBox="1"/>
          <p:nvPr/>
        </p:nvSpPr>
        <p:spPr>
          <a:xfrm>
            <a:off x="2035969" y="2599135"/>
            <a:ext cx="922368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>
              <a:buSzTx/>
            </a:pPr>
            <a:r>
              <a:rPr lang="en-US" altLang="zh-CN" sz="30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 </a:t>
            </a: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huǒ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48139" name="TextBox 20"/>
          <p:cNvSpPr txBox="1"/>
          <p:nvPr/>
        </p:nvSpPr>
        <p:spPr>
          <a:xfrm>
            <a:off x="3232548" y="3521869"/>
            <a:ext cx="2820590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：防火  大火  火苗  火药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140" name="TextBox 21"/>
          <p:cNvSpPr txBox="1"/>
          <p:nvPr/>
        </p:nvSpPr>
        <p:spPr>
          <a:xfrm>
            <a:off x="3262312" y="3799285"/>
            <a:ext cx="3968354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巧记：一人腰插两把刀。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9" name="组合 30"/>
          <p:cNvGrpSpPr/>
          <p:nvPr/>
        </p:nvGrpSpPr>
        <p:grpSpPr>
          <a:xfrm>
            <a:off x="1902448" y="3145134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0" name="矩形 69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71" name="直接连接符 70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2" name="直接连接符 71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48142" name="TextBox 23"/>
          <p:cNvSpPr txBox="1"/>
          <p:nvPr/>
        </p:nvSpPr>
        <p:spPr>
          <a:xfrm>
            <a:off x="1978819" y="3061097"/>
            <a:ext cx="953691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火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4" name="组合 35"/>
          <p:cNvGrpSpPr/>
          <p:nvPr/>
        </p:nvGrpSpPr>
        <p:grpSpPr>
          <a:xfrm>
            <a:off x="1901850" y="1356509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5" name="矩形 74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76" name="直接连接符 75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7" name="直接连接符 76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48144" name="TextBox 23"/>
          <p:cNvSpPr txBox="1"/>
          <p:nvPr/>
        </p:nvSpPr>
        <p:spPr>
          <a:xfrm>
            <a:off x="1956198" y="1231106"/>
            <a:ext cx="921544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禾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145" name="矩形 80"/>
          <p:cNvSpPr/>
          <p:nvPr/>
        </p:nvSpPr>
        <p:spPr>
          <a:xfrm>
            <a:off x="3314700" y="2255044"/>
            <a:ext cx="2817019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造句：田地里的禾苗绿油油的。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Box 17"/>
          <p:cNvSpPr txBox="1"/>
          <p:nvPr/>
        </p:nvSpPr>
        <p:spPr>
          <a:xfrm>
            <a:off x="2033588" y="789385"/>
            <a:ext cx="715581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>
              <a:buSzTx/>
            </a:pPr>
            <a:r>
              <a:rPr lang="en-US" altLang="zh-CN" sz="30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 </a:t>
            </a: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hé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27798" y="1295401"/>
            <a:ext cx="2403367" cy="414025"/>
            <a:chOff x="4588" y="2719"/>
            <a:chExt cx="5046" cy="872"/>
          </a:xfrm>
        </p:grpSpPr>
        <p:sp>
          <p:nvSpPr>
            <p:cNvPr id="26640" name="TextBox 4"/>
            <p:cNvSpPr txBox="1"/>
            <p:nvPr/>
          </p:nvSpPr>
          <p:spPr>
            <a:xfrm>
              <a:off x="4588" y="2813"/>
              <a:ext cx="1683" cy="7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15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笔顺</a:t>
              </a:r>
              <a:r>
                <a:rPr lang="zh-CN" altLang="en-US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：</a:t>
              </a:r>
              <a:endPara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6641" name="图片 1"/>
            <p:cNvPicPr>
              <a:picLocks noChangeAspect="1"/>
            </p:cNvPicPr>
            <p:nvPr/>
          </p:nvPicPr>
          <p:blipFill rotWithShape="1">
            <a:blip r:embed="rId1"/>
            <a:srcRect r="14827"/>
            <a:stretch>
              <a:fillRect/>
            </a:stretch>
          </p:blipFill>
          <p:spPr>
            <a:xfrm>
              <a:off x="5690" y="2719"/>
              <a:ext cx="3944" cy="759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9" name="组合 8"/>
          <p:cNvGrpSpPr/>
          <p:nvPr/>
        </p:nvGrpSpPr>
        <p:grpSpPr>
          <a:xfrm>
            <a:off x="3275410" y="3187305"/>
            <a:ext cx="2561961" cy="408846"/>
            <a:chOff x="4478" y="6693"/>
            <a:chExt cx="5379" cy="859"/>
          </a:xfrm>
        </p:grpSpPr>
        <p:sp>
          <p:nvSpPr>
            <p:cNvPr id="26643" name="TextBox 18"/>
            <p:cNvSpPr txBox="1"/>
            <p:nvPr/>
          </p:nvSpPr>
          <p:spPr>
            <a:xfrm>
              <a:off x="4478" y="6776"/>
              <a:ext cx="1683" cy="7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15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笔顺</a:t>
              </a:r>
              <a:r>
                <a:rPr lang="zh-CN" altLang="en-US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：</a:t>
              </a:r>
              <a:endPara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6644" name="图片 7"/>
            <p:cNvPicPr>
              <a:picLocks noChangeAspect="1"/>
            </p:cNvPicPr>
            <p:nvPr/>
          </p:nvPicPr>
          <p:blipFill rotWithShape="1">
            <a:blip r:embed="rId2"/>
            <a:srcRect t="1" r="13484" b="-9010"/>
            <a:stretch>
              <a:fillRect/>
            </a:stretch>
          </p:blipFill>
          <p:spPr>
            <a:xfrm>
              <a:off x="5698" y="6693"/>
              <a:ext cx="4159" cy="859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3"/>
          <p:cNvSpPr txBox="1"/>
          <p:nvPr/>
        </p:nvSpPr>
        <p:spPr>
          <a:xfrm>
            <a:off x="2076451" y="642937"/>
            <a:ext cx="1241365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>
            <a:defPPr>
              <a:defRPr lang="zh-CN"/>
            </a:defPPr>
            <a:lvl1pPr>
              <a:buSzTx/>
              <a:defRPr sz="300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defRPr>
            </a:lvl1pPr>
          </a:lstStyle>
          <a:p>
            <a:r>
              <a:rPr lang="en-US" altLang="zh-CN" dirty="0"/>
              <a:t>chóng</a:t>
            </a:r>
            <a:endParaRPr lang="en-US" altLang="zh-CN" dirty="0"/>
          </a:p>
        </p:txBody>
      </p:sp>
      <p:sp>
        <p:nvSpPr>
          <p:cNvPr id="49159" name="TextBox 4"/>
          <p:cNvSpPr txBox="1"/>
          <p:nvPr/>
        </p:nvSpPr>
        <p:spPr>
          <a:xfrm>
            <a:off x="3383757" y="896542"/>
            <a:ext cx="750094" cy="3452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160" name="TextBox 5"/>
          <p:cNvSpPr txBox="1"/>
          <p:nvPr/>
        </p:nvSpPr>
        <p:spPr>
          <a:xfrm>
            <a:off x="3392092" y="1519238"/>
            <a:ext cx="3012281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：昆虫  懒虫  可怜虫  书虫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161" name="TextBox 13"/>
          <p:cNvSpPr txBox="1"/>
          <p:nvPr/>
        </p:nvSpPr>
        <p:spPr>
          <a:xfrm>
            <a:off x="3383756" y="1870472"/>
            <a:ext cx="2753916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巧记：中下一提加一点。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4" name="TextBox 17"/>
          <p:cNvSpPr txBox="1"/>
          <p:nvPr/>
        </p:nvSpPr>
        <p:spPr>
          <a:xfrm>
            <a:off x="2128556" y="2519893"/>
            <a:ext cx="819776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>
            <a:defPPr>
              <a:defRPr lang="zh-CN"/>
            </a:defPPr>
            <a:lvl1pPr>
              <a:buSzTx/>
              <a:defRPr sz="300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defRPr>
            </a:lvl1pPr>
          </a:lstStyle>
          <a:p>
            <a:r>
              <a:rPr lang="en-US" altLang="zh-CN" dirty="0"/>
              <a:t>yún</a:t>
            </a:r>
            <a:endParaRPr lang="zh-CN" altLang="en-US" dirty="0"/>
          </a:p>
        </p:txBody>
      </p:sp>
      <p:sp>
        <p:nvSpPr>
          <p:cNvPr id="49164" name="TextBox 18"/>
          <p:cNvSpPr txBox="1"/>
          <p:nvPr/>
        </p:nvSpPr>
        <p:spPr>
          <a:xfrm>
            <a:off x="3275410" y="2682479"/>
            <a:ext cx="750094" cy="3452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165" name="TextBox 20"/>
          <p:cNvSpPr txBox="1"/>
          <p:nvPr/>
        </p:nvSpPr>
        <p:spPr>
          <a:xfrm>
            <a:off x="3334941" y="3323035"/>
            <a:ext cx="2245519" cy="52982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：云朵  云彩  白云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166" name="TextBox 21"/>
          <p:cNvSpPr txBox="1"/>
          <p:nvPr/>
        </p:nvSpPr>
        <p:spPr>
          <a:xfrm>
            <a:off x="3339704" y="3608785"/>
            <a:ext cx="2969419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巧记：去掉竖。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171" name="矩形 89"/>
          <p:cNvSpPr/>
          <p:nvPr/>
        </p:nvSpPr>
        <p:spPr>
          <a:xfrm>
            <a:off x="3330179" y="3923110"/>
            <a:ext cx="3200400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造句：我多想飞到云彩上去看看啊！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172" name="矩形 90"/>
          <p:cNvSpPr/>
          <p:nvPr/>
        </p:nvSpPr>
        <p:spPr>
          <a:xfrm>
            <a:off x="3392091" y="2122885"/>
            <a:ext cx="2434828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造句：昆虫的种类真多呀！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9173" name="Picture 1" descr="C:\Users\Administrator\Documents\Tencent Files\56229019\Image\C2C\T6[T{PK%_ONT2K{[[EGK7~9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65972" y="975123"/>
            <a:ext cx="1241822" cy="24526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9174" name="Picture 2" descr="C:\Users\Administrator\Documents\Tencent Files\56229019\Image\C2C\VHH_T@%$8JA1UIL0`S05~{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5497" y="2763441"/>
            <a:ext cx="995363" cy="26074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2" name="组合 21"/>
          <p:cNvGrpSpPr/>
          <p:nvPr/>
        </p:nvGrpSpPr>
        <p:grpSpPr>
          <a:xfrm>
            <a:off x="1890879" y="1204307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3" name="矩形 22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4" name="直接连接符 23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25" name="直接连接符 24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6" name="TextBox 23"/>
          <p:cNvSpPr txBox="1"/>
          <p:nvPr/>
        </p:nvSpPr>
        <p:spPr>
          <a:xfrm>
            <a:off x="1969294" y="1122760"/>
            <a:ext cx="921544" cy="11772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虫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890879" y="3251586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8" name="矩形 2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9" name="直接连接符 28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30" name="直接连接符 29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31" name="TextBox 23"/>
          <p:cNvSpPr txBox="1"/>
          <p:nvPr/>
        </p:nvSpPr>
        <p:spPr>
          <a:xfrm>
            <a:off x="1969294" y="3170039"/>
            <a:ext cx="921544" cy="11772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云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1" name="TextBox 4"/>
          <p:cNvSpPr txBox="1"/>
          <p:nvPr/>
        </p:nvSpPr>
        <p:spPr>
          <a:xfrm>
            <a:off x="3393282" y="801292"/>
            <a:ext cx="750094" cy="3452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182" name="TextBox 5"/>
          <p:cNvSpPr txBox="1"/>
          <p:nvPr/>
        </p:nvSpPr>
        <p:spPr>
          <a:xfrm>
            <a:off x="3393281" y="1470422"/>
            <a:ext cx="3587354" cy="52982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：山头  爬山  高山  山脚  火山　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183" name="TextBox 13"/>
          <p:cNvSpPr txBox="1"/>
          <p:nvPr/>
        </p:nvSpPr>
        <p:spPr>
          <a:xfrm>
            <a:off x="3403997" y="1765697"/>
            <a:ext cx="2409825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巧记：今岁除夕。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186" name="矩形 80"/>
          <p:cNvSpPr/>
          <p:nvPr/>
        </p:nvSpPr>
        <p:spPr>
          <a:xfrm>
            <a:off x="3423047" y="2068116"/>
            <a:ext cx="3200400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造句：春天来了，妈妈带我去爬山。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Box 17"/>
          <p:cNvSpPr txBox="1"/>
          <p:nvPr/>
        </p:nvSpPr>
        <p:spPr>
          <a:xfrm>
            <a:off x="2141935" y="603648"/>
            <a:ext cx="1005725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0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shān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pic>
        <p:nvPicPr>
          <p:cNvPr id="50188" name="Picture 1" descr="C:\Users\Administrator\Documents\Tencent Files\56229019\Image\C2C\1C{)SA4B00%L_FVEJHRD]IM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86226" y="872728"/>
            <a:ext cx="659606" cy="27146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3" name="组合 12"/>
          <p:cNvGrpSpPr/>
          <p:nvPr/>
        </p:nvGrpSpPr>
        <p:grpSpPr>
          <a:xfrm>
            <a:off x="1890879" y="1356707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4" name="矩形 13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15" name="直接连接符 14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17" name="直接连接符 16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8" name="TextBox 23"/>
          <p:cNvSpPr txBox="1"/>
          <p:nvPr/>
        </p:nvSpPr>
        <p:spPr>
          <a:xfrm>
            <a:off x="1969294" y="1275160"/>
            <a:ext cx="921544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山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3"/>
          <p:cNvSpPr txBox="1"/>
          <p:nvPr/>
        </p:nvSpPr>
        <p:spPr>
          <a:xfrm>
            <a:off x="2140744" y="2566987"/>
            <a:ext cx="641842" cy="5770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300" b="1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bā</a:t>
            </a:r>
            <a:endParaRPr lang="zh-CN" altLang="en-US" sz="3300" b="1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20" name="TextBox 4"/>
          <p:cNvSpPr txBox="1"/>
          <p:nvPr/>
        </p:nvSpPr>
        <p:spPr>
          <a:xfrm>
            <a:off x="3448050" y="2820592"/>
            <a:ext cx="750094" cy="3452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5"/>
          <p:cNvSpPr txBox="1"/>
          <p:nvPr/>
        </p:nvSpPr>
        <p:spPr>
          <a:xfrm>
            <a:off x="3456385" y="3443288"/>
            <a:ext cx="2820590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：八路  八方  八戒  八百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3448050" y="3794522"/>
            <a:ext cx="2753916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巧记：一撇一捺闹分家。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90"/>
          <p:cNvSpPr/>
          <p:nvPr/>
        </p:nvSpPr>
        <p:spPr>
          <a:xfrm>
            <a:off x="3456385" y="4046935"/>
            <a:ext cx="2434828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造句：老爷爷今年八十啦。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7410" y="2820591"/>
            <a:ext cx="707231" cy="3571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5" name="组合 24"/>
          <p:cNvGrpSpPr/>
          <p:nvPr/>
        </p:nvGrpSpPr>
        <p:grpSpPr>
          <a:xfrm>
            <a:off x="1955173" y="3128357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6" name="矩形 25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7" name="直接连接符 26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28" name="直接连接符 27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9" name="TextBox 23"/>
          <p:cNvSpPr txBox="1"/>
          <p:nvPr/>
        </p:nvSpPr>
        <p:spPr>
          <a:xfrm>
            <a:off x="2033588" y="3046810"/>
            <a:ext cx="921544" cy="11772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八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Box 17"/>
          <p:cNvSpPr txBox="1"/>
          <p:nvPr/>
        </p:nvSpPr>
        <p:spPr>
          <a:xfrm>
            <a:off x="2213619" y="1463562"/>
            <a:ext cx="678712" cy="5770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300" b="1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shí</a:t>
            </a:r>
            <a:endParaRPr lang="zh-CN" altLang="en-US" sz="3300" b="1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49164" name="TextBox 18"/>
          <p:cNvSpPr txBox="1"/>
          <p:nvPr/>
        </p:nvSpPr>
        <p:spPr>
          <a:xfrm>
            <a:off x="3275409" y="1711213"/>
            <a:ext cx="750094" cy="3452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165" name="TextBox 20"/>
          <p:cNvSpPr txBox="1"/>
          <p:nvPr/>
        </p:nvSpPr>
        <p:spPr>
          <a:xfrm>
            <a:off x="3334941" y="2351769"/>
            <a:ext cx="1869743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：十分  三十  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166" name="TextBox 21"/>
          <p:cNvSpPr txBox="1"/>
          <p:nvPr/>
        </p:nvSpPr>
        <p:spPr>
          <a:xfrm>
            <a:off x="3339703" y="2637518"/>
            <a:ext cx="2969419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巧记：一横一竖。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171" name="矩形 89"/>
          <p:cNvSpPr/>
          <p:nvPr/>
        </p:nvSpPr>
        <p:spPr>
          <a:xfrm>
            <a:off x="3330178" y="2951843"/>
            <a:ext cx="3965972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造句：他把所犯的错误一五一十告诉了老师。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76675" y="1711212"/>
            <a:ext cx="692944" cy="3571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7" name="组合 26"/>
          <p:cNvGrpSpPr/>
          <p:nvPr/>
        </p:nvGrpSpPr>
        <p:grpSpPr>
          <a:xfrm>
            <a:off x="1890878" y="2252340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8" name="矩形 2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9" name="直接连接符 28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30" name="直接连接符 29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31" name="TextBox 23"/>
          <p:cNvSpPr txBox="1"/>
          <p:nvPr/>
        </p:nvSpPr>
        <p:spPr>
          <a:xfrm>
            <a:off x="1969293" y="2170793"/>
            <a:ext cx="921544" cy="11772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十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3"/>
          <p:cNvGrpSpPr/>
          <p:nvPr/>
        </p:nvGrpSpPr>
        <p:grpSpPr>
          <a:xfrm>
            <a:off x="-76200" y="500024"/>
            <a:ext cx="1884998" cy="399635"/>
            <a:chOff x="458" y="988"/>
            <a:chExt cx="4134" cy="9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流程图: 延期 27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sp>
          <p:nvSpPr>
            <p:cNvPr id="29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93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 fontAlgn="auto"/>
              <a:r>
                <a:rPr lang="zh-CN" altLang="en-US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新笔顺</a:t>
              </a:r>
              <a:endParaRPr lang="en-US" altLang="zh-CN" sz="21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916" y="959839"/>
            <a:ext cx="4595183" cy="3659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云形标注 39"/>
          <p:cNvSpPr/>
          <p:nvPr/>
        </p:nvSpPr>
        <p:spPr>
          <a:xfrm>
            <a:off x="5390985" y="415335"/>
            <a:ext cx="3385800" cy="1089009"/>
          </a:xfrm>
          <a:prstGeom prst="cloudCallout">
            <a:avLst>
              <a:gd name="adj1" fmla="val -13859"/>
              <a:gd name="adj2" fmla="val 136412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r>
              <a:rPr lang="zh-CN" altLang="en-US" sz="2100" b="1" dirty="0" smtClean="0">
                <a:solidFill>
                  <a:schemeClr val="tx1"/>
                </a:solidFill>
              </a:rPr>
              <a:t>本单元学习的笔顺你会写了吗？</a:t>
            </a:r>
            <a:endParaRPr lang="zh-CN" altLang="en-US" sz="2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对角圆角矩形 26"/>
          <p:cNvSpPr/>
          <p:nvPr/>
        </p:nvSpPr>
        <p:spPr>
          <a:xfrm>
            <a:off x="208024" y="820341"/>
            <a:ext cx="3694509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3600" b="1" noProof="1">
                <a:latin typeface="宋体" panose="02010600030101010101" pitchFamily="2" charset="-122"/>
              </a:rPr>
              <a:t>一、连线我知道。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sp>
        <p:nvSpPr>
          <p:cNvPr id="26635" name="文本框 26634"/>
          <p:cNvSpPr txBox="1"/>
          <p:nvPr/>
        </p:nvSpPr>
        <p:spPr>
          <a:xfrm>
            <a:off x="1041798" y="3574256"/>
            <a:ext cx="665888" cy="7001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火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36" name="文本框 26635"/>
          <p:cNvSpPr txBox="1"/>
          <p:nvPr/>
        </p:nvSpPr>
        <p:spPr>
          <a:xfrm>
            <a:off x="2469634" y="3583781"/>
            <a:ext cx="665888" cy="7001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禾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37" name="文本框 26636"/>
          <p:cNvSpPr txBox="1"/>
          <p:nvPr/>
        </p:nvSpPr>
        <p:spPr>
          <a:xfrm>
            <a:off x="3902533" y="3574256"/>
            <a:ext cx="665888" cy="7001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日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40" name="文本框 26639"/>
          <p:cNvSpPr txBox="1"/>
          <p:nvPr/>
        </p:nvSpPr>
        <p:spPr>
          <a:xfrm>
            <a:off x="5195217" y="3574256"/>
            <a:ext cx="665888" cy="7001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月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42" name="文本框 26641"/>
          <p:cNvSpPr txBox="1"/>
          <p:nvPr/>
        </p:nvSpPr>
        <p:spPr>
          <a:xfrm>
            <a:off x="6645175" y="3517106"/>
            <a:ext cx="519113" cy="70019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山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43" name="文本框 26642"/>
          <p:cNvSpPr txBox="1"/>
          <p:nvPr/>
        </p:nvSpPr>
        <p:spPr>
          <a:xfrm>
            <a:off x="8041472" y="3517106"/>
            <a:ext cx="665888" cy="7001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石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9" name="文本框 8"/>
          <p:cNvSpPr txBox="1"/>
          <p:nvPr/>
        </p:nvSpPr>
        <p:spPr>
          <a:xfrm>
            <a:off x="188640" y="254627"/>
            <a:ext cx="1554435" cy="43858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1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练习</a:t>
            </a:r>
            <a:endParaRPr lang="zh-CN" altLang="en-US" sz="21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86" y="1452763"/>
            <a:ext cx="1590995" cy="1380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851" y="1478315"/>
            <a:ext cx="1083087" cy="1123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398" y="1409260"/>
            <a:ext cx="935089" cy="106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831" y="1572919"/>
            <a:ext cx="1015815" cy="86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4056" y="1478316"/>
            <a:ext cx="1305088" cy="1069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438" y="1428481"/>
            <a:ext cx="1236922" cy="102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接连接符 3"/>
          <p:cNvCxnSpPr/>
          <p:nvPr/>
        </p:nvCxnSpPr>
        <p:spPr>
          <a:xfrm>
            <a:off x="1495425" y="2655858"/>
            <a:ext cx="2619375" cy="104936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2710262" y="2704684"/>
            <a:ext cx="2765462" cy="100054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H="1">
            <a:off x="1371936" y="2583241"/>
            <a:ext cx="2860736" cy="112198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5475724" y="2583241"/>
            <a:ext cx="1429007" cy="112198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H="1">
            <a:off x="2805113" y="2583241"/>
            <a:ext cx="3807352" cy="112198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>
            <a:endCxn id="26643" idx="0"/>
          </p:cNvCxnSpPr>
          <p:nvPr/>
        </p:nvCxnSpPr>
        <p:spPr>
          <a:xfrm>
            <a:off x="7987244" y="2395123"/>
            <a:ext cx="387172" cy="112198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33737" y="801156"/>
            <a:ext cx="4709280" cy="237938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文本框 26639"/>
          <p:cNvSpPr txBox="1"/>
          <p:nvPr/>
        </p:nvSpPr>
        <p:spPr>
          <a:xfrm>
            <a:off x="3014850" y="3916161"/>
            <a:ext cx="665888" cy="7001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 smtClean="0">
                <a:latin typeface="Arial" panose="020B0604020202020204" pitchFamily="34" charset="0"/>
                <a:ea typeface="楷体" panose="02010609060101010101" pitchFamily="49" charset="-122"/>
              </a:rPr>
              <a:t>耳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6" name="文本框 26641"/>
          <p:cNvSpPr txBox="1"/>
          <p:nvPr/>
        </p:nvSpPr>
        <p:spPr>
          <a:xfrm>
            <a:off x="4464808" y="3859011"/>
            <a:ext cx="519113" cy="70019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4100" b="1" dirty="0" smtClean="0">
                <a:latin typeface="Arial" panose="020B0604020202020204" pitchFamily="34" charset="0"/>
                <a:ea typeface="楷体" panose="02010609060101010101" pitchFamily="49" charset="-122"/>
              </a:rPr>
              <a:t>口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7" name="文本框 26642"/>
          <p:cNvSpPr txBox="1"/>
          <p:nvPr/>
        </p:nvSpPr>
        <p:spPr>
          <a:xfrm>
            <a:off x="6526993" y="3910839"/>
            <a:ext cx="665888" cy="7001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 smtClean="0">
                <a:latin typeface="Arial" panose="020B0604020202020204" pitchFamily="34" charset="0"/>
                <a:ea typeface="楷体" panose="02010609060101010101" pitchFamily="49" charset="-122"/>
              </a:rPr>
              <a:t>目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8" name="对角圆角矩形 17"/>
          <p:cNvSpPr/>
          <p:nvPr/>
        </p:nvSpPr>
        <p:spPr>
          <a:xfrm>
            <a:off x="284224" y="473869"/>
            <a:ext cx="3694509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二、古字我认识。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3414676" y="3146465"/>
            <a:ext cx="1309688" cy="94845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177326" y="2882924"/>
            <a:ext cx="1765691" cy="121199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3414676" y="2997109"/>
            <a:ext cx="3298577" cy="101034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对角圆角矩形 26"/>
          <p:cNvSpPr/>
          <p:nvPr/>
        </p:nvSpPr>
        <p:spPr>
          <a:xfrm>
            <a:off x="928611" y="403809"/>
            <a:ext cx="4703323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三、</a:t>
            </a:r>
            <a:r>
              <a:rPr lang="zh-CN" altLang="en-US" sz="3600" b="1" noProof="1">
                <a:latin typeface="宋体" panose="02010600030101010101" pitchFamily="2" charset="-122"/>
              </a:rPr>
              <a:t>读一读，认一认。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sp>
        <p:nvSpPr>
          <p:cNvPr id="26635" name="文本框 26634"/>
          <p:cNvSpPr txBox="1"/>
          <p:nvPr/>
        </p:nvSpPr>
        <p:spPr>
          <a:xfrm>
            <a:off x="5556646" y="1317996"/>
            <a:ext cx="665888" cy="7001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牛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36" name="文本框 26635"/>
          <p:cNvSpPr txBox="1"/>
          <p:nvPr/>
        </p:nvSpPr>
        <p:spPr>
          <a:xfrm>
            <a:off x="5631934" y="2276675"/>
            <a:ext cx="665888" cy="7001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羊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37" name="文本框 26636"/>
          <p:cNvSpPr txBox="1"/>
          <p:nvPr/>
        </p:nvSpPr>
        <p:spPr>
          <a:xfrm>
            <a:off x="5631934" y="3301802"/>
            <a:ext cx="665888" cy="7001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网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1238226"/>
            <a:ext cx="4208323" cy="2769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 rot="-333416">
            <a:off x="4684720" y="3259752"/>
            <a:ext cx="844153" cy="1887141"/>
            <a:chOff x="4881262" y="887076"/>
            <a:chExt cx="1125802" cy="2517702"/>
          </a:xfrm>
        </p:grpSpPr>
        <p:pic>
          <p:nvPicPr>
            <p:cNvPr id="72708" name="Picture 6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2709" name="TextBox 23"/>
            <p:cNvSpPr txBox="1"/>
            <p:nvPr/>
          </p:nvSpPr>
          <p:spPr>
            <a:xfrm>
              <a:off x="4940013" y="930957"/>
              <a:ext cx="976542" cy="110866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坐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 rot="349235">
            <a:off x="3281329" y="1082080"/>
            <a:ext cx="920354" cy="1633985"/>
            <a:chOff x="3944126" y="1030482"/>
            <a:chExt cx="1227942" cy="2177399"/>
          </a:xfrm>
        </p:grpSpPr>
        <p:pic>
          <p:nvPicPr>
            <p:cNvPr id="72711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2712" name="TextBox 23"/>
            <p:cNvSpPr txBox="1"/>
            <p:nvPr/>
          </p:nvSpPr>
          <p:spPr>
            <a:xfrm>
              <a:off x="3944126" y="1030482"/>
              <a:ext cx="1227942" cy="110736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站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rot="466839">
            <a:off x="1977774" y="1068749"/>
            <a:ext cx="792834" cy="1880867"/>
            <a:chOff x="2454303" y="934606"/>
            <a:chExt cx="1229528" cy="2688703"/>
          </a:xfrm>
        </p:grpSpPr>
        <p:pic>
          <p:nvPicPr>
            <p:cNvPr id="72714" name="Picture 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2715" name="TextBox 23"/>
            <p:cNvSpPr txBox="1"/>
            <p:nvPr/>
          </p:nvSpPr>
          <p:spPr>
            <a:xfrm>
              <a:off x="2454303" y="978453"/>
              <a:ext cx="1227942" cy="110778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足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198899" y="2291099"/>
            <a:ext cx="907256" cy="2113360"/>
            <a:chOff x="5066550" y="3023144"/>
            <a:chExt cx="1209598" cy="2818778"/>
          </a:xfrm>
        </p:grpSpPr>
        <p:pic>
          <p:nvPicPr>
            <p:cNvPr id="72717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2718" name="TextBox 23"/>
            <p:cNvSpPr txBox="1"/>
            <p:nvPr/>
          </p:nvSpPr>
          <p:spPr>
            <a:xfrm>
              <a:off x="5066550" y="3023144"/>
              <a:ext cx="969901" cy="110837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他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" name="组合 6"/>
          <p:cNvGrpSpPr/>
          <p:nvPr/>
        </p:nvGrpSpPr>
        <p:grpSpPr>
          <a:xfrm rot="-333416">
            <a:off x="3661734" y="2130362"/>
            <a:ext cx="844154" cy="1888332"/>
            <a:chOff x="4881262" y="887076"/>
            <a:chExt cx="1125802" cy="2517702"/>
          </a:xfrm>
        </p:grpSpPr>
        <p:pic>
          <p:nvPicPr>
            <p:cNvPr id="72723" name="Picture 6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2724" name="TextBox 23"/>
            <p:cNvSpPr txBox="1"/>
            <p:nvPr/>
          </p:nvSpPr>
          <p:spPr>
            <a:xfrm>
              <a:off x="4940012" y="930929"/>
              <a:ext cx="976542" cy="110796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你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8"/>
          <p:cNvGrpSpPr/>
          <p:nvPr/>
        </p:nvGrpSpPr>
        <p:grpSpPr>
          <a:xfrm rot="466839">
            <a:off x="1436913" y="2341158"/>
            <a:ext cx="873573" cy="1971082"/>
            <a:chOff x="2454298" y="934606"/>
            <a:chExt cx="1229533" cy="2688703"/>
          </a:xfrm>
        </p:grpSpPr>
        <p:pic>
          <p:nvPicPr>
            <p:cNvPr id="72726" name="Picture 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2727" name="TextBox 23"/>
            <p:cNvSpPr txBox="1"/>
            <p:nvPr/>
          </p:nvSpPr>
          <p:spPr>
            <a:xfrm>
              <a:off x="2454298" y="978451"/>
              <a:ext cx="1227942" cy="110778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天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9"/>
          <p:cNvGrpSpPr/>
          <p:nvPr/>
        </p:nvGrpSpPr>
        <p:grpSpPr>
          <a:xfrm rot="349235">
            <a:off x="2578861" y="2270323"/>
            <a:ext cx="921544" cy="1633985"/>
            <a:chOff x="3944128" y="1028925"/>
            <a:chExt cx="1227942" cy="2178956"/>
          </a:xfrm>
        </p:grpSpPr>
        <p:pic>
          <p:nvPicPr>
            <p:cNvPr id="72729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2730" name="TextBox 23"/>
            <p:cNvSpPr txBox="1"/>
            <p:nvPr/>
          </p:nvSpPr>
          <p:spPr>
            <a:xfrm>
              <a:off x="3944128" y="1028925"/>
              <a:ext cx="1227942" cy="110815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地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442169" y="842838"/>
            <a:ext cx="1013095" cy="2212641"/>
            <a:chOff x="5095048" y="3130332"/>
            <a:chExt cx="1181100" cy="2711590"/>
          </a:xfrm>
        </p:grpSpPr>
        <p:pic>
          <p:nvPicPr>
            <p:cNvPr id="7273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2733" name="TextBox 23"/>
            <p:cNvSpPr txBox="1"/>
            <p:nvPr/>
          </p:nvSpPr>
          <p:spPr>
            <a:xfrm>
              <a:off x="5130622" y="3130332"/>
              <a:ext cx="969901" cy="110775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人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6"/>
          <p:cNvGrpSpPr/>
          <p:nvPr/>
        </p:nvGrpSpPr>
        <p:grpSpPr>
          <a:xfrm rot="-333416">
            <a:off x="5497678" y="1104043"/>
            <a:ext cx="844154" cy="1888332"/>
            <a:chOff x="4881262" y="887076"/>
            <a:chExt cx="1125802" cy="2517702"/>
          </a:xfrm>
        </p:grpSpPr>
        <p:pic>
          <p:nvPicPr>
            <p:cNvPr id="72735" name="Picture 6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2736" name="TextBox 23"/>
            <p:cNvSpPr txBox="1"/>
            <p:nvPr/>
          </p:nvSpPr>
          <p:spPr>
            <a:xfrm>
              <a:off x="4940012" y="930929"/>
              <a:ext cx="976542" cy="110796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下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8"/>
          <p:cNvGrpSpPr/>
          <p:nvPr/>
        </p:nvGrpSpPr>
        <p:grpSpPr>
          <a:xfrm rot="466839">
            <a:off x="1751133" y="3304547"/>
            <a:ext cx="824183" cy="1831423"/>
            <a:chOff x="2454303" y="916908"/>
            <a:chExt cx="1229528" cy="2706401"/>
          </a:xfrm>
        </p:grpSpPr>
        <p:pic>
          <p:nvPicPr>
            <p:cNvPr id="72738" name="Picture 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2739" name="TextBox 23"/>
            <p:cNvSpPr txBox="1"/>
            <p:nvPr/>
          </p:nvSpPr>
          <p:spPr>
            <a:xfrm>
              <a:off x="2454303" y="916908"/>
              <a:ext cx="1227942" cy="123086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四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9"/>
          <p:cNvGrpSpPr/>
          <p:nvPr/>
        </p:nvGrpSpPr>
        <p:grpSpPr>
          <a:xfrm rot="349235">
            <a:off x="6575789" y="1136848"/>
            <a:ext cx="920353" cy="1633985"/>
            <a:chOff x="3944126" y="1028925"/>
            <a:chExt cx="1227942" cy="2178956"/>
          </a:xfrm>
        </p:grpSpPr>
        <p:pic>
          <p:nvPicPr>
            <p:cNvPr id="72741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2742" name="TextBox 23"/>
            <p:cNvSpPr txBox="1"/>
            <p:nvPr/>
          </p:nvSpPr>
          <p:spPr>
            <a:xfrm>
              <a:off x="3944126" y="1028925"/>
              <a:ext cx="1227942" cy="110815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五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9" name="对角圆角矩形 38"/>
          <p:cNvSpPr/>
          <p:nvPr/>
        </p:nvSpPr>
        <p:spPr>
          <a:xfrm>
            <a:off x="531112" y="239692"/>
            <a:ext cx="4924152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3600" b="1" noProof="1">
                <a:latin typeface="宋体" panose="02010600030101010101" pitchFamily="2" charset="-122"/>
              </a:rPr>
              <a:t>四</a:t>
            </a:r>
            <a:r>
              <a:rPr lang="zh-CN" altLang="en-US" sz="3600" b="1" noProof="1" smtClean="0">
                <a:latin typeface="宋体" panose="02010600030101010101" pitchFamily="2" charset="-122"/>
              </a:rPr>
              <a:t>、追气球，读一读。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745039" y="697852"/>
            <a:ext cx="7989385" cy="39472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亲爱的同学们，在第一单元中，我们学习了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天地人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金木水火土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口耳目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《日月水火》《对韵歌》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篇识字课，让我们一起来复习一下本单元的知识吧！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首先让我们一起来看看本单元有哪些需要注意的生字。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 rot="499372">
            <a:off x="6089088" y="813145"/>
            <a:ext cx="1050131" cy="2246888"/>
            <a:chOff x="5063801" y="3006390"/>
            <a:chExt cx="1212347" cy="2835532"/>
          </a:xfrm>
        </p:grpSpPr>
        <p:pic>
          <p:nvPicPr>
            <p:cNvPr id="73731" name="Picture 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3732" name="TextBox 23"/>
            <p:cNvSpPr txBox="1"/>
            <p:nvPr/>
          </p:nvSpPr>
          <p:spPr>
            <a:xfrm>
              <a:off x="5063801" y="3006390"/>
              <a:ext cx="970427" cy="116522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石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-333416">
            <a:off x="4787465" y="844065"/>
            <a:ext cx="845344" cy="1901607"/>
            <a:chOff x="4881262" y="869376"/>
            <a:chExt cx="1125802" cy="2535402"/>
          </a:xfrm>
        </p:grpSpPr>
        <p:pic>
          <p:nvPicPr>
            <p:cNvPr id="73734" name="Picture 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3735" name="TextBox 23"/>
            <p:cNvSpPr txBox="1"/>
            <p:nvPr/>
          </p:nvSpPr>
          <p:spPr>
            <a:xfrm>
              <a:off x="4939931" y="869376"/>
              <a:ext cx="976752" cy="123107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山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rot="466839">
            <a:off x="1490836" y="901242"/>
            <a:ext cx="922734" cy="2030195"/>
            <a:chOff x="2454303" y="916908"/>
            <a:chExt cx="1229528" cy="2706401"/>
          </a:xfrm>
        </p:grpSpPr>
        <p:pic>
          <p:nvPicPr>
            <p:cNvPr id="73737" name="Picture 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3738" name="TextBox 23"/>
            <p:cNvSpPr txBox="1"/>
            <p:nvPr/>
          </p:nvSpPr>
          <p:spPr>
            <a:xfrm>
              <a:off x="2454303" y="916908"/>
              <a:ext cx="1227942" cy="123086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月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 rot="349235">
            <a:off x="3118215" y="813112"/>
            <a:ext cx="920354" cy="1680150"/>
            <a:chOff x="3944124" y="968963"/>
            <a:chExt cx="1227942" cy="2238918"/>
          </a:xfrm>
        </p:grpSpPr>
        <p:pic>
          <p:nvPicPr>
            <p:cNvPr id="73740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3741" name="TextBox 23"/>
            <p:cNvSpPr txBox="1"/>
            <p:nvPr/>
          </p:nvSpPr>
          <p:spPr>
            <a:xfrm>
              <a:off x="3944124" y="968963"/>
              <a:ext cx="1227942" cy="123040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水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" name="组合 11"/>
          <p:cNvGrpSpPr/>
          <p:nvPr/>
        </p:nvGrpSpPr>
        <p:grpSpPr>
          <a:xfrm>
            <a:off x="6062019" y="2217006"/>
            <a:ext cx="907256" cy="2113360"/>
            <a:chOff x="5066550" y="3023144"/>
            <a:chExt cx="1209598" cy="2818778"/>
          </a:xfrm>
        </p:grpSpPr>
        <p:pic>
          <p:nvPicPr>
            <p:cNvPr id="73743" name="Picture 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3744" name="TextBox 23"/>
            <p:cNvSpPr txBox="1"/>
            <p:nvPr/>
          </p:nvSpPr>
          <p:spPr>
            <a:xfrm>
              <a:off x="5066550" y="3023144"/>
              <a:ext cx="969901" cy="123152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鸟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rot="317213">
            <a:off x="4792179" y="2216853"/>
            <a:ext cx="1022747" cy="1731348"/>
            <a:chOff x="6372200" y="915327"/>
            <a:chExt cx="1363110" cy="2307220"/>
          </a:xfrm>
        </p:grpSpPr>
        <p:pic>
          <p:nvPicPr>
            <p:cNvPr id="73746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72200" y="986654"/>
              <a:ext cx="1363110" cy="223589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3747" name="TextBox 23"/>
            <p:cNvSpPr txBox="1"/>
            <p:nvPr/>
          </p:nvSpPr>
          <p:spPr>
            <a:xfrm rot="399044">
              <a:off x="6451544" y="915327"/>
              <a:ext cx="1228227" cy="123044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花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6"/>
          <p:cNvGrpSpPr/>
          <p:nvPr/>
        </p:nvGrpSpPr>
        <p:grpSpPr>
          <a:xfrm rot="-333416">
            <a:off x="3765909" y="2163277"/>
            <a:ext cx="844153" cy="1901607"/>
            <a:chOff x="4881262" y="869376"/>
            <a:chExt cx="1125802" cy="2535402"/>
          </a:xfrm>
        </p:grpSpPr>
        <p:pic>
          <p:nvPicPr>
            <p:cNvPr id="73749" name="Picture 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3750" name="TextBox 23"/>
            <p:cNvSpPr txBox="1"/>
            <p:nvPr/>
          </p:nvSpPr>
          <p:spPr>
            <a:xfrm>
              <a:off x="4940013" y="869376"/>
              <a:ext cx="976542" cy="123107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风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8"/>
          <p:cNvGrpSpPr/>
          <p:nvPr/>
        </p:nvGrpSpPr>
        <p:grpSpPr>
          <a:xfrm rot="466839">
            <a:off x="1497980" y="2216884"/>
            <a:ext cx="922734" cy="2030195"/>
            <a:chOff x="2454303" y="916909"/>
            <a:chExt cx="1229528" cy="2706400"/>
          </a:xfrm>
        </p:grpSpPr>
        <p:pic>
          <p:nvPicPr>
            <p:cNvPr id="73752" name="Picture 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3753" name="TextBox 23"/>
            <p:cNvSpPr txBox="1"/>
            <p:nvPr/>
          </p:nvSpPr>
          <p:spPr>
            <a:xfrm>
              <a:off x="2454303" y="916909"/>
              <a:ext cx="1227942" cy="123086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对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9"/>
          <p:cNvGrpSpPr/>
          <p:nvPr/>
        </p:nvGrpSpPr>
        <p:grpSpPr>
          <a:xfrm rot="349235">
            <a:off x="2632440" y="2109702"/>
            <a:ext cx="920354" cy="1680151"/>
            <a:chOff x="3944124" y="968963"/>
            <a:chExt cx="1227942" cy="2238918"/>
          </a:xfrm>
        </p:grpSpPr>
        <p:pic>
          <p:nvPicPr>
            <p:cNvPr id="73755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3756" name="TextBox 23"/>
            <p:cNvSpPr txBox="1"/>
            <p:nvPr/>
          </p:nvSpPr>
          <p:spPr>
            <a:xfrm>
              <a:off x="3944124" y="968963"/>
              <a:ext cx="1227942" cy="123040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雨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26627" descr="shenghuoyongpinsan2_0389"/>
          <p:cNvPicPr>
            <a:picLocks noChangeAspect="1"/>
          </p:cNvPicPr>
          <p:nvPr/>
        </p:nvPicPr>
        <p:blipFill>
          <a:blip r:embed="rId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77507" y="2867025"/>
            <a:ext cx="1782366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19" name="图片 26628" descr="shenghuoyongpinsan2_0389"/>
          <p:cNvPicPr>
            <a:picLocks noChangeAspect="1"/>
          </p:cNvPicPr>
          <p:nvPr/>
        </p:nvPicPr>
        <p:blipFill>
          <a:blip r:embed="rId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875" y="2813447"/>
            <a:ext cx="1782366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20" name="图片 26629" descr="shenghuoyongpinsan2_0389"/>
          <p:cNvPicPr>
            <a:picLocks noChangeAspect="1"/>
          </p:cNvPicPr>
          <p:nvPr/>
        </p:nvPicPr>
        <p:blipFill>
          <a:blip r:embed="rId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65660" y="2867025"/>
            <a:ext cx="1782365" cy="1762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对角圆角矩形 26"/>
          <p:cNvSpPr/>
          <p:nvPr/>
        </p:nvSpPr>
        <p:spPr>
          <a:xfrm>
            <a:off x="538163" y="467321"/>
            <a:ext cx="5148262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五、</a:t>
            </a:r>
            <a:r>
              <a:rPr lang="zh-CN" altLang="en-US" sz="3600" b="1" noProof="1">
                <a:latin typeface="宋体" panose="02010600030101010101" pitchFamily="2" charset="-122"/>
              </a:rPr>
              <a:t>送生字宝宝回家。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sp>
        <p:nvSpPr>
          <p:cNvPr id="34822" name="文本框 26631"/>
          <p:cNvSpPr txBox="1"/>
          <p:nvPr/>
        </p:nvSpPr>
        <p:spPr>
          <a:xfrm>
            <a:off x="1879402" y="2734866"/>
            <a:ext cx="902494" cy="52982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三画</a:t>
            </a:r>
            <a:endParaRPr lang="zh-CN" altLang="en-US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3" name="文本框 26632"/>
          <p:cNvSpPr txBox="1"/>
          <p:nvPr/>
        </p:nvSpPr>
        <p:spPr>
          <a:xfrm>
            <a:off x="4079082" y="2734865"/>
            <a:ext cx="902494" cy="52982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四画</a:t>
            </a:r>
            <a:endParaRPr lang="zh-CN" altLang="en-US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4" name="文本框 26633"/>
          <p:cNvSpPr txBox="1"/>
          <p:nvPr/>
        </p:nvSpPr>
        <p:spPr>
          <a:xfrm>
            <a:off x="6188868" y="2734865"/>
            <a:ext cx="902494" cy="52982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五画</a:t>
            </a:r>
            <a:endParaRPr lang="zh-CN" altLang="en-US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5" name="文本框 26634"/>
          <p:cNvSpPr txBox="1"/>
          <p:nvPr/>
        </p:nvSpPr>
        <p:spPr>
          <a:xfrm>
            <a:off x="1790700" y="1526381"/>
            <a:ext cx="665888" cy="7001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口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36" name="文本框 26635"/>
          <p:cNvSpPr txBox="1"/>
          <p:nvPr/>
        </p:nvSpPr>
        <p:spPr>
          <a:xfrm>
            <a:off x="2491978" y="1514475"/>
            <a:ext cx="665888" cy="7001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目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37" name="文本框 26636"/>
          <p:cNvSpPr txBox="1"/>
          <p:nvPr/>
        </p:nvSpPr>
        <p:spPr>
          <a:xfrm>
            <a:off x="3248025" y="1526381"/>
            <a:ext cx="665888" cy="7001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日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38" name="文本框 26637"/>
          <p:cNvSpPr txBox="1"/>
          <p:nvPr/>
        </p:nvSpPr>
        <p:spPr>
          <a:xfrm>
            <a:off x="3950494" y="1526381"/>
            <a:ext cx="665888" cy="7001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手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40" name="文本框 26639"/>
          <p:cNvSpPr txBox="1"/>
          <p:nvPr/>
        </p:nvSpPr>
        <p:spPr>
          <a:xfrm>
            <a:off x="5192316" y="1526381"/>
            <a:ext cx="665888" cy="7001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田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41" name="文本框 26640"/>
          <p:cNvSpPr txBox="1"/>
          <p:nvPr/>
        </p:nvSpPr>
        <p:spPr>
          <a:xfrm>
            <a:off x="5894784" y="1473994"/>
            <a:ext cx="665888" cy="7001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禾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42" name="文本框 26641"/>
          <p:cNvSpPr txBox="1"/>
          <p:nvPr/>
        </p:nvSpPr>
        <p:spPr>
          <a:xfrm>
            <a:off x="6542484" y="1469231"/>
            <a:ext cx="519113" cy="70019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山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43" name="文本框 26642"/>
          <p:cNvSpPr txBox="1"/>
          <p:nvPr/>
        </p:nvSpPr>
        <p:spPr>
          <a:xfrm>
            <a:off x="7191375" y="1469231"/>
            <a:ext cx="665888" cy="7001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口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52 -0.001574 L 0.082865 0.355833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52 0.000000 L 0.368385 0.358426 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52 0.000000 L 0.066719 0.344537 " pathEditMode="relative" rAng="0" ptsTypes="">
                                      <p:cBhvr>
                                        <p:cTn id="14" dur="2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172813 0.360741 " pathEditMode="relative" rAng="0" ptsTypes="">
                                      <p:cBhvr>
                                        <p:cTn id="18" dur="2000" fill="hold"/>
                                        <p:tgtEl>
                                          <p:spTgt spid="26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52 0.000000 L 0.040885 0.374907 " pathEditMode="relative" rAng="0" ptsTypes="">
                                      <p:cBhvr>
                                        <p:cTn id="22" dur="2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483438 0.356019 " pathEditMode="relative" rAng="0" ptsTypes="">
                                      <p:cBhvr>
                                        <p:cTn id="26" dur="20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33 0.000000 L -0.608802 0.360370 " pathEditMode="relative" rAng="0" ptsTypes="">
                                      <p:cBhvr>
                                        <p:cTn id="30" dur="2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49896 0.343056 " pathEditMode="relative" rAng="0" ptsTypes="">
                                      <p:cBhvr>
                                        <p:cTn id="34" dur="2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/>
      <p:bldP spid="26636" grpId="0"/>
      <p:bldP spid="26637" grpId="0"/>
      <p:bldP spid="26638" grpId="0"/>
      <p:bldP spid="26641" grpId="0"/>
      <p:bldP spid="26642" grpId="0"/>
      <p:bldP spid="266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文本框 27651"/>
          <p:cNvSpPr txBox="1"/>
          <p:nvPr/>
        </p:nvSpPr>
        <p:spPr>
          <a:xfrm>
            <a:off x="984647" y="1276946"/>
            <a:ext cx="5668860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600" b="1" dirty="0">
                <a:latin typeface="Arial" panose="020B0604020202020204" pitchFamily="34" charset="0"/>
                <a:ea typeface="楷体" panose="02010609060101010101" pitchFamily="49" charset="-122"/>
              </a:rPr>
              <a:t>1.</a:t>
            </a:r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火的第二笔是丿。（    ）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7653" name="文本框 27652"/>
          <p:cNvSpPr txBox="1"/>
          <p:nvPr/>
        </p:nvSpPr>
        <p:spPr>
          <a:xfrm>
            <a:off x="5603357" y="1238155"/>
            <a:ext cx="462306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+mn-ea"/>
              </a:rPr>
              <a:t>√</a:t>
            </a:r>
            <a:endParaRPr lang="zh-CN" altLang="en-US" sz="36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7656" name="文本框 27655"/>
          <p:cNvSpPr txBox="1"/>
          <p:nvPr/>
        </p:nvSpPr>
        <p:spPr>
          <a:xfrm>
            <a:off x="984647" y="1983831"/>
            <a:ext cx="6723635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600" b="1" dirty="0">
                <a:latin typeface="Arial" panose="020B0604020202020204" pitchFamily="34" charset="0"/>
                <a:ea typeface="楷体" panose="02010609060101010101" pitchFamily="49" charset="-122"/>
              </a:rPr>
              <a:t>2.</a:t>
            </a:r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手的最后一笔是竖钩。 （    ）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7660" name="文本框 27659"/>
          <p:cNvSpPr txBox="1"/>
          <p:nvPr/>
        </p:nvSpPr>
        <p:spPr>
          <a:xfrm>
            <a:off x="984648" y="2745831"/>
            <a:ext cx="5333832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600" b="1" dirty="0">
                <a:latin typeface="Arial" panose="020B0604020202020204" pitchFamily="34" charset="0"/>
                <a:ea typeface="楷体" panose="02010609060101010101" pitchFamily="49" charset="-122"/>
              </a:rPr>
              <a:t>3.</a:t>
            </a:r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田字一共四笔。 （    ）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7663" name="文本框 27662"/>
          <p:cNvSpPr txBox="1"/>
          <p:nvPr/>
        </p:nvSpPr>
        <p:spPr>
          <a:xfrm>
            <a:off x="6670027" y="1966720"/>
            <a:ext cx="462306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+mn-ea"/>
              </a:rPr>
              <a:t>√</a:t>
            </a:r>
            <a:endParaRPr lang="zh-CN" altLang="en-US" sz="36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7665" name="文本框 27664"/>
          <p:cNvSpPr txBox="1"/>
          <p:nvPr/>
        </p:nvSpPr>
        <p:spPr>
          <a:xfrm>
            <a:off x="5230418" y="2707039"/>
            <a:ext cx="48955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+mn-ea"/>
              </a:rPr>
              <a:t>×</a:t>
            </a:r>
            <a:endParaRPr lang="zh-CN" altLang="en-US" sz="36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7667" name="文本框 27666"/>
          <p:cNvSpPr txBox="1"/>
          <p:nvPr/>
        </p:nvSpPr>
        <p:spPr>
          <a:xfrm>
            <a:off x="1038225" y="3450931"/>
            <a:ext cx="7186904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600" b="1" dirty="0">
                <a:latin typeface="Arial" panose="020B0604020202020204" pitchFamily="34" charset="0"/>
                <a:ea typeface="楷体" panose="02010609060101010101" pitchFamily="49" charset="-122"/>
              </a:rPr>
              <a:t>4.</a:t>
            </a:r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山的第二笔是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竖折”。 （    ）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7668" name="文本框 27667"/>
          <p:cNvSpPr txBox="1"/>
          <p:nvPr/>
        </p:nvSpPr>
        <p:spPr>
          <a:xfrm>
            <a:off x="7139202" y="3441405"/>
            <a:ext cx="462306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+mn-ea"/>
              </a:rPr>
              <a:t>√</a:t>
            </a:r>
            <a:endParaRPr lang="zh-CN" altLang="en-US" sz="36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7" name="对角圆角矩形 16"/>
          <p:cNvSpPr/>
          <p:nvPr/>
        </p:nvSpPr>
        <p:spPr>
          <a:xfrm>
            <a:off x="1032272" y="377427"/>
            <a:ext cx="3694509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六、</a:t>
            </a:r>
            <a:r>
              <a:rPr lang="zh-CN" altLang="en-US" sz="3600" b="1" noProof="1">
                <a:latin typeface="宋体" panose="02010600030101010101" pitchFamily="2" charset="-122"/>
              </a:rPr>
              <a:t>我是小法官。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7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3" grpId="0"/>
      <p:bldP spid="27665" grpId="0"/>
      <p:bldP spid="2766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对角圆角矩形 21"/>
          <p:cNvSpPr/>
          <p:nvPr/>
        </p:nvSpPr>
        <p:spPr>
          <a:xfrm>
            <a:off x="1423784" y="536377"/>
            <a:ext cx="3694509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七、看图写汉字。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631" y="1331985"/>
            <a:ext cx="6079980" cy="2269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3" name="文本框 28682"/>
          <p:cNvSpPr txBox="1"/>
          <p:nvPr/>
        </p:nvSpPr>
        <p:spPr>
          <a:xfrm>
            <a:off x="1681652" y="2580613"/>
            <a:ext cx="618415" cy="9002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5400" b="1" dirty="0" smtClean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山</a:t>
            </a:r>
            <a:endParaRPr lang="zh-CN" altLang="en-US" sz="54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1" name="文本框 28682"/>
          <p:cNvSpPr txBox="1"/>
          <p:nvPr/>
        </p:nvSpPr>
        <p:spPr>
          <a:xfrm>
            <a:off x="3170481" y="2634539"/>
            <a:ext cx="618415" cy="9002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5400" b="1" dirty="0" smtClean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日</a:t>
            </a:r>
            <a:endParaRPr lang="zh-CN" altLang="en-US" sz="54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3" name="文本框 28682"/>
          <p:cNvSpPr txBox="1"/>
          <p:nvPr/>
        </p:nvSpPr>
        <p:spPr>
          <a:xfrm>
            <a:off x="4499878" y="2647156"/>
            <a:ext cx="618415" cy="9002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5400" b="1" dirty="0" smtClean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田</a:t>
            </a:r>
            <a:endParaRPr lang="zh-CN" altLang="en-US" sz="54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4" name="文本框 28682"/>
          <p:cNvSpPr txBox="1"/>
          <p:nvPr/>
        </p:nvSpPr>
        <p:spPr>
          <a:xfrm>
            <a:off x="6101251" y="2651844"/>
            <a:ext cx="618415" cy="9002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5400" b="1" dirty="0" smtClean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人</a:t>
            </a:r>
            <a:endParaRPr lang="zh-CN" altLang="en-US" sz="54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/>
      <p:bldP spid="21" grpId="0"/>
      <p:bldP spid="23" grpId="0"/>
      <p:bldP spid="2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文本框 28676"/>
          <p:cNvSpPr txBox="1"/>
          <p:nvPr/>
        </p:nvSpPr>
        <p:spPr>
          <a:xfrm>
            <a:off x="776287" y="1121570"/>
            <a:ext cx="6257853" cy="62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丰（减一笔）</a:t>
            </a:r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：（    ）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8678" name="文本框 28677"/>
          <p:cNvSpPr txBox="1"/>
          <p:nvPr/>
        </p:nvSpPr>
        <p:spPr>
          <a:xfrm>
            <a:off x="4489169" y="1121569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三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8679" name="文本框 28678"/>
          <p:cNvSpPr txBox="1"/>
          <p:nvPr/>
        </p:nvSpPr>
        <p:spPr>
          <a:xfrm>
            <a:off x="776288" y="1714501"/>
            <a:ext cx="6546824" cy="62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口（加一笔）：</a:t>
            </a:r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（    ）（    ）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8680" name="文本框 28679"/>
          <p:cNvSpPr txBox="1"/>
          <p:nvPr/>
        </p:nvSpPr>
        <p:spPr>
          <a:xfrm>
            <a:off x="776288" y="2256235"/>
            <a:ext cx="7948612" cy="11772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日（加一笔）：</a:t>
            </a:r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（    ）（    ）（    ）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8681" name="文本框 28680"/>
          <p:cNvSpPr txBox="1"/>
          <p:nvPr/>
        </p:nvSpPr>
        <p:spPr>
          <a:xfrm>
            <a:off x="776287" y="2903935"/>
            <a:ext cx="6257853" cy="62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田（减一笔）：</a:t>
            </a:r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（    ）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8682" name="文本框 28681"/>
          <p:cNvSpPr txBox="1"/>
          <p:nvPr/>
        </p:nvSpPr>
        <p:spPr>
          <a:xfrm>
            <a:off x="776287" y="3498058"/>
            <a:ext cx="6257853" cy="62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禾（减一笔）：</a:t>
            </a:r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（    ）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8683" name="文本框 28682"/>
          <p:cNvSpPr txBox="1"/>
          <p:nvPr/>
        </p:nvSpPr>
        <p:spPr>
          <a:xfrm>
            <a:off x="776287" y="4093370"/>
            <a:ext cx="7696691" cy="11772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十（加一笔）：</a:t>
            </a:r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（    ）（    ）（    ）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8685" name="文本框 28684"/>
          <p:cNvSpPr txBox="1"/>
          <p:nvPr/>
        </p:nvSpPr>
        <p:spPr>
          <a:xfrm>
            <a:off x="4479644" y="1701569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日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8686" name="文本框 28685"/>
          <p:cNvSpPr txBox="1"/>
          <p:nvPr/>
        </p:nvSpPr>
        <p:spPr>
          <a:xfrm>
            <a:off x="4553743" y="2810040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日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8687" name="文本框 28686"/>
          <p:cNvSpPr txBox="1"/>
          <p:nvPr/>
        </p:nvSpPr>
        <p:spPr>
          <a:xfrm>
            <a:off x="4497155" y="2207584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白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8688" name="文本框 28687"/>
          <p:cNvSpPr txBox="1"/>
          <p:nvPr/>
        </p:nvSpPr>
        <p:spPr>
          <a:xfrm>
            <a:off x="4553743" y="3498057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木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8689" name="文本框 28688"/>
          <p:cNvSpPr txBox="1"/>
          <p:nvPr/>
        </p:nvSpPr>
        <p:spPr>
          <a:xfrm>
            <a:off x="4472453" y="4049481"/>
            <a:ext cx="73000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土 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8690" name="文本框 28689"/>
          <p:cNvSpPr txBox="1"/>
          <p:nvPr/>
        </p:nvSpPr>
        <p:spPr>
          <a:xfrm>
            <a:off x="5775723" y="1701568"/>
            <a:ext cx="73000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中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8691" name="文本框 28690"/>
          <p:cNvSpPr txBox="1"/>
          <p:nvPr/>
        </p:nvSpPr>
        <p:spPr>
          <a:xfrm>
            <a:off x="5834227" y="2207584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甲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8692" name="文本框 28691"/>
          <p:cNvSpPr txBox="1"/>
          <p:nvPr/>
        </p:nvSpPr>
        <p:spPr>
          <a:xfrm>
            <a:off x="7374509" y="1701501"/>
            <a:ext cx="686730" cy="11772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由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8693" name="文本框 28692"/>
          <p:cNvSpPr txBox="1"/>
          <p:nvPr/>
        </p:nvSpPr>
        <p:spPr>
          <a:xfrm>
            <a:off x="5853578" y="4049481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士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8694" name="文本框 28693"/>
          <p:cNvSpPr txBox="1"/>
          <p:nvPr/>
        </p:nvSpPr>
        <p:spPr>
          <a:xfrm>
            <a:off x="7334716" y="4049481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千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2" name="对角圆角矩形 21"/>
          <p:cNvSpPr/>
          <p:nvPr/>
        </p:nvSpPr>
        <p:spPr>
          <a:xfrm>
            <a:off x="732058" y="364927"/>
            <a:ext cx="5011517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defRPr/>
            </a:pPr>
            <a:r>
              <a:rPr lang="zh-CN" altLang="en-US" sz="3600" b="1" noProof="1">
                <a:latin typeface="宋体" panose="02010600030101010101" pitchFamily="2" charset="-122"/>
              </a:rPr>
              <a:t>八</a:t>
            </a:r>
            <a:r>
              <a:rPr lang="zh-CN" altLang="en-US" sz="3600" b="1" noProof="1" smtClean="0">
                <a:latin typeface="宋体" panose="02010600030101010101" pitchFamily="2" charset="-122"/>
              </a:rPr>
              <a:t>、</a:t>
            </a:r>
            <a:r>
              <a:rPr lang="zh-CN" altLang="en-US" sz="3600" b="1" noProof="1">
                <a:latin typeface="宋体" panose="02010600030101010101" pitchFamily="2" charset="-122"/>
              </a:rPr>
              <a:t>加一加，减一减。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8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8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8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8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86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86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8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/>
      <p:bldP spid="28686" grpId="0"/>
      <p:bldP spid="28687" grpId="0"/>
      <p:bldP spid="2868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6" name="Group 8"/>
          <p:cNvGrpSpPr/>
          <p:nvPr/>
        </p:nvGrpSpPr>
        <p:grpSpPr>
          <a:xfrm>
            <a:off x="1820849" y="883003"/>
            <a:ext cx="1045600" cy="1109526"/>
            <a:chOff x="0" y="0"/>
            <a:chExt cx="1111" cy="1319"/>
          </a:xfrm>
        </p:grpSpPr>
        <p:pic>
          <p:nvPicPr>
            <p:cNvPr id="62467" name="Picture 9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2468" name="Rectangle 10"/>
            <p:cNvSpPr/>
            <p:nvPr/>
          </p:nvSpPr>
          <p:spPr>
            <a:xfrm>
              <a:off x="341" y="479"/>
              <a:ext cx="491" cy="84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defTabSz="514350"/>
              <a:r>
                <a:rPr lang="zh-CN" altLang="en-US" sz="4500" b="1" dirty="0">
                  <a:solidFill>
                    <a:srgbClr val="0000FF"/>
                  </a:solidFill>
                  <a:latin typeface="Arial" panose="020B0604020202020204" pitchFamily="34" charset="0"/>
                  <a:ea typeface="楷体" panose="02010609060101010101" pitchFamily="49" charset="-122"/>
                </a:rPr>
                <a:t>手</a:t>
              </a:r>
              <a:endParaRPr lang="zh-CN" altLang="en-US" sz="4500" b="1" dirty="0">
                <a:solidFill>
                  <a:srgbClr val="0000FF"/>
                </a:solidFill>
                <a:latin typeface="Arial" panose="020B0604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96267" name="Group 11"/>
          <p:cNvGrpSpPr/>
          <p:nvPr/>
        </p:nvGrpSpPr>
        <p:grpSpPr>
          <a:xfrm>
            <a:off x="3406754" y="884881"/>
            <a:ext cx="985809" cy="1126570"/>
            <a:chOff x="0" y="0"/>
            <a:chExt cx="1126" cy="1281"/>
          </a:xfrm>
        </p:grpSpPr>
        <p:pic>
          <p:nvPicPr>
            <p:cNvPr id="62470" name="Picture 12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2471" name="Rectangle 13"/>
            <p:cNvSpPr/>
            <p:nvPr/>
          </p:nvSpPr>
          <p:spPr>
            <a:xfrm>
              <a:off x="341" y="477"/>
              <a:ext cx="785" cy="8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defTabSz="514350"/>
              <a:r>
                <a:rPr lang="zh-CN" altLang="en-US" sz="4500" b="1" dirty="0">
                  <a:solidFill>
                    <a:srgbClr val="0000FF"/>
                  </a:solidFill>
                  <a:latin typeface="Century Gothic" panose="020B0502020202020204" pitchFamily="34" charset="0"/>
                  <a:ea typeface="楷体" panose="02010609060101010101" pitchFamily="49" charset="-122"/>
                </a:rPr>
                <a:t>足</a:t>
              </a:r>
              <a:endParaRPr lang="zh-CN" altLang="en-US" sz="4500" b="1" dirty="0">
                <a:solidFill>
                  <a:srgbClr val="0000FF"/>
                </a:solidFill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62472" name="Group 14"/>
          <p:cNvGrpSpPr/>
          <p:nvPr/>
        </p:nvGrpSpPr>
        <p:grpSpPr>
          <a:xfrm>
            <a:off x="5158219" y="938772"/>
            <a:ext cx="985809" cy="1118604"/>
            <a:chOff x="0" y="0"/>
            <a:chExt cx="1126" cy="1299"/>
          </a:xfrm>
        </p:grpSpPr>
        <p:pic>
          <p:nvPicPr>
            <p:cNvPr id="62473" name="Picture 15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2474" name="Rectangle 16"/>
            <p:cNvSpPr/>
            <p:nvPr/>
          </p:nvSpPr>
          <p:spPr>
            <a:xfrm>
              <a:off x="341" y="478"/>
              <a:ext cx="785" cy="82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defTabSz="514350"/>
              <a:r>
                <a:rPr lang="zh-CN" altLang="en-US" sz="4500" b="1" dirty="0">
                  <a:solidFill>
                    <a:srgbClr val="0000FF"/>
                  </a:solidFill>
                  <a:latin typeface="Century Gothic" panose="020B0502020202020204" pitchFamily="34" charset="0"/>
                  <a:ea typeface="楷体" panose="02010609060101010101" pitchFamily="49" charset="-122"/>
                </a:rPr>
                <a:t>日</a:t>
              </a:r>
              <a:endParaRPr lang="zh-CN" altLang="en-US" sz="4500" b="1" dirty="0">
                <a:solidFill>
                  <a:srgbClr val="0000FF"/>
                </a:solidFill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62475" name="Group 17"/>
          <p:cNvGrpSpPr/>
          <p:nvPr/>
        </p:nvGrpSpPr>
        <p:grpSpPr>
          <a:xfrm>
            <a:off x="1762061" y="1908173"/>
            <a:ext cx="1009138" cy="1099098"/>
            <a:chOff x="0" y="0"/>
            <a:chExt cx="1111" cy="1340"/>
          </a:xfrm>
        </p:grpSpPr>
        <p:pic>
          <p:nvPicPr>
            <p:cNvPr id="62476" name="Picture 18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2477" name="Rectangle 19"/>
            <p:cNvSpPr/>
            <p:nvPr/>
          </p:nvSpPr>
          <p:spPr>
            <a:xfrm>
              <a:off x="341" y="478"/>
              <a:ext cx="491" cy="86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defTabSz="514350"/>
              <a:r>
                <a:rPr lang="zh-CN" altLang="en-US" sz="4500" b="1" dirty="0">
                  <a:solidFill>
                    <a:srgbClr val="0000FF"/>
                  </a:solidFill>
                  <a:latin typeface="Century Gothic" panose="020B0502020202020204" pitchFamily="34" charset="0"/>
                  <a:ea typeface="楷体" panose="02010609060101010101" pitchFamily="49" charset="-122"/>
                </a:rPr>
                <a:t>山</a:t>
              </a:r>
              <a:endParaRPr lang="zh-CN" altLang="en-US" sz="4500" b="1" dirty="0">
                <a:solidFill>
                  <a:srgbClr val="0000FF"/>
                </a:solidFill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62478" name="Group 20"/>
          <p:cNvGrpSpPr/>
          <p:nvPr/>
        </p:nvGrpSpPr>
        <p:grpSpPr>
          <a:xfrm>
            <a:off x="1712501" y="2932558"/>
            <a:ext cx="1045601" cy="1081566"/>
            <a:chOff x="0" y="0"/>
            <a:chExt cx="1111" cy="1375"/>
          </a:xfrm>
        </p:grpSpPr>
        <p:pic>
          <p:nvPicPr>
            <p:cNvPr id="62479" name="Picture 21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2480" name="Rectangle 22"/>
            <p:cNvSpPr/>
            <p:nvPr/>
          </p:nvSpPr>
          <p:spPr>
            <a:xfrm>
              <a:off x="341" y="476"/>
              <a:ext cx="731" cy="8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defTabSz="514350"/>
              <a:r>
                <a:rPr lang="zh-CN" altLang="en-US" sz="4500" b="1" dirty="0">
                  <a:solidFill>
                    <a:srgbClr val="0000FF"/>
                  </a:solidFill>
                  <a:latin typeface="Century Gothic" panose="020B0502020202020204" pitchFamily="34" charset="0"/>
                  <a:ea typeface="楷体" panose="02010609060101010101" pitchFamily="49" charset="-122"/>
                </a:rPr>
                <a:t>白</a:t>
              </a:r>
              <a:endParaRPr lang="zh-CN" altLang="en-US" sz="4500" b="1" dirty="0">
                <a:solidFill>
                  <a:srgbClr val="0000FF"/>
                </a:solidFill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62481" name="Group 23"/>
          <p:cNvGrpSpPr/>
          <p:nvPr/>
        </p:nvGrpSpPr>
        <p:grpSpPr>
          <a:xfrm>
            <a:off x="5156771" y="2108210"/>
            <a:ext cx="972677" cy="948012"/>
            <a:chOff x="0" y="0"/>
            <a:chExt cx="1111" cy="1111"/>
          </a:xfrm>
        </p:grpSpPr>
        <p:pic>
          <p:nvPicPr>
            <p:cNvPr id="62482" name="Picture 24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2483" name="Rectangle 25"/>
            <p:cNvSpPr/>
            <p:nvPr/>
          </p:nvSpPr>
          <p:spPr>
            <a:xfrm>
              <a:off x="341" y="266"/>
              <a:ext cx="497" cy="82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defTabSz="514350"/>
              <a:r>
                <a:rPr lang="zh-CN" altLang="en-US" sz="45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禾</a:t>
              </a:r>
              <a:endParaRPr lang="zh-CN" altLang="en-US" sz="45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2484" name="Group 26"/>
          <p:cNvGrpSpPr/>
          <p:nvPr/>
        </p:nvGrpSpPr>
        <p:grpSpPr>
          <a:xfrm>
            <a:off x="5158219" y="2928989"/>
            <a:ext cx="985809" cy="1049191"/>
            <a:chOff x="0" y="0"/>
            <a:chExt cx="1126" cy="1202"/>
          </a:xfrm>
        </p:grpSpPr>
        <p:pic>
          <p:nvPicPr>
            <p:cNvPr id="62485" name="Picture 27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2486" name="Rectangle 28"/>
            <p:cNvSpPr/>
            <p:nvPr/>
          </p:nvSpPr>
          <p:spPr>
            <a:xfrm>
              <a:off x="341" y="392"/>
              <a:ext cx="785" cy="8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defTabSz="514350"/>
              <a:r>
                <a:rPr lang="zh-CN" altLang="en-US" sz="4500" b="1" dirty="0">
                  <a:solidFill>
                    <a:srgbClr val="0000FF"/>
                  </a:solidFill>
                  <a:latin typeface="Century Gothic" panose="020B0502020202020204" pitchFamily="34" charset="0"/>
                  <a:ea typeface="楷体" panose="02010609060101010101" pitchFamily="49" charset="-122"/>
                </a:rPr>
                <a:t>耳</a:t>
              </a:r>
              <a:endParaRPr lang="zh-CN" altLang="en-US" sz="4500" b="1" dirty="0">
                <a:solidFill>
                  <a:srgbClr val="0000FF"/>
                </a:solidFill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96285" name="Group 29"/>
          <p:cNvGrpSpPr/>
          <p:nvPr/>
        </p:nvGrpSpPr>
        <p:grpSpPr>
          <a:xfrm>
            <a:off x="6622454" y="1050432"/>
            <a:ext cx="972677" cy="1645526"/>
            <a:chOff x="0" y="0"/>
            <a:chExt cx="1111" cy="2033"/>
          </a:xfrm>
        </p:grpSpPr>
        <p:pic>
          <p:nvPicPr>
            <p:cNvPr id="62488" name="Picture 30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2489" name="Rectangle 31"/>
            <p:cNvSpPr/>
            <p:nvPr/>
          </p:nvSpPr>
          <p:spPr>
            <a:xfrm>
              <a:off x="341" y="458"/>
              <a:ext cx="409" cy="157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defTabSz="514350"/>
              <a:r>
                <a:rPr lang="zh-CN" altLang="en-US" sz="45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子</a:t>
              </a:r>
              <a:endParaRPr lang="zh-CN" altLang="en-US" sz="45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defTabSz="514350"/>
              <a:endParaRPr lang="zh-CN" altLang="en-US" sz="41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96288" name="Group 32"/>
          <p:cNvGrpSpPr/>
          <p:nvPr/>
        </p:nvGrpSpPr>
        <p:grpSpPr>
          <a:xfrm>
            <a:off x="3298407" y="1906514"/>
            <a:ext cx="985809" cy="1084061"/>
            <a:chOff x="0" y="0"/>
            <a:chExt cx="1126" cy="1374"/>
          </a:xfrm>
        </p:grpSpPr>
        <p:pic>
          <p:nvPicPr>
            <p:cNvPr id="62491" name="Picture 33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2492" name="Rectangle 34"/>
            <p:cNvSpPr/>
            <p:nvPr/>
          </p:nvSpPr>
          <p:spPr>
            <a:xfrm>
              <a:off x="341" y="478"/>
              <a:ext cx="785" cy="89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defTabSz="514350"/>
              <a:r>
                <a:rPr lang="zh-CN" altLang="en-US" sz="4500" b="1" dirty="0">
                  <a:solidFill>
                    <a:srgbClr val="0000FF"/>
                  </a:solidFill>
                  <a:latin typeface="Century Gothic" panose="020B0502020202020204" pitchFamily="34" charset="0"/>
                  <a:ea typeface="楷体" panose="02010609060101010101" pitchFamily="49" charset="-122"/>
                </a:rPr>
                <a:t>上</a:t>
              </a:r>
              <a:endParaRPr lang="zh-CN" altLang="en-US" sz="4500" b="1" dirty="0">
                <a:solidFill>
                  <a:srgbClr val="0000FF"/>
                </a:solidFill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96291" name="Group 35"/>
          <p:cNvGrpSpPr/>
          <p:nvPr/>
        </p:nvGrpSpPr>
        <p:grpSpPr>
          <a:xfrm>
            <a:off x="6623902" y="1962415"/>
            <a:ext cx="985809" cy="1094330"/>
            <a:chOff x="0" y="0"/>
            <a:chExt cx="1126" cy="1348"/>
          </a:xfrm>
        </p:grpSpPr>
        <p:pic>
          <p:nvPicPr>
            <p:cNvPr id="62494" name="Picture 36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2495" name="Rectangle 37"/>
            <p:cNvSpPr/>
            <p:nvPr/>
          </p:nvSpPr>
          <p:spPr>
            <a:xfrm>
              <a:off x="341" y="477"/>
              <a:ext cx="785" cy="87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defTabSz="514350"/>
              <a:r>
                <a:rPr lang="zh-CN" altLang="en-US" sz="4500" b="1" dirty="0">
                  <a:solidFill>
                    <a:srgbClr val="0000FF"/>
                  </a:solidFill>
                  <a:latin typeface="Century Gothic" panose="020B0502020202020204" pitchFamily="34" charset="0"/>
                  <a:ea typeface="楷体" panose="02010609060101010101" pitchFamily="49" charset="-122"/>
                </a:rPr>
                <a:t>田</a:t>
              </a:r>
              <a:endParaRPr lang="zh-CN" altLang="en-US" sz="4500" b="1" dirty="0">
                <a:solidFill>
                  <a:srgbClr val="0000FF"/>
                </a:solidFill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96294" name="Group 38"/>
          <p:cNvGrpSpPr/>
          <p:nvPr/>
        </p:nvGrpSpPr>
        <p:grpSpPr>
          <a:xfrm>
            <a:off x="3243381" y="2934628"/>
            <a:ext cx="972677" cy="1100340"/>
            <a:chOff x="0" y="0"/>
            <a:chExt cx="1111" cy="1331"/>
          </a:xfrm>
        </p:grpSpPr>
        <p:pic>
          <p:nvPicPr>
            <p:cNvPr id="62497" name="Picture 39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2498" name="Rectangle 40"/>
            <p:cNvSpPr/>
            <p:nvPr/>
          </p:nvSpPr>
          <p:spPr>
            <a:xfrm>
              <a:off x="341" y="476"/>
              <a:ext cx="465" cy="85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defTabSz="514350"/>
              <a:r>
                <a:rPr lang="zh-CN" altLang="en-US" sz="4500" b="1" dirty="0">
                  <a:solidFill>
                    <a:srgbClr val="0000FF"/>
                  </a:solidFill>
                  <a:latin typeface="Century Gothic" panose="020B0502020202020204" pitchFamily="34" charset="0"/>
                  <a:ea typeface="楷体" panose="02010609060101010101" pitchFamily="49" charset="-122"/>
                </a:rPr>
                <a:t>云</a:t>
              </a:r>
              <a:endParaRPr lang="zh-CN" altLang="en-US" sz="4500" b="1" dirty="0">
                <a:solidFill>
                  <a:srgbClr val="0000FF"/>
                </a:solidFill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96297" name="Group 41"/>
          <p:cNvGrpSpPr/>
          <p:nvPr/>
        </p:nvGrpSpPr>
        <p:grpSpPr>
          <a:xfrm>
            <a:off x="6677223" y="2928989"/>
            <a:ext cx="972677" cy="1049192"/>
            <a:chOff x="0" y="0"/>
            <a:chExt cx="1111" cy="1202"/>
          </a:xfrm>
        </p:grpSpPr>
        <p:pic>
          <p:nvPicPr>
            <p:cNvPr id="62500" name="Picture 42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2501" name="Rectangle 43"/>
            <p:cNvSpPr/>
            <p:nvPr/>
          </p:nvSpPr>
          <p:spPr>
            <a:xfrm>
              <a:off x="323" y="392"/>
              <a:ext cx="785" cy="8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defTabSz="514350"/>
              <a:r>
                <a:rPr lang="zh-CN" altLang="en-US" sz="4500" b="1" dirty="0">
                  <a:solidFill>
                    <a:srgbClr val="0000FF"/>
                  </a:solidFill>
                  <a:latin typeface="Century Gothic" panose="020B0502020202020204" pitchFamily="34" charset="0"/>
                  <a:ea typeface="楷体" panose="02010609060101010101" pitchFamily="49" charset="-122"/>
                </a:rPr>
                <a:t>朵</a:t>
              </a:r>
              <a:endParaRPr lang="zh-CN" altLang="en-US" sz="4500" b="1" dirty="0">
                <a:solidFill>
                  <a:srgbClr val="0000FF"/>
                </a:solidFill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62502" name="Group 44"/>
          <p:cNvGrpSpPr/>
          <p:nvPr/>
        </p:nvGrpSpPr>
        <p:grpSpPr>
          <a:xfrm>
            <a:off x="1758041" y="4064897"/>
            <a:ext cx="972677" cy="1049673"/>
            <a:chOff x="0" y="0"/>
            <a:chExt cx="1111" cy="1459"/>
          </a:xfrm>
        </p:grpSpPr>
        <p:pic>
          <p:nvPicPr>
            <p:cNvPr id="62503" name="Picture 45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2504" name="Rectangle 46"/>
            <p:cNvSpPr/>
            <p:nvPr/>
          </p:nvSpPr>
          <p:spPr>
            <a:xfrm>
              <a:off x="341" y="476"/>
              <a:ext cx="289" cy="98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defTabSz="514350"/>
              <a:r>
                <a:rPr lang="zh-CN" altLang="en-US" sz="4500" b="1" dirty="0">
                  <a:solidFill>
                    <a:srgbClr val="0000FF"/>
                  </a:solidFill>
                  <a:latin typeface="Century Gothic" panose="020B0502020202020204" pitchFamily="34" charset="0"/>
                  <a:ea typeface="楷体" panose="02010609060101010101" pitchFamily="49" charset="-122"/>
                </a:rPr>
                <a:t>火</a:t>
              </a:r>
              <a:endParaRPr lang="zh-CN" altLang="en-US" sz="4500" b="1" dirty="0">
                <a:solidFill>
                  <a:srgbClr val="0000FF"/>
                </a:solidFill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62505" name="Group 47"/>
          <p:cNvGrpSpPr/>
          <p:nvPr/>
        </p:nvGrpSpPr>
        <p:grpSpPr>
          <a:xfrm>
            <a:off x="5211797" y="3911100"/>
            <a:ext cx="985809" cy="1123405"/>
            <a:chOff x="0" y="0"/>
            <a:chExt cx="1126" cy="1286"/>
          </a:xfrm>
        </p:grpSpPr>
        <p:pic>
          <p:nvPicPr>
            <p:cNvPr id="62506" name="Picture 48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2507" name="Rectangle 49"/>
            <p:cNvSpPr/>
            <p:nvPr/>
          </p:nvSpPr>
          <p:spPr>
            <a:xfrm>
              <a:off x="341" y="477"/>
              <a:ext cx="785" cy="80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defTabSz="514350"/>
              <a:r>
                <a:rPr lang="zh-CN" altLang="en-US" sz="4500" b="1" dirty="0">
                  <a:solidFill>
                    <a:srgbClr val="0000FF"/>
                  </a:solidFill>
                  <a:latin typeface="Century Gothic" panose="020B0502020202020204" pitchFamily="34" charset="0"/>
                  <a:ea typeface="楷体" panose="02010609060101010101" pitchFamily="49" charset="-122"/>
                </a:rPr>
                <a:t>大</a:t>
              </a:r>
              <a:endParaRPr lang="zh-CN" altLang="en-US" sz="4500" b="1" dirty="0">
                <a:solidFill>
                  <a:srgbClr val="0000FF"/>
                </a:solidFill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96306" name="Group 50"/>
          <p:cNvGrpSpPr/>
          <p:nvPr/>
        </p:nvGrpSpPr>
        <p:grpSpPr>
          <a:xfrm>
            <a:off x="3296959" y="3958911"/>
            <a:ext cx="972677" cy="1081874"/>
            <a:chOff x="0" y="0"/>
            <a:chExt cx="1111" cy="1374"/>
          </a:xfrm>
        </p:grpSpPr>
        <p:pic>
          <p:nvPicPr>
            <p:cNvPr id="62509" name="Picture 51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2510" name="Rectangle 52"/>
            <p:cNvSpPr/>
            <p:nvPr/>
          </p:nvSpPr>
          <p:spPr>
            <a:xfrm>
              <a:off x="341" y="476"/>
              <a:ext cx="436" cy="89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defTabSz="514350"/>
              <a:r>
                <a:rPr lang="zh-CN" altLang="en-US" sz="4500" b="1" dirty="0">
                  <a:solidFill>
                    <a:srgbClr val="0000FF"/>
                  </a:solidFill>
                  <a:latin typeface="Century Gothic" panose="020B0502020202020204" pitchFamily="34" charset="0"/>
                  <a:ea typeface="楷体" panose="02010609060101010101" pitchFamily="49" charset="-122"/>
                </a:rPr>
                <a:t>山</a:t>
              </a:r>
              <a:endParaRPr lang="zh-CN" altLang="en-US" sz="4500" b="1" dirty="0">
                <a:solidFill>
                  <a:srgbClr val="0000FF"/>
                </a:solidFill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96309" name="Group 53"/>
          <p:cNvGrpSpPr/>
          <p:nvPr/>
        </p:nvGrpSpPr>
        <p:grpSpPr>
          <a:xfrm>
            <a:off x="6732249" y="3963587"/>
            <a:ext cx="985809" cy="1124295"/>
            <a:chOff x="0" y="0"/>
            <a:chExt cx="1126" cy="1286"/>
          </a:xfrm>
        </p:grpSpPr>
        <p:pic>
          <p:nvPicPr>
            <p:cNvPr id="62512" name="Picture 54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2513" name="Rectangle 55"/>
            <p:cNvSpPr/>
            <p:nvPr/>
          </p:nvSpPr>
          <p:spPr>
            <a:xfrm>
              <a:off x="341" y="477"/>
              <a:ext cx="785" cy="80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defTabSz="514350"/>
              <a:r>
                <a:rPr lang="zh-CN" altLang="en-US" sz="4500" b="1" dirty="0">
                  <a:solidFill>
                    <a:srgbClr val="0000FF"/>
                  </a:solidFill>
                  <a:latin typeface="Century Gothic" panose="020B0502020202020204" pitchFamily="34" charset="0"/>
                  <a:ea typeface="楷体" panose="02010609060101010101" pitchFamily="49" charset="-122"/>
                </a:rPr>
                <a:t>口</a:t>
              </a:r>
              <a:endParaRPr lang="zh-CN" altLang="en-US" sz="4500" b="1" dirty="0">
                <a:solidFill>
                  <a:srgbClr val="0000FF"/>
                </a:solidFill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sp>
        <p:nvSpPr>
          <p:cNvPr id="53" name="对角圆角矩形 52"/>
          <p:cNvSpPr/>
          <p:nvPr/>
        </p:nvSpPr>
        <p:spPr>
          <a:xfrm>
            <a:off x="257175" y="250442"/>
            <a:ext cx="4983197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九、组一组，读一读。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7.40741E-7 L -0.08663 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62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88 -0.014353 L -0.082539 -0.01134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6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L -0.07865 0.0060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62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72 0.017132 L -0.086561 0.019670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6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22222E-6 L -0.07865 0.0039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6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0.00786 L -0.08663 0.0115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62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22222E-6 L -0.07865 0.0039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63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22222E-6 L -0.07865 0.0039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963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对角圆角矩形 52"/>
          <p:cNvSpPr/>
          <p:nvPr/>
        </p:nvSpPr>
        <p:spPr>
          <a:xfrm>
            <a:off x="295276" y="349171"/>
            <a:ext cx="4995704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十、给下列生字组词。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198" y="1184220"/>
            <a:ext cx="1029543" cy="1192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806" y="2510514"/>
            <a:ext cx="952327" cy="121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345" y="3585486"/>
            <a:ext cx="1012384" cy="114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直接连接符 2"/>
          <p:cNvCxnSpPr/>
          <p:nvPr/>
        </p:nvCxnSpPr>
        <p:spPr>
          <a:xfrm>
            <a:off x="2274073" y="2011680"/>
            <a:ext cx="131991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4288"/>
          <p:cNvSpPr txBox="1"/>
          <p:nvPr/>
        </p:nvSpPr>
        <p:spPr>
          <a:xfrm>
            <a:off x="2390937" y="1358170"/>
            <a:ext cx="1065035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目光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8" name="直接连接符 57"/>
          <p:cNvCxnSpPr/>
          <p:nvPr/>
        </p:nvCxnSpPr>
        <p:spPr>
          <a:xfrm>
            <a:off x="4072325" y="2014548"/>
            <a:ext cx="131991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4288"/>
          <p:cNvSpPr txBox="1"/>
          <p:nvPr/>
        </p:nvSpPr>
        <p:spPr>
          <a:xfrm>
            <a:off x="4199765" y="1358170"/>
            <a:ext cx="1065035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注目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60" name="直接连接符 59"/>
          <p:cNvCxnSpPr/>
          <p:nvPr/>
        </p:nvCxnSpPr>
        <p:spPr>
          <a:xfrm>
            <a:off x="2276539" y="3113034"/>
            <a:ext cx="131991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>
            <a:off x="4074791" y="3115902"/>
            <a:ext cx="131991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>
            <a:off x="2263495" y="4307055"/>
            <a:ext cx="131991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>
            <a:off x="4061747" y="4309923"/>
            <a:ext cx="131991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文本框 54288"/>
          <p:cNvSpPr txBox="1"/>
          <p:nvPr/>
        </p:nvSpPr>
        <p:spPr>
          <a:xfrm>
            <a:off x="2397519" y="2489786"/>
            <a:ext cx="1065035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口水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文本框 54288"/>
          <p:cNvSpPr txBox="1"/>
          <p:nvPr/>
        </p:nvSpPr>
        <p:spPr>
          <a:xfrm>
            <a:off x="4206347" y="2489786"/>
            <a:ext cx="1065035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大口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文本框 54288"/>
          <p:cNvSpPr txBox="1"/>
          <p:nvPr/>
        </p:nvSpPr>
        <p:spPr>
          <a:xfrm>
            <a:off x="2390935" y="3585486"/>
            <a:ext cx="1065035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大手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文本框 54288"/>
          <p:cNvSpPr txBox="1"/>
          <p:nvPr/>
        </p:nvSpPr>
        <p:spPr>
          <a:xfrm>
            <a:off x="4199763" y="3585486"/>
            <a:ext cx="1065035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小手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9" grpId="0"/>
      <p:bldP spid="64" grpId="0"/>
      <p:bldP spid="65" grpId="0"/>
      <p:bldP spid="66" grpId="0"/>
      <p:bldP spid="6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1"/>
          <p:cNvSpPr txBox="1"/>
          <p:nvPr/>
        </p:nvSpPr>
        <p:spPr>
          <a:xfrm>
            <a:off x="1044179" y="1275160"/>
            <a:ext cx="7055644" cy="269496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掌握了这一单元的生字后，我们再一起看一看本单元有哪些需要掌握的词语吧！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0931" y="1384191"/>
            <a:ext cx="2964273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表示人称的词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2" name="文本框 54288"/>
          <p:cNvSpPr txBox="1"/>
          <p:nvPr/>
        </p:nvSpPr>
        <p:spPr>
          <a:xfrm>
            <a:off x="4164077" y="1406402"/>
            <a:ext cx="1993174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你 我 他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00930" y="2347624"/>
            <a:ext cx="2964274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表示数目的词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文本框 54288"/>
          <p:cNvSpPr txBox="1"/>
          <p:nvPr/>
        </p:nvSpPr>
        <p:spPr>
          <a:xfrm>
            <a:off x="4289967" y="2369835"/>
            <a:ext cx="3903954" cy="117724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marL="742950" indent="-742950">
              <a:buAutoNum type="ea1ChsPlain"/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二 三 四 五  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六 七 八 九 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00931" y="3756300"/>
            <a:ext cx="3427541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反义词组成的词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6" name="文本框 54288"/>
          <p:cNvSpPr txBox="1"/>
          <p:nvPr/>
        </p:nvSpPr>
        <p:spPr>
          <a:xfrm>
            <a:off x="4195606" y="3770560"/>
            <a:ext cx="3382977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天地 上下 日月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" name="组合 3"/>
          <p:cNvGrpSpPr/>
          <p:nvPr/>
        </p:nvGrpSpPr>
        <p:grpSpPr>
          <a:xfrm>
            <a:off x="-70527" y="500023"/>
            <a:ext cx="1884998" cy="399636"/>
            <a:chOff x="458" y="988"/>
            <a:chExt cx="4134" cy="9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流程图: 延期 11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sp>
          <p:nvSpPr>
            <p:cNvPr id="13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93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 fontAlgn="auto"/>
              <a:r>
                <a:rPr lang="zh-CN" altLang="en-US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词语积累</a:t>
              </a:r>
              <a:endParaRPr lang="en-US" altLang="zh-CN" sz="21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2" grpId="0"/>
      <p:bldP spid="33" grpId="0" animBg="1"/>
      <p:bldP spid="34" grpId="0"/>
      <p:bldP spid="35" grpId="0" animBg="1"/>
      <p:bldP spid="3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0927" y="628818"/>
            <a:ext cx="3890809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表示身体部位的词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2" name="文本框 54288"/>
          <p:cNvSpPr txBox="1"/>
          <p:nvPr/>
        </p:nvSpPr>
        <p:spPr>
          <a:xfrm>
            <a:off x="5038717" y="642972"/>
            <a:ext cx="3384581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口 耳 目 手 足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00929" y="2792897"/>
            <a:ext cx="2964274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表示天气的词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文本框 54288"/>
          <p:cNvSpPr txBox="1"/>
          <p:nvPr/>
        </p:nvSpPr>
        <p:spPr>
          <a:xfrm>
            <a:off x="4289966" y="2815108"/>
            <a:ext cx="1993174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云 雨 风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10214" y="3883520"/>
            <a:ext cx="2964274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表示动物的词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6" name="文本框 54288"/>
          <p:cNvSpPr txBox="1"/>
          <p:nvPr/>
        </p:nvSpPr>
        <p:spPr>
          <a:xfrm>
            <a:off x="4283343" y="3897780"/>
            <a:ext cx="1297471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鸟 虫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00927" y="1768503"/>
            <a:ext cx="2964274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表示动作的词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9" name="文本框 54288"/>
          <p:cNvSpPr txBox="1"/>
          <p:nvPr/>
        </p:nvSpPr>
        <p:spPr>
          <a:xfrm>
            <a:off x="4289964" y="1790714"/>
            <a:ext cx="1993174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坐 站 走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2" grpId="0"/>
      <p:bldP spid="33" grpId="0" animBg="1"/>
      <p:bldP spid="34" grpId="0"/>
      <p:bldP spid="35" grpId="0" animBg="1"/>
      <p:bldP spid="36" grpId="0"/>
      <p:bldP spid="38" grpId="0" animBg="1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3"/>
          <p:cNvGrpSpPr/>
          <p:nvPr/>
        </p:nvGrpSpPr>
        <p:grpSpPr>
          <a:xfrm>
            <a:off x="-70527" y="500024"/>
            <a:ext cx="1884998" cy="399635"/>
            <a:chOff x="458" y="988"/>
            <a:chExt cx="4134" cy="9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流程图: 延期 1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sp>
          <p:nvSpPr>
            <p:cNvPr id="16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93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 fontAlgn="auto"/>
              <a:r>
                <a:rPr lang="en-US" altLang="zh-CN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会认的字</a:t>
              </a:r>
              <a:endParaRPr lang="en-US" altLang="zh-CN" sz="21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3321" name="Text Box 11"/>
          <p:cNvSpPr txBox="1"/>
          <p:nvPr/>
        </p:nvSpPr>
        <p:spPr>
          <a:xfrm>
            <a:off x="898112" y="1164662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Text Box 11"/>
          <p:cNvSpPr txBox="1"/>
          <p:nvPr/>
        </p:nvSpPr>
        <p:spPr>
          <a:xfrm>
            <a:off x="2003012" y="1174187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Text Box 11"/>
          <p:cNvSpPr txBox="1"/>
          <p:nvPr/>
        </p:nvSpPr>
        <p:spPr>
          <a:xfrm>
            <a:off x="3069812" y="1183712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Text Box 11"/>
          <p:cNvSpPr txBox="1"/>
          <p:nvPr/>
        </p:nvSpPr>
        <p:spPr>
          <a:xfrm>
            <a:off x="4136612" y="1174187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Text Box 11"/>
          <p:cNvSpPr txBox="1"/>
          <p:nvPr/>
        </p:nvSpPr>
        <p:spPr>
          <a:xfrm>
            <a:off x="5241512" y="1183712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Text Box 11"/>
          <p:cNvSpPr txBox="1"/>
          <p:nvPr/>
        </p:nvSpPr>
        <p:spPr>
          <a:xfrm>
            <a:off x="6308312" y="1193237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" name="Text Box 11"/>
          <p:cNvSpPr txBox="1"/>
          <p:nvPr/>
        </p:nvSpPr>
        <p:spPr>
          <a:xfrm>
            <a:off x="898112" y="2317187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3" name="Text Box 11"/>
          <p:cNvSpPr txBox="1"/>
          <p:nvPr/>
        </p:nvSpPr>
        <p:spPr>
          <a:xfrm>
            <a:off x="2003012" y="2326712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4" name="Text Box 11"/>
          <p:cNvSpPr txBox="1"/>
          <p:nvPr/>
        </p:nvSpPr>
        <p:spPr>
          <a:xfrm>
            <a:off x="3069812" y="2336237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Text Box 11"/>
          <p:cNvSpPr txBox="1"/>
          <p:nvPr/>
        </p:nvSpPr>
        <p:spPr>
          <a:xfrm>
            <a:off x="4136612" y="2326712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Text Box 11"/>
          <p:cNvSpPr txBox="1"/>
          <p:nvPr/>
        </p:nvSpPr>
        <p:spPr>
          <a:xfrm>
            <a:off x="5241512" y="2336237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五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Text Box 11"/>
          <p:cNvSpPr txBox="1"/>
          <p:nvPr/>
        </p:nvSpPr>
        <p:spPr>
          <a:xfrm>
            <a:off x="6308312" y="2345762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8" name="Text Box 11"/>
          <p:cNvSpPr txBox="1"/>
          <p:nvPr/>
        </p:nvSpPr>
        <p:spPr>
          <a:xfrm>
            <a:off x="7356062" y="2355287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" name="Text Box 11"/>
          <p:cNvSpPr txBox="1"/>
          <p:nvPr/>
        </p:nvSpPr>
        <p:spPr>
          <a:xfrm>
            <a:off x="898112" y="3498287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口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0" name="Text Box 11"/>
          <p:cNvSpPr txBox="1"/>
          <p:nvPr/>
        </p:nvSpPr>
        <p:spPr>
          <a:xfrm>
            <a:off x="2003012" y="3507812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耳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" name="Text Box 11"/>
          <p:cNvSpPr txBox="1"/>
          <p:nvPr/>
        </p:nvSpPr>
        <p:spPr>
          <a:xfrm>
            <a:off x="3069812" y="3517337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目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2" name="Text Box 11"/>
          <p:cNvSpPr txBox="1"/>
          <p:nvPr/>
        </p:nvSpPr>
        <p:spPr>
          <a:xfrm>
            <a:off x="4136612" y="3507812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手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3" name="Text Box 11"/>
          <p:cNvSpPr txBox="1"/>
          <p:nvPr/>
        </p:nvSpPr>
        <p:spPr>
          <a:xfrm>
            <a:off x="5241512" y="3517337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足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4" name="Text Box 11"/>
          <p:cNvSpPr txBox="1"/>
          <p:nvPr/>
        </p:nvSpPr>
        <p:spPr>
          <a:xfrm>
            <a:off x="6308312" y="3526862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站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5" name="Text Box 11"/>
          <p:cNvSpPr txBox="1"/>
          <p:nvPr/>
        </p:nvSpPr>
        <p:spPr>
          <a:xfrm>
            <a:off x="7356062" y="3536387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坐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6" name="云形标注 75"/>
          <p:cNvSpPr/>
          <p:nvPr/>
        </p:nvSpPr>
        <p:spPr>
          <a:xfrm>
            <a:off x="4951786" y="144047"/>
            <a:ext cx="3150593" cy="1020615"/>
          </a:xfrm>
          <a:prstGeom prst="cloudCallout">
            <a:avLst>
              <a:gd name="adj1" fmla="val -67362"/>
              <a:gd name="adj2" fmla="val 51493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r>
              <a:rPr lang="zh-CN" altLang="en-US" sz="2100" b="1" dirty="0" smtClean="0">
                <a:solidFill>
                  <a:schemeClr val="tx1"/>
                </a:solidFill>
              </a:rPr>
              <a:t>你能把这些生字都读正确吗？</a:t>
            </a:r>
            <a:endParaRPr lang="zh-CN" altLang="en-US" sz="2100" b="1" dirty="0">
              <a:solidFill>
                <a:schemeClr val="tx1"/>
              </a:solidFill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2236" y1="92424" x2="42236" y2="92424"/>
                        <a14:foregroundMark x1="52174" y1="90152" x2="52174" y2="90152"/>
                        <a14:foregroundMark x1="60248" y1="90152" x2="60248" y2="90152"/>
                        <a14:foregroundMark x1="22981" y1="90152" x2="22981" y2="901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31" y="4222414"/>
            <a:ext cx="742581" cy="60833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1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2" name="文本框 55307"/>
          <p:cNvSpPr txBox="1"/>
          <p:nvPr/>
        </p:nvSpPr>
        <p:spPr>
          <a:xfrm>
            <a:off x="4739876" y="1707650"/>
            <a:ext cx="2839560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latin typeface="Arial" panose="020B0604020202020204" pitchFamily="34" charset="0"/>
                <a:ea typeface="楷体" panose="02010609060101010101" pitchFamily="49" charset="-122"/>
              </a:rPr>
              <a:t>（   ）个苹果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5306" name="文本框 55305"/>
          <p:cNvSpPr txBox="1"/>
          <p:nvPr/>
        </p:nvSpPr>
        <p:spPr>
          <a:xfrm>
            <a:off x="5189044" y="1666071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九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60429" name="文本框 55335"/>
          <p:cNvSpPr txBox="1"/>
          <p:nvPr/>
        </p:nvSpPr>
        <p:spPr>
          <a:xfrm>
            <a:off x="1327565" y="4307909"/>
            <a:ext cx="2839560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latin typeface="Arial" panose="020B0604020202020204" pitchFamily="34" charset="0"/>
                <a:ea typeface="楷体" panose="02010609060101010101" pitchFamily="49" charset="-122"/>
              </a:rPr>
              <a:t>（   ）个孩子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7" name="对角圆角矩形 16"/>
          <p:cNvSpPr/>
          <p:nvPr/>
        </p:nvSpPr>
        <p:spPr>
          <a:xfrm>
            <a:off x="1045367" y="745339"/>
            <a:ext cx="4664757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一、数一数，填一填。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sp>
        <p:nvSpPr>
          <p:cNvPr id="18" name="文本框 8"/>
          <p:cNvSpPr txBox="1"/>
          <p:nvPr/>
        </p:nvSpPr>
        <p:spPr>
          <a:xfrm>
            <a:off x="188640" y="254627"/>
            <a:ext cx="1554435" cy="43858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1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练习</a:t>
            </a:r>
            <a:endParaRPr lang="zh-CN" altLang="en-US" sz="21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58508" y="4284826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六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857" y="3140412"/>
            <a:ext cx="3327400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565" y="1368423"/>
            <a:ext cx="221615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文本框 55307"/>
          <p:cNvSpPr txBox="1"/>
          <p:nvPr/>
        </p:nvSpPr>
        <p:spPr>
          <a:xfrm>
            <a:off x="5356206" y="4194512"/>
            <a:ext cx="2376292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latin typeface="Arial" panose="020B0604020202020204" pitchFamily="34" charset="0"/>
                <a:ea typeface="楷体" panose="02010609060101010101" pitchFamily="49" charset="-122"/>
              </a:rPr>
              <a:t>（   ）棵树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5" name="文本框 55305"/>
          <p:cNvSpPr txBox="1"/>
          <p:nvPr/>
        </p:nvSpPr>
        <p:spPr>
          <a:xfrm>
            <a:off x="5795849" y="4152933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一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999" y="2685147"/>
            <a:ext cx="14986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2" name="文本框 55307"/>
          <p:cNvSpPr txBox="1"/>
          <p:nvPr/>
        </p:nvSpPr>
        <p:spPr>
          <a:xfrm>
            <a:off x="527478" y="3495362"/>
            <a:ext cx="2376292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latin typeface="Arial" panose="020B0604020202020204" pitchFamily="34" charset="0"/>
                <a:ea typeface="楷体" panose="02010609060101010101" pitchFamily="49" charset="-122"/>
              </a:rPr>
              <a:t>（   ）朵花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5306" name="文本框 55305"/>
          <p:cNvSpPr txBox="1"/>
          <p:nvPr/>
        </p:nvSpPr>
        <p:spPr>
          <a:xfrm>
            <a:off x="881396" y="3453783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一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60429" name="文本框 55335"/>
          <p:cNvSpPr txBox="1"/>
          <p:nvPr/>
        </p:nvSpPr>
        <p:spPr>
          <a:xfrm>
            <a:off x="2964043" y="3480746"/>
            <a:ext cx="2376292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latin typeface="Arial" panose="020B0604020202020204" pitchFamily="34" charset="0"/>
                <a:ea typeface="楷体" panose="02010609060101010101" pitchFamily="49" charset="-122"/>
              </a:rPr>
              <a:t>（   ）棵树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356886" y="3457663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三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24" name="文本框 55307"/>
          <p:cNvSpPr txBox="1"/>
          <p:nvPr/>
        </p:nvSpPr>
        <p:spPr>
          <a:xfrm>
            <a:off x="6078284" y="3494694"/>
            <a:ext cx="2376292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latin typeface="Arial" panose="020B0604020202020204" pitchFamily="34" charset="0"/>
                <a:ea typeface="楷体" panose="02010609060101010101" pitchFamily="49" charset="-122"/>
              </a:rPr>
              <a:t>（   ）条鱼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5" name="文本框 55305"/>
          <p:cNvSpPr txBox="1"/>
          <p:nvPr/>
        </p:nvSpPr>
        <p:spPr>
          <a:xfrm>
            <a:off x="6432202" y="3453115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两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469" y="937784"/>
            <a:ext cx="7458478" cy="1646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52435" y="2993232"/>
            <a:ext cx="1237401" cy="158615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2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953" y="2939653"/>
            <a:ext cx="1294493" cy="161966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3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5731" y="2933700"/>
            <a:ext cx="1351586" cy="163207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4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8988" y="2993232"/>
            <a:ext cx="1378890" cy="152161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280" name="文本框 54279"/>
          <p:cNvSpPr txBox="1"/>
          <p:nvPr/>
        </p:nvSpPr>
        <p:spPr>
          <a:xfrm>
            <a:off x="1872763" y="1859757"/>
            <a:ext cx="602569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281" name="文本框 54280"/>
          <p:cNvSpPr txBox="1"/>
          <p:nvPr/>
        </p:nvSpPr>
        <p:spPr>
          <a:xfrm>
            <a:off x="2790735" y="1912145"/>
            <a:ext cx="602569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他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282" name="文本框 54281"/>
          <p:cNvSpPr txBox="1"/>
          <p:nvPr/>
        </p:nvSpPr>
        <p:spPr>
          <a:xfrm>
            <a:off x="3817054" y="1912145"/>
            <a:ext cx="602569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云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283" name="文本框 54282"/>
          <p:cNvSpPr txBox="1"/>
          <p:nvPr/>
        </p:nvSpPr>
        <p:spPr>
          <a:xfrm>
            <a:off x="6572160" y="1912145"/>
            <a:ext cx="602569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鱼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284" name="文本框 54283"/>
          <p:cNvSpPr txBox="1"/>
          <p:nvPr/>
        </p:nvSpPr>
        <p:spPr>
          <a:xfrm>
            <a:off x="4843373" y="1859757"/>
            <a:ext cx="602569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足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285" name="文本框 54284"/>
          <p:cNvSpPr txBox="1"/>
          <p:nvPr/>
        </p:nvSpPr>
        <p:spPr>
          <a:xfrm>
            <a:off x="5869691" y="1859757"/>
            <a:ext cx="602569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雨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286" name="文本框 54285"/>
          <p:cNvSpPr txBox="1"/>
          <p:nvPr/>
        </p:nvSpPr>
        <p:spPr>
          <a:xfrm>
            <a:off x="6409044" y="1212057"/>
            <a:ext cx="602569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虫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287" name="文本框 54286"/>
          <p:cNvSpPr txBox="1"/>
          <p:nvPr/>
        </p:nvSpPr>
        <p:spPr>
          <a:xfrm>
            <a:off x="5383916" y="1212057"/>
            <a:ext cx="602569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你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288" name="文本框 54287"/>
          <p:cNvSpPr txBox="1"/>
          <p:nvPr/>
        </p:nvSpPr>
        <p:spPr>
          <a:xfrm>
            <a:off x="1440566" y="1212057"/>
            <a:ext cx="602569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风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289" name="文本框 54288"/>
          <p:cNvSpPr txBox="1"/>
          <p:nvPr/>
        </p:nvSpPr>
        <p:spPr>
          <a:xfrm>
            <a:off x="2304960" y="1212057"/>
            <a:ext cx="602569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耳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290" name="文本框 54289"/>
          <p:cNvSpPr txBox="1"/>
          <p:nvPr/>
        </p:nvSpPr>
        <p:spPr>
          <a:xfrm>
            <a:off x="3331279" y="1212057"/>
            <a:ext cx="602569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目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291" name="文本框 54290"/>
          <p:cNvSpPr txBox="1"/>
          <p:nvPr/>
        </p:nvSpPr>
        <p:spPr>
          <a:xfrm>
            <a:off x="4357598" y="1212057"/>
            <a:ext cx="602569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对角圆角矩形 20"/>
          <p:cNvSpPr/>
          <p:nvPr/>
        </p:nvSpPr>
        <p:spPr>
          <a:xfrm>
            <a:off x="764608" y="415782"/>
            <a:ext cx="4681334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二、</a:t>
            </a:r>
            <a:r>
              <a:rPr lang="zh-CN" altLang="en-US" sz="3600" b="1" noProof="1">
                <a:latin typeface="宋体" panose="02010600030101010101" pitchFamily="2" charset="-122"/>
              </a:rPr>
              <a:t>生字分类我知道。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04 -0.000185 L 0.157344 0.427685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-0.000185 L 0.243646 0.427963 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54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33 0.000000 L 0.177656 0.416111 " pathEditMode="relative" rAng="0" ptsTypes="">
                                      <p:cBhvr>
                                        <p:cTn id="14" dur="2000" fill="hold"/>
                                        <p:tgtEl>
                                          <p:spTgt spid="54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180573 0.417870 " pathEditMode="relative" rAng="0" ptsTypes="">
                                      <p:cBhvr>
                                        <p:cTn id="18" dur="2000" fill="hold"/>
                                        <p:tgtEl>
                                          <p:spTgt spid="54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-0.000185 L 0.125104 0.465463 " pathEditMode="relative" rAng="0" ptsTypes="">
                                      <p:cBhvr>
                                        <p:cTn id="22" dur="2000" fill="hold"/>
                                        <p:tgtEl>
                                          <p:spTgt spid="54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04 0.000000 L -0.532812 0.536111 " pathEditMode="relative" rAng="0" ptsTypes="">
                                      <p:cBhvr>
                                        <p:cTn id="26" dur="2000" fill="hold"/>
                                        <p:tgtEl>
                                          <p:spTgt spid="54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24531 0.307500 " pathEditMode="relative" rAng="0" ptsTypes="">
                                      <p:cBhvr>
                                        <p:cTn id="30" dur="20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-0.000185 L 0.367344 0.373796 " pathEditMode="relative" rAng="0" ptsTypes="">
                                      <p:cBhvr>
                                        <p:cTn id="34" dur="20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81 -0.000185 L -0.096875 0.380926 " pathEditMode="relative" rAng="0" ptsTypes="">
                                      <p:cBhvr>
                                        <p:cTn id="38" dur="20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19375 0.373241 " pathEditMode="relative" rAng="0" ptsTypes="">
                                      <p:cBhvr>
                                        <p:cTn id="42" dur="2000" fill="hold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22222E-6 L -0.27466 0.32778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33" y="1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-0.000185 L -0.599323 0.310278 " pathEditMode="relative" rAng="0" ptsTypes="">
                                      <p:cBhvr>
                                        <p:cTn id="50" dur="2000" fill="hold"/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0" grpId="0"/>
      <p:bldP spid="54281" grpId="0"/>
      <p:bldP spid="54282" grpId="0"/>
      <p:bldP spid="54283" grpId="0"/>
      <p:bldP spid="54284" grpId="0"/>
      <p:bldP spid="54285" grpId="0"/>
      <p:bldP spid="54288" grpId="0"/>
      <p:bldP spid="5429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47"/>
          <a:stretch>
            <a:fillRect/>
          </a:stretch>
        </p:blipFill>
        <p:spPr bwMode="auto">
          <a:xfrm>
            <a:off x="2441393" y="1478942"/>
            <a:ext cx="3162300" cy="295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对角圆角矩形 16"/>
          <p:cNvSpPr/>
          <p:nvPr/>
        </p:nvSpPr>
        <p:spPr>
          <a:xfrm>
            <a:off x="1204807" y="484165"/>
            <a:ext cx="3694509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三、</a:t>
            </a:r>
            <a:r>
              <a:rPr lang="zh-CN" altLang="en-US" sz="3600" b="1" noProof="1">
                <a:latin typeface="宋体" panose="02010600030101010101" pitchFamily="2" charset="-122"/>
              </a:rPr>
              <a:t>五官填一填</a:t>
            </a:r>
            <a:r>
              <a:rPr lang="zh-CN" altLang="en-US" sz="3600" b="1" noProof="1" smtClean="0">
                <a:latin typeface="宋体" panose="02010600030101010101" pitchFamily="2" charset="-122"/>
              </a:rPr>
              <a:t>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81057" y="2083213"/>
            <a:ext cx="1111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眉毛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06240" y="2712691"/>
            <a:ext cx="1111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眼睛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255322" y="3275937"/>
            <a:ext cx="1111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嘴巴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03693" y="2214352"/>
            <a:ext cx="1111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耳朵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655428" y="3151338"/>
            <a:ext cx="1111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鼻子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6" grpId="0"/>
      <p:bldP spid="1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对角圆角矩形 16"/>
          <p:cNvSpPr/>
          <p:nvPr/>
        </p:nvSpPr>
        <p:spPr>
          <a:xfrm>
            <a:off x="528532" y="309319"/>
            <a:ext cx="7303503" cy="104240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defTabSz="685800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    </a:t>
            </a:r>
            <a:r>
              <a:rPr lang="zh-CN" altLang="en-US" sz="3600" b="1" noProof="1">
                <a:latin typeface="宋体" panose="02010600030101010101" pitchFamily="2" charset="-122"/>
              </a:rPr>
              <a:t>四</a:t>
            </a:r>
            <a:r>
              <a:rPr lang="zh-CN" altLang="en-US" sz="3600" b="1" noProof="1" smtClean="0">
                <a:latin typeface="宋体" panose="02010600030101010101" pitchFamily="2" charset="-122"/>
              </a:rPr>
              <a:t>、下面的三个小朋友分别在做什么动作，请你说一说，做一做。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622148" y="4100528"/>
            <a:ext cx="6992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坐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784368" y="4100528"/>
            <a:ext cx="6992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站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121561" y="4100528"/>
            <a:ext cx="6992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走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077" y="1559301"/>
            <a:ext cx="3746412" cy="2353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对角圆角矩形 16"/>
          <p:cNvSpPr/>
          <p:nvPr/>
        </p:nvSpPr>
        <p:spPr>
          <a:xfrm>
            <a:off x="528532" y="242644"/>
            <a:ext cx="7303503" cy="104240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defTabSz="685800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    </a:t>
            </a:r>
            <a:r>
              <a:rPr lang="zh-CN" altLang="en-US" sz="3600" b="1" noProof="1">
                <a:latin typeface="宋体" panose="02010600030101010101" pitchFamily="2" charset="-122"/>
              </a:rPr>
              <a:t>五</a:t>
            </a:r>
            <a:r>
              <a:rPr lang="en-US" altLang="zh-CN" sz="3600" b="1" noProof="1" smtClean="0">
                <a:latin typeface="宋体" panose="02010600030101010101" pitchFamily="2" charset="-122"/>
              </a:rPr>
              <a:t> </a:t>
            </a:r>
            <a:r>
              <a:rPr lang="zh-CN" altLang="en-US" sz="3600" b="1" noProof="1" smtClean="0">
                <a:latin typeface="宋体" panose="02010600030101010101" pitchFamily="2" charset="-122"/>
              </a:rPr>
              <a:t>、看图填天气。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233341" y="3470330"/>
            <a:ext cx="6992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雨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297" y="1413650"/>
            <a:ext cx="2574566" cy="197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1495297" y="1407081"/>
            <a:ext cx="6992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云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028840" y="2124006"/>
            <a:ext cx="6992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风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704" y="1639312"/>
            <a:ext cx="2770973" cy="1713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1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矩形 34817"/>
          <p:cNvSpPr/>
          <p:nvPr/>
        </p:nvSpPr>
        <p:spPr>
          <a:xfrm>
            <a:off x="688283" y="1245887"/>
            <a:ext cx="3097155" cy="33932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上边二十一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下边七加一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一共有多少？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我来考考你。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3492" name="文本框 34819"/>
          <p:cNvSpPr txBox="1"/>
          <p:nvPr/>
        </p:nvSpPr>
        <p:spPr>
          <a:xfrm>
            <a:off x="3699713" y="1777932"/>
            <a:ext cx="6292011" cy="93102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儿歌中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有（  ）个数字。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22" name="文本框 34821"/>
          <p:cNvSpPr txBox="1"/>
          <p:nvPr/>
        </p:nvSpPr>
        <p:spPr>
          <a:xfrm>
            <a:off x="6482818" y="1773095"/>
            <a:ext cx="639729" cy="68480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3495" name="文本框 34823"/>
          <p:cNvSpPr txBox="1"/>
          <p:nvPr/>
        </p:nvSpPr>
        <p:spPr>
          <a:xfrm>
            <a:off x="3718763" y="2540136"/>
            <a:ext cx="5236049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儿歌中有一对反义词：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25" name="文本框 34824"/>
          <p:cNvSpPr txBox="1"/>
          <p:nvPr/>
        </p:nvSpPr>
        <p:spPr>
          <a:xfrm>
            <a:off x="4393528" y="3166626"/>
            <a:ext cx="1528303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对角圆角矩形 9"/>
          <p:cNvSpPr/>
          <p:nvPr/>
        </p:nvSpPr>
        <p:spPr>
          <a:xfrm>
            <a:off x="0" y="215108"/>
            <a:ext cx="7303503" cy="1042402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defTabSz="685800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    六、</a:t>
            </a:r>
            <a:r>
              <a:rPr lang="zh-CN" altLang="en-US" sz="3600" b="1" noProof="1">
                <a:latin typeface="宋体" panose="02010600030101010101" pitchFamily="2" charset="-122"/>
              </a:rPr>
              <a:t>读儿歌，做</a:t>
            </a:r>
            <a:r>
              <a:rPr lang="zh-CN" altLang="en-US" sz="3600" b="1" noProof="1" smtClean="0">
                <a:latin typeface="宋体" panose="02010600030101010101" pitchFamily="2" charset="-122"/>
              </a:rPr>
              <a:t>练习。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48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1"/>
          <p:cNvSpPr txBox="1"/>
          <p:nvPr/>
        </p:nvSpPr>
        <p:spPr>
          <a:xfrm>
            <a:off x="472440" y="965200"/>
            <a:ext cx="8047990" cy="256159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本单元的词语是不是很有特点呢？你都理解了吗？下面让我们来看看本单元课文中那朗朗上口的句子吧！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矩形 4"/>
          <p:cNvSpPr/>
          <p:nvPr/>
        </p:nvSpPr>
        <p:spPr>
          <a:xfrm>
            <a:off x="939951" y="3063259"/>
            <a:ext cx="4158854" cy="144847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天地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分上下，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日月照今古。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867" name="文本框 36866"/>
          <p:cNvSpPr txBox="1"/>
          <p:nvPr/>
        </p:nvSpPr>
        <p:spPr>
          <a:xfrm>
            <a:off x="4682045" y="4103526"/>
            <a:ext cx="4689425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6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——《2 </a:t>
            </a:r>
            <a:r>
              <a:rPr lang="zh-CN" altLang="en-US" sz="36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金木水火土</a:t>
            </a:r>
            <a:r>
              <a:rPr lang="en-US" altLang="zh-CN" sz="36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》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5860" y="989294"/>
            <a:ext cx="4158854" cy="154657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一二三四五，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金木水火土。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4287"/>
          <p:cNvSpPr txBox="1"/>
          <p:nvPr/>
        </p:nvSpPr>
        <p:spPr>
          <a:xfrm>
            <a:off x="5004714" y="1199613"/>
            <a:ext cx="1991571" cy="6232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含有数字</a:t>
            </a:r>
            <a:endParaRPr lang="zh-CN" altLang="en-US" sz="3600" b="1" dirty="0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906443" y="1113168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472295" y="1082695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950686" y="1076075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476783" y="1085357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2963125" y="1094639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54287"/>
          <p:cNvSpPr txBox="1"/>
          <p:nvPr/>
        </p:nvSpPr>
        <p:spPr>
          <a:xfrm>
            <a:off x="5114480" y="3334814"/>
            <a:ext cx="2454839" cy="6232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含有反义词</a:t>
            </a:r>
            <a:endParaRPr lang="zh-CN" altLang="en-US" sz="3600" b="1" dirty="0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980731" y="3232024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546583" y="3201551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533036" y="3232024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098888" y="3201551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974111" y="3948945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539963" y="3918472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2526416" y="3948945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3092268" y="3918472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3"/>
          <p:cNvGrpSpPr/>
          <p:nvPr/>
        </p:nvGrpSpPr>
        <p:grpSpPr>
          <a:xfrm>
            <a:off x="-70527" y="500023"/>
            <a:ext cx="1884998" cy="399636"/>
            <a:chOff x="458" y="988"/>
            <a:chExt cx="4134" cy="9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3" name="流程图: 延期 22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sp>
          <p:nvSpPr>
            <p:cNvPr id="24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93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 fontAlgn="auto"/>
              <a:r>
                <a:rPr lang="zh-CN" altLang="en-US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句子</a:t>
              </a:r>
              <a:r>
                <a:rPr lang="zh-CN" altLang="en-US" sz="2100" b="1" noProof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积累</a:t>
              </a:r>
              <a:endParaRPr lang="en-US" altLang="zh-CN" sz="21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1"/>
          <p:cNvSpPr/>
          <p:nvPr/>
        </p:nvSpPr>
        <p:spPr>
          <a:xfrm>
            <a:off x="720141" y="734321"/>
            <a:ext cx="2492185" cy="26401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站如松，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坐如钟。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行如风，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卧如弓。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6866"/>
          <p:cNvSpPr txBox="1"/>
          <p:nvPr/>
        </p:nvSpPr>
        <p:spPr>
          <a:xfrm>
            <a:off x="6305791" y="3932592"/>
            <a:ext cx="2992587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4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——《3 </a:t>
            </a:r>
            <a:r>
              <a:rPr lang="zh-CN" altLang="en-US" sz="24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口 耳 目</a:t>
            </a:r>
            <a:r>
              <a:rPr lang="en-US" altLang="zh-CN" sz="24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》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54287"/>
          <p:cNvSpPr txBox="1"/>
          <p:nvPr/>
        </p:nvSpPr>
        <p:spPr>
          <a:xfrm>
            <a:off x="600081" y="3536714"/>
            <a:ext cx="5670092" cy="117724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把“站、坐、行、卧”比作松树、座钟、风和弓。</a:t>
            </a:r>
            <a:endParaRPr lang="zh-CN" altLang="en-US" sz="3600" b="1" dirty="0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822" y="709311"/>
            <a:ext cx="4292241" cy="247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椭圆 6"/>
          <p:cNvSpPr/>
          <p:nvPr/>
        </p:nvSpPr>
        <p:spPr>
          <a:xfrm>
            <a:off x="1199151" y="738315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199151" y="1505754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199151" y="2179271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199151" y="2779024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 Box 11"/>
          <p:cNvSpPr txBox="1"/>
          <p:nvPr/>
        </p:nvSpPr>
        <p:spPr>
          <a:xfrm>
            <a:off x="336137" y="1069412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7" name="Text Box 11"/>
          <p:cNvSpPr txBox="1"/>
          <p:nvPr/>
        </p:nvSpPr>
        <p:spPr>
          <a:xfrm>
            <a:off x="1441037" y="1078937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8" name="Text Box 11"/>
          <p:cNvSpPr txBox="1"/>
          <p:nvPr/>
        </p:nvSpPr>
        <p:spPr>
          <a:xfrm>
            <a:off x="2507837" y="1088462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9" name="Text Box 11"/>
          <p:cNvSpPr txBox="1"/>
          <p:nvPr/>
        </p:nvSpPr>
        <p:spPr>
          <a:xfrm>
            <a:off x="3574637" y="1078937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火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0" name="Text Box 11"/>
          <p:cNvSpPr txBox="1"/>
          <p:nvPr/>
        </p:nvSpPr>
        <p:spPr>
          <a:xfrm>
            <a:off x="4679537" y="1088462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" name="Text Box 11"/>
          <p:cNvSpPr txBox="1"/>
          <p:nvPr/>
        </p:nvSpPr>
        <p:spPr>
          <a:xfrm>
            <a:off x="5746337" y="1097987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石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" name="Text Box 11"/>
          <p:cNvSpPr txBox="1"/>
          <p:nvPr/>
        </p:nvSpPr>
        <p:spPr>
          <a:xfrm>
            <a:off x="898112" y="2221937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3" name="Text Box 11"/>
          <p:cNvSpPr txBox="1"/>
          <p:nvPr/>
        </p:nvSpPr>
        <p:spPr>
          <a:xfrm>
            <a:off x="2003012" y="2231462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云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4" name="Text Box 11"/>
          <p:cNvSpPr txBox="1"/>
          <p:nvPr/>
        </p:nvSpPr>
        <p:spPr>
          <a:xfrm>
            <a:off x="3069812" y="2240987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5" name="Text Box 11"/>
          <p:cNvSpPr txBox="1"/>
          <p:nvPr/>
        </p:nvSpPr>
        <p:spPr>
          <a:xfrm>
            <a:off x="4136612" y="2231462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6" name="Text Box 11"/>
          <p:cNvSpPr txBox="1"/>
          <p:nvPr/>
        </p:nvSpPr>
        <p:spPr>
          <a:xfrm>
            <a:off x="5241512" y="2240987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花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7" name="Text Box 11"/>
          <p:cNvSpPr txBox="1"/>
          <p:nvPr/>
        </p:nvSpPr>
        <p:spPr>
          <a:xfrm>
            <a:off x="6308312" y="2250512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鸟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8" name="Text Box 11"/>
          <p:cNvSpPr txBox="1"/>
          <p:nvPr/>
        </p:nvSpPr>
        <p:spPr>
          <a:xfrm>
            <a:off x="7356062" y="2260037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虫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9" name="Text Box 11"/>
          <p:cNvSpPr txBox="1"/>
          <p:nvPr/>
        </p:nvSpPr>
        <p:spPr>
          <a:xfrm>
            <a:off x="898112" y="3403037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六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0" name="Text Box 11"/>
          <p:cNvSpPr txBox="1"/>
          <p:nvPr/>
        </p:nvSpPr>
        <p:spPr>
          <a:xfrm>
            <a:off x="2003012" y="3412562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1" name="Text Box 11"/>
          <p:cNvSpPr txBox="1"/>
          <p:nvPr/>
        </p:nvSpPr>
        <p:spPr>
          <a:xfrm>
            <a:off x="3069812" y="3422087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" name="Text Box 11"/>
          <p:cNvSpPr txBox="1"/>
          <p:nvPr/>
        </p:nvSpPr>
        <p:spPr>
          <a:xfrm>
            <a:off x="4136612" y="3412562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九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3" name="Text Box 11"/>
          <p:cNvSpPr txBox="1"/>
          <p:nvPr/>
        </p:nvSpPr>
        <p:spPr>
          <a:xfrm>
            <a:off x="5241512" y="3422087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十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6" name="Text Box 11"/>
          <p:cNvSpPr txBox="1"/>
          <p:nvPr/>
        </p:nvSpPr>
        <p:spPr>
          <a:xfrm>
            <a:off x="6804185" y="1088462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田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7" name="Text Box 11"/>
          <p:cNvSpPr txBox="1"/>
          <p:nvPr/>
        </p:nvSpPr>
        <p:spPr>
          <a:xfrm>
            <a:off x="7909085" y="1097987"/>
            <a:ext cx="932069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禾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6" grpId="0" animBg="1"/>
      <p:bldP spid="9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矩形 3"/>
          <p:cNvSpPr/>
          <p:nvPr/>
        </p:nvSpPr>
        <p:spPr>
          <a:xfrm>
            <a:off x="827744" y="582579"/>
            <a:ext cx="3456385" cy="385490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eaLnBrk="0" hangingPunct="0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云对雨，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雪对风。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花对树，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鸟对虫。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山清对水秀，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柳绿对桃红。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54287"/>
          <p:cNvSpPr txBox="1"/>
          <p:nvPr/>
        </p:nvSpPr>
        <p:spPr>
          <a:xfrm>
            <a:off x="3063602" y="1003264"/>
            <a:ext cx="1528303" cy="6232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单字对</a:t>
            </a:r>
            <a:endParaRPr lang="zh-CN" altLang="en-US" sz="3600" b="1" dirty="0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9" name="文本框 36866"/>
          <p:cNvSpPr txBox="1"/>
          <p:nvPr/>
        </p:nvSpPr>
        <p:spPr>
          <a:xfrm>
            <a:off x="4682045" y="4036851"/>
            <a:ext cx="3360535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2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——《5 </a:t>
            </a:r>
            <a:r>
              <a:rPr lang="zh-CN" altLang="en-US" sz="32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对韵歌</a:t>
            </a:r>
            <a:r>
              <a:rPr lang="en-US" altLang="zh-CN" sz="32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》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文本框 54287"/>
          <p:cNvSpPr txBox="1"/>
          <p:nvPr/>
        </p:nvSpPr>
        <p:spPr>
          <a:xfrm>
            <a:off x="3954147" y="3397931"/>
            <a:ext cx="1528303" cy="6232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双字对</a:t>
            </a:r>
            <a:endParaRPr lang="zh-CN" altLang="en-US" sz="3600" b="1" dirty="0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963365" y="1211466"/>
            <a:ext cx="34064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006312" y="1167951"/>
            <a:ext cx="34064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984501" y="1856847"/>
            <a:ext cx="34064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2027448" y="1813332"/>
            <a:ext cx="34064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984501" y="2523499"/>
            <a:ext cx="34064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027448" y="2479984"/>
            <a:ext cx="34064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994968" y="3065513"/>
            <a:ext cx="34064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2037915" y="3021998"/>
            <a:ext cx="34064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994968" y="3680586"/>
            <a:ext cx="89744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2555936" y="3644154"/>
            <a:ext cx="86826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984501" y="4317697"/>
            <a:ext cx="89744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2545469" y="4281265"/>
            <a:ext cx="86826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对角圆角矩形 16"/>
          <p:cNvSpPr/>
          <p:nvPr/>
        </p:nvSpPr>
        <p:spPr>
          <a:xfrm>
            <a:off x="816767" y="1078714"/>
            <a:ext cx="7698583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一、用圆圈圈出句子中的数字。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sp>
        <p:nvSpPr>
          <p:cNvPr id="18" name="文本框 8"/>
          <p:cNvSpPr txBox="1"/>
          <p:nvPr/>
        </p:nvSpPr>
        <p:spPr>
          <a:xfrm>
            <a:off x="188640" y="254627"/>
            <a:ext cx="1554435" cy="43858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1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练习</a:t>
            </a:r>
            <a:endParaRPr lang="zh-CN" altLang="en-US" sz="21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719945" y="2095957"/>
            <a:ext cx="4158854" cy="154657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一二三四五，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金木水火土。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780528" y="2219831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346380" y="2189358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824771" y="2182738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3350868" y="2192020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3837210" y="2201302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9" grpId="0" animBg="1"/>
      <p:bldP spid="2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对角圆角矩形 16"/>
          <p:cNvSpPr/>
          <p:nvPr/>
        </p:nvSpPr>
        <p:spPr>
          <a:xfrm>
            <a:off x="969167" y="707239"/>
            <a:ext cx="7498558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二、用圆圈圈出句子中四对反义词。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sp>
        <p:nvSpPr>
          <p:cNvPr id="10" name="矩形 4"/>
          <p:cNvSpPr/>
          <p:nvPr/>
        </p:nvSpPr>
        <p:spPr>
          <a:xfrm>
            <a:off x="1715966" y="1783551"/>
            <a:ext cx="4158854" cy="144847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天地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分上下，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日月照今古。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756746" y="1952316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2322598" y="1921843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3309051" y="1952316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874903" y="1921843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1750126" y="2669237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2315978" y="2638764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3302431" y="2669237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3868283" y="2638764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对角圆角矩形 16"/>
          <p:cNvSpPr/>
          <p:nvPr/>
        </p:nvSpPr>
        <p:spPr>
          <a:xfrm>
            <a:off x="400051" y="180975"/>
            <a:ext cx="8181974" cy="1387483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defTabSz="685800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    三、观察图片，说一说：图中人物的姿势让你想到了哪种正确姿势？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sp>
        <p:nvSpPr>
          <p:cNvPr id="10" name="矩形 4"/>
          <p:cNvSpPr/>
          <p:nvPr/>
        </p:nvSpPr>
        <p:spPr>
          <a:xfrm>
            <a:off x="4137421" y="2834476"/>
            <a:ext cx="1809354" cy="80791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坐如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钟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875" y="1733550"/>
            <a:ext cx="2260600" cy="2632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对角圆角矩形 16"/>
          <p:cNvSpPr/>
          <p:nvPr/>
        </p:nvSpPr>
        <p:spPr>
          <a:xfrm>
            <a:off x="711992" y="473075"/>
            <a:ext cx="7031833" cy="866783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defTabSz="685800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    四、你会仿写对子吗？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sp>
        <p:nvSpPr>
          <p:cNvPr id="10" name="矩形 4"/>
          <p:cNvSpPr/>
          <p:nvPr/>
        </p:nvSpPr>
        <p:spPr>
          <a:xfrm>
            <a:off x="1835546" y="1656551"/>
            <a:ext cx="4768454" cy="68480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云对雨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，雪对风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835546" y="3140258"/>
            <a:ext cx="4666854" cy="68480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花对草，树对苗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17" y="2720012"/>
            <a:ext cx="977900" cy="1279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850" y="3999686"/>
            <a:ext cx="93345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8899" y="2357412"/>
            <a:ext cx="1247101" cy="1177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700" y="4005222"/>
            <a:ext cx="863600" cy="851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7" y="1275606"/>
            <a:ext cx="74241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这一单元的课文中有哪些知识点呢？我们一起来复习吧！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54288"/>
          <p:cNvSpPr txBox="1"/>
          <p:nvPr/>
        </p:nvSpPr>
        <p:spPr>
          <a:xfrm>
            <a:off x="426964" y="1271229"/>
            <a:ext cx="8477321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《</a:t>
            </a:r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天地人</a:t>
            </a:r>
            <a:r>
              <a:rPr lang="en-US" altLang="zh-CN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一课我们认识了哪几个生字？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文本框 54288"/>
          <p:cNvSpPr txBox="1"/>
          <p:nvPr/>
        </p:nvSpPr>
        <p:spPr>
          <a:xfrm>
            <a:off x="1427497" y="2457300"/>
            <a:ext cx="4312719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 地 人  你 我 他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-156060" y="182880"/>
            <a:ext cx="2893060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流程图: 延期 1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本单元知识点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54288"/>
          <p:cNvSpPr txBox="1"/>
          <p:nvPr/>
        </p:nvSpPr>
        <p:spPr>
          <a:xfrm>
            <a:off x="426965" y="818004"/>
            <a:ext cx="7961662" cy="11772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 《</a:t>
            </a:r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金木水火土</a:t>
            </a:r>
            <a:r>
              <a:rPr lang="en-US" altLang="zh-CN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一课使我们知道了构成世界万物的是什么？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文本框 54288"/>
          <p:cNvSpPr txBox="1"/>
          <p:nvPr/>
        </p:nvSpPr>
        <p:spPr>
          <a:xfrm>
            <a:off x="2508874" y="2457300"/>
            <a:ext cx="3384581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金 木 水 火 土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54288"/>
          <p:cNvSpPr txBox="1"/>
          <p:nvPr/>
        </p:nvSpPr>
        <p:spPr>
          <a:xfrm>
            <a:off x="426965" y="373504"/>
            <a:ext cx="7961662" cy="173124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学完了</a:t>
            </a:r>
            <a:r>
              <a:rPr lang="en-US" altLang="zh-CN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《</a:t>
            </a:r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口耳目</a:t>
            </a:r>
            <a:r>
              <a:rPr lang="en-US" altLang="zh-CN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一课，我们知道了人体中的五个部位是什么？我们还知道了四个正确的姿势是什么？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文本框 54288"/>
          <p:cNvSpPr txBox="1"/>
          <p:nvPr/>
        </p:nvSpPr>
        <p:spPr>
          <a:xfrm>
            <a:off x="2270334" y="2104747"/>
            <a:ext cx="454675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耳   目  口  手  足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54288"/>
          <p:cNvSpPr txBox="1"/>
          <p:nvPr/>
        </p:nvSpPr>
        <p:spPr>
          <a:xfrm>
            <a:off x="996593" y="3023359"/>
            <a:ext cx="7380230" cy="154657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站着要像松树那样挺拔，坐着要像座钟那样端正，行走要像风那样快而有力，睡觉要像弓一样略微弯曲身体。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54288"/>
          <p:cNvSpPr txBox="1"/>
          <p:nvPr/>
        </p:nvSpPr>
        <p:spPr>
          <a:xfrm>
            <a:off x="426965" y="373504"/>
            <a:ext cx="7961662" cy="173124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学完了</a:t>
            </a:r>
            <a:r>
              <a:rPr lang="en-US" altLang="zh-CN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《</a:t>
            </a:r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日月水火</a:t>
            </a:r>
            <a:r>
              <a:rPr lang="en-US" altLang="zh-CN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一课，你认识了哪八个生字？还知道了这些字都是什么字？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文本框 54288"/>
          <p:cNvSpPr txBox="1"/>
          <p:nvPr/>
        </p:nvSpPr>
        <p:spPr>
          <a:xfrm>
            <a:off x="1137339" y="2306639"/>
            <a:ext cx="709873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  月  水  火  山  石  田  禾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54288"/>
          <p:cNvSpPr txBox="1"/>
          <p:nvPr/>
        </p:nvSpPr>
        <p:spPr>
          <a:xfrm>
            <a:off x="1326793" y="3473239"/>
            <a:ext cx="1721207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象形字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457826" y="1207163"/>
            <a:ext cx="4390899" cy="35561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smtClean="0">
                <a:latin typeface="Arial" panose="020B0604020202020204" pitchFamily="34" charset="0"/>
                <a:ea typeface="楷体" panose="02010609060101010101" pitchFamily="49" charset="-122"/>
              </a:rPr>
              <a:t>田</a:t>
            </a:r>
            <a:r>
              <a:rPr lang="zh-CN" altLang="en-US" sz="3200" b="1" dirty="0">
                <a:latin typeface="Arial" panose="020B0604020202020204" pitchFamily="34" charset="0"/>
                <a:ea typeface="楷体" panose="02010609060101010101" pitchFamily="49" charset="-122"/>
              </a:rPr>
              <a:t>字</a:t>
            </a:r>
            <a:r>
              <a:rPr lang="zh-CN" altLang="en-US" sz="3200" b="1" dirty="0" smtClean="0">
                <a:latin typeface="Arial" panose="020B0604020202020204" pitchFamily="34" charset="0"/>
                <a:ea typeface="楷体" panose="02010609060101010101" pitchFamily="49" charset="-122"/>
              </a:rPr>
              <a:t>格，四方方，写好汉字它来</a:t>
            </a:r>
            <a:r>
              <a:rPr lang="zh-CN" altLang="en-US" sz="3200" b="1" smtClean="0">
                <a:latin typeface="Arial" panose="020B0604020202020204" pitchFamily="34" charset="0"/>
                <a:ea typeface="楷体" panose="02010609060101010101" pitchFamily="49" charset="-122"/>
              </a:rPr>
              <a:t>帮</a:t>
            </a:r>
            <a:r>
              <a:rPr lang="zh-CN" altLang="en-US" sz="3200" b="1" smtClean="0">
                <a:latin typeface="Arial" panose="020B0604020202020204" pitchFamily="34" charset="0"/>
                <a:ea typeface="楷体" panose="02010609060101010101" pitchFamily="49" charset="-122"/>
              </a:rPr>
              <a:t>。左</a:t>
            </a:r>
            <a:r>
              <a:rPr lang="zh-CN" altLang="en-US" sz="3200" b="1" dirty="0" smtClean="0">
                <a:latin typeface="Arial" panose="020B0604020202020204" pitchFamily="34" charset="0"/>
                <a:ea typeface="楷体" panose="02010609060101010101" pitchFamily="49" charset="-122"/>
              </a:rPr>
              <a:t>上格，右下格，左下格，右下格，交叉是个中心点。横中线，竖中线，各个方位记心间。</a:t>
            </a:r>
            <a:endParaRPr lang="zh-CN" altLang="en-US" sz="32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" name="云形标注 1"/>
          <p:cNvSpPr/>
          <p:nvPr/>
        </p:nvSpPr>
        <p:spPr>
          <a:xfrm>
            <a:off x="1579821" y="144868"/>
            <a:ext cx="3963286" cy="1283882"/>
          </a:xfrm>
          <a:prstGeom prst="cloudCallout">
            <a:avLst>
              <a:gd name="adj1" fmla="val -67362"/>
              <a:gd name="adj2" fmla="val 51493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r>
              <a:rPr lang="zh-CN" altLang="en-US" sz="2100" dirty="0">
                <a:solidFill>
                  <a:srgbClr val="FF0000"/>
                </a:solidFill>
              </a:rPr>
              <a:t>        </a:t>
            </a:r>
            <a:r>
              <a:rPr lang="zh-CN" altLang="en-US" sz="2100" b="1" dirty="0">
                <a:solidFill>
                  <a:schemeClr val="tx1"/>
                </a:solidFill>
              </a:rPr>
              <a:t>读完会认字后，我们先来认识一下田字格吧！</a:t>
            </a:r>
            <a:endParaRPr lang="zh-CN" altLang="en-US" sz="2100" b="1" dirty="0">
              <a:solidFill>
                <a:schemeClr val="tx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04" y="1610329"/>
            <a:ext cx="3476373" cy="2677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54288"/>
          <p:cNvSpPr txBox="1"/>
          <p:nvPr/>
        </p:nvSpPr>
        <p:spPr>
          <a:xfrm>
            <a:off x="426965" y="373504"/>
            <a:ext cx="7961662" cy="11772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 《</a:t>
            </a:r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对韵歌</a:t>
            </a:r>
            <a:r>
              <a:rPr lang="en-US" altLang="zh-CN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是一首对子歌，其中的三组对子分别是什么关系？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文本框 54288"/>
          <p:cNvSpPr txBox="1"/>
          <p:nvPr/>
        </p:nvSpPr>
        <p:spPr>
          <a:xfrm>
            <a:off x="1137339" y="2135189"/>
            <a:ext cx="6850961" cy="173124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第一组是自然现象，</a:t>
            </a:r>
            <a:endParaRPr lang="en-US" altLang="zh-CN" sz="3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第二组是动植物，</a:t>
            </a:r>
            <a:endParaRPr lang="en-US" altLang="zh-CN" sz="3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第三组是美景相对。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对角圆角矩形 16"/>
          <p:cNvSpPr/>
          <p:nvPr/>
        </p:nvSpPr>
        <p:spPr>
          <a:xfrm>
            <a:off x="710352" y="883708"/>
            <a:ext cx="7704933" cy="999075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defTabSz="685800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    一</a:t>
            </a:r>
            <a:r>
              <a:rPr lang="zh-CN" altLang="en-US" sz="3600" b="1" noProof="1" smtClean="0">
                <a:latin typeface="宋体" panose="02010600030101010101" pitchFamily="2" charset="-122"/>
              </a:rPr>
              <a:t>、我们的口、耳、目、手、足可以做什么？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sp>
        <p:nvSpPr>
          <p:cNvPr id="18" name="文本框 8"/>
          <p:cNvSpPr txBox="1"/>
          <p:nvPr/>
        </p:nvSpPr>
        <p:spPr>
          <a:xfrm>
            <a:off x="188640" y="254627"/>
            <a:ext cx="1554435" cy="43858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1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练习</a:t>
            </a:r>
            <a:endParaRPr lang="zh-CN" altLang="en-US" sz="21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54288"/>
          <p:cNvSpPr txBox="1"/>
          <p:nvPr/>
        </p:nvSpPr>
        <p:spPr>
          <a:xfrm>
            <a:off x="321991" y="2294260"/>
            <a:ext cx="4126184" cy="222368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口可以用来吃饭、说话；耳可以用来听音乐；目可以用来看书；手可以用来拿东西；足可以用来踢球、走路等。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293" y="2273298"/>
            <a:ext cx="4319193" cy="2327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对角圆角矩形 16"/>
          <p:cNvSpPr/>
          <p:nvPr/>
        </p:nvSpPr>
        <p:spPr>
          <a:xfrm>
            <a:off x="710352" y="932664"/>
            <a:ext cx="8366973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3600" b="1" noProof="1">
                <a:latin typeface="宋体" panose="02010600030101010101" pitchFamily="2" charset="-122"/>
              </a:rPr>
              <a:t>二</a:t>
            </a:r>
            <a:r>
              <a:rPr lang="zh-CN" altLang="en-US" sz="3600" b="1" noProof="1" smtClean="0">
                <a:latin typeface="宋体" panose="02010600030101010101" pitchFamily="2" charset="-122"/>
              </a:rPr>
              <a:t>、生活中，你见过哪些人“站如松”？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sp>
        <p:nvSpPr>
          <p:cNvPr id="10" name="文本框 54288"/>
          <p:cNvSpPr txBox="1"/>
          <p:nvPr/>
        </p:nvSpPr>
        <p:spPr>
          <a:xfrm>
            <a:off x="794439" y="2125664"/>
            <a:ext cx="7016061" cy="11772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解放军叔叔站岗时，双手握着枪，昂首挺胸的样子。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275606"/>
            <a:ext cx="7056784" cy="2718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本单元还有几篇需要我们背诵的课文和古诗，快来背一背吧！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矩形 6"/>
          <p:cNvSpPr/>
          <p:nvPr/>
        </p:nvSpPr>
        <p:spPr>
          <a:xfrm>
            <a:off x="1032670" y="1874839"/>
            <a:ext cx="4379911" cy="283923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lang="zh-CN" altLang="en-US" sz="45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一二三四五，</a:t>
            </a:r>
            <a:endParaRPr lang="en-US" altLang="zh-CN" sz="45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4500" b="1" dirty="0">
                <a:latin typeface="楷体" panose="02010609060101010101" pitchFamily="49" charset="-122"/>
                <a:ea typeface="楷体" panose="02010609060101010101" pitchFamily="49" charset="-122"/>
              </a:rPr>
              <a:t>金木水火</a:t>
            </a:r>
            <a:r>
              <a:rPr lang="zh-CN" altLang="en-US" sz="45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土。</a:t>
            </a:r>
            <a:endParaRPr lang="en-US" altLang="zh-CN" sz="45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4500" b="1" dirty="0">
                <a:latin typeface="楷体" panose="02010609060101010101" pitchFamily="49" charset="-122"/>
                <a:ea typeface="楷体" panose="02010609060101010101" pitchFamily="49" charset="-122"/>
              </a:rPr>
              <a:t>日月分</a:t>
            </a:r>
            <a:r>
              <a:rPr lang="zh-CN" altLang="en-US" sz="45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上下，</a:t>
            </a:r>
            <a:endParaRPr lang="en-US" altLang="zh-CN" sz="45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45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天地照古今。</a:t>
            </a:r>
            <a:endParaRPr lang="zh-CN" altLang="en-US" sz="4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915" name="矩形 6"/>
          <p:cNvSpPr/>
          <p:nvPr/>
        </p:nvSpPr>
        <p:spPr>
          <a:xfrm>
            <a:off x="0" y="781845"/>
            <a:ext cx="4904581" cy="76174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lang="en-US" altLang="zh-CN" sz="45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45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金木水火土</a:t>
            </a:r>
            <a:endParaRPr lang="zh-CN" altLang="en-US" sz="45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427" y="1251492"/>
            <a:ext cx="4341373" cy="774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700" y="2355834"/>
            <a:ext cx="3898900" cy="1877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-156060" y="182880"/>
            <a:ext cx="2893060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流程图: 延期 7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积累背诵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矩形 6"/>
          <p:cNvSpPr/>
          <p:nvPr/>
        </p:nvSpPr>
        <p:spPr>
          <a:xfrm>
            <a:off x="1013619" y="651828"/>
            <a:ext cx="1958181" cy="62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对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韵歌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7743" y="1356267"/>
            <a:ext cx="3456385" cy="33932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云对雨，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雪对风。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花对树，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鸟对虫。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山清对水秀，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柳绿对桃红。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781" y="1380874"/>
            <a:ext cx="5205190" cy="2922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矩形 6"/>
          <p:cNvSpPr/>
          <p:nvPr/>
        </p:nvSpPr>
        <p:spPr>
          <a:xfrm>
            <a:off x="1017588" y="1815704"/>
            <a:ext cx="4455319" cy="283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eaLnBrk="0" hangingPunct="0"/>
            <a:r>
              <a:rPr lang="zh-CN" altLang="en-US" sz="4500" b="1" dirty="0">
                <a:latin typeface="楷体" panose="02010609060101010101" pitchFamily="49" charset="-122"/>
                <a:ea typeface="楷体" panose="02010609060101010101" pitchFamily="49" charset="-122"/>
              </a:rPr>
              <a:t>鹅，鹅，鹅，</a:t>
            </a:r>
            <a:endParaRPr lang="zh-CN" altLang="en-US" sz="4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4500" b="1" dirty="0">
                <a:latin typeface="楷体" panose="02010609060101010101" pitchFamily="49" charset="-122"/>
                <a:ea typeface="楷体" panose="02010609060101010101" pitchFamily="49" charset="-122"/>
              </a:rPr>
              <a:t>曲项向天歌。</a:t>
            </a:r>
            <a:endParaRPr lang="zh-CN" altLang="en-US" sz="4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4500" b="1" dirty="0">
                <a:latin typeface="楷体" panose="02010609060101010101" pitchFamily="49" charset="-122"/>
                <a:ea typeface="楷体" panose="02010609060101010101" pitchFamily="49" charset="-122"/>
              </a:rPr>
              <a:t>白毛浮绿水，</a:t>
            </a:r>
            <a:endParaRPr lang="zh-CN" altLang="en-US" sz="4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4500" b="1" dirty="0">
                <a:latin typeface="楷体" panose="02010609060101010101" pitchFamily="49" charset="-122"/>
                <a:ea typeface="楷体" panose="02010609060101010101" pitchFamily="49" charset="-122"/>
              </a:rPr>
              <a:t>红掌拨清波。</a:t>
            </a:r>
            <a:endParaRPr lang="zh-CN" altLang="en-US" sz="4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915" name="矩形 6"/>
          <p:cNvSpPr/>
          <p:nvPr/>
        </p:nvSpPr>
        <p:spPr>
          <a:xfrm>
            <a:off x="886619" y="227410"/>
            <a:ext cx="3780235" cy="145375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eaLnBrk="0" hangingPunct="0"/>
            <a:r>
              <a:rPr lang="en-US" altLang="zh-CN" sz="45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4500" b="1" dirty="0">
                <a:latin typeface="宋体" panose="02010600030101010101" pitchFamily="2" charset="-122"/>
                <a:ea typeface="宋体" panose="02010600030101010101" pitchFamily="2" charset="-122"/>
              </a:rPr>
              <a:t>咏鹅</a:t>
            </a:r>
            <a:endParaRPr lang="zh-CN" altLang="en-US" sz="45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0" hangingPunct="0"/>
            <a:r>
              <a:rPr lang="zh-CN" altLang="en-US" sz="4500" b="1" dirty="0">
                <a:latin typeface="宋体" panose="02010600030101010101" pitchFamily="2" charset="-122"/>
                <a:ea typeface="宋体" panose="02010600030101010101" pitchFamily="2" charset="-122"/>
              </a:rPr>
              <a:t>【唐】骆宾王</a:t>
            </a:r>
            <a:endParaRPr lang="zh-CN" altLang="en-US" sz="45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 contrast="-40000"/>
                    </a14:imgEffect>
                    <a14:imgEffect>
                      <a14:saturation sat="200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75639"/>
            <a:ext cx="2540000" cy="31656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文本框 57346"/>
          <p:cNvSpPr txBox="1"/>
          <p:nvPr/>
        </p:nvSpPr>
        <p:spPr>
          <a:xfrm>
            <a:off x="1312862" y="1448286"/>
            <a:ext cx="5778104" cy="33909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marL="257175" indent="-257175">
              <a:lnSpc>
                <a:spcPct val="12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 二 三    五，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57175" indent="-257175"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金 木 水    土。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57175" indent="-257175">
              <a:lnSpc>
                <a:spcPct val="120000"/>
              </a:lnSpc>
              <a:buAutoNum type="arabicPeriod" startAt="2"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对雨，雪对风。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57175" indent="-257175">
              <a:lnSpc>
                <a:spcPct val="120000"/>
              </a:lnSpc>
              <a:buAutoNum type="arabicPeriod" startAt="2"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花对树，鸟对   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57175" indent="-257175"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山清对水秀，柳绿对桃红。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4" name="组合 35"/>
          <p:cNvGrpSpPr/>
          <p:nvPr/>
        </p:nvGrpSpPr>
        <p:grpSpPr>
          <a:xfrm>
            <a:off x="3750304" y="1632341"/>
            <a:ext cx="580838" cy="526877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5" name="矩形 74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b="1">
                <a:solidFill>
                  <a:schemeClr val="tx1"/>
                </a:solidFill>
              </a:endParaRPr>
            </a:p>
          </p:txBody>
        </p:sp>
        <p:sp>
          <p:nvSpPr>
            <p:cNvPr id="76" name="直接连接符 75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7" name="直接连接符 76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grpSp>
        <p:nvGrpSpPr>
          <p:cNvPr id="2" name="组合 35"/>
          <p:cNvGrpSpPr/>
          <p:nvPr/>
        </p:nvGrpSpPr>
        <p:grpSpPr>
          <a:xfrm>
            <a:off x="3750304" y="2280041"/>
            <a:ext cx="580838" cy="526877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3" name="矩形 2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b="1">
                <a:solidFill>
                  <a:schemeClr val="tx1"/>
                </a:solidFill>
              </a:endParaRPr>
            </a:p>
          </p:txBody>
        </p:sp>
        <p:sp>
          <p:nvSpPr>
            <p:cNvPr id="4" name="直接连接符 3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5" name="直接连接符 4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grpSp>
        <p:nvGrpSpPr>
          <p:cNvPr id="6" name="组合 35"/>
          <p:cNvGrpSpPr/>
          <p:nvPr/>
        </p:nvGrpSpPr>
        <p:grpSpPr>
          <a:xfrm>
            <a:off x="1806014" y="2927741"/>
            <a:ext cx="580838" cy="526877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" name="矩形 6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b="1">
                <a:solidFill>
                  <a:schemeClr val="tx1"/>
                </a:solidFill>
              </a:endParaRPr>
            </a:p>
          </p:txBody>
        </p:sp>
        <p:sp>
          <p:nvSpPr>
            <p:cNvPr id="8" name="直接连接符 7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9" name="直接连接符 8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grpSp>
        <p:nvGrpSpPr>
          <p:cNvPr id="10" name="组合 35"/>
          <p:cNvGrpSpPr/>
          <p:nvPr/>
        </p:nvGrpSpPr>
        <p:grpSpPr>
          <a:xfrm>
            <a:off x="4561121" y="3534512"/>
            <a:ext cx="580838" cy="526877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1" name="矩形 10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b="1">
                <a:solidFill>
                  <a:schemeClr val="tx1"/>
                </a:solidFill>
              </a:endParaRPr>
            </a:p>
          </p:txBody>
        </p:sp>
        <p:sp>
          <p:nvSpPr>
            <p:cNvPr id="12" name="直接连接符 11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直接连接符 12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57353" name="文本框 57352"/>
          <p:cNvSpPr txBox="1"/>
          <p:nvPr/>
        </p:nvSpPr>
        <p:spPr>
          <a:xfrm>
            <a:off x="3742928" y="1572110"/>
            <a:ext cx="600164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四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7354" name="文本框 57353"/>
          <p:cNvSpPr txBox="1"/>
          <p:nvPr/>
        </p:nvSpPr>
        <p:spPr>
          <a:xfrm>
            <a:off x="3742928" y="2221002"/>
            <a:ext cx="600164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火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7355" name="文本框 57354"/>
          <p:cNvSpPr txBox="1"/>
          <p:nvPr/>
        </p:nvSpPr>
        <p:spPr>
          <a:xfrm>
            <a:off x="1798637" y="2868702"/>
            <a:ext cx="539354" cy="62269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云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7356" name="文本框 57355"/>
          <p:cNvSpPr txBox="1"/>
          <p:nvPr/>
        </p:nvSpPr>
        <p:spPr>
          <a:xfrm>
            <a:off x="4553744" y="3475473"/>
            <a:ext cx="600164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虫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4" name="对角圆角矩形 23"/>
          <p:cNvSpPr/>
          <p:nvPr/>
        </p:nvSpPr>
        <p:spPr>
          <a:xfrm>
            <a:off x="321467" y="728171"/>
            <a:ext cx="5672933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一、根据课文内容填空。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sp>
        <p:nvSpPr>
          <p:cNvPr id="25" name="文本框 8"/>
          <p:cNvSpPr txBox="1"/>
          <p:nvPr/>
        </p:nvSpPr>
        <p:spPr>
          <a:xfrm>
            <a:off x="188640" y="254627"/>
            <a:ext cx="1554435" cy="43858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1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练习</a:t>
            </a:r>
            <a:endParaRPr lang="zh-CN" altLang="en-US" sz="21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7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7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3" grpId="0"/>
      <p:bldP spid="57354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对角圆角矩形 23"/>
          <p:cNvSpPr/>
          <p:nvPr/>
        </p:nvSpPr>
        <p:spPr>
          <a:xfrm>
            <a:off x="219669" y="376445"/>
            <a:ext cx="5672933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3600" b="1" noProof="1">
                <a:latin typeface="宋体" panose="02010600030101010101" pitchFamily="2" charset="-122"/>
              </a:rPr>
              <a:t>二</a:t>
            </a:r>
            <a:r>
              <a:rPr lang="zh-CN" altLang="en-US" sz="3600" b="1" noProof="1" smtClean="0">
                <a:latin typeface="宋体" panose="02010600030101010101" pitchFamily="2" charset="-122"/>
              </a:rPr>
              <a:t>、看图背古诗。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sp>
        <p:nvSpPr>
          <p:cNvPr id="26" name="矩形 6"/>
          <p:cNvSpPr/>
          <p:nvPr/>
        </p:nvSpPr>
        <p:spPr>
          <a:xfrm>
            <a:off x="1296987" y="2412604"/>
            <a:ext cx="4455319" cy="228524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鹅，鹅，鹅，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曲项向天歌。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    ）浮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绿水，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    ）拨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清波。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6"/>
          <p:cNvSpPr/>
          <p:nvPr/>
        </p:nvSpPr>
        <p:spPr>
          <a:xfrm>
            <a:off x="944562" y="1278335"/>
            <a:ext cx="3780235" cy="105413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algn="ctr" eaLnBrk="0" hangingPunct="0"/>
            <a:r>
              <a:rPr lang="zh-CN" altLang="en-US" sz="3600" b="1" smtClean="0">
                <a:latin typeface="宋体" panose="02010600030101010101" pitchFamily="2" charset="-122"/>
                <a:ea typeface="宋体" panose="02010600030101010101" pitchFamily="2" charset="-122"/>
              </a:rPr>
              <a:t>咏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鹅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0" hangingPunct="0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【唐】骆宾王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 contrast="-40000"/>
                    </a14:imgEffect>
                    <a14:imgEffect>
                      <a14:saturation sat="200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0" y="1173465"/>
            <a:ext cx="2540000" cy="31656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矩形 6"/>
          <p:cNvSpPr/>
          <p:nvPr/>
        </p:nvSpPr>
        <p:spPr>
          <a:xfrm>
            <a:off x="1798637" y="3508314"/>
            <a:ext cx="1103313" cy="11772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毛</a:t>
            </a:r>
            <a:endParaRPr lang="en-US" altLang="zh-CN" sz="3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红掌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3"/>
          <p:cNvSpPr txBox="1"/>
          <p:nvPr/>
        </p:nvSpPr>
        <p:spPr>
          <a:xfrm>
            <a:off x="1637974" y="981074"/>
            <a:ext cx="481542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0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yī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41993" name="TextBox 5"/>
          <p:cNvSpPr txBox="1"/>
          <p:nvPr/>
        </p:nvSpPr>
        <p:spPr>
          <a:xfrm>
            <a:off x="2564280" y="1857375"/>
            <a:ext cx="2627709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：一个  一心一意  一样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994" name="TextBox 13"/>
          <p:cNvSpPr txBox="1"/>
          <p:nvPr/>
        </p:nvSpPr>
        <p:spPr>
          <a:xfrm>
            <a:off x="2673818" y="2547938"/>
            <a:ext cx="2321719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巧记：人有它则变大。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995" name="TextBox 14"/>
          <p:cNvSpPr txBox="1"/>
          <p:nvPr/>
        </p:nvSpPr>
        <p:spPr>
          <a:xfrm>
            <a:off x="2555945" y="1557338"/>
            <a:ext cx="4482704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书写提示：稍向右上倾斜，在末处顿笔。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64" name="TextBox 17"/>
          <p:cNvSpPr txBox="1"/>
          <p:nvPr/>
        </p:nvSpPr>
        <p:spPr>
          <a:xfrm>
            <a:off x="1513983" y="2868663"/>
            <a:ext cx="523220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0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èr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8203" name="TextBox 20"/>
          <p:cNvSpPr txBox="1"/>
          <p:nvPr/>
        </p:nvSpPr>
        <p:spPr>
          <a:xfrm>
            <a:off x="2507130" y="3661172"/>
            <a:ext cx="2627709" cy="52982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：二月  第二  三心二意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000" name="TextBox 21"/>
          <p:cNvSpPr txBox="1"/>
          <p:nvPr/>
        </p:nvSpPr>
        <p:spPr>
          <a:xfrm>
            <a:off x="2555946" y="4252913"/>
            <a:ext cx="2969419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巧记：一加一。</a:t>
            </a:r>
            <a:endParaRPr lang="zh-CN" altLang="en-US" sz="15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8205" name="TextBox 23"/>
          <p:cNvSpPr txBox="1"/>
          <p:nvPr/>
        </p:nvSpPr>
        <p:spPr>
          <a:xfrm>
            <a:off x="2447599" y="3367088"/>
            <a:ext cx="3682603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书写提示：上短下长，分居横中线上下。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10" name="矩形 89"/>
          <p:cNvSpPr/>
          <p:nvPr/>
        </p:nvSpPr>
        <p:spPr>
          <a:xfrm>
            <a:off x="2555945" y="3956447"/>
            <a:ext cx="2243138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造句：北方的二月很冷。</a:t>
            </a:r>
            <a:endParaRPr lang="zh-CN" altLang="en-US" sz="15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007" name="矩形 90"/>
          <p:cNvSpPr/>
          <p:nvPr/>
        </p:nvSpPr>
        <p:spPr>
          <a:xfrm>
            <a:off x="2619049" y="2224088"/>
            <a:ext cx="2051447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造句：我有一个皮球。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555945" y="1185863"/>
            <a:ext cx="1520429" cy="441722"/>
            <a:chOff x="4345" y="1861"/>
            <a:chExt cx="3192" cy="927"/>
          </a:xfrm>
        </p:grpSpPr>
        <p:sp>
          <p:nvSpPr>
            <p:cNvPr id="17427" name="TextBox 4"/>
            <p:cNvSpPr txBox="1"/>
            <p:nvPr/>
          </p:nvSpPr>
          <p:spPr>
            <a:xfrm>
              <a:off x="4345" y="1965"/>
              <a:ext cx="1683" cy="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15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笔顺</a:t>
              </a:r>
              <a:r>
                <a:rPr lang="zh-CN" altLang="en-US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：</a:t>
              </a:r>
              <a:endPara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7428" name="图片 1"/>
            <p:cNvPicPr>
              <a:picLocks noChangeAspect="1"/>
            </p:cNvPicPr>
            <p:nvPr/>
          </p:nvPicPr>
          <p:blipFill>
            <a:blip r:embed="rId1"/>
            <a:srcRect r="67262"/>
            <a:stretch>
              <a:fillRect/>
            </a:stretch>
          </p:blipFill>
          <p:spPr>
            <a:xfrm>
              <a:off x="5686" y="1861"/>
              <a:ext cx="1851" cy="927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" name="组合 4"/>
          <p:cNvGrpSpPr/>
          <p:nvPr/>
        </p:nvGrpSpPr>
        <p:grpSpPr>
          <a:xfrm>
            <a:off x="2447599" y="2932508"/>
            <a:ext cx="2108597" cy="458800"/>
            <a:chOff x="4117" y="5524"/>
            <a:chExt cx="4429" cy="966"/>
          </a:xfrm>
        </p:grpSpPr>
        <p:sp>
          <p:nvSpPr>
            <p:cNvPr id="17430" name="TextBox 18"/>
            <p:cNvSpPr txBox="1"/>
            <p:nvPr/>
          </p:nvSpPr>
          <p:spPr>
            <a:xfrm>
              <a:off x="4117" y="5712"/>
              <a:ext cx="1684" cy="7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15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笔顺</a:t>
              </a:r>
              <a:r>
                <a:rPr lang="zh-CN" altLang="en-US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：</a:t>
              </a:r>
              <a:endPara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7431" name="图片 3"/>
            <p:cNvPicPr>
              <a:picLocks noChangeAspect="1"/>
            </p:cNvPicPr>
            <p:nvPr/>
          </p:nvPicPr>
          <p:blipFill>
            <a:blip r:embed="rId2"/>
            <a:srcRect r="49417"/>
            <a:stretch>
              <a:fillRect/>
            </a:stretch>
          </p:blipFill>
          <p:spPr>
            <a:xfrm>
              <a:off x="5723" y="5524"/>
              <a:ext cx="2823" cy="91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7" name="组合 3"/>
          <p:cNvGrpSpPr/>
          <p:nvPr/>
        </p:nvGrpSpPr>
        <p:grpSpPr>
          <a:xfrm>
            <a:off x="-76200" y="500024"/>
            <a:ext cx="1884998" cy="399635"/>
            <a:chOff x="458" y="988"/>
            <a:chExt cx="4134" cy="9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流程图: 延期 27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sp>
          <p:nvSpPr>
            <p:cNvPr id="29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93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 fontAlgn="auto"/>
              <a:r>
                <a:rPr lang="en-US" altLang="zh-CN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会</a:t>
              </a:r>
              <a:r>
                <a:rPr lang="zh-CN" altLang="en-US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写</a:t>
              </a:r>
              <a:r>
                <a:rPr lang="en-US" altLang="zh-CN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的字</a:t>
              </a:r>
              <a:endParaRPr lang="en-US" altLang="zh-CN" sz="21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234518" y="1504344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31" name="矩形 30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32" name="直接连接符 31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33" name="直接连接符 32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34" name="TextBox 23"/>
          <p:cNvSpPr txBox="1"/>
          <p:nvPr/>
        </p:nvSpPr>
        <p:spPr>
          <a:xfrm>
            <a:off x="1312933" y="1422797"/>
            <a:ext cx="921544" cy="11772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156103" y="3456969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36" name="矩形 35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37" name="直接连接符 36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38" name="直接连接符 37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39" name="TextBox 23"/>
          <p:cNvSpPr txBox="1"/>
          <p:nvPr/>
        </p:nvSpPr>
        <p:spPr>
          <a:xfrm>
            <a:off x="1234518" y="3375422"/>
            <a:ext cx="921544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二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云形标注 39"/>
          <p:cNvSpPr/>
          <p:nvPr/>
        </p:nvSpPr>
        <p:spPr>
          <a:xfrm>
            <a:off x="5390985" y="415335"/>
            <a:ext cx="3385800" cy="1089009"/>
          </a:xfrm>
          <a:prstGeom prst="cloudCallout">
            <a:avLst>
              <a:gd name="adj1" fmla="val -13859"/>
              <a:gd name="adj2" fmla="val 136412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r>
              <a:rPr lang="zh-CN" altLang="en-US" sz="2100" b="1" dirty="0" smtClean="0">
                <a:solidFill>
                  <a:schemeClr val="tx1"/>
                </a:solidFill>
              </a:rPr>
              <a:t>要把会写字在田字格里的位置写正确哦！</a:t>
            </a:r>
            <a:endParaRPr lang="zh-CN" altLang="en-US" sz="2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TextBox 4"/>
          <p:cNvSpPr txBox="1"/>
          <p:nvPr/>
        </p:nvSpPr>
        <p:spPr>
          <a:xfrm>
            <a:off x="3308748" y="870348"/>
            <a:ext cx="750094" cy="3452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015" name="TextBox 13"/>
          <p:cNvSpPr txBox="1"/>
          <p:nvPr/>
        </p:nvSpPr>
        <p:spPr>
          <a:xfrm>
            <a:off x="3338513" y="1506141"/>
            <a:ext cx="3794522" cy="52982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：第三名  三轮车  三番五次巧记：一减一不是零。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016" name="TextBox 14"/>
          <p:cNvSpPr txBox="1"/>
          <p:nvPr/>
        </p:nvSpPr>
        <p:spPr>
          <a:xfrm>
            <a:off x="3290887" y="1208485"/>
            <a:ext cx="4035029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书写提示：第二横最短，写在横中线偏上。</a:t>
            </a:r>
            <a:endParaRPr lang="zh-CN" altLang="en-US" sz="15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58" name="TextBox 17"/>
          <p:cNvSpPr txBox="1"/>
          <p:nvPr/>
        </p:nvSpPr>
        <p:spPr>
          <a:xfrm>
            <a:off x="1898435" y="2502528"/>
            <a:ext cx="1222129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0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shàng</a:t>
            </a:r>
            <a:endParaRPr lang="en-US" altLang="zh-CN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43019" name="TextBox 18"/>
          <p:cNvSpPr txBox="1"/>
          <p:nvPr/>
        </p:nvSpPr>
        <p:spPr>
          <a:xfrm>
            <a:off x="3221832" y="2733676"/>
            <a:ext cx="750094" cy="3452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020" name="TextBox 20"/>
          <p:cNvSpPr txBox="1"/>
          <p:nvPr/>
        </p:nvSpPr>
        <p:spPr>
          <a:xfrm>
            <a:off x="3290888" y="3384947"/>
            <a:ext cx="2820591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：上面  山上  送上  晚上</a:t>
            </a:r>
            <a:endParaRPr lang="zh-CN" altLang="en-US" sz="15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43021" name="TextBox 21"/>
          <p:cNvSpPr txBox="1"/>
          <p:nvPr/>
        </p:nvSpPr>
        <p:spPr>
          <a:xfrm>
            <a:off x="3256360" y="3681413"/>
            <a:ext cx="3968353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巧记：一卡就少了下半截。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022" name="TextBox 23"/>
          <p:cNvSpPr txBox="1"/>
          <p:nvPr/>
        </p:nvSpPr>
        <p:spPr>
          <a:xfrm>
            <a:off x="3200400" y="3103960"/>
            <a:ext cx="3424238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书写提示：第一横短，最后一横较长。</a:t>
            </a:r>
            <a:endParaRPr lang="zh-CN" altLang="en-US" sz="15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43027" name="矩形 80"/>
          <p:cNvSpPr/>
          <p:nvPr/>
        </p:nvSpPr>
        <p:spPr>
          <a:xfrm>
            <a:off x="3338513" y="2137172"/>
            <a:ext cx="3008710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造句：期中考试，我得了第三名。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Box 17"/>
          <p:cNvSpPr txBox="1"/>
          <p:nvPr/>
        </p:nvSpPr>
        <p:spPr>
          <a:xfrm>
            <a:off x="1982970" y="692778"/>
            <a:ext cx="778098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0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sān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pic>
        <p:nvPicPr>
          <p:cNvPr id="43030" name="Picture 1" descr="C:\Users\Administrator\Documents\Tencent Files\56229019\Image\C2C\5L5FTEQM5~]`J8UOR2{}8P4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73116" y="889397"/>
            <a:ext cx="891778" cy="30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031" name="Picture 2" descr="C:\Users\Administrator\Documents\Tencent Files\56229019\Image\C2C\K46GAXM[XB26D)A9E${KBCX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5004" y="2763441"/>
            <a:ext cx="844153" cy="28455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256360" y="3980260"/>
            <a:ext cx="3829050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造句：课桌上面有一本语文书。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890879" y="1204307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4" name="矩形 23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5" name="直接连接符 24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26" name="直接连接符 25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7" name="TextBox 23"/>
          <p:cNvSpPr txBox="1"/>
          <p:nvPr/>
        </p:nvSpPr>
        <p:spPr>
          <a:xfrm>
            <a:off x="1969294" y="1122760"/>
            <a:ext cx="921544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三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812464" y="3185507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9" name="矩形 28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30" name="直接连接符 29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31" name="直接连接符 30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32" name="TextBox 23"/>
          <p:cNvSpPr txBox="1"/>
          <p:nvPr/>
        </p:nvSpPr>
        <p:spPr>
          <a:xfrm>
            <a:off x="1890879" y="3103960"/>
            <a:ext cx="921544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上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2"/>
          <p:cNvSpPr txBox="1"/>
          <p:nvPr/>
        </p:nvSpPr>
        <p:spPr>
          <a:xfrm>
            <a:off x="1922860" y="1216819"/>
            <a:ext cx="779701" cy="83869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5000" dirty="0">
                <a:latin typeface="楷体" panose="02010609060101010101" pitchFamily="49" charset="-122"/>
                <a:ea typeface="楷体" panose="02010609060101010101" pitchFamily="49" charset="-122"/>
              </a:rPr>
              <a:t>吃</a:t>
            </a:r>
            <a:endParaRPr lang="zh-CN" altLang="en-US" sz="5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TextBox 3"/>
          <p:cNvSpPr txBox="1"/>
          <p:nvPr/>
        </p:nvSpPr>
        <p:spPr>
          <a:xfrm>
            <a:off x="2097386" y="627460"/>
            <a:ext cx="768480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kǒu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44038" name="TextBox 4"/>
          <p:cNvSpPr txBox="1"/>
          <p:nvPr/>
        </p:nvSpPr>
        <p:spPr>
          <a:xfrm>
            <a:off x="3265885" y="882254"/>
            <a:ext cx="750094" cy="3452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039" name="TextBox 5"/>
          <p:cNvSpPr txBox="1"/>
          <p:nvPr/>
        </p:nvSpPr>
        <p:spPr>
          <a:xfrm>
            <a:off x="3274219" y="1503760"/>
            <a:ext cx="2245519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：口舌  口吻  口气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040" name="TextBox 13"/>
          <p:cNvSpPr txBox="1"/>
          <p:nvPr/>
        </p:nvSpPr>
        <p:spPr>
          <a:xfrm>
            <a:off x="3284935" y="1827610"/>
            <a:ext cx="4193381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巧记：四四方方一座城。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1" name="TextBox 16"/>
          <p:cNvSpPr txBox="1"/>
          <p:nvPr/>
        </p:nvSpPr>
        <p:spPr>
          <a:xfrm>
            <a:off x="1876426" y="3008710"/>
            <a:ext cx="779701" cy="83869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5000" dirty="0">
                <a:latin typeface="楷体" panose="02010609060101010101" pitchFamily="49" charset="-122"/>
                <a:ea typeface="楷体" panose="02010609060101010101" pitchFamily="49" charset="-122"/>
              </a:rPr>
              <a:t>叫</a:t>
            </a:r>
            <a:endParaRPr lang="zh-CN" altLang="en-US" sz="5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4" name="TextBox 17"/>
          <p:cNvSpPr txBox="1"/>
          <p:nvPr/>
        </p:nvSpPr>
        <p:spPr>
          <a:xfrm>
            <a:off x="2160125" y="2419350"/>
            <a:ext cx="725199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mù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44043" name="TextBox 18"/>
          <p:cNvSpPr txBox="1"/>
          <p:nvPr/>
        </p:nvSpPr>
        <p:spPr>
          <a:xfrm>
            <a:off x="3157538" y="2667001"/>
            <a:ext cx="750094" cy="3452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044" name="TextBox 20"/>
          <p:cNvSpPr txBox="1"/>
          <p:nvPr/>
        </p:nvSpPr>
        <p:spPr>
          <a:xfrm>
            <a:off x="3217069" y="3307556"/>
            <a:ext cx="2831544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：耳目  目光  目瞪口呆  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045" name="TextBox 21"/>
          <p:cNvSpPr txBox="1"/>
          <p:nvPr/>
        </p:nvSpPr>
        <p:spPr>
          <a:xfrm>
            <a:off x="3221832" y="3592116"/>
            <a:ext cx="2969419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巧记：三口竖相连。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1886635" y="2966253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3" name="矩形 72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74" name="直接连接符 73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5" name="直接连接符 74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44047" name="TextBox 23"/>
          <p:cNvSpPr txBox="1"/>
          <p:nvPr/>
        </p:nvSpPr>
        <p:spPr>
          <a:xfrm>
            <a:off x="1916906" y="2882503"/>
            <a:ext cx="953691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目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1890879" y="1204307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8" name="矩形 7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79" name="直接连接符 78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80" name="直接连接符 79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44049" name="TextBox 23"/>
          <p:cNvSpPr txBox="1"/>
          <p:nvPr/>
        </p:nvSpPr>
        <p:spPr>
          <a:xfrm>
            <a:off x="1969294" y="1122760"/>
            <a:ext cx="921544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口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050" name="矩形 89"/>
          <p:cNvSpPr/>
          <p:nvPr/>
        </p:nvSpPr>
        <p:spPr>
          <a:xfrm>
            <a:off x="3221832" y="3892153"/>
            <a:ext cx="3774281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造句：看到眼前的景象，他吓得目瞪口呆。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051" name="矩形 90"/>
          <p:cNvSpPr/>
          <p:nvPr/>
        </p:nvSpPr>
        <p:spPr>
          <a:xfrm>
            <a:off x="3275410" y="2085976"/>
            <a:ext cx="4157663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造句：给他讲明白这个道理，费了我不少口舌。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4052" name="Picture 1" descr="C:\Users\Administrator\Documents\Tencent Files\56229019\Image\C2C\EEFH7L`C4%KKI6[4E`3XHWA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9531" y="951310"/>
            <a:ext cx="782241" cy="2678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53" name="Picture 2" descr="C:\Users\Administrator\Documents\Tencent Files\56229019\Image\C2C\)157B6$ERSEPU`Z{2{~SN)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7867" y="2777729"/>
            <a:ext cx="1031081" cy="230981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Box 2"/>
          <p:cNvSpPr txBox="1"/>
          <p:nvPr/>
        </p:nvSpPr>
        <p:spPr>
          <a:xfrm>
            <a:off x="2010966" y="1035844"/>
            <a:ext cx="779701" cy="83869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5000" dirty="0">
                <a:latin typeface="楷体" panose="02010609060101010101" pitchFamily="49" charset="-122"/>
                <a:ea typeface="楷体" panose="02010609060101010101" pitchFamily="49" charset="-122"/>
              </a:rPr>
              <a:t>吃</a:t>
            </a:r>
            <a:endParaRPr lang="zh-CN" altLang="en-US" sz="5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061" name="TextBox 4"/>
          <p:cNvSpPr txBox="1"/>
          <p:nvPr/>
        </p:nvSpPr>
        <p:spPr>
          <a:xfrm>
            <a:off x="3362325" y="654844"/>
            <a:ext cx="750094" cy="3452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062" name="TextBox 5"/>
          <p:cNvSpPr txBox="1"/>
          <p:nvPr/>
        </p:nvSpPr>
        <p:spPr>
          <a:xfrm>
            <a:off x="3383757" y="1059657"/>
            <a:ext cx="3012281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：耳朵  耳垂  木耳  耳套　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063" name="TextBox 13"/>
          <p:cNvSpPr txBox="1"/>
          <p:nvPr/>
        </p:nvSpPr>
        <p:spPr>
          <a:xfrm>
            <a:off x="3383757" y="1437085"/>
            <a:ext cx="2755106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巧记：一只眼睛四角都伸长。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5" name="TextBox 16"/>
          <p:cNvSpPr txBox="1"/>
          <p:nvPr/>
        </p:nvSpPr>
        <p:spPr>
          <a:xfrm>
            <a:off x="1969294" y="2853929"/>
            <a:ext cx="779701" cy="83869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5000" dirty="0">
                <a:latin typeface="楷体" panose="02010609060101010101" pitchFamily="49" charset="-122"/>
                <a:ea typeface="楷体" panose="02010609060101010101" pitchFamily="49" charset="-122"/>
              </a:rPr>
              <a:t>叫</a:t>
            </a:r>
            <a:endParaRPr lang="zh-CN" altLang="en-US" sz="5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TextBox 17"/>
          <p:cNvSpPr txBox="1"/>
          <p:nvPr/>
        </p:nvSpPr>
        <p:spPr>
          <a:xfrm>
            <a:off x="2113360" y="2265760"/>
            <a:ext cx="972061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shǒu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45066" name="TextBox 18"/>
          <p:cNvSpPr txBox="1"/>
          <p:nvPr/>
        </p:nvSpPr>
        <p:spPr>
          <a:xfrm>
            <a:off x="3300413" y="2541985"/>
            <a:ext cx="750094" cy="3452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067" name="TextBox 20"/>
          <p:cNvSpPr txBox="1"/>
          <p:nvPr/>
        </p:nvSpPr>
        <p:spPr>
          <a:xfrm>
            <a:off x="3330179" y="3003947"/>
            <a:ext cx="2820590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：手心  手机  双手  左手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068" name="TextBox 21"/>
          <p:cNvSpPr txBox="1"/>
          <p:nvPr/>
        </p:nvSpPr>
        <p:spPr>
          <a:xfrm>
            <a:off x="3383756" y="3381376"/>
            <a:ext cx="3968354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巧记：两棵树，十个杈，不长枝叶不开花。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9" name="组合 30"/>
          <p:cNvGrpSpPr/>
          <p:nvPr/>
        </p:nvGrpSpPr>
        <p:grpSpPr>
          <a:xfrm>
            <a:off x="1979838" y="2811759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0" name="矩形 69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71" name="直接连接符 70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2" name="直接连接符 71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45070" name="TextBox 23"/>
          <p:cNvSpPr txBox="1"/>
          <p:nvPr/>
        </p:nvSpPr>
        <p:spPr>
          <a:xfrm>
            <a:off x="2056210" y="2727722"/>
            <a:ext cx="953690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手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4" name="组合 35"/>
          <p:cNvGrpSpPr/>
          <p:nvPr/>
        </p:nvGrpSpPr>
        <p:grpSpPr>
          <a:xfrm>
            <a:off x="1998290" y="1044566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5" name="矩形 74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76" name="直接连接符 75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7" name="直接连接符 76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45072" name="TextBox 23"/>
          <p:cNvSpPr txBox="1"/>
          <p:nvPr/>
        </p:nvSpPr>
        <p:spPr>
          <a:xfrm>
            <a:off x="2033588" y="897731"/>
            <a:ext cx="921544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耳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073" name="矩形 80"/>
          <p:cNvSpPr/>
          <p:nvPr/>
        </p:nvSpPr>
        <p:spPr>
          <a:xfrm>
            <a:off x="3383756" y="1815703"/>
            <a:ext cx="2243138" cy="298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造句：狗的耳朵可灵了。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5074" name="Picture 1" descr="C:\Users\Administrator\Documents\Tencent Files\56229019\Image\C2C\$`6IUC5E`QLZ}]WE@S[OF)F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77879" y="735807"/>
            <a:ext cx="1428750" cy="26074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075" name="Picture 2" descr="C:\Users\Administrator\Documents\Tencent Files\56229019\Image\C2C\_GMTSPDTOADU2MX702MJ~B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4300" y="2625328"/>
            <a:ext cx="940594" cy="27027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076" name="矩形 45075"/>
          <p:cNvSpPr/>
          <p:nvPr/>
        </p:nvSpPr>
        <p:spPr>
          <a:xfrm>
            <a:off x="2250282" y="426244"/>
            <a:ext cx="523220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ěr</a:t>
            </a:r>
            <a:endParaRPr lang="en-US" altLang="zh-CN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45077" name="TextBox 21"/>
          <p:cNvSpPr txBox="1"/>
          <p:nvPr/>
        </p:nvSpPr>
        <p:spPr>
          <a:xfrm>
            <a:off x="3330178" y="3813572"/>
            <a:ext cx="2862263" cy="2988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造句：老师有一双温暖的手。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0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3.xml><?xml version="1.0" encoding="utf-8"?>
<p:tagLst xmlns:p="http://schemas.openxmlformats.org/presentationml/2006/main">
  <p:tag name="KSO_WPP_MARK_KEY" val="80ce0ec4-5b56-4b6f-82a1-aa86a319eb8a"/>
  <p:tag name="COMMONDATA" val="eyJoZGlkIjoiMDUzMmRhYzhkNzM3Y2ZlODExZjhhYzliMDJjYzA0ZGIifQ=="/>
</p:tagLst>
</file>

<file path=ppt/tags/tag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3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4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5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9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2973</Words>
  <Application>WPS 演示</Application>
  <PresentationFormat>全屏显示(16:9)</PresentationFormat>
  <Paragraphs>835</Paragraphs>
  <Slides>58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58</vt:i4>
      </vt:variant>
    </vt:vector>
  </HeadingPairs>
  <TitlesOfParts>
    <vt:vector size="73" baseType="lpstr">
      <vt:lpstr>Arial</vt:lpstr>
      <vt:lpstr>宋体</vt:lpstr>
      <vt:lpstr>Wingdings</vt:lpstr>
      <vt:lpstr>inpin heiti</vt:lpstr>
      <vt:lpstr>黑体</vt:lpstr>
      <vt:lpstr>微软雅黑</vt:lpstr>
      <vt:lpstr>楷体</vt:lpstr>
      <vt:lpstr>汉语拼音</vt:lpstr>
      <vt:lpstr>Segoe Print</vt:lpstr>
      <vt:lpstr>Calibri</vt:lpstr>
      <vt:lpstr>Arial Unicode MS</vt:lpstr>
      <vt:lpstr>Century Gothic</vt:lpstr>
      <vt:lpstr>仿宋</vt:lpstr>
      <vt:lpstr>Xingkai SC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xiegaona</dc:creator>
  <cp:lastModifiedBy>Rocket Girls</cp:lastModifiedBy>
  <cp:revision>56</cp:revision>
  <dcterms:created xsi:type="dcterms:W3CDTF">2020-02-14T00:12:00Z</dcterms:created>
  <dcterms:modified xsi:type="dcterms:W3CDTF">2022-11-29T05:58:04Z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78CF096A759C41A7A6D2EE59EF7010DF</vt:lpwstr>
  </property>
</Properties>
</file>