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57" r:id="rId6"/>
    <p:sldId id="358" r:id="rId7"/>
    <p:sldId id="359" r:id="rId8"/>
    <p:sldId id="535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81" r:id="rId25"/>
    <p:sldId id="382" r:id="rId26"/>
    <p:sldId id="383" r:id="rId27"/>
    <p:sldId id="377" r:id="rId28"/>
    <p:sldId id="378" r:id="rId29"/>
    <p:sldId id="379" r:id="rId30"/>
    <p:sldId id="380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1" r:id="rId49"/>
    <p:sldId id="402" r:id="rId50"/>
    <p:sldId id="403" r:id="rId51"/>
    <p:sldId id="404" r:id="rId52"/>
    <p:sldId id="405" r:id="rId53"/>
    <p:sldId id="406" r:id="rId54"/>
    <p:sldId id="407" r:id="rId55"/>
    <p:sldId id="408" r:id="rId56"/>
    <p:sldId id="409" r:id="rId57"/>
    <p:sldId id="410" r:id="rId58"/>
    <p:sldId id="411" r:id="rId59"/>
    <p:sldId id="413" r:id="rId60"/>
    <p:sldId id="414" r:id="rId61"/>
    <p:sldId id="415" r:id="rId62"/>
    <p:sldId id="416" r:id="rId63"/>
    <p:sldId id="417" r:id="rId64"/>
    <p:sldId id="419" r:id="rId65"/>
    <p:sldId id="420" r:id="rId66"/>
    <p:sldId id="421" r:id="rId67"/>
    <p:sldId id="422" r:id="rId68"/>
    <p:sldId id="423" r:id="rId69"/>
    <p:sldId id="424" r:id="rId70"/>
    <p:sldId id="426" r:id="rId71"/>
    <p:sldId id="427" r:id="rId72"/>
    <p:sldId id="428" r:id="rId73"/>
    <p:sldId id="429" r:id="rId74"/>
    <p:sldId id="430" r:id="rId75"/>
    <p:sldId id="432" r:id="rId76"/>
    <p:sldId id="433" r:id="rId77"/>
    <p:sldId id="437" r:id="rId78"/>
    <p:sldId id="438" r:id="rId79"/>
    <p:sldId id="440" r:id="rId80"/>
    <p:sldId id="441" r:id="rId81"/>
    <p:sldId id="442" r:id="rId82"/>
    <p:sldId id="443" r:id="rId83"/>
    <p:sldId id="444" r:id="rId84"/>
    <p:sldId id="445" r:id="rId85"/>
    <p:sldId id="446" r:id="rId86"/>
    <p:sldId id="447" r:id="rId87"/>
    <p:sldId id="448" r:id="rId88"/>
    <p:sldId id="449" r:id="rId89"/>
    <p:sldId id="450" r:id="rId90"/>
    <p:sldId id="451" r:id="rId91"/>
    <p:sldId id="452" r:id="rId92"/>
    <p:sldId id="453" r:id="rId93"/>
    <p:sldId id="454" r:id="rId94"/>
    <p:sldId id="455" r:id="rId95"/>
    <p:sldId id="456" r:id="rId96"/>
    <p:sldId id="457" r:id="rId97"/>
    <p:sldId id="458" r:id="rId98"/>
    <p:sldId id="459" r:id="rId99"/>
    <p:sldId id="460" r:id="rId100"/>
    <p:sldId id="461" r:id="rId101"/>
    <p:sldId id="462" r:id="rId102"/>
    <p:sldId id="463" r:id="rId103"/>
    <p:sldId id="464" r:id="rId104"/>
    <p:sldId id="465" r:id="rId105"/>
    <p:sldId id="466" r:id="rId106"/>
    <p:sldId id="468" r:id="rId107"/>
    <p:sldId id="469" r:id="rId108"/>
    <p:sldId id="470" r:id="rId109"/>
    <p:sldId id="471" r:id="rId110"/>
    <p:sldId id="472" r:id="rId111"/>
    <p:sldId id="473" r:id="rId112"/>
    <p:sldId id="475" r:id="rId113"/>
    <p:sldId id="476" r:id="rId114"/>
    <p:sldId id="477" r:id="rId115"/>
    <p:sldId id="478" r:id="rId116"/>
    <p:sldId id="479" r:id="rId117"/>
    <p:sldId id="480" r:id="rId118"/>
    <p:sldId id="481" r:id="rId119"/>
    <p:sldId id="482" r:id="rId120"/>
    <p:sldId id="483" r:id="rId121"/>
    <p:sldId id="484" r:id="rId122"/>
    <p:sldId id="485" r:id="rId123"/>
    <p:sldId id="486" r:id="rId124"/>
    <p:sldId id="487" r:id="rId125"/>
    <p:sldId id="489" r:id="rId126"/>
    <p:sldId id="490" r:id="rId127"/>
    <p:sldId id="491" r:id="rId128"/>
    <p:sldId id="492" r:id="rId129"/>
    <p:sldId id="493" r:id="rId130"/>
    <p:sldId id="494" r:id="rId131"/>
    <p:sldId id="495" r:id="rId132"/>
    <p:sldId id="496" r:id="rId133"/>
    <p:sldId id="497" r:id="rId134"/>
    <p:sldId id="498" r:id="rId135"/>
    <p:sldId id="499" r:id="rId136"/>
    <p:sldId id="500" r:id="rId137"/>
    <p:sldId id="501" r:id="rId138"/>
    <p:sldId id="502" r:id="rId139"/>
    <p:sldId id="503" r:id="rId140"/>
    <p:sldId id="505" r:id="rId141"/>
    <p:sldId id="506" r:id="rId142"/>
    <p:sldId id="538" r:id="rId143"/>
    <p:sldId id="539" r:id="rId144"/>
    <p:sldId id="541" r:id="rId145"/>
    <p:sldId id="516" r:id="rId146"/>
    <p:sldId id="517" r:id="rId147"/>
    <p:sldId id="519" r:id="rId148"/>
    <p:sldId id="520" r:id="rId149"/>
    <p:sldId id="521" r:id="rId150"/>
    <p:sldId id="522" r:id="rId151"/>
    <p:sldId id="542" r:id="rId152"/>
    <p:sldId id="549" r:id="rId153"/>
    <p:sldId id="550" r:id="rId154"/>
    <p:sldId id="551" r:id="rId155"/>
    <p:sldId id="552" r:id="rId156"/>
    <p:sldId id="553" r:id="rId157"/>
    <p:sldId id="554" r:id="rId158"/>
    <p:sldId id="524" r:id="rId159"/>
    <p:sldId id="525" r:id="rId160"/>
    <p:sldId id="526" r:id="rId161"/>
    <p:sldId id="527" r:id="rId162"/>
    <p:sldId id="528" r:id="rId163"/>
  </p:sldIdLst>
  <p:sldSz cx="9144000" cy="5143500"/>
  <p:notesSz cx="6858000" cy="9144000"/>
  <p:custDataLst>
    <p:tags r:id="rId16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114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228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3429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4BC"/>
    <a:srgbClr val="1F0EFA"/>
    <a:srgbClr val="EF1928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402" y="-126"/>
      </p:cViewPr>
      <p:guideLst>
        <p:guide orient="horz" pos="1586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7" Type="http://schemas.openxmlformats.org/officeDocument/2006/relationships/tags" Target="tags/tag9.xml"/><Relationship Id="rId166" Type="http://schemas.openxmlformats.org/officeDocument/2006/relationships/tableStyles" Target="tableStyles.xml"/><Relationship Id="rId165" Type="http://schemas.openxmlformats.org/officeDocument/2006/relationships/viewProps" Target="viewProps.xml"/><Relationship Id="rId164" Type="http://schemas.openxmlformats.org/officeDocument/2006/relationships/presProps" Target="presProps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3DD992-B83D-40F6-9B14-77D2ED4AA58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35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287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9456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94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9558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95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>
              <a:defRPr sz="11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algn="ctr">
              <a:defRPr sz="11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numCol="1" anchor="t" anchorCtr="0" compatLnSpc="1"/>
          <a:lstStyle>
            <a:lvl1pPr algn="r">
              <a:defRPr sz="11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5.jpeg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6.png"/><Relationship Id="rId1" Type="http://schemas.openxmlformats.org/officeDocument/2006/relationships/image" Target="../media/image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6.png"/><Relationship Id="rId1" Type="http://schemas.openxmlformats.org/officeDocument/2006/relationships/image" Target="../media/image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3" Type="http://schemas.openxmlformats.org/officeDocument/2006/relationships/image" Target="../media/image117.png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0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0.jpeg"/><Relationship Id="rId1" Type="http://schemas.openxmlformats.org/officeDocument/2006/relationships/image" Target="../media/image2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1.jpeg"/><Relationship Id="rId1" Type="http://schemas.openxmlformats.org/officeDocument/2006/relationships/image" Target="../media/image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2.png"/><Relationship Id="rId1" Type="http://schemas.openxmlformats.org/officeDocument/2006/relationships/image" Target="../media/image2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image" Target="../media/image2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8.wav"/><Relationship Id="rId2" Type="http://schemas.openxmlformats.org/officeDocument/2006/relationships/image" Target="../media/image127.emf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2.png"/></Relationships>
</file>

<file path=ppt/slides/_rels/slide1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2.png"/></Relationships>
</file>

<file path=ppt/slides/_rels/slide1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8.xml"/><Relationship Id="rId2" Type="http://schemas.openxmlformats.org/officeDocument/2006/relationships/image" Target="../media/image128.png"/><Relationship Id="rId1" Type="http://schemas.openxmlformats.org/officeDocument/2006/relationships/image" Target="../media/image2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9.jpeg"/><Relationship Id="rId1" Type="http://schemas.openxmlformats.org/officeDocument/2006/relationships/image" Target="../media/image2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pn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image" Target="../media/image2.png"/></Relationships>
</file>

<file path=ppt/slides/_rels/slide1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6.jpeg"/><Relationship Id="rId4" Type="http://schemas.openxmlformats.org/officeDocument/2006/relationships/image" Target="../media/image133.jpeg"/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image" Target="../media/image2.png"/></Relationships>
</file>

<file path=ppt/slides/_rels/slide1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3.jpeg"/><Relationship Id="rId4" Type="http://schemas.openxmlformats.org/officeDocument/2006/relationships/image" Target="../media/image139.jpeg"/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image" Target="../media/image45.jpeg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9.jpeg"/><Relationship Id="rId11" Type="http://schemas.openxmlformats.org/officeDocument/2006/relationships/image" Target="../media/image48.jpeg"/><Relationship Id="rId10" Type="http://schemas.openxmlformats.org/officeDocument/2006/relationships/image" Target="../media/image47.jpe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hyperlink" Target="http://www.ooosu.com/html/34/n-134-2.html" TargetMode="External"/><Relationship Id="rId3" Type="http://schemas.openxmlformats.org/officeDocument/2006/relationships/image" Target="../media/image50.jpeg"/><Relationship Id="rId22" Type="http://schemas.openxmlformats.org/officeDocument/2006/relationships/slideLayout" Target="../slideLayouts/slideLayout4.xml"/><Relationship Id="rId21" Type="http://schemas.openxmlformats.org/officeDocument/2006/relationships/image" Target="../media/image66.png"/><Relationship Id="rId20" Type="http://schemas.openxmlformats.org/officeDocument/2006/relationships/image" Target="../media/image65.png"/><Relationship Id="rId2" Type="http://schemas.openxmlformats.org/officeDocument/2006/relationships/hyperlink" Target="http://www.nipic.com/show/3/7/f7a5b404fa938ab3.html" TargetMode="External"/><Relationship Id="rId19" Type="http://schemas.openxmlformats.org/officeDocument/2006/relationships/image" Target="../media/image64.png"/><Relationship Id="rId18" Type="http://schemas.openxmlformats.org/officeDocument/2006/relationships/image" Target="../media/image63.png"/><Relationship Id="rId17" Type="http://schemas.openxmlformats.org/officeDocument/2006/relationships/image" Target="../media/image62.png"/><Relationship Id="rId16" Type="http://schemas.openxmlformats.org/officeDocument/2006/relationships/image" Target="../media/image61.png"/><Relationship Id="rId15" Type="http://schemas.openxmlformats.org/officeDocument/2006/relationships/image" Target="../media/image60.png"/><Relationship Id="rId14" Type="http://schemas.openxmlformats.org/officeDocument/2006/relationships/image" Target="../media/image59.png"/><Relationship Id="rId13" Type="http://schemas.openxmlformats.org/officeDocument/2006/relationships/image" Target="../media/image58.jpeg"/><Relationship Id="rId12" Type="http://schemas.openxmlformats.org/officeDocument/2006/relationships/hyperlink" Target="http://www.nipic.com/show/3/42/14e148a594707ffd.html" TargetMode="External"/><Relationship Id="rId11" Type="http://schemas.openxmlformats.org/officeDocument/2006/relationships/image" Target="../media/image57.png"/><Relationship Id="rId10" Type="http://schemas.openxmlformats.org/officeDocument/2006/relationships/image" Target="../media/image56.pn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7.jpe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8.pn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0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1.png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2.pn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4.png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5.png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6.png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7.png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8.png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0.png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2.png"/><Relationship Id="rId1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4.png"/><Relationship Id="rId1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6.png"/><Relationship Id="rId1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7.png"/><Relationship Id="rId1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9.png"/><Relationship Id="rId1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0.jpeg"/><Relationship Id="rId1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1.jpeg"/><Relationship Id="rId1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image" Target="../media/image2.png"/></Relationships>
</file>

<file path=ppt/slides/_rels/slide7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4.wav"/><Relationship Id="rId5" Type="http://schemas.openxmlformats.org/officeDocument/2006/relationships/audio" Target="../media/audio5.wav"/><Relationship Id="rId4" Type="http://schemas.openxmlformats.org/officeDocument/2006/relationships/audio" Target="../media/audio1.wav"/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image" Target="../media/image2.png"/></Relationships>
</file>

<file path=ppt/slides/_rels/slide7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audio" Target="../media/audio1.wav"/><Relationship Id="rId4" Type="http://schemas.openxmlformats.org/officeDocument/2006/relationships/audio" Target="../media/audio6.wav"/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3.png"/><Relationship Id="rId1" Type="http://schemas.openxmlformats.org/officeDocument/2006/relationships/image" Target="../media/image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4.wav"/><Relationship Id="rId1" Type="http://schemas.openxmlformats.org/officeDocument/2006/relationships/image" Target="../media/image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4.jpeg"/><Relationship Id="rId1" Type="http://schemas.openxmlformats.org/officeDocument/2006/relationships/image" Target="../media/image2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1" Type="http://schemas.openxmlformats.org/officeDocument/2006/relationships/image" Target="../media/image2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9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4.jpeg"/><Relationship Id="rId1" Type="http://schemas.openxmlformats.org/officeDocument/2006/relationships/image" Target="../media/image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1.png"/><Relationship Id="rId1" Type="http://schemas.openxmlformats.org/officeDocument/2006/relationships/image" Target="../media/image2.png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image" Target="../media/image2.png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1.png"/><Relationship Id="rId2" Type="http://schemas.openxmlformats.org/officeDocument/2006/relationships/image" Target="../media/image112.png"/><Relationship Id="rId1" Type="http://schemas.openxmlformats.org/officeDocument/2006/relationships/image" Target="../media/image2.png"/></Relationships>
</file>

<file path=ppt/slides/_rels/slide9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5.jpeg"/><Relationship Id="rId3" Type="http://schemas.openxmlformats.org/officeDocument/2006/relationships/image" Target="../media/image114.png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10244"/>
          <p:cNvSpPr>
            <a:spLocks noTextEdit="1"/>
          </p:cNvSpPr>
          <p:nvPr/>
        </p:nvSpPr>
        <p:spPr>
          <a:xfrm>
            <a:off x="1581150" y="1795463"/>
            <a:ext cx="6107113" cy="9207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1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第二、三单元复习</a:t>
            </a:r>
            <a:endParaRPr lang="zh-CN" altLang="en-US" sz="41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图片 1024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700" y="1978025"/>
            <a:ext cx="3144838" cy="275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Box 4"/>
          <p:cNvSpPr txBox="1"/>
          <p:nvPr/>
        </p:nvSpPr>
        <p:spPr>
          <a:xfrm>
            <a:off x="73025" y="92075"/>
            <a:ext cx="3729038" cy="5000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语文  一年级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3"/>
          <p:cNvSpPr txBox="1"/>
          <p:nvPr/>
        </p:nvSpPr>
        <p:spPr>
          <a:xfrm>
            <a:off x="15335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20483" name="WordArt 2"/>
          <p:cNvSpPr>
            <a:spLocks noTextEdit="1"/>
          </p:cNvSpPr>
          <p:nvPr/>
        </p:nvSpPr>
        <p:spPr>
          <a:xfrm>
            <a:off x="4545013" y="1058863"/>
            <a:ext cx="2801937" cy="302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1509713"/>
            <a:ext cx="2593975" cy="245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9810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915988"/>
            <a:ext cx="3616325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5"/>
          <p:cNvSpPr txBox="1"/>
          <p:nvPr/>
        </p:nvSpPr>
        <p:spPr>
          <a:xfrm>
            <a:off x="1573213" y="3554413"/>
            <a:ext cx="17033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4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27002"/>
          <a:stretch>
            <a:fillRect/>
          </a:stretch>
        </p:blipFill>
        <p:spPr>
          <a:xfrm>
            <a:off x="2033588" y="1762125"/>
            <a:ext cx="400050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75665"/>
          <a:stretch>
            <a:fillRect/>
          </a:stretch>
        </p:blipFill>
        <p:spPr>
          <a:xfrm>
            <a:off x="2411413" y="1762125"/>
            <a:ext cx="134937" cy="78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Freeform 15"/>
          <p:cNvSpPr/>
          <p:nvPr/>
        </p:nvSpPr>
        <p:spPr>
          <a:xfrm>
            <a:off x="2030413" y="1490663"/>
            <a:ext cx="125412" cy="10001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415" h="188">
                <a:moveTo>
                  <a:pt x="210" y="0"/>
                </a:moveTo>
                <a:lnTo>
                  <a:pt x="238" y="0"/>
                </a:lnTo>
                <a:lnTo>
                  <a:pt x="264" y="0"/>
                </a:lnTo>
                <a:lnTo>
                  <a:pt x="288" y="2"/>
                </a:lnTo>
                <a:lnTo>
                  <a:pt x="310" y="4"/>
                </a:lnTo>
                <a:lnTo>
                  <a:pt x="328" y="7"/>
                </a:lnTo>
                <a:lnTo>
                  <a:pt x="344" y="9"/>
                </a:lnTo>
                <a:lnTo>
                  <a:pt x="359" y="13"/>
                </a:lnTo>
                <a:lnTo>
                  <a:pt x="372" y="19"/>
                </a:lnTo>
                <a:lnTo>
                  <a:pt x="390" y="30"/>
                </a:lnTo>
                <a:lnTo>
                  <a:pt x="405" y="46"/>
                </a:lnTo>
                <a:lnTo>
                  <a:pt x="412" y="67"/>
                </a:lnTo>
                <a:lnTo>
                  <a:pt x="415" y="92"/>
                </a:lnTo>
                <a:lnTo>
                  <a:pt x="412" y="117"/>
                </a:lnTo>
                <a:lnTo>
                  <a:pt x="405" y="138"/>
                </a:lnTo>
                <a:lnTo>
                  <a:pt x="390" y="155"/>
                </a:lnTo>
                <a:lnTo>
                  <a:pt x="370" y="167"/>
                </a:lnTo>
                <a:lnTo>
                  <a:pt x="359" y="172"/>
                </a:lnTo>
                <a:lnTo>
                  <a:pt x="343" y="176"/>
                </a:lnTo>
                <a:lnTo>
                  <a:pt x="325" y="180"/>
                </a:lnTo>
                <a:lnTo>
                  <a:pt x="307" y="182"/>
                </a:lnTo>
                <a:lnTo>
                  <a:pt x="285" y="184"/>
                </a:lnTo>
                <a:lnTo>
                  <a:pt x="261" y="186"/>
                </a:lnTo>
                <a:lnTo>
                  <a:pt x="235" y="188"/>
                </a:lnTo>
                <a:lnTo>
                  <a:pt x="206" y="188"/>
                </a:lnTo>
                <a:lnTo>
                  <a:pt x="177" y="188"/>
                </a:lnTo>
                <a:lnTo>
                  <a:pt x="151" y="186"/>
                </a:lnTo>
                <a:lnTo>
                  <a:pt x="127" y="184"/>
                </a:lnTo>
                <a:lnTo>
                  <a:pt x="107" y="182"/>
                </a:lnTo>
                <a:lnTo>
                  <a:pt x="87" y="180"/>
                </a:lnTo>
                <a:lnTo>
                  <a:pt x="71" y="176"/>
                </a:lnTo>
                <a:lnTo>
                  <a:pt x="56" y="172"/>
                </a:lnTo>
                <a:lnTo>
                  <a:pt x="43" y="169"/>
                </a:lnTo>
                <a:lnTo>
                  <a:pt x="25" y="155"/>
                </a:lnTo>
                <a:lnTo>
                  <a:pt x="12" y="140"/>
                </a:lnTo>
                <a:lnTo>
                  <a:pt x="3" y="119"/>
                </a:lnTo>
                <a:lnTo>
                  <a:pt x="0" y="94"/>
                </a:lnTo>
                <a:lnTo>
                  <a:pt x="3" y="69"/>
                </a:lnTo>
                <a:lnTo>
                  <a:pt x="12" y="48"/>
                </a:lnTo>
                <a:lnTo>
                  <a:pt x="25" y="30"/>
                </a:lnTo>
                <a:lnTo>
                  <a:pt x="45" y="19"/>
                </a:lnTo>
                <a:lnTo>
                  <a:pt x="58" y="15"/>
                </a:lnTo>
                <a:lnTo>
                  <a:pt x="72" y="9"/>
                </a:lnTo>
                <a:lnTo>
                  <a:pt x="90" y="7"/>
                </a:lnTo>
                <a:lnTo>
                  <a:pt x="108" y="4"/>
                </a:lnTo>
                <a:lnTo>
                  <a:pt x="130" y="2"/>
                </a:lnTo>
                <a:lnTo>
                  <a:pt x="154" y="0"/>
                </a:lnTo>
                <a:lnTo>
                  <a:pt x="180" y="0"/>
                </a:lnTo>
                <a:lnTo>
                  <a:pt x="210" y="0"/>
                </a:lnTo>
              </a:path>
            </a:pathLst>
          </a:custGeom>
          <a:solidFill>
            <a:srgbClr val="FF0000">
              <a:alpha val="100000"/>
            </a:srgbClr>
          </a:solidFill>
          <a:ln w="4763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>
          <a:xfrm>
            <a:off x="2425700" y="1490663"/>
            <a:ext cx="127000" cy="10001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415" h="188">
                <a:moveTo>
                  <a:pt x="210" y="0"/>
                </a:moveTo>
                <a:lnTo>
                  <a:pt x="238" y="0"/>
                </a:lnTo>
                <a:lnTo>
                  <a:pt x="264" y="0"/>
                </a:lnTo>
                <a:lnTo>
                  <a:pt x="288" y="2"/>
                </a:lnTo>
                <a:lnTo>
                  <a:pt x="310" y="4"/>
                </a:lnTo>
                <a:lnTo>
                  <a:pt x="328" y="7"/>
                </a:lnTo>
                <a:lnTo>
                  <a:pt x="344" y="9"/>
                </a:lnTo>
                <a:lnTo>
                  <a:pt x="359" y="13"/>
                </a:lnTo>
                <a:lnTo>
                  <a:pt x="372" y="19"/>
                </a:lnTo>
                <a:lnTo>
                  <a:pt x="390" y="30"/>
                </a:lnTo>
                <a:lnTo>
                  <a:pt x="405" y="46"/>
                </a:lnTo>
                <a:lnTo>
                  <a:pt x="412" y="67"/>
                </a:lnTo>
                <a:lnTo>
                  <a:pt x="415" y="92"/>
                </a:lnTo>
                <a:lnTo>
                  <a:pt x="412" y="117"/>
                </a:lnTo>
                <a:lnTo>
                  <a:pt x="405" y="138"/>
                </a:lnTo>
                <a:lnTo>
                  <a:pt x="390" y="155"/>
                </a:lnTo>
                <a:lnTo>
                  <a:pt x="370" y="167"/>
                </a:lnTo>
                <a:lnTo>
                  <a:pt x="359" y="172"/>
                </a:lnTo>
                <a:lnTo>
                  <a:pt x="343" y="176"/>
                </a:lnTo>
                <a:lnTo>
                  <a:pt x="325" y="180"/>
                </a:lnTo>
                <a:lnTo>
                  <a:pt x="307" y="182"/>
                </a:lnTo>
                <a:lnTo>
                  <a:pt x="285" y="184"/>
                </a:lnTo>
                <a:lnTo>
                  <a:pt x="261" y="186"/>
                </a:lnTo>
                <a:lnTo>
                  <a:pt x="235" y="188"/>
                </a:lnTo>
                <a:lnTo>
                  <a:pt x="206" y="188"/>
                </a:lnTo>
                <a:lnTo>
                  <a:pt x="177" y="188"/>
                </a:lnTo>
                <a:lnTo>
                  <a:pt x="151" y="186"/>
                </a:lnTo>
                <a:lnTo>
                  <a:pt x="127" y="184"/>
                </a:lnTo>
                <a:lnTo>
                  <a:pt x="107" y="182"/>
                </a:lnTo>
                <a:lnTo>
                  <a:pt x="87" y="180"/>
                </a:lnTo>
                <a:lnTo>
                  <a:pt x="71" y="176"/>
                </a:lnTo>
                <a:lnTo>
                  <a:pt x="56" y="172"/>
                </a:lnTo>
                <a:lnTo>
                  <a:pt x="43" y="169"/>
                </a:lnTo>
                <a:lnTo>
                  <a:pt x="25" y="155"/>
                </a:lnTo>
                <a:lnTo>
                  <a:pt x="12" y="140"/>
                </a:lnTo>
                <a:lnTo>
                  <a:pt x="3" y="119"/>
                </a:lnTo>
                <a:lnTo>
                  <a:pt x="0" y="94"/>
                </a:lnTo>
                <a:lnTo>
                  <a:pt x="3" y="69"/>
                </a:lnTo>
                <a:lnTo>
                  <a:pt x="12" y="48"/>
                </a:lnTo>
                <a:lnTo>
                  <a:pt x="25" y="30"/>
                </a:lnTo>
                <a:lnTo>
                  <a:pt x="45" y="19"/>
                </a:lnTo>
                <a:lnTo>
                  <a:pt x="58" y="15"/>
                </a:lnTo>
                <a:lnTo>
                  <a:pt x="72" y="9"/>
                </a:lnTo>
                <a:lnTo>
                  <a:pt x="90" y="7"/>
                </a:lnTo>
                <a:lnTo>
                  <a:pt x="108" y="4"/>
                </a:lnTo>
                <a:lnTo>
                  <a:pt x="130" y="2"/>
                </a:lnTo>
                <a:lnTo>
                  <a:pt x="154" y="0"/>
                </a:lnTo>
                <a:lnTo>
                  <a:pt x="180" y="0"/>
                </a:lnTo>
                <a:lnTo>
                  <a:pt x="210" y="0"/>
                </a:lnTo>
              </a:path>
            </a:pathLst>
          </a:custGeom>
          <a:solidFill>
            <a:srgbClr val="FF0000">
              <a:alpha val="100000"/>
            </a:srgbClr>
          </a:solidFill>
          <a:ln w="4763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0834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915988"/>
            <a:ext cx="7000875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5"/>
          <p:cNvSpPr txBox="1"/>
          <p:nvPr/>
        </p:nvSpPr>
        <p:spPr>
          <a:xfrm>
            <a:off x="1631950" y="3608388"/>
            <a:ext cx="17033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5232400" y="3608388"/>
            <a:ext cx="17033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24050" y="1762125"/>
            <a:ext cx="349250" cy="777875"/>
          </a:xfrm>
          <a:custGeom>
            <a:avLst/>
            <a:gdLst>
              <a:gd name="connsiteX0" fmla="*/ 343421 w 349919"/>
              <a:gd name="connsiteY0" fmla="*/ 575737 h 778295"/>
              <a:gd name="connsiteX1" fmla="*/ 150238 w 349919"/>
              <a:gd name="connsiteY1" fmla="*/ 47703 h 778295"/>
              <a:gd name="connsiteX2" fmla="*/ 98722 w 349919"/>
              <a:gd name="connsiteY2" fmla="*/ 21945 h 778295"/>
              <a:gd name="connsiteX3" fmla="*/ 8570 w 349919"/>
              <a:gd name="connsiteY3" fmla="*/ 21945 h 778295"/>
              <a:gd name="connsiteX4" fmla="*/ 34328 w 349919"/>
              <a:gd name="connsiteY4" fmla="*/ 124976 h 778295"/>
              <a:gd name="connsiteX5" fmla="*/ 279026 w 349919"/>
              <a:gd name="connsiteY5" fmla="*/ 756041 h 778295"/>
              <a:gd name="connsiteX6" fmla="*/ 343421 w 349919"/>
              <a:gd name="connsiteY6" fmla="*/ 575737 h 7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919" h="778295">
                <a:moveTo>
                  <a:pt x="343421" y="575737"/>
                </a:moveTo>
                <a:cubicBezTo>
                  <a:pt x="321956" y="457681"/>
                  <a:pt x="191021" y="140002"/>
                  <a:pt x="150238" y="47703"/>
                </a:cubicBezTo>
                <a:cubicBezTo>
                  <a:pt x="109455" y="-44596"/>
                  <a:pt x="122333" y="26238"/>
                  <a:pt x="98722" y="21945"/>
                </a:cubicBezTo>
                <a:cubicBezTo>
                  <a:pt x="75111" y="17652"/>
                  <a:pt x="19302" y="4773"/>
                  <a:pt x="8570" y="21945"/>
                </a:cubicBezTo>
                <a:cubicBezTo>
                  <a:pt x="-2162" y="39117"/>
                  <a:pt x="-10748" y="2627"/>
                  <a:pt x="34328" y="124976"/>
                </a:cubicBezTo>
                <a:cubicBezTo>
                  <a:pt x="79404" y="247325"/>
                  <a:pt x="227511" y="678768"/>
                  <a:pt x="279026" y="756041"/>
                </a:cubicBezTo>
                <a:cubicBezTo>
                  <a:pt x="330541" y="833314"/>
                  <a:pt x="364886" y="693793"/>
                  <a:pt x="343421" y="575737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111375" y="1703388"/>
            <a:ext cx="503238" cy="1177925"/>
          </a:xfrm>
          <a:custGeom>
            <a:avLst/>
            <a:gdLst>
              <a:gd name="connsiteX0" fmla="*/ 373552 w 501870"/>
              <a:gd name="connsiteY0" fmla="*/ 41949 h 1178084"/>
              <a:gd name="connsiteX1" fmla="*/ 141732 w 501870"/>
              <a:gd name="connsiteY1" fmla="*/ 750287 h 1178084"/>
              <a:gd name="connsiteX2" fmla="*/ 64 w 501870"/>
              <a:gd name="connsiteY2" fmla="*/ 1085137 h 1178084"/>
              <a:gd name="connsiteX3" fmla="*/ 128853 w 501870"/>
              <a:gd name="connsiteY3" fmla="*/ 1098016 h 1178084"/>
              <a:gd name="connsiteX4" fmla="*/ 476583 w 501870"/>
              <a:gd name="connsiteY4" fmla="*/ 144980 h 1178084"/>
              <a:gd name="connsiteX5" fmla="*/ 476583 w 501870"/>
              <a:gd name="connsiteY5" fmla="*/ 106343 h 1178084"/>
              <a:gd name="connsiteX6" fmla="*/ 489461 w 501870"/>
              <a:gd name="connsiteY6" fmla="*/ 80585 h 1178084"/>
              <a:gd name="connsiteX7" fmla="*/ 373552 w 501870"/>
              <a:gd name="connsiteY7" fmla="*/ 41949 h 117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870" h="1178084">
                <a:moveTo>
                  <a:pt x="373552" y="41949"/>
                </a:moveTo>
                <a:cubicBezTo>
                  <a:pt x="315597" y="153566"/>
                  <a:pt x="203980" y="576422"/>
                  <a:pt x="141732" y="750287"/>
                </a:cubicBezTo>
                <a:cubicBezTo>
                  <a:pt x="79484" y="924152"/>
                  <a:pt x="2210" y="1027182"/>
                  <a:pt x="64" y="1085137"/>
                </a:cubicBezTo>
                <a:cubicBezTo>
                  <a:pt x="-2082" y="1143092"/>
                  <a:pt x="49433" y="1254709"/>
                  <a:pt x="128853" y="1098016"/>
                </a:cubicBezTo>
                <a:cubicBezTo>
                  <a:pt x="208273" y="941323"/>
                  <a:pt x="418628" y="310259"/>
                  <a:pt x="476583" y="144980"/>
                </a:cubicBezTo>
                <a:cubicBezTo>
                  <a:pt x="534538" y="-20299"/>
                  <a:pt x="474437" y="117075"/>
                  <a:pt x="476583" y="106343"/>
                </a:cubicBezTo>
                <a:cubicBezTo>
                  <a:pt x="478729" y="95611"/>
                  <a:pt x="510926" y="84878"/>
                  <a:pt x="489461" y="80585"/>
                </a:cubicBezTo>
                <a:cubicBezTo>
                  <a:pt x="467996" y="76292"/>
                  <a:pt x="431507" y="-69668"/>
                  <a:pt x="373552" y="41949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045075" y="1714500"/>
            <a:ext cx="571500" cy="863600"/>
          </a:xfrm>
          <a:custGeom>
            <a:avLst/>
            <a:gdLst>
              <a:gd name="connsiteX0" fmla="*/ 2663 w 570799"/>
              <a:gd name="connsiteY0" fmla="*/ 69388 h 864665"/>
              <a:gd name="connsiteX1" fmla="*/ 247362 w 570799"/>
              <a:gd name="connsiteY1" fmla="*/ 777726 h 864665"/>
              <a:gd name="connsiteX2" fmla="*/ 389030 w 570799"/>
              <a:gd name="connsiteY2" fmla="*/ 777726 h 864665"/>
              <a:gd name="connsiteX3" fmla="*/ 569334 w 570799"/>
              <a:gd name="connsiteY3" fmla="*/ 95146 h 864665"/>
              <a:gd name="connsiteX4" fmla="*/ 466303 w 570799"/>
              <a:gd name="connsiteY4" fmla="*/ 82267 h 864665"/>
              <a:gd name="connsiteX5" fmla="*/ 324635 w 570799"/>
              <a:gd name="connsiteY5" fmla="*/ 687574 h 864665"/>
              <a:gd name="connsiteX6" fmla="*/ 131452 w 570799"/>
              <a:gd name="connsiteY6" fmla="*/ 95146 h 864665"/>
              <a:gd name="connsiteX7" fmla="*/ 2663 w 570799"/>
              <a:gd name="connsiteY7" fmla="*/ 69388 h 86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799" h="864665">
                <a:moveTo>
                  <a:pt x="2663" y="69388"/>
                </a:moveTo>
                <a:cubicBezTo>
                  <a:pt x="21981" y="183151"/>
                  <a:pt x="182968" y="659670"/>
                  <a:pt x="247362" y="777726"/>
                </a:cubicBezTo>
                <a:cubicBezTo>
                  <a:pt x="311756" y="895782"/>
                  <a:pt x="335368" y="891489"/>
                  <a:pt x="389030" y="777726"/>
                </a:cubicBezTo>
                <a:cubicBezTo>
                  <a:pt x="442692" y="663963"/>
                  <a:pt x="556455" y="211056"/>
                  <a:pt x="569334" y="95146"/>
                </a:cubicBezTo>
                <a:cubicBezTo>
                  <a:pt x="582213" y="-20764"/>
                  <a:pt x="507086" y="-16471"/>
                  <a:pt x="466303" y="82267"/>
                </a:cubicBezTo>
                <a:cubicBezTo>
                  <a:pt x="425520" y="181005"/>
                  <a:pt x="380443" y="685428"/>
                  <a:pt x="324635" y="687574"/>
                </a:cubicBezTo>
                <a:cubicBezTo>
                  <a:pt x="268827" y="689720"/>
                  <a:pt x="189407" y="196030"/>
                  <a:pt x="131452" y="95146"/>
                </a:cubicBezTo>
                <a:cubicBezTo>
                  <a:pt x="73497" y="-5738"/>
                  <a:pt x="-16655" y="-44375"/>
                  <a:pt x="2663" y="69388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513388" y="1733550"/>
            <a:ext cx="571500" cy="865188"/>
          </a:xfrm>
          <a:custGeom>
            <a:avLst/>
            <a:gdLst>
              <a:gd name="connsiteX0" fmla="*/ 2663 w 570799"/>
              <a:gd name="connsiteY0" fmla="*/ 69388 h 864665"/>
              <a:gd name="connsiteX1" fmla="*/ 247362 w 570799"/>
              <a:gd name="connsiteY1" fmla="*/ 777726 h 864665"/>
              <a:gd name="connsiteX2" fmla="*/ 389030 w 570799"/>
              <a:gd name="connsiteY2" fmla="*/ 777726 h 864665"/>
              <a:gd name="connsiteX3" fmla="*/ 569334 w 570799"/>
              <a:gd name="connsiteY3" fmla="*/ 95146 h 864665"/>
              <a:gd name="connsiteX4" fmla="*/ 466303 w 570799"/>
              <a:gd name="connsiteY4" fmla="*/ 82267 h 864665"/>
              <a:gd name="connsiteX5" fmla="*/ 324635 w 570799"/>
              <a:gd name="connsiteY5" fmla="*/ 687574 h 864665"/>
              <a:gd name="connsiteX6" fmla="*/ 131452 w 570799"/>
              <a:gd name="connsiteY6" fmla="*/ 95146 h 864665"/>
              <a:gd name="connsiteX7" fmla="*/ 2663 w 570799"/>
              <a:gd name="connsiteY7" fmla="*/ 69388 h 86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799" h="864665">
                <a:moveTo>
                  <a:pt x="2663" y="69388"/>
                </a:moveTo>
                <a:cubicBezTo>
                  <a:pt x="21981" y="183151"/>
                  <a:pt x="182968" y="659670"/>
                  <a:pt x="247362" y="777726"/>
                </a:cubicBezTo>
                <a:cubicBezTo>
                  <a:pt x="311756" y="895782"/>
                  <a:pt x="335368" y="891489"/>
                  <a:pt x="389030" y="777726"/>
                </a:cubicBezTo>
                <a:cubicBezTo>
                  <a:pt x="442692" y="663963"/>
                  <a:pt x="556455" y="211056"/>
                  <a:pt x="569334" y="95146"/>
                </a:cubicBezTo>
                <a:cubicBezTo>
                  <a:pt x="582213" y="-20764"/>
                  <a:pt x="507086" y="-16471"/>
                  <a:pt x="466303" y="82267"/>
                </a:cubicBezTo>
                <a:cubicBezTo>
                  <a:pt x="425520" y="181005"/>
                  <a:pt x="380443" y="685428"/>
                  <a:pt x="324635" y="687574"/>
                </a:cubicBezTo>
                <a:cubicBezTo>
                  <a:pt x="268827" y="689720"/>
                  <a:pt x="189407" y="196030"/>
                  <a:pt x="131452" y="95146"/>
                </a:cubicBezTo>
                <a:cubicBezTo>
                  <a:pt x="73497" y="-5738"/>
                  <a:pt x="-16655" y="-44375"/>
                  <a:pt x="2663" y="69388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1858" name="组合 7"/>
          <p:cNvGrpSpPr/>
          <p:nvPr/>
        </p:nvGrpSpPr>
        <p:grpSpPr>
          <a:xfrm>
            <a:off x="-180975" y="987425"/>
            <a:ext cx="9036050" cy="2006600"/>
            <a:chOff x="0" y="2132856"/>
            <a:chExt cx="9036050" cy="2006600"/>
          </a:xfrm>
        </p:grpSpPr>
        <p:pic>
          <p:nvPicPr>
            <p:cNvPr id="121874" name="Picture 11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32856"/>
              <a:ext cx="9036050" cy="2006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6210" name="Text Box 12"/>
            <p:cNvSpPr txBox="1">
              <a:spLocks noChangeArrowheads="1"/>
            </p:cNvSpPr>
            <p:nvPr/>
          </p:nvSpPr>
          <p:spPr bwMode="auto">
            <a:xfrm>
              <a:off x="341313" y="2342406"/>
              <a:ext cx="8351837" cy="140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 fontAlgn="auto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500" kern="1200" cap="none" spc="0" normalizeH="0" baseline="0" noProof="1">
                  <a:solidFill>
                    <a:schemeClr val="hlink"/>
                  </a:solidFill>
                  <a:latin typeface="Times New Roman" panose="02020603050405020304" pitchFamily="18" charset="0"/>
                  <a:ea typeface="+mn-ea"/>
                  <a:cs typeface="+mn-cs"/>
                </a:rPr>
                <a:t>b     p     m    f</a:t>
              </a:r>
              <a:endParaRPr kumimoji="0" lang="en-US" altLang="zh-CN" sz="8500" kern="1200" cap="none" spc="0" normalizeH="0" baseline="0" noProof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1484313" y="1743075"/>
            <a:ext cx="314325" cy="509588"/>
          </a:xfrm>
          <a:custGeom>
            <a:avLst/>
            <a:gdLst/>
            <a:ahLst/>
            <a:cxnLst/>
            <a:rect l="l" t="t" r="r" b="b"/>
            <a:pathLst>
              <a:path w="313699" h="510309">
                <a:moveTo>
                  <a:pt x="129231" y="0"/>
                </a:moveTo>
                <a:cubicBezTo>
                  <a:pt x="178633" y="0"/>
                  <a:pt x="221728" y="21110"/>
                  <a:pt x="258516" y="63329"/>
                </a:cubicBezTo>
                <a:cubicBezTo>
                  <a:pt x="295304" y="105548"/>
                  <a:pt x="313699" y="163271"/>
                  <a:pt x="313699" y="236497"/>
                </a:cubicBezTo>
                <a:cubicBezTo>
                  <a:pt x="313699" y="321987"/>
                  <a:pt x="285319" y="390834"/>
                  <a:pt x="228560" y="443038"/>
                </a:cubicBezTo>
                <a:cubicBezTo>
                  <a:pt x="179859" y="487885"/>
                  <a:pt x="125552" y="510309"/>
                  <a:pt x="65639" y="510309"/>
                </a:cubicBezTo>
                <a:cubicBezTo>
                  <a:pt x="51625" y="510309"/>
                  <a:pt x="37501" y="509039"/>
                  <a:pt x="23267" y="506498"/>
                </a:cubicBezTo>
                <a:lnTo>
                  <a:pt x="0" y="500318"/>
                </a:lnTo>
                <a:lnTo>
                  <a:pt x="0" y="434322"/>
                </a:lnTo>
                <a:lnTo>
                  <a:pt x="33844" y="458542"/>
                </a:lnTo>
                <a:cubicBezTo>
                  <a:pt x="52939" y="467476"/>
                  <a:pt x="72472" y="471944"/>
                  <a:pt x="92442" y="471944"/>
                </a:cubicBezTo>
                <a:cubicBezTo>
                  <a:pt x="124326" y="471944"/>
                  <a:pt x="154019" y="454425"/>
                  <a:pt x="181523" y="419389"/>
                </a:cubicBezTo>
                <a:cubicBezTo>
                  <a:pt x="209027" y="384352"/>
                  <a:pt x="222779" y="333374"/>
                  <a:pt x="222779" y="266454"/>
                </a:cubicBezTo>
                <a:cubicBezTo>
                  <a:pt x="222779" y="204789"/>
                  <a:pt x="209027" y="157402"/>
                  <a:pt x="181523" y="124293"/>
                </a:cubicBezTo>
                <a:cubicBezTo>
                  <a:pt x="154019" y="91183"/>
                  <a:pt x="122749" y="74628"/>
                  <a:pt x="87713" y="74628"/>
                </a:cubicBezTo>
                <a:cubicBezTo>
                  <a:pt x="69143" y="74628"/>
                  <a:pt x="50574" y="79358"/>
                  <a:pt x="32004" y="88818"/>
                </a:cubicBezTo>
                <a:cubicBezTo>
                  <a:pt x="24997" y="92322"/>
                  <a:pt x="17026" y="97577"/>
                  <a:pt x="8092" y="104584"/>
                </a:cubicBezTo>
                <a:lnTo>
                  <a:pt x="0" y="111745"/>
                </a:lnTo>
                <a:lnTo>
                  <a:pt x="0" y="71444"/>
                </a:lnTo>
                <a:lnTo>
                  <a:pt x="14037" y="54690"/>
                </a:lnTo>
                <a:cubicBezTo>
                  <a:pt x="50366" y="18230"/>
                  <a:pt x="88764" y="0"/>
                  <a:pt x="129231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295400" y="1490663"/>
            <a:ext cx="188913" cy="752475"/>
          </a:xfrm>
          <a:custGeom>
            <a:avLst/>
            <a:gdLst/>
            <a:ahLst/>
            <a:cxnLst/>
            <a:rect l="l" t="t" r="r" b="b"/>
            <a:pathLst>
              <a:path w="189777" h="752056">
                <a:moveTo>
                  <a:pt x="144526" y="0"/>
                </a:moveTo>
                <a:lnTo>
                  <a:pt x="168175" y="0"/>
                </a:lnTo>
                <a:lnTo>
                  <a:pt x="168175" y="348965"/>
                </a:lnTo>
                <a:lnTo>
                  <a:pt x="189777" y="323182"/>
                </a:lnTo>
                <a:lnTo>
                  <a:pt x="189777" y="363483"/>
                </a:lnTo>
                <a:lnTo>
                  <a:pt x="168175" y="382600"/>
                </a:lnTo>
                <a:lnTo>
                  <a:pt x="168175" y="670601"/>
                </a:lnTo>
                <a:lnTo>
                  <a:pt x="189777" y="686060"/>
                </a:lnTo>
                <a:lnTo>
                  <a:pt x="189777" y="752056"/>
                </a:lnTo>
                <a:lnTo>
                  <a:pt x="170015" y="746806"/>
                </a:lnTo>
                <a:cubicBezTo>
                  <a:pt x="141109" y="736645"/>
                  <a:pt x="111591" y="721404"/>
                  <a:pt x="81460" y="701083"/>
                </a:cubicBezTo>
                <a:lnTo>
                  <a:pt x="81460" y="202337"/>
                </a:lnTo>
                <a:cubicBezTo>
                  <a:pt x="81460" y="147679"/>
                  <a:pt x="80146" y="114044"/>
                  <a:pt x="77518" y="101431"/>
                </a:cubicBezTo>
                <a:cubicBezTo>
                  <a:pt x="74890" y="88818"/>
                  <a:pt x="70773" y="80234"/>
                  <a:pt x="65168" y="75679"/>
                </a:cubicBezTo>
                <a:cubicBezTo>
                  <a:pt x="59562" y="71124"/>
                  <a:pt x="52554" y="68847"/>
                  <a:pt x="44146" y="68847"/>
                </a:cubicBezTo>
                <a:cubicBezTo>
                  <a:pt x="34335" y="68847"/>
                  <a:pt x="22073" y="71650"/>
                  <a:pt x="7357" y="77256"/>
                </a:cubicBezTo>
                <a:lnTo>
                  <a:pt x="0" y="58862"/>
                </a:lnTo>
                <a:lnTo>
                  <a:pt x="144526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5"/>
          <p:cNvSpPr txBox="1"/>
          <p:nvPr/>
        </p:nvSpPr>
        <p:spPr>
          <a:xfrm flipH="1">
            <a:off x="993775" y="3170238"/>
            <a:ext cx="98107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 flipH="1">
            <a:off x="2879725" y="3192463"/>
            <a:ext cx="982663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382963" y="1773238"/>
            <a:ext cx="314325" cy="509588"/>
          </a:xfrm>
          <a:custGeom>
            <a:avLst/>
            <a:gdLst/>
            <a:ahLst/>
            <a:cxnLst/>
            <a:rect l="l" t="t" r="r" b="b"/>
            <a:pathLst>
              <a:path w="313699" h="510309">
                <a:moveTo>
                  <a:pt x="129231" y="0"/>
                </a:moveTo>
                <a:cubicBezTo>
                  <a:pt x="178633" y="0"/>
                  <a:pt x="221728" y="21110"/>
                  <a:pt x="258516" y="63329"/>
                </a:cubicBezTo>
                <a:cubicBezTo>
                  <a:pt x="295304" y="105548"/>
                  <a:pt x="313699" y="163271"/>
                  <a:pt x="313699" y="236497"/>
                </a:cubicBezTo>
                <a:cubicBezTo>
                  <a:pt x="313699" y="321987"/>
                  <a:pt x="285319" y="390834"/>
                  <a:pt x="228560" y="443038"/>
                </a:cubicBezTo>
                <a:cubicBezTo>
                  <a:pt x="179859" y="487885"/>
                  <a:pt x="125552" y="510309"/>
                  <a:pt x="65639" y="510309"/>
                </a:cubicBezTo>
                <a:cubicBezTo>
                  <a:pt x="51625" y="510309"/>
                  <a:pt x="37501" y="509039"/>
                  <a:pt x="23267" y="506498"/>
                </a:cubicBezTo>
                <a:lnTo>
                  <a:pt x="0" y="500318"/>
                </a:lnTo>
                <a:lnTo>
                  <a:pt x="0" y="434322"/>
                </a:lnTo>
                <a:lnTo>
                  <a:pt x="33844" y="458542"/>
                </a:lnTo>
                <a:cubicBezTo>
                  <a:pt x="52939" y="467476"/>
                  <a:pt x="72472" y="471944"/>
                  <a:pt x="92442" y="471944"/>
                </a:cubicBezTo>
                <a:cubicBezTo>
                  <a:pt x="124326" y="471944"/>
                  <a:pt x="154019" y="454425"/>
                  <a:pt x="181523" y="419389"/>
                </a:cubicBezTo>
                <a:cubicBezTo>
                  <a:pt x="209027" y="384352"/>
                  <a:pt x="222779" y="333374"/>
                  <a:pt x="222779" y="266454"/>
                </a:cubicBezTo>
                <a:cubicBezTo>
                  <a:pt x="222779" y="204789"/>
                  <a:pt x="209027" y="157402"/>
                  <a:pt x="181523" y="124293"/>
                </a:cubicBezTo>
                <a:cubicBezTo>
                  <a:pt x="154019" y="91183"/>
                  <a:pt x="122749" y="74628"/>
                  <a:pt x="87713" y="74628"/>
                </a:cubicBezTo>
                <a:cubicBezTo>
                  <a:pt x="69143" y="74628"/>
                  <a:pt x="50574" y="79358"/>
                  <a:pt x="32004" y="88818"/>
                </a:cubicBezTo>
                <a:cubicBezTo>
                  <a:pt x="24997" y="92322"/>
                  <a:pt x="17026" y="97577"/>
                  <a:pt x="8092" y="104584"/>
                </a:cubicBezTo>
                <a:lnTo>
                  <a:pt x="0" y="111745"/>
                </a:lnTo>
                <a:lnTo>
                  <a:pt x="0" y="71444"/>
                </a:lnTo>
                <a:lnTo>
                  <a:pt x="14037" y="54690"/>
                </a:lnTo>
                <a:cubicBezTo>
                  <a:pt x="50366" y="18230"/>
                  <a:pt x="88764" y="0"/>
                  <a:pt x="129231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192463" y="1773238"/>
            <a:ext cx="190500" cy="750888"/>
          </a:xfrm>
          <a:custGeom>
            <a:avLst/>
            <a:gdLst/>
            <a:ahLst/>
            <a:cxnLst/>
            <a:rect l="l" t="t" r="r" b="b"/>
            <a:pathLst>
              <a:path w="189777" h="752056">
                <a:moveTo>
                  <a:pt x="144526" y="0"/>
                </a:moveTo>
                <a:lnTo>
                  <a:pt x="168175" y="0"/>
                </a:lnTo>
                <a:lnTo>
                  <a:pt x="168175" y="348965"/>
                </a:lnTo>
                <a:lnTo>
                  <a:pt x="189777" y="323182"/>
                </a:lnTo>
                <a:lnTo>
                  <a:pt x="189777" y="363483"/>
                </a:lnTo>
                <a:lnTo>
                  <a:pt x="168175" y="382600"/>
                </a:lnTo>
                <a:lnTo>
                  <a:pt x="168175" y="670601"/>
                </a:lnTo>
                <a:lnTo>
                  <a:pt x="189777" y="686060"/>
                </a:lnTo>
                <a:lnTo>
                  <a:pt x="189777" y="752056"/>
                </a:lnTo>
                <a:lnTo>
                  <a:pt x="170015" y="746806"/>
                </a:lnTo>
                <a:cubicBezTo>
                  <a:pt x="141109" y="736645"/>
                  <a:pt x="111591" y="721404"/>
                  <a:pt x="81460" y="701083"/>
                </a:cubicBezTo>
                <a:lnTo>
                  <a:pt x="81460" y="202337"/>
                </a:lnTo>
                <a:cubicBezTo>
                  <a:pt x="81460" y="147679"/>
                  <a:pt x="80146" y="114044"/>
                  <a:pt x="77518" y="101431"/>
                </a:cubicBezTo>
                <a:cubicBezTo>
                  <a:pt x="74890" y="88818"/>
                  <a:pt x="70773" y="80234"/>
                  <a:pt x="65168" y="75679"/>
                </a:cubicBezTo>
                <a:cubicBezTo>
                  <a:pt x="59562" y="71124"/>
                  <a:pt x="52554" y="68847"/>
                  <a:pt x="44146" y="68847"/>
                </a:cubicBezTo>
                <a:cubicBezTo>
                  <a:pt x="34335" y="68847"/>
                  <a:pt x="22073" y="71650"/>
                  <a:pt x="7357" y="77256"/>
                </a:cubicBezTo>
                <a:lnTo>
                  <a:pt x="0" y="58862"/>
                </a:lnTo>
                <a:lnTo>
                  <a:pt x="144526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5"/>
          <p:cNvSpPr txBox="1"/>
          <p:nvPr/>
        </p:nvSpPr>
        <p:spPr>
          <a:xfrm flipH="1">
            <a:off x="5040313" y="3171825"/>
            <a:ext cx="982662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038725" y="1782763"/>
            <a:ext cx="246063" cy="500063"/>
          </a:xfrm>
          <a:custGeom>
            <a:avLst/>
            <a:gdLst/>
            <a:ahLst/>
            <a:cxnLst/>
            <a:rect l="l" t="t" r="r" b="b"/>
            <a:pathLst>
              <a:path w="189777" h="752056">
                <a:moveTo>
                  <a:pt x="144526" y="0"/>
                </a:moveTo>
                <a:lnTo>
                  <a:pt x="168175" y="0"/>
                </a:lnTo>
                <a:lnTo>
                  <a:pt x="168175" y="348965"/>
                </a:lnTo>
                <a:lnTo>
                  <a:pt x="189777" y="323182"/>
                </a:lnTo>
                <a:lnTo>
                  <a:pt x="189777" y="363483"/>
                </a:lnTo>
                <a:lnTo>
                  <a:pt x="168175" y="382600"/>
                </a:lnTo>
                <a:lnTo>
                  <a:pt x="168175" y="670601"/>
                </a:lnTo>
                <a:lnTo>
                  <a:pt x="189777" y="686060"/>
                </a:lnTo>
                <a:lnTo>
                  <a:pt x="189777" y="752056"/>
                </a:lnTo>
                <a:lnTo>
                  <a:pt x="170015" y="746806"/>
                </a:lnTo>
                <a:cubicBezTo>
                  <a:pt x="141109" y="736645"/>
                  <a:pt x="111591" y="721404"/>
                  <a:pt x="81460" y="701083"/>
                </a:cubicBezTo>
                <a:lnTo>
                  <a:pt x="81460" y="202337"/>
                </a:lnTo>
                <a:cubicBezTo>
                  <a:pt x="81460" y="147679"/>
                  <a:pt x="80146" y="114044"/>
                  <a:pt x="77518" y="101431"/>
                </a:cubicBezTo>
                <a:cubicBezTo>
                  <a:pt x="74890" y="88818"/>
                  <a:pt x="70773" y="80234"/>
                  <a:pt x="65168" y="75679"/>
                </a:cubicBezTo>
                <a:cubicBezTo>
                  <a:pt x="59562" y="71124"/>
                  <a:pt x="52554" y="68847"/>
                  <a:pt x="44146" y="68847"/>
                </a:cubicBezTo>
                <a:cubicBezTo>
                  <a:pt x="34335" y="68847"/>
                  <a:pt x="22073" y="71650"/>
                  <a:pt x="7357" y="77256"/>
                </a:cubicBezTo>
                <a:lnTo>
                  <a:pt x="0" y="58862"/>
                </a:lnTo>
                <a:lnTo>
                  <a:pt x="144526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303838" y="1773238"/>
            <a:ext cx="322263" cy="495300"/>
          </a:xfrm>
          <a:custGeom>
            <a:avLst/>
            <a:gdLst/>
            <a:ahLst/>
            <a:cxnLst/>
            <a:rect l="l" t="t" r="r" b="b"/>
            <a:pathLst>
              <a:path w="321599" h="495593">
                <a:moveTo>
                  <a:pt x="122416" y="0"/>
                </a:moveTo>
                <a:cubicBezTo>
                  <a:pt x="147993" y="0"/>
                  <a:pt x="170679" y="6570"/>
                  <a:pt x="190475" y="19708"/>
                </a:cubicBezTo>
                <a:cubicBezTo>
                  <a:pt x="210270" y="32847"/>
                  <a:pt x="225949" y="54307"/>
                  <a:pt x="237511" y="84088"/>
                </a:cubicBezTo>
                <a:cubicBezTo>
                  <a:pt x="245219" y="104409"/>
                  <a:pt x="249074" y="136293"/>
                  <a:pt x="249074" y="179738"/>
                </a:cubicBezTo>
                <a:lnTo>
                  <a:pt x="249074" y="386805"/>
                </a:lnTo>
                <a:cubicBezTo>
                  <a:pt x="249074" y="416936"/>
                  <a:pt x="251351" y="437608"/>
                  <a:pt x="255906" y="448819"/>
                </a:cubicBezTo>
                <a:cubicBezTo>
                  <a:pt x="259409" y="456527"/>
                  <a:pt x="265891" y="463097"/>
                  <a:pt x="275351" y="468527"/>
                </a:cubicBezTo>
                <a:cubicBezTo>
                  <a:pt x="284811" y="473958"/>
                  <a:pt x="300227" y="476673"/>
                  <a:pt x="321599" y="476673"/>
                </a:cubicBezTo>
                <a:lnTo>
                  <a:pt x="321599" y="495593"/>
                </a:lnTo>
                <a:lnTo>
                  <a:pt x="84051" y="495593"/>
                </a:lnTo>
                <a:lnTo>
                  <a:pt x="84051" y="476673"/>
                </a:lnTo>
                <a:lnTo>
                  <a:pt x="94036" y="476673"/>
                </a:lnTo>
                <a:cubicBezTo>
                  <a:pt x="114708" y="476673"/>
                  <a:pt x="130825" y="472644"/>
                  <a:pt x="142387" y="464586"/>
                </a:cubicBezTo>
                <a:cubicBezTo>
                  <a:pt x="150445" y="458980"/>
                  <a:pt x="156226" y="450046"/>
                  <a:pt x="159730" y="437783"/>
                </a:cubicBezTo>
                <a:cubicBezTo>
                  <a:pt x="161132" y="431827"/>
                  <a:pt x="161832" y="414834"/>
                  <a:pt x="161832" y="386805"/>
                </a:cubicBezTo>
                <a:lnTo>
                  <a:pt x="161832" y="179738"/>
                </a:lnTo>
                <a:cubicBezTo>
                  <a:pt x="161832" y="140497"/>
                  <a:pt x="157102" y="112818"/>
                  <a:pt x="147642" y="96701"/>
                </a:cubicBezTo>
                <a:cubicBezTo>
                  <a:pt x="133978" y="74278"/>
                  <a:pt x="112080" y="63066"/>
                  <a:pt x="81949" y="63066"/>
                </a:cubicBezTo>
                <a:cubicBezTo>
                  <a:pt x="63379" y="63066"/>
                  <a:pt x="44722" y="67708"/>
                  <a:pt x="25978" y="76993"/>
                </a:cubicBezTo>
                <a:lnTo>
                  <a:pt x="0" y="93634"/>
                </a:lnTo>
                <a:lnTo>
                  <a:pt x="0" y="54616"/>
                </a:lnTo>
                <a:lnTo>
                  <a:pt x="4168" y="50256"/>
                </a:lnTo>
                <a:cubicBezTo>
                  <a:pt x="19409" y="36460"/>
                  <a:pt x="33248" y="26278"/>
                  <a:pt x="45686" y="19708"/>
                </a:cubicBezTo>
                <a:cubicBezTo>
                  <a:pt x="70562" y="6570"/>
                  <a:pt x="96139" y="0"/>
                  <a:pt x="122416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543550" y="1773238"/>
            <a:ext cx="423863" cy="495300"/>
          </a:xfrm>
          <a:custGeom>
            <a:avLst/>
            <a:gdLst/>
            <a:ahLst/>
            <a:cxnLst/>
            <a:rect l="l" t="t" r="r" b="b"/>
            <a:pathLst>
              <a:path w="321599" h="495593">
                <a:moveTo>
                  <a:pt x="122416" y="0"/>
                </a:moveTo>
                <a:cubicBezTo>
                  <a:pt x="147993" y="0"/>
                  <a:pt x="170679" y="6570"/>
                  <a:pt x="190475" y="19708"/>
                </a:cubicBezTo>
                <a:cubicBezTo>
                  <a:pt x="210270" y="32847"/>
                  <a:pt x="225949" y="54307"/>
                  <a:pt x="237511" y="84088"/>
                </a:cubicBezTo>
                <a:cubicBezTo>
                  <a:pt x="245219" y="104409"/>
                  <a:pt x="249074" y="136293"/>
                  <a:pt x="249074" y="179738"/>
                </a:cubicBezTo>
                <a:lnTo>
                  <a:pt x="249074" y="386805"/>
                </a:lnTo>
                <a:cubicBezTo>
                  <a:pt x="249074" y="416936"/>
                  <a:pt x="251351" y="437608"/>
                  <a:pt x="255906" y="448819"/>
                </a:cubicBezTo>
                <a:cubicBezTo>
                  <a:pt x="259409" y="456527"/>
                  <a:pt x="265891" y="463097"/>
                  <a:pt x="275351" y="468527"/>
                </a:cubicBezTo>
                <a:cubicBezTo>
                  <a:pt x="284811" y="473958"/>
                  <a:pt x="300227" y="476673"/>
                  <a:pt x="321599" y="476673"/>
                </a:cubicBezTo>
                <a:lnTo>
                  <a:pt x="321599" y="495593"/>
                </a:lnTo>
                <a:lnTo>
                  <a:pt x="84051" y="495593"/>
                </a:lnTo>
                <a:lnTo>
                  <a:pt x="84051" y="476673"/>
                </a:lnTo>
                <a:lnTo>
                  <a:pt x="94036" y="476673"/>
                </a:lnTo>
                <a:cubicBezTo>
                  <a:pt x="114708" y="476673"/>
                  <a:pt x="130825" y="472644"/>
                  <a:pt x="142387" y="464586"/>
                </a:cubicBezTo>
                <a:cubicBezTo>
                  <a:pt x="150445" y="458980"/>
                  <a:pt x="156226" y="450046"/>
                  <a:pt x="159730" y="437783"/>
                </a:cubicBezTo>
                <a:cubicBezTo>
                  <a:pt x="161132" y="431827"/>
                  <a:pt x="161832" y="414834"/>
                  <a:pt x="161832" y="386805"/>
                </a:cubicBezTo>
                <a:lnTo>
                  <a:pt x="161832" y="179738"/>
                </a:lnTo>
                <a:cubicBezTo>
                  <a:pt x="161832" y="140497"/>
                  <a:pt x="157102" y="112818"/>
                  <a:pt x="147642" y="96701"/>
                </a:cubicBezTo>
                <a:cubicBezTo>
                  <a:pt x="133978" y="74278"/>
                  <a:pt x="112080" y="63066"/>
                  <a:pt x="81949" y="63066"/>
                </a:cubicBezTo>
                <a:cubicBezTo>
                  <a:pt x="63379" y="63066"/>
                  <a:pt x="44722" y="67708"/>
                  <a:pt x="25978" y="76993"/>
                </a:cubicBezTo>
                <a:lnTo>
                  <a:pt x="0" y="93634"/>
                </a:lnTo>
                <a:lnTo>
                  <a:pt x="0" y="54616"/>
                </a:lnTo>
                <a:lnTo>
                  <a:pt x="4168" y="50256"/>
                </a:lnTo>
                <a:cubicBezTo>
                  <a:pt x="19409" y="36460"/>
                  <a:pt x="33248" y="26278"/>
                  <a:pt x="45686" y="19708"/>
                </a:cubicBezTo>
                <a:cubicBezTo>
                  <a:pt x="70562" y="6570"/>
                  <a:pt x="96139" y="0"/>
                  <a:pt x="122416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Box 5"/>
          <p:cNvSpPr txBox="1"/>
          <p:nvPr/>
        </p:nvSpPr>
        <p:spPr>
          <a:xfrm flipH="1">
            <a:off x="6708775" y="3170238"/>
            <a:ext cx="98107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35800" y="1490663"/>
            <a:ext cx="450850" cy="777875"/>
            <a:chOff x="7216129" y="2636912"/>
            <a:chExt cx="452215" cy="777372"/>
          </a:xfrm>
        </p:grpSpPr>
        <p:sp>
          <p:nvSpPr>
            <p:cNvPr id="23" name="任意多边形 22"/>
            <p:cNvSpPr/>
            <p:nvPr/>
          </p:nvSpPr>
          <p:spPr>
            <a:xfrm>
              <a:off x="7308483" y="2636912"/>
              <a:ext cx="359861" cy="252249"/>
            </a:xfrm>
            <a:custGeom>
              <a:avLst/>
              <a:gdLst/>
              <a:ahLst/>
              <a:cxnLst/>
              <a:rect l="l" t="t" r="r" b="b"/>
              <a:pathLst>
                <a:path w="320144" h="238399">
                  <a:moveTo>
                    <a:pt x="200760" y="0"/>
                  </a:moveTo>
                  <a:cubicBezTo>
                    <a:pt x="237549" y="0"/>
                    <a:pt x="271359" y="11913"/>
                    <a:pt x="302191" y="35738"/>
                  </a:cubicBezTo>
                  <a:lnTo>
                    <a:pt x="320144" y="55446"/>
                  </a:lnTo>
                  <a:lnTo>
                    <a:pt x="320144" y="116046"/>
                  </a:lnTo>
                  <a:lnTo>
                    <a:pt x="319009" y="118512"/>
                  </a:lnTo>
                  <a:cubicBezTo>
                    <a:pt x="309899" y="127796"/>
                    <a:pt x="300089" y="132439"/>
                    <a:pt x="289578" y="132439"/>
                  </a:cubicBezTo>
                  <a:cubicBezTo>
                    <a:pt x="281520" y="132439"/>
                    <a:pt x="273023" y="129548"/>
                    <a:pt x="264089" y="123767"/>
                  </a:cubicBezTo>
                  <a:cubicBezTo>
                    <a:pt x="255155" y="117986"/>
                    <a:pt x="244206" y="105548"/>
                    <a:pt x="231242" y="86453"/>
                  </a:cubicBezTo>
                  <a:cubicBezTo>
                    <a:pt x="218279" y="67358"/>
                    <a:pt x="206366" y="54482"/>
                    <a:pt x="195505" y="47825"/>
                  </a:cubicBezTo>
                  <a:cubicBezTo>
                    <a:pt x="184643" y="41168"/>
                    <a:pt x="172556" y="37840"/>
                    <a:pt x="159242" y="37840"/>
                  </a:cubicBezTo>
                  <a:cubicBezTo>
                    <a:pt x="143125" y="37840"/>
                    <a:pt x="129461" y="42132"/>
                    <a:pt x="118249" y="50716"/>
                  </a:cubicBezTo>
                  <a:cubicBezTo>
                    <a:pt x="107037" y="59300"/>
                    <a:pt x="98979" y="72614"/>
                    <a:pt x="94074" y="90657"/>
                  </a:cubicBezTo>
                  <a:cubicBezTo>
                    <a:pt x="89169" y="108701"/>
                    <a:pt x="86716" y="155212"/>
                    <a:pt x="86716" y="230191"/>
                  </a:cubicBezTo>
                  <a:lnTo>
                    <a:pt x="86716" y="238399"/>
                  </a:lnTo>
                  <a:lnTo>
                    <a:pt x="0" y="238399"/>
                  </a:lnTo>
                  <a:lnTo>
                    <a:pt x="0" y="233344"/>
                  </a:lnTo>
                  <a:cubicBezTo>
                    <a:pt x="0" y="185344"/>
                    <a:pt x="7708" y="144701"/>
                    <a:pt x="23125" y="111417"/>
                  </a:cubicBezTo>
                  <a:cubicBezTo>
                    <a:pt x="38541" y="78132"/>
                    <a:pt x="62103" y="51241"/>
                    <a:pt x="93811" y="30745"/>
                  </a:cubicBezTo>
                  <a:cubicBezTo>
                    <a:pt x="125519" y="10248"/>
                    <a:pt x="161169" y="0"/>
                    <a:pt x="20076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216129" y="2900267"/>
              <a:ext cx="308907" cy="514017"/>
            </a:xfrm>
            <a:custGeom>
              <a:avLst/>
              <a:gdLst/>
              <a:ahLst/>
              <a:cxnLst/>
              <a:rect l="l" t="t" r="r" b="b"/>
              <a:pathLst>
                <a:path w="287475" h="438895">
                  <a:moveTo>
                    <a:pt x="90394" y="0"/>
                  </a:moveTo>
                  <a:lnTo>
                    <a:pt x="177110" y="0"/>
                  </a:lnTo>
                  <a:lnTo>
                    <a:pt x="177110" y="311712"/>
                  </a:lnTo>
                  <a:cubicBezTo>
                    <a:pt x="177110" y="356559"/>
                    <a:pt x="182015" y="384939"/>
                    <a:pt x="191825" y="396851"/>
                  </a:cubicBezTo>
                  <a:cubicBezTo>
                    <a:pt x="204789" y="412267"/>
                    <a:pt x="222132" y="419975"/>
                    <a:pt x="243855" y="419975"/>
                  </a:cubicBezTo>
                  <a:lnTo>
                    <a:pt x="287475" y="419975"/>
                  </a:lnTo>
                  <a:lnTo>
                    <a:pt x="287475" y="438895"/>
                  </a:lnTo>
                  <a:lnTo>
                    <a:pt x="0" y="438895"/>
                  </a:lnTo>
                  <a:lnTo>
                    <a:pt x="0" y="419975"/>
                  </a:lnTo>
                  <a:lnTo>
                    <a:pt x="21547" y="419975"/>
                  </a:lnTo>
                  <a:cubicBezTo>
                    <a:pt x="35562" y="419975"/>
                    <a:pt x="48350" y="416472"/>
                    <a:pt x="59913" y="409464"/>
                  </a:cubicBezTo>
                  <a:cubicBezTo>
                    <a:pt x="71475" y="402457"/>
                    <a:pt x="79445" y="392997"/>
                    <a:pt x="83825" y="381085"/>
                  </a:cubicBezTo>
                  <a:cubicBezTo>
                    <a:pt x="88205" y="369172"/>
                    <a:pt x="90394" y="346048"/>
                    <a:pt x="90394" y="311712"/>
                  </a:cubicBezTo>
                  <a:lnTo>
                    <a:pt x="90394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973888" y="1765300"/>
            <a:ext cx="450850" cy="46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21" grpId="0"/>
      <p:bldP spid="25" grpId="0" bldLvl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2882" name="组合 7"/>
          <p:cNvGrpSpPr/>
          <p:nvPr/>
        </p:nvGrpSpPr>
        <p:grpSpPr>
          <a:xfrm>
            <a:off x="0" y="1058863"/>
            <a:ext cx="9036050" cy="2006600"/>
            <a:chOff x="0" y="2132856"/>
            <a:chExt cx="9036050" cy="2006600"/>
          </a:xfrm>
        </p:grpSpPr>
        <p:pic>
          <p:nvPicPr>
            <p:cNvPr id="122894" name="Picture 11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32856"/>
              <a:ext cx="9036050" cy="2006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7230" name="Text Box 12"/>
            <p:cNvSpPr txBox="1">
              <a:spLocks noChangeArrowheads="1"/>
            </p:cNvSpPr>
            <p:nvPr/>
          </p:nvSpPr>
          <p:spPr bwMode="auto">
            <a:xfrm>
              <a:off x="341313" y="2342406"/>
              <a:ext cx="8351837" cy="140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 fontAlgn="auto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500" kern="1200" cap="none" spc="0" normalizeH="0" baseline="0" noProof="1">
                  <a:solidFill>
                    <a:schemeClr val="hlink"/>
                  </a:solidFill>
                  <a:latin typeface="Times New Roman" panose="02020603050405020304" pitchFamily="18" charset="0"/>
                  <a:ea typeface="+mn-ea"/>
                  <a:cs typeface="+mn-cs"/>
                </a:rPr>
                <a:t>d     t     n   l</a:t>
              </a:r>
              <a:endParaRPr kumimoji="0" lang="en-US" altLang="zh-CN" sz="8500" kern="1200" cap="none" spc="0" normalizeH="0" baseline="0" noProof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 flipH="1">
            <a:off x="1919288" y="1847850"/>
            <a:ext cx="417513" cy="509588"/>
          </a:xfrm>
          <a:custGeom>
            <a:avLst/>
            <a:gdLst/>
            <a:ahLst/>
            <a:cxnLst/>
            <a:rect l="l" t="t" r="r" b="b"/>
            <a:pathLst>
              <a:path w="313699" h="510309">
                <a:moveTo>
                  <a:pt x="129231" y="0"/>
                </a:moveTo>
                <a:cubicBezTo>
                  <a:pt x="178633" y="0"/>
                  <a:pt x="221728" y="21110"/>
                  <a:pt x="258516" y="63329"/>
                </a:cubicBezTo>
                <a:cubicBezTo>
                  <a:pt x="295304" y="105548"/>
                  <a:pt x="313699" y="163271"/>
                  <a:pt x="313699" y="236497"/>
                </a:cubicBezTo>
                <a:cubicBezTo>
                  <a:pt x="313699" y="321987"/>
                  <a:pt x="285319" y="390834"/>
                  <a:pt x="228560" y="443038"/>
                </a:cubicBezTo>
                <a:cubicBezTo>
                  <a:pt x="179859" y="487885"/>
                  <a:pt x="125552" y="510309"/>
                  <a:pt x="65639" y="510309"/>
                </a:cubicBezTo>
                <a:cubicBezTo>
                  <a:pt x="51625" y="510309"/>
                  <a:pt x="37501" y="509039"/>
                  <a:pt x="23267" y="506498"/>
                </a:cubicBezTo>
                <a:lnTo>
                  <a:pt x="0" y="500318"/>
                </a:lnTo>
                <a:lnTo>
                  <a:pt x="0" y="434322"/>
                </a:lnTo>
                <a:lnTo>
                  <a:pt x="33844" y="458542"/>
                </a:lnTo>
                <a:cubicBezTo>
                  <a:pt x="52939" y="467476"/>
                  <a:pt x="72472" y="471944"/>
                  <a:pt x="92442" y="471944"/>
                </a:cubicBezTo>
                <a:cubicBezTo>
                  <a:pt x="124326" y="471944"/>
                  <a:pt x="154019" y="454425"/>
                  <a:pt x="181523" y="419389"/>
                </a:cubicBezTo>
                <a:cubicBezTo>
                  <a:pt x="209027" y="384352"/>
                  <a:pt x="222779" y="333374"/>
                  <a:pt x="222779" y="266454"/>
                </a:cubicBezTo>
                <a:cubicBezTo>
                  <a:pt x="222779" y="204789"/>
                  <a:pt x="209027" y="157402"/>
                  <a:pt x="181523" y="124293"/>
                </a:cubicBezTo>
                <a:cubicBezTo>
                  <a:pt x="154019" y="91183"/>
                  <a:pt x="122749" y="74628"/>
                  <a:pt x="87713" y="74628"/>
                </a:cubicBezTo>
                <a:cubicBezTo>
                  <a:pt x="69143" y="74628"/>
                  <a:pt x="50574" y="79358"/>
                  <a:pt x="32004" y="88818"/>
                </a:cubicBezTo>
                <a:cubicBezTo>
                  <a:pt x="24997" y="92322"/>
                  <a:pt x="17026" y="97577"/>
                  <a:pt x="8092" y="104584"/>
                </a:cubicBezTo>
                <a:lnTo>
                  <a:pt x="0" y="111745"/>
                </a:lnTo>
                <a:lnTo>
                  <a:pt x="0" y="71444"/>
                </a:lnTo>
                <a:lnTo>
                  <a:pt x="14037" y="54690"/>
                </a:lnTo>
                <a:cubicBezTo>
                  <a:pt x="50366" y="18230"/>
                  <a:pt x="88764" y="0"/>
                  <a:pt x="129231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155825" y="1579563"/>
            <a:ext cx="285750" cy="752475"/>
          </a:xfrm>
          <a:custGeom>
            <a:avLst/>
            <a:gdLst/>
            <a:ahLst/>
            <a:cxnLst/>
            <a:rect l="l" t="t" r="r" b="b"/>
            <a:pathLst>
              <a:path w="189777" h="752056">
                <a:moveTo>
                  <a:pt x="144526" y="0"/>
                </a:moveTo>
                <a:lnTo>
                  <a:pt x="168175" y="0"/>
                </a:lnTo>
                <a:lnTo>
                  <a:pt x="168175" y="348965"/>
                </a:lnTo>
                <a:lnTo>
                  <a:pt x="189777" y="323182"/>
                </a:lnTo>
                <a:lnTo>
                  <a:pt x="189777" y="363483"/>
                </a:lnTo>
                <a:lnTo>
                  <a:pt x="168175" y="382600"/>
                </a:lnTo>
                <a:lnTo>
                  <a:pt x="168175" y="670601"/>
                </a:lnTo>
                <a:lnTo>
                  <a:pt x="189777" y="686060"/>
                </a:lnTo>
                <a:lnTo>
                  <a:pt x="189777" y="752056"/>
                </a:lnTo>
                <a:lnTo>
                  <a:pt x="170015" y="746806"/>
                </a:lnTo>
                <a:cubicBezTo>
                  <a:pt x="141109" y="736645"/>
                  <a:pt x="111591" y="721404"/>
                  <a:pt x="81460" y="701083"/>
                </a:cubicBezTo>
                <a:lnTo>
                  <a:pt x="81460" y="202337"/>
                </a:lnTo>
                <a:cubicBezTo>
                  <a:pt x="81460" y="147679"/>
                  <a:pt x="80146" y="114044"/>
                  <a:pt x="77518" y="101431"/>
                </a:cubicBezTo>
                <a:cubicBezTo>
                  <a:pt x="74890" y="88818"/>
                  <a:pt x="70773" y="80234"/>
                  <a:pt x="65168" y="75679"/>
                </a:cubicBezTo>
                <a:cubicBezTo>
                  <a:pt x="59562" y="71124"/>
                  <a:pt x="52554" y="68847"/>
                  <a:pt x="44146" y="68847"/>
                </a:cubicBezTo>
                <a:cubicBezTo>
                  <a:pt x="34335" y="68847"/>
                  <a:pt x="22073" y="71650"/>
                  <a:pt x="7357" y="77256"/>
                </a:cubicBezTo>
                <a:lnTo>
                  <a:pt x="0" y="58862"/>
                </a:lnTo>
                <a:lnTo>
                  <a:pt x="144526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5"/>
          <p:cNvSpPr txBox="1"/>
          <p:nvPr/>
        </p:nvSpPr>
        <p:spPr>
          <a:xfrm flipH="1">
            <a:off x="1951038" y="3138488"/>
            <a:ext cx="98107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 flipH="1">
            <a:off x="3521075" y="3130550"/>
            <a:ext cx="982663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 Box 5"/>
          <p:cNvSpPr txBox="1"/>
          <p:nvPr/>
        </p:nvSpPr>
        <p:spPr>
          <a:xfrm flipH="1">
            <a:off x="5319713" y="3138488"/>
            <a:ext cx="982662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418138" y="1835150"/>
            <a:ext cx="246063" cy="500063"/>
          </a:xfrm>
          <a:custGeom>
            <a:avLst/>
            <a:gdLst/>
            <a:ahLst/>
            <a:cxnLst/>
            <a:rect l="l" t="t" r="r" b="b"/>
            <a:pathLst>
              <a:path w="189777" h="752056">
                <a:moveTo>
                  <a:pt x="144526" y="0"/>
                </a:moveTo>
                <a:lnTo>
                  <a:pt x="168175" y="0"/>
                </a:lnTo>
                <a:lnTo>
                  <a:pt x="168175" y="348965"/>
                </a:lnTo>
                <a:lnTo>
                  <a:pt x="189777" y="323182"/>
                </a:lnTo>
                <a:lnTo>
                  <a:pt x="189777" y="363483"/>
                </a:lnTo>
                <a:lnTo>
                  <a:pt x="168175" y="382600"/>
                </a:lnTo>
                <a:lnTo>
                  <a:pt x="168175" y="670601"/>
                </a:lnTo>
                <a:lnTo>
                  <a:pt x="189777" y="686060"/>
                </a:lnTo>
                <a:lnTo>
                  <a:pt x="189777" y="752056"/>
                </a:lnTo>
                <a:lnTo>
                  <a:pt x="170015" y="746806"/>
                </a:lnTo>
                <a:cubicBezTo>
                  <a:pt x="141109" y="736645"/>
                  <a:pt x="111591" y="721404"/>
                  <a:pt x="81460" y="701083"/>
                </a:cubicBezTo>
                <a:lnTo>
                  <a:pt x="81460" y="202337"/>
                </a:lnTo>
                <a:cubicBezTo>
                  <a:pt x="81460" y="147679"/>
                  <a:pt x="80146" y="114044"/>
                  <a:pt x="77518" y="101431"/>
                </a:cubicBezTo>
                <a:cubicBezTo>
                  <a:pt x="74890" y="88818"/>
                  <a:pt x="70773" y="80234"/>
                  <a:pt x="65168" y="75679"/>
                </a:cubicBezTo>
                <a:cubicBezTo>
                  <a:pt x="59562" y="71124"/>
                  <a:pt x="52554" y="68847"/>
                  <a:pt x="44146" y="68847"/>
                </a:cubicBezTo>
                <a:cubicBezTo>
                  <a:pt x="34335" y="68847"/>
                  <a:pt x="22073" y="71650"/>
                  <a:pt x="7357" y="77256"/>
                </a:cubicBezTo>
                <a:lnTo>
                  <a:pt x="0" y="58862"/>
                </a:lnTo>
                <a:lnTo>
                  <a:pt x="144526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600700" y="1849438"/>
            <a:ext cx="423863" cy="495300"/>
          </a:xfrm>
          <a:custGeom>
            <a:avLst/>
            <a:gdLst/>
            <a:ahLst/>
            <a:cxnLst/>
            <a:rect l="l" t="t" r="r" b="b"/>
            <a:pathLst>
              <a:path w="321599" h="495593">
                <a:moveTo>
                  <a:pt x="122416" y="0"/>
                </a:moveTo>
                <a:cubicBezTo>
                  <a:pt x="147993" y="0"/>
                  <a:pt x="170679" y="6570"/>
                  <a:pt x="190475" y="19708"/>
                </a:cubicBezTo>
                <a:cubicBezTo>
                  <a:pt x="210270" y="32847"/>
                  <a:pt x="225949" y="54307"/>
                  <a:pt x="237511" y="84088"/>
                </a:cubicBezTo>
                <a:cubicBezTo>
                  <a:pt x="245219" y="104409"/>
                  <a:pt x="249074" y="136293"/>
                  <a:pt x="249074" y="179738"/>
                </a:cubicBezTo>
                <a:lnTo>
                  <a:pt x="249074" y="386805"/>
                </a:lnTo>
                <a:cubicBezTo>
                  <a:pt x="249074" y="416936"/>
                  <a:pt x="251351" y="437608"/>
                  <a:pt x="255906" y="448819"/>
                </a:cubicBezTo>
                <a:cubicBezTo>
                  <a:pt x="259409" y="456527"/>
                  <a:pt x="265891" y="463097"/>
                  <a:pt x="275351" y="468527"/>
                </a:cubicBezTo>
                <a:cubicBezTo>
                  <a:pt x="284811" y="473958"/>
                  <a:pt x="300227" y="476673"/>
                  <a:pt x="321599" y="476673"/>
                </a:cubicBezTo>
                <a:lnTo>
                  <a:pt x="321599" y="495593"/>
                </a:lnTo>
                <a:lnTo>
                  <a:pt x="84051" y="495593"/>
                </a:lnTo>
                <a:lnTo>
                  <a:pt x="84051" y="476673"/>
                </a:lnTo>
                <a:lnTo>
                  <a:pt x="94036" y="476673"/>
                </a:lnTo>
                <a:cubicBezTo>
                  <a:pt x="114708" y="476673"/>
                  <a:pt x="130825" y="472644"/>
                  <a:pt x="142387" y="464586"/>
                </a:cubicBezTo>
                <a:cubicBezTo>
                  <a:pt x="150445" y="458980"/>
                  <a:pt x="156226" y="450046"/>
                  <a:pt x="159730" y="437783"/>
                </a:cubicBezTo>
                <a:cubicBezTo>
                  <a:pt x="161132" y="431827"/>
                  <a:pt x="161832" y="414834"/>
                  <a:pt x="161832" y="386805"/>
                </a:cubicBezTo>
                <a:lnTo>
                  <a:pt x="161832" y="179738"/>
                </a:lnTo>
                <a:cubicBezTo>
                  <a:pt x="161832" y="140497"/>
                  <a:pt x="157102" y="112818"/>
                  <a:pt x="147642" y="96701"/>
                </a:cubicBezTo>
                <a:cubicBezTo>
                  <a:pt x="133978" y="74278"/>
                  <a:pt x="112080" y="63066"/>
                  <a:pt x="81949" y="63066"/>
                </a:cubicBezTo>
                <a:cubicBezTo>
                  <a:pt x="63379" y="63066"/>
                  <a:pt x="44722" y="67708"/>
                  <a:pt x="25978" y="76993"/>
                </a:cubicBezTo>
                <a:lnTo>
                  <a:pt x="0" y="93634"/>
                </a:lnTo>
                <a:lnTo>
                  <a:pt x="0" y="54616"/>
                </a:lnTo>
                <a:lnTo>
                  <a:pt x="4168" y="50256"/>
                </a:lnTo>
                <a:cubicBezTo>
                  <a:pt x="19409" y="36460"/>
                  <a:pt x="33248" y="26278"/>
                  <a:pt x="45686" y="19708"/>
                </a:cubicBezTo>
                <a:cubicBezTo>
                  <a:pt x="70562" y="6570"/>
                  <a:pt x="96139" y="0"/>
                  <a:pt x="122416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Box 5"/>
          <p:cNvSpPr txBox="1"/>
          <p:nvPr/>
        </p:nvSpPr>
        <p:spPr>
          <a:xfrm flipH="1">
            <a:off x="6627813" y="3130550"/>
            <a:ext cx="981075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7925" y="1839913"/>
            <a:ext cx="450850" cy="46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846888" y="1595438"/>
            <a:ext cx="246063" cy="746125"/>
          </a:xfrm>
          <a:custGeom>
            <a:avLst/>
            <a:gdLst/>
            <a:ahLst/>
            <a:cxnLst/>
            <a:rect l="l" t="t" r="r" b="b"/>
            <a:pathLst>
              <a:path w="244906" h="747331">
                <a:moveTo>
                  <a:pt x="143475" y="0"/>
                </a:moveTo>
                <a:lnTo>
                  <a:pt x="167124" y="0"/>
                </a:lnTo>
                <a:lnTo>
                  <a:pt x="167124" y="638543"/>
                </a:lnTo>
                <a:cubicBezTo>
                  <a:pt x="167124" y="668674"/>
                  <a:pt x="169314" y="688645"/>
                  <a:pt x="173694" y="698455"/>
                </a:cubicBezTo>
                <a:cubicBezTo>
                  <a:pt x="178073" y="708265"/>
                  <a:pt x="184818" y="715711"/>
                  <a:pt x="193927" y="720791"/>
                </a:cubicBezTo>
                <a:cubicBezTo>
                  <a:pt x="203037" y="725871"/>
                  <a:pt x="220030" y="728411"/>
                  <a:pt x="244906" y="728411"/>
                </a:cubicBezTo>
                <a:lnTo>
                  <a:pt x="244906" y="747331"/>
                </a:lnTo>
                <a:lnTo>
                  <a:pt x="8934" y="747331"/>
                </a:lnTo>
                <a:lnTo>
                  <a:pt x="8934" y="728411"/>
                </a:lnTo>
                <a:cubicBezTo>
                  <a:pt x="31007" y="728411"/>
                  <a:pt x="46073" y="726134"/>
                  <a:pt x="54131" y="721579"/>
                </a:cubicBezTo>
                <a:cubicBezTo>
                  <a:pt x="62190" y="717024"/>
                  <a:pt x="68496" y="709492"/>
                  <a:pt x="73051" y="698981"/>
                </a:cubicBezTo>
                <a:cubicBezTo>
                  <a:pt x="77606" y="688470"/>
                  <a:pt x="79883" y="668324"/>
                  <a:pt x="79883" y="638543"/>
                </a:cubicBezTo>
                <a:lnTo>
                  <a:pt x="79883" y="201285"/>
                </a:lnTo>
                <a:cubicBezTo>
                  <a:pt x="79883" y="146979"/>
                  <a:pt x="78657" y="113606"/>
                  <a:pt x="76204" y="101168"/>
                </a:cubicBezTo>
                <a:cubicBezTo>
                  <a:pt x="73752" y="88730"/>
                  <a:pt x="69810" y="80234"/>
                  <a:pt x="64380" y="75679"/>
                </a:cubicBezTo>
                <a:cubicBezTo>
                  <a:pt x="58949" y="71124"/>
                  <a:pt x="52029" y="68847"/>
                  <a:pt x="43620" y="68847"/>
                </a:cubicBezTo>
                <a:cubicBezTo>
                  <a:pt x="34511" y="68847"/>
                  <a:pt x="22949" y="71650"/>
                  <a:pt x="8934" y="77256"/>
                </a:cubicBezTo>
                <a:lnTo>
                  <a:pt x="0" y="58862"/>
                </a:lnTo>
                <a:lnTo>
                  <a:pt x="143475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817938" y="1701800"/>
            <a:ext cx="322263" cy="652463"/>
          </a:xfrm>
          <a:custGeom>
            <a:avLst/>
            <a:gdLst>
              <a:gd name="connsiteX0" fmla="*/ 84328 w 217766"/>
              <a:gd name="connsiteY0" fmla="*/ 0 h 653038"/>
              <a:gd name="connsiteX1" fmla="*/ 28910 w 217766"/>
              <a:gd name="connsiteY1" fmla="*/ 152400 h 653038"/>
              <a:gd name="connsiteX2" fmla="*/ 28910 w 217766"/>
              <a:gd name="connsiteY2" fmla="*/ 498764 h 653038"/>
              <a:gd name="connsiteX3" fmla="*/ 98183 w 217766"/>
              <a:gd name="connsiteY3" fmla="*/ 651164 h 653038"/>
              <a:gd name="connsiteX4" fmla="*/ 209019 w 217766"/>
              <a:gd name="connsiteY4" fmla="*/ 581891 h 653038"/>
              <a:gd name="connsiteX5" fmla="*/ 209019 w 217766"/>
              <a:gd name="connsiteY5" fmla="*/ 554182 h 653038"/>
              <a:gd name="connsiteX6" fmla="*/ 195164 w 217766"/>
              <a:gd name="connsiteY6" fmla="*/ 581891 h 653038"/>
              <a:gd name="connsiteX7" fmla="*/ 98183 w 217766"/>
              <a:gd name="connsiteY7" fmla="*/ 568037 h 653038"/>
              <a:gd name="connsiteX8" fmla="*/ 84328 w 217766"/>
              <a:gd name="connsiteY8" fmla="*/ 55418 h 653038"/>
              <a:gd name="connsiteX9" fmla="*/ 1201 w 217766"/>
              <a:gd name="connsiteY9" fmla="*/ 138546 h 653038"/>
              <a:gd name="connsiteX10" fmla="*/ 42764 w 217766"/>
              <a:gd name="connsiteY10" fmla="*/ 110837 h 65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7766" h="653038">
                <a:moveTo>
                  <a:pt x="84328" y="0"/>
                </a:moveTo>
                <a:cubicBezTo>
                  <a:pt x="61237" y="34636"/>
                  <a:pt x="38146" y="69273"/>
                  <a:pt x="28910" y="152400"/>
                </a:cubicBezTo>
                <a:cubicBezTo>
                  <a:pt x="19674" y="235527"/>
                  <a:pt x="17364" y="415637"/>
                  <a:pt x="28910" y="498764"/>
                </a:cubicBezTo>
                <a:cubicBezTo>
                  <a:pt x="40455" y="581891"/>
                  <a:pt x="68165" y="637310"/>
                  <a:pt x="98183" y="651164"/>
                </a:cubicBezTo>
                <a:cubicBezTo>
                  <a:pt x="128201" y="665018"/>
                  <a:pt x="190546" y="598055"/>
                  <a:pt x="209019" y="581891"/>
                </a:cubicBezTo>
                <a:cubicBezTo>
                  <a:pt x="227492" y="565727"/>
                  <a:pt x="211328" y="554182"/>
                  <a:pt x="209019" y="554182"/>
                </a:cubicBezTo>
                <a:cubicBezTo>
                  <a:pt x="206710" y="554182"/>
                  <a:pt x="213637" y="579582"/>
                  <a:pt x="195164" y="581891"/>
                </a:cubicBezTo>
                <a:cubicBezTo>
                  <a:pt x="176691" y="584200"/>
                  <a:pt x="116656" y="655782"/>
                  <a:pt x="98183" y="568037"/>
                </a:cubicBezTo>
                <a:cubicBezTo>
                  <a:pt x="79710" y="480292"/>
                  <a:pt x="100492" y="127000"/>
                  <a:pt x="84328" y="55418"/>
                </a:cubicBezTo>
                <a:cubicBezTo>
                  <a:pt x="68164" y="-16164"/>
                  <a:pt x="8128" y="129310"/>
                  <a:pt x="1201" y="138546"/>
                </a:cubicBezTo>
                <a:cubicBezTo>
                  <a:pt x="-5726" y="147782"/>
                  <a:pt x="18519" y="129309"/>
                  <a:pt x="42764" y="110837"/>
                </a:cubicBezTo>
              </a:path>
            </a:pathLst>
          </a:cu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 bldLvl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3906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896938"/>
            <a:ext cx="7216775" cy="2862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5"/>
          <p:cNvSpPr txBox="1"/>
          <p:nvPr/>
        </p:nvSpPr>
        <p:spPr>
          <a:xfrm>
            <a:off x="1714500" y="3867150"/>
            <a:ext cx="1703388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 Box 5"/>
          <p:cNvSpPr txBox="1"/>
          <p:nvPr/>
        </p:nvSpPr>
        <p:spPr>
          <a:xfrm>
            <a:off x="4002088" y="3873500"/>
            <a:ext cx="1703387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5921375" y="3835400"/>
            <a:ext cx="1703388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52638" y="1708150"/>
            <a:ext cx="876300" cy="1839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</a:t>
            </a:r>
            <a:endParaRPr kumimoji="0" lang="en-US" altLang="zh-CN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438" name="矩形 22"/>
          <p:cNvSpPr>
            <a:spLocks noChangeArrowheads="1"/>
          </p:cNvSpPr>
          <p:nvPr/>
        </p:nvSpPr>
        <p:spPr bwMode="auto">
          <a:xfrm>
            <a:off x="3816350" y="1222375"/>
            <a:ext cx="508000" cy="183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4194175" y="1870075"/>
            <a:ext cx="495300" cy="496888"/>
          </a:xfrm>
          <a:custGeom>
            <a:avLst/>
            <a:gdLst>
              <a:gd name="connsiteX0" fmla="*/ 351418 w 495982"/>
              <a:gd name="connsiteY0" fmla="*/ 38100 h 497606"/>
              <a:gd name="connsiteX1" fmla="*/ 46618 w 495982"/>
              <a:gd name="connsiteY1" fmla="*/ 328386 h 497606"/>
              <a:gd name="connsiteX2" fmla="*/ 46618 w 495982"/>
              <a:gd name="connsiteY2" fmla="*/ 488043 h 497606"/>
              <a:gd name="connsiteX3" fmla="*/ 482046 w 495982"/>
              <a:gd name="connsiteY3" fmla="*/ 52614 h 497606"/>
              <a:gd name="connsiteX4" fmla="*/ 351418 w 495982"/>
              <a:gd name="connsiteY4" fmla="*/ 38100 h 49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982" h="497606">
                <a:moveTo>
                  <a:pt x="351418" y="38100"/>
                </a:moveTo>
                <a:cubicBezTo>
                  <a:pt x="278847" y="84062"/>
                  <a:pt x="97418" y="253395"/>
                  <a:pt x="46618" y="328386"/>
                </a:cubicBezTo>
                <a:cubicBezTo>
                  <a:pt x="-4182" y="403377"/>
                  <a:pt x="-25953" y="534005"/>
                  <a:pt x="46618" y="488043"/>
                </a:cubicBezTo>
                <a:cubicBezTo>
                  <a:pt x="119189" y="442081"/>
                  <a:pt x="428827" y="127604"/>
                  <a:pt x="482046" y="52614"/>
                </a:cubicBezTo>
                <a:cubicBezTo>
                  <a:pt x="535265" y="-22376"/>
                  <a:pt x="423989" y="-7862"/>
                  <a:pt x="351418" y="3810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356100" y="2193925"/>
            <a:ext cx="431800" cy="509588"/>
          </a:xfrm>
          <a:custGeom>
            <a:avLst/>
            <a:gdLst>
              <a:gd name="connsiteX0" fmla="*/ 5592 w 432863"/>
              <a:gd name="connsiteY0" fmla="*/ 133823 h 509658"/>
              <a:gd name="connsiteX1" fmla="*/ 252335 w 432863"/>
              <a:gd name="connsiteY1" fmla="*/ 482166 h 509658"/>
              <a:gd name="connsiteX2" fmla="*/ 411992 w 432863"/>
              <a:gd name="connsiteY2" fmla="*/ 482166 h 509658"/>
              <a:gd name="connsiteX3" fmla="*/ 397478 w 432863"/>
              <a:gd name="connsiteY3" fmla="*/ 438623 h 509658"/>
              <a:gd name="connsiteX4" fmla="*/ 107192 w 432863"/>
              <a:gd name="connsiteY4" fmla="*/ 17709 h 509658"/>
              <a:gd name="connsiteX5" fmla="*/ 5592 w 432863"/>
              <a:gd name="connsiteY5" fmla="*/ 133823 h 50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863" h="509658">
                <a:moveTo>
                  <a:pt x="5592" y="133823"/>
                </a:moveTo>
                <a:cubicBezTo>
                  <a:pt x="29783" y="211233"/>
                  <a:pt x="184602" y="424109"/>
                  <a:pt x="252335" y="482166"/>
                </a:cubicBezTo>
                <a:cubicBezTo>
                  <a:pt x="320068" y="540223"/>
                  <a:pt x="387802" y="489423"/>
                  <a:pt x="411992" y="482166"/>
                </a:cubicBezTo>
                <a:cubicBezTo>
                  <a:pt x="436182" y="474909"/>
                  <a:pt x="448278" y="516033"/>
                  <a:pt x="397478" y="438623"/>
                </a:cubicBezTo>
                <a:cubicBezTo>
                  <a:pt x="346678" y="361213"/>
                  <a:pt x="174925" y="75766"/>
                  <a:pt x="107192" y="17709"/>
                </a:cubicBezTo>
                <a:cubicBezTo>
                  <a:pt x="39459" y="-40348"/>
                  <a:pt x="-18599" y="56413"/>
                  <a:pt x="5592" y="133823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54725" y="1222375"/>
            <a:ext cx="461963" cy="18383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54763" y="1924050"/>
            <a:ext cx="515938" cy="773113"/>
          </a:xfrm>
          <a:custGeom>
            <a:avLst/>
            <a:gdLst/>
            <a:ahLst/>
            <a:cxnLst/>
            <a:rect l="l" t="t" r="r" b="b"/>
            <a:pathLst>
              <a:path w="483543" h="772781">
                <a:moveTo>
                  <a:pt x="222391" y="0"/>
                </a:moveTo>
                <a:cubicBezTo>
                  <a:pt x="278369" y="0"/>
                  <a:pt x="326994" y="11030"/>
                  <a:pt x="368266" y="33089"/>
                </a:cubicBezTo>
                <a:cubicBezTo>
                  <a:pt x="409538" y="55148"/>
                  <a:pt x="439069" y="85628"/>
                  <a:pt x="456858" y="124528"/>
                </a:cubicBezTo>
                <a:cubicBezTo>
                  <a:pt x="474648" y="163428"/>
                  <a:pt x="483543" y="219880"/>
                  <a:pt x="483543" y="293885"/>
                </a:cubicBezTo>
                <a:lnTo>
                  <a:pt x="483543" y="772781"/>
                </a:lnTo>
                <a:lnTo>
                  <a:pt x="355457" y="772781"/>
                </a:lnTo>
                <a:lnTo>
                  <a:pt x="355457" y="293885"/>
                </a:lnTo>
                <a:cubicBezTo>
                  <a:pt x="355457" y="229842"/>
                  <a:pt x="341582" y="183233"/>
                  <a:pt x="313830" y="154059"/>
                </a:cubicBezTo>
                <a:cubicBezTo>
                  <a:pt x="286078" y="124884"/>
                  <a:pt x="246822" y="110296"/>
                  <a:pt x="196062" y="110296"/>
                </a:cubicBezTo>
                <a:cubicBezTo>
                  <a:pt x="158111" y="110296"/>
                  <a:pt x="122413" y="120140"/>
                  <a:pt x="88969" y="139827"/>
                </a:cubicBezTo>
                <a:cubicBezTo>
                  <a:pt x="55525" y="159514"/>
                  <a:pt x="31686" y="186198"/>
                  <a:pt x="17455" y="219880"/>
                </a:cubicBezTo>
                <a:cubicBezTo>
                  <a:pt x="10339" y="236721"/>
                  <a:pt x="5002" y="256764"/>
                  <a:pt x="1444" y="280009"/>
                </a:cubicBezTo>
                <a:lnTo>
                  <a:pt x="0" y="301476"/>
                </a:lnTo>
                <a:lnTo>
                  <a:pt x="0" y="100188"/>
                </a:lnTo>
                <a:lnTo>
                  <a:pt x="43872" y="58439"/>
                </a:lnTo>
                <a:cubicBezTo>
                  <a:pt x="94573" y="19480"/>
                  <a:pt x="154079" y="0"/>
                  <a:pt x="222391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6443" name="Text Box 4"/>
          <p:cNvSpPr txBox="1">
            <a:spLocks noChangeArrowheads="1"/>
          </p:cNvSpPr>
          <p:nvPr/>
        </p:nvSpPr>
        <p:spPr bwMode="auto">
          <a:xfrm>
            <a:off x="1817688" y="1222375"/>
            <a:ext cx="1143000" cy="183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buClrTx/>
              <a:buSzTx/>
              <a:buFontTx/>
              <a:buNone/>
              <a:defRPr/>
            </a:pPr>
            <a:r>
              <a:rPr kumimoji="0" lang="en-US" altLang="zh-CN" sz="115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c</a:t>
            </a:r>
            <a:endParaRPr kumimoji="0" lang="en-US" altLang="zh-CN" sz="11500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146438" grpId="0"/>
      <p:bldP spid="26" grpId="0"/>
      <p:bldP spid="14644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4930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8" y="411163"/>
            <a:ext cx="7216775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5"/>
          <p:cNvSpPr txBox="1"/>
          <p:nvPr/>
        </p:nvSpPr>
        <p:spPr>
          <a:xfrm>
            <a:off x="635000" y="2166938"/>
            <a:ext cx="17033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3870325" y="411163"/>
            <a:ext cx="17033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5976938" y="573088"/>
            <a:ext cx="17033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9913" y="896938"/>
            <a:ext cx="461963" cy="1839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 rot="2330131">
            <a:off x="6375400" y="842963"/>
            <a:ext cx="412750" cy="15462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9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087563" y="1330325"/>
            <a:ext cx="290513" cy="1062038"/>
          </a:xfrm>
          <a:custGeom>
            <a:avLst/>
            <a:gdLst/>
            <a:ahLst/>
            <a:cxnLst/>
            <a:rect l="l" t="t" r="r" b="b"/>
            <a:pathLst>
              <a:path w="290327" h="1062396">
                <a:moveTo>
                  <a:pt x="162241" y="0"/>
                </a:moveTo>
                <a:lnTo>
                  <a:pt x="290327" y="0"/>
                </a:lnTo>
                <a:lnTo>
                  <a:pt x="290327" y="796975"/>
                </a:lnTo>
                <a:cubicBezTo>
                  <a:pt x="290327" y="889955"/>
                  <a:pt x="278230" y="954710"/>
                  <a:pt x="254036" y="991238"/>
                </a:cubicBezTo>
                <a:cubicBezTo>
                  <a:pt x="223200" y="1038677"/>
                  <a:pt x="171966" y="1062396"/>
                  <a:pt x="100334" y="1062396"/>
                </a:cubicBezTo>
                <a:cubicBezTo>
                  <a:pt x="65703" y="1062396"/>
                  <a:pt x="32259" y="1057889"/>
                  <a:pt x="0" y="1048876"/>
                </a:cubicBezTo>
                <a:lnTo>
                  <a:pt x="24194" y="940004"/>
                </a:lnTo>
                <a:cubicBezTo>
                  <a:pt x="49811" y="946645"/>
                  <a:pt x="69973" y="949966"/>
                  <a:pt x="84679" y="949966"/>
                </a:cubicBezTo>
                <a:cubicBezTo>
                  <a:pt x="110770" y="949966"/>
                  <a:pt x="130220" y="941308"/>
                  <a:pt x="143029" y="923993"/>
                </a:cubicBezTo>
                <a:cubicBezTo>
                  <a:pt x="155837" y="906678"/>
                  <a:pt x="162241" y="863390"/>
                  <a:pt x="162241" y="794129"/>
                </a:cubicBezTo>
                <a:lnTo>
                  <a:pt x="16224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249488" y="1058863"/>
            <a:ext cx="127000" cy="149225"/>
          </a:xfrm>
          <a:custGeom>
            <a:avLst/>
            <a:gdLst/>
            <a:ahLst/>
            <a:cxnLst/>
            <a:rect l="l" t="t" r="r" b="b"/>
            <a:pathLst>
              <a:path w="128086" h="148721">
                <a:moveTo>
                  <a:pt x="0" y="0"/>
                </a:moveTo>
                <a:lnTo>
                  <a:pt x="128086" y="0"/>
                </a:lnTo>
                <a:lnTo>
                  <a:pt x="128086" y="148721"/>
                </a:lnTo>
                <a:lnTo>
                  <a:pt x="0" y="148721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032250" y="1222375"/>
            <a:ext cx="509588" cy="788988"/>
          </a:xfrm>
          <a:custGeom>
            <a:avLst/>
            <a:gdLst/>
            <a:ahLst/>
            <a:cxnLst/>
            <a:rect l="l" t="t" r="r" b="b"/>
            <a:pathLst>
              <a:path w="510115" h="789858">
                <a:moveTo>
                  <a:pt x="318790" y="0"/>
                </a:moveTo>
                <a:cubicBezTo>
                  <a:pt x="388881" y="0"/>
                  <a:pt x="447765" y="22148"/>
                  <a:pt x="495441" y="66444"/>
                </a:cubicBezTo>
                <a:lnTo>
                  <a:pt x="510115" y="83703"/>
                </a:lnTo>
                <a:lnTo>
                  <a:pt x="510115" y="235334"/>
                </a:lnTo>
                <a:lnTo>
                  <a:pt x="504358" y="219924"/>
                </a:lnTo>
                <a:cubicBezTo>
                  <a:pt x="496576" y="204121"/>
                  <a:pt x="487495" y="189874"/>
                  <a:pt x="477118" y="177184"/>
                </a:cubicBezTo>
                <a:cubicBezTo>
                  <a:pt x="435609" y="126424"/>
                  <a:pt x="386865" y="101045"/>
                  <a:pt x="330887" y="101045"/>
                </a:cubicBezTo>
                <a:cubicBezTo>
                  <a:pt x="275384" y="101045"/>
                  <a:pt x="228300" y="124645"/>
                  <a:pt x="189638" y="171847"/>
                </a:cubicBezTo>
                <a:cubicBezTo>
                  <a:pt x="150975" y="219049"/>
                  <a:pt x="131643" y="292698"/>
                  <a:pt x="131643" y="392794"/>
                </a:cubicBezTo>
                <a:cubicBezTo>
                  <a:pt x="131643" y="490044"/>
                  <a:pt x="152042" y="562981"/>
                  <a:pt x="192840" y="611606"/>
                </a:cubicBezTo>
                <a:cubicBezTo>
                  <a:pt x="233637" y="660231"/>
                  <a:pt x="282499" y="684544"/>
                  <a:pt x="339426" y="684544"/>
                </a:cubicBezTo>
                <a:cubicBezTo>
                  <a:pt x="393981" y="684544"/>
                  <a:pt x="440945" y="661417"/>
                  <a:pt x="480320" y="615164"/>
                </a:cubicBezTo>
                <a:cubicBezTo>
                  <a:pt x="490164" y="603601"/>
                  <a:pt x="498777" y="590533"/>
                  <a:pt x="506159" y="575960"/>
                </a:cubicBezTo>
                <a:lnTo>
                  <a:pt x="510115" y="565622"/>
                </a:lnTo>
                <a:lnTo>
                  <a:pt x="510115" y="710014"/>
                </a:lnTo>
                <a:lnTo>
                  <a:pt x="490727" y="730797"/>
                </a:lnTo>
                <a:cubicBezTo>
                  <a:pt x="476792" y="742419"/>
                  <a:pt x="460870" y="752856"/>
                  <a:pt x="442962" y="762106"/>
                </a:cubicBezTo>
                <a:cubicBezTo>
                  <a:pt x="407145" y="780608"/>
                  <a:pt x="369075" y="789858"/>
                  <a:pt x="328752" y="789858"/>
                </a:cubicBezTo>
                <a:cubicBezTo>
                  <a:pt x="239093" y="789858"/>
                  <a:pt x="161886" y="754042"/>
                  <a:pt x="97132" y="682409"/>
                </a:cubicBezTo>
                <a:cubicBezTo>
                  <a:pt x="32377" y="610776"/>
                  <a:pt x="0" y="512577"/>
                  <a:pt x="0" y="387813"/>
                </a:cubicBezTo>
                <a:cubicBezTo>
                  <a:pt x="0" y="311911"/>
                  <a:pt x="13165" y="243836"/>
                  <a:pt x="39493" y="183588"/>
                </a:cubicBezTo>
                <a:cubicBezTo>
                  <a:pt x="65822" y="123341"/>
                  <a:pt x="104010" y="77681"/>
                  <a:pt x="154058" y="46608"/>
                </a:cubicBezTo>
                <a:cubicBezTo>
                  <a:pt x="204106" y="15536"/>
                  <a:pt x="259017" y="0"/>
                  <a:pt x="318790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19579142">
            <a:off x="6375400" y="842963"/>
            <a:ext cx="412750" cy="15462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9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" name="Picture 3"/>
          <p:cNvPicPr>
            <a:picLocks noChangeAspect="1"/>
          </p:cNvPicPr>
          <p:nvPr/>
        </p:nvPicPr>
        <p:blipFill>
          <a:blip r:embed="rId3"/>
          <a:srcRect l="66885"/>
          <a:stretch>
            <a:fillRect/>
          </a:stretch>
        </p:blipFill>
        <p:spPr>
          <a:xfrm>
            <a:off x="468313" y="2841625"/>
            <a:ext cx="2709862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2"/>
          <p:cNvPicPr>
            <a:picLocks noChangeAspect="1"/>
          </p:cNvPicPr>
          <p:nvPr/>
        </p:nvPicPr>
        <p:blipFill>
          <a:blip r:embed="rId4"/>
          <a:srcRect l="66362"/>
          <a:stretch>
            <a:fillRect/>
          </a:stretch>
        </p:blipFill>
        <p:spPr>
          <a:xfrm>
            <a:off x="3171825" y="2895600"/>
            <a:ext cx="2798763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988"/>
          <a:stretch>
            <a:fillRect/>
          </a:stretch>
        </p:blipFill>
        <p:spPr>
          <a:xfrm>
            <a:off x="5983288" y="2836863"/>
            <a:ext cx="2797175" cy="209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5954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411163"/>
            <a:ext cx="7216775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79613" y="771525"/>
            <a:ext cx="1143000" cy="183832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7030A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24300" y="771525"/>
            <a:ext cx="1143000" cy="183832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7030A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156325" y="771525"/>
            <a:ext cx="1143000" cy="183832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7030A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6443663" y="700088"/>
            <a:ext cx="17033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179388" y="1635125"/>
            <a:ext cx="1703387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211638" y="195263"/>
            <a:ext cx="17033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2138" y="2284413"/>
            <a:ext cx="2663825" cy="8080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50000"/>
              </a:lnSpc>
            </a:pPr>
            <a:r>
              <a:rPr lang="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向左画半圆</a:t>
            </a:r>
            <a:endParaRPr lang="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3225" y="3092450"/>
            <a:ext cx="4295775" cy="1938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先写一横，然后向左下角折笔，再折笔向右写横，两横平行等长。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000" y="3292475"/>
            <a:ext cx="4572000" cy="1938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先向左划半圆，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再向右划半圆，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要写正，不能歪。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0" grpId="0"/>
      <p:bldP spid="13" grpId="0"/>
      <p:bldP spid="17" grpId="0"/>
      <p:bldP spid="15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6978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269875"/>
            <a:ext cx="7216775" cy="243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979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2819400"/>
            <a:ext cx="7216775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813050" y="417513"/>
            <a:ext cx="461963" cy="18383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073400" y="1114425"/>
            <a:ext cx="515938" cy="773113"/>
          </a:xfrm>
          <a:custGeom>
            <a:avLst/>
            <a:gdLst/>
            <a:ahLst/>
            <a:cxnLst/>
            <a:rect l="l" t="t" r="r" b="b"/>
            <a:pathLst>
              <a:path w="483543" h="772781">
                <a:moveTo>
                  <a:pt x="222391" y="0"/>
                </a:moveTo>
                <a:cubicBezTo>
                  <a:pt x="278369" y="0"/>
                  <a:pt x="326994" y="11030"/>
                  <a:pt x="368266" y="33089"/>
                </a:cubicBezTo>
                <a:cubicBezTo>
                  <a:pt x="409538" y="55148"/>
                  <a:pt x="439069" y="85628"/>
                  <a:pt x="456858" y="124528"/>
                </a:cubicBezTo>
                <a:cubicBezTo>
                  <a:pt x="474648" y="163428"/>
                  <a:pt x="483543" y="219880"/>
                  <a:pt x="483543" y="293885"/>
                </a:cubicBezTo>
                <a:lnTo>
                  <a:pt x="483543" y="772781"/>
                </a:lnTo>
                <a:lnTo>
                  <a:pt x="355457" y="772781"/>
                </a:lnTo>
                <a:lnTo>
                  <a:pt x="355457" y="293885"/>
                </a:lnTo>
                <a:cubicBezTo>
                  <a:pt x="355457" y="229842"/>
                  <a:pt x="341582" y="183233"/>
                  <a:pt x="313830" y="154059"/>
                </a:cubicBezTo>
                <a:cubicBezTo>
                  <a:pt x="286078" y="124884"/>
                  <a:pt x="246822" y="110296"/>
                  <a:pt x="196062" y="110296"/>
                </a:cubicBezTo>
                <a:cubicBezTo>
                  <a:pt x="158111" y="110296"/>
                  <a:pt x="122413" y="120140"/>
                  <a:pt x="88969" y="139827"/>
                </a:cubicBezTo>
                <a:cubicBezTo>
                  <a:pt x="55525" y="159514"/>
                  <a:pt x="31686" y="186198"/>
                  <a:pt x="17455" y="219880"/>
                </a:cubicBezTo>
                <a:cubicBezTo>
                  <a:pt x="10339" y="236721"/>
                  <a:pt x="5002" y="256764"/>
                  <a:pt x="1444" y="280009"/>
                </a:cubicBezTo>
                <a:lnTo>
                  <a:pt x="0" y="301476"/>
                </a:lnTo>
                <a:lnTo>
                  <a:pt x="0" y="100188"/>
                </a:lnTo>
                <a:lnTo>
                  <a:pt x="43872" y="58439"/>
                </a:lnTo>
                <a:cubicBezTo>
                  <a:pt x="94573" y="19480"/>
                  <a:pt x="154079" y="0"/>
                  <a:pt x="222391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56313" y="415925"/>
            <a:ext cx="461963" cy="1839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15075" y="1112838"/>
            <a:ext cx="515938" cy="773113"/>
          </a:xfrm>
          <a:custGeom>
            <a:avLst/>
            <a:gdLst/>
            <a:ahLst/>
            <a:cxnLst/>
            <a:rect l="l" t="t" r="r" b="b"/>
            <a:pathLst>
              <a:path w="483543" h="772781">
                <a:moveTo>
                  <a:pt x="222391" y="0"/>
                </a:moveTo>
                <a:cubicBezTo>
                  <a:pt x="278369" y="0"/>
                  <a:pt x="326994" y="11030"/>
                  <a:pt x="368266" y="33089"/>
                </a:cubicBezTo>
                <a:cubicBezTo>
                  <a:pt x="409538" y="55148"/>
                  <a:pt x="439069" y="85628"/>
                  <a:pt x="456858" y="124528"/>
                </a:cubicBezTo>
                <a:cubicBezTo>
                  <a:pt x="474648" y="163428"/>
                  <a:pt x="483543" y="219880"/>
                  <a:pt x="483543" y="293885"/>
                </a:cubicBezTo>
                <a:lnTo>
                  <a:pt x="483543" y="772781"/>
                </a:lnTo>
                <a:lnTo>
                  <a:pt x="355457" y="772781"/>
                </a:lnTo>
                <a:lnTo>
                  <a:pt x="355457" y="293885"/>
                </a:lnTo>
                <a:cubicBezTo>
                  <a:pt x="355457" y="229842"/>
                  <a:pt x="341582" y="183233"/>
                  <a:pt x="313830" y="154059"/>
                </a:cubicBezTo>
                <a:cubicBezTo>
                  <a:pt x="286078" y="124884"/>
                  <a:pt x="246822" y="110296"/>
                  <a:pt x="196062" y="110296"/>
                </a:cubicBezTo>
                <a:cubicBezTo>
                  <a:pt x="158111" y="110296"/>
                  <a:pt x="122413" y="120140"/>
                  <a:pt x="88969" y="139827"/>
                </a:cubicBezTo>
                <a:cubicBezTo>
                  <a:pt x="55525" y="159514"/>
                  <a:pt x="31686" y="186198"/>
                  <a:pt x="17455" y="219880"/>
                </a:cubicBezTo>
                <a:cubicBezTo>
                  <a:pt x="10339" y="236721"/>
                  <a:pt x="5002" y="256764"/>
                  <a:pt x="1444" y="280009"/>
                </a:cubicBezTo>
                <a:lnTo>
                  <a:pt x="0" y="301476"/>
                </a:lnTo>
                <a:lnTo>
                  <a:pt x="0" y="100188"/>
                </a:lnTo>
                <a:lnTo>
                  <a:pt x="43872" y="58439"/>
                </a:lnTo>
                <a:cubicBezTo>
                  <a:pt x="94573" y="19480"/>
                  <a:pt x="154079" y="0"/>
                  <a:pt x="222391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30513" y="3017838"/>
            <a:ext cx="461963" cy="18383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074988" y="3651250"/>
            <a:ext cx="514350" cy="773113"/>
          </a:xfrm>
          <a:custGeom>
            <a:avLst/>
            <a:gdLst/>
            <a:ahLst/>
            <a:cxnLst/>
            <a:rect l="l" t="t" r="r" b="b"/>
            <a:pathLst>
              <a:path w="483543" h="772781">
                <a:moveTo>
                  <a:pt x="222391" y="0"/>
                </a:moveTo>
                <a:cubicBezTo>
                  <a:pt x="278369" y="0"/>
                  <a:pt x="326994" y="11030"/>
                  <a:pt x="368266" y="33089"/>
                </a:cubicBezTo>
                <a:cubicBezTo>
                  <a:pt x="409538" y="55148"/>
                  <a:pt x="439069" y="85628"/>
                  <a:pt x="456858" y="124528"/>
                </a:cubicBezTo>
                <a:cubicBezTo>
                  <a:pt x="474648" y="163428"/>
                  <a:pt x="483543" y="219880"/>
                  <a:pt x="483543" y="293885"/>
                </a:cubicBezTo>
                <a:lnTo>
                  <a:pt x="483543" y="772781"/>
                </a:lnTo>
                <a:lnTo>
                  <a:pt x="355457" y="772781"/>
                </a:lnTo>
                <a:lnTo>
                  <a:pt x="355457" y="293885"/>
                </a:lnTo>
                <a:cubicBezTo>
                  <a:pt x="355457" y="229842"/>
                  <a:pt x="341582" y="183233"/>
                  <a:pt x="313830" y="154059"/>
                </a:cubicBezTo>
                <a:cubicBezTo>
                  <a:pt x="286078" y="124884"/>
                  <a:pt x="246822" y="110296"/>
                  <a:pt x="196062" y="110296"/>
                </a:cubicBezTo>
                <a:cubicBezTo>
                  <a:pt x="158111" y="110296"/>
                  <a:pt x="122413" y="120140"/>
                  <a:pt x="88969" y="139827"/>
                </a:cubicBezTo>
                <a:cubicBezTo>
                  <a:pt x="55525" y="159514"/>
                  <a:pt x="31686" y="186198"/>
                  <a:pt x="17455" y="219880"/>
                </a:cubicBezTo>
                <a:cubicBezTo>
                  <a:pt x="10339" y="236721"/>
                  <a:pt x="5002" y="256764"/>
                  <a:pt x="1444" y="280009"/>
                </a:cubicBezTo>
                <a:lnTo>
                  <a:pt x="0" y="301476"/>
                </a:lnTo>
                <a:lnTo>
                  <a:pt x="0" y="100188"/>
                </a:lnTo>
                <a:lnTo>
                  <a:pt x="43872" y="58439"/>
                </a:lnTo>
                <a:cubicBezTo>
                  <a:pt x="94573" y="19480"/>
                  <a:pt x="154079" y="0"/>
                  <a:pt x="222391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220913" y="1084263"/>
            <a:ext cx="676275" cy="168275"/>
          </a:xfrm>
          <a:custGeom>
            <a:avLst/>
            <a:gdLst/>
            <a:ahLst/>
            <a:cxnLst/>
            <a:rect l="l" t="t" r="r" b="b"/>
            <a:pathLst>
              <a:path w="516731" h="125482">
                <a:moveTo>
                  <a:pt x="0" y="0"/>
                </a:moveTo>
                <a:lnTo>
                  <a:pt x="516731" y="0"/>
                </a:lnTo>
                <a:lnTo>
                  <a:pt x="516731" y="70842"/>
                </a:lnTo>
                <a:lnTo>
                  <a:pt x="470117" y="125482"/>
                </a:lnTo>
                <a:lnTo>
                  <a:pt x="341911" y="125482"/>
                </a:lnTo>
                <a:lnTo>
                  <a:pt x="378619" y="83344"/>
                </a:lnTo>
                <a:cubicBezTo>
                  <a:pt x="332978" y="85725"/>
                  <a:pt x="292696" y="86916"/>
                  <a:pt x="257771" y="86916"/>
                </a:cubicBezTo>
                <a:lnTo>
                  <a:pt x="0" y="8691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197100" y="1209675"/>
            <a:ext cx="733425" cy="676275"/>
          </a:xfrm>
          <a:custGeom>
            <a:avLst/>
            <a:gdLst/>
            <a:ahLst/>
            <a:cxnLst/>
            <a:rect l="l" t="t" r="r" b="b"/>
            <a:pathLst>
              <a:path w="559593" h="506740">
                <a:moveTo>
                  <a:pt x="365723" y="0"/>
                </a:moveTo>
                <a:lnTo>
                  <a:pt x="493929" y="0"/>
                </a:lnTo>
                <a:lnTo>
                  <a:pt x="198239" y="346601"/>
                </a:lnTo>
                <a:lnTo>
                  <a:pt x="132159" y="419825"/>
                </a:lnTo>
                <a:cubicBezTo>
                  <a:pt x="180181" y="416253"/>
                  <a:pt x="225226" y="414467"/>
                  <a:pt x="267295" y="414467"/>
                </a:cubicBezTo>
                <a:lnTo>
                  <a:pt x="559593" y="414467"/>
                </a:lnTo>
                <a:lnTo>
                  <a:pt x="559593" y="506740"/>
                </a:lnTo>
                <a:lnTo>
                  <a:pt x="0" y="506740"/>
                </a:lnTo>
                <a:lnTo>
                  <a:pt x="0" y="419825"/>
                </a:lnTo>
                <a:lnTo>
                  <a:pt x="365723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451475" y="1071563"/>
            <a:ext cx="615950" cy="801688"/>
          </a:xfrm>
          <a:custGeom>
            <a:avLst/>
            <a:gdLst/>
            <a:ahLst/>
            <a:cxnLst/>
            <a:rect l="l" t="t" r="r" b="b"/>
            <a:pathLst>
              <a:path w="550664" h="660797">
                <a:moveTo>
                  <a:pt x="288131" y="0"/>
                </a:moveTo>
                <a:cubicBezTo>
                  <a:pt x="356791" y="0"/>
                  <a:pt x="412949" y="17363"/>
                  <a:pt x="456605" y="52090"/>
                </a:cubicBezTo>
                <a:cubicBezTo>
                  <a:pt x="500261" y="86816"/>
                  <a:pt x="528241" y="136128"/>
                  <a:pt x="540544" y="200025"/>
                </a:cubicBezTo>
                <a:lnTo>
                  <a:pt x="436364" y="216098"/>
                </a:lnTo>
                <a:cubicBezTo>
                  <a:pt x="426442" y="173633"/>
                  <a:pt x="408881" y="141684"/>
                  <a:pt x="383679" y="120253"/>
                </a:cubicBezTo>
                <a:cubicBezTo>
                  <a:pt x="358478" y="98822"/>
                  <a:pt x="328017" y="88106"/>
                  <a:pt x="292299" y="88106"/>
                </a:cubicBezTo>
                <a:cubicBezTo>
                  <a:pt x="238324" y="88106"/>
                  <a:pt x="194469" y="107454"/>
                  <a:pt x="160735" y="146149"/>
                </a:cubicBezTo>
                <a:cubicBezTo>
                  <a:pt x="127000" y="184844"/>
                  <a:pt x="110133" y="246062"/>
                  <a:pt x="110133" y="329803"/>
                </a:cubicBezTo>
                <a:cubicBezTo>
                  <a:pt x="110133" y="414734"/>
                  <a:pt x="126405" y="476448"/>
                  <a:pt x="158949" y="514945"/>
                </a:cubicBezTo>
                <a:cubicBezTo>
                  <a:pt x="191492" y="553442"/>
                  <a:pt x="233958" y="572690"/>
                  <a:pt x="286346" y="572690"/>
                </a:cubicBezTo>
                <a:cubicBezTo>
                  <a:pt x="328414" y="572690"/>
                  <a:pt x="363538" y="559792"/>
                  <a:pt x="391716" y="533995"/>
                </a:cubicBezTo>
                <a:cubicBezTo>
                  <a:pt x="419894" y="508198"/>
                  <a:pt x="437753" y="468511"/>
                  <a:pt x="445294" y="414933"/>
                </a:cubicBezTo>
                <a:lnTo>
                  <a:pt x="550664" y="428625"/>
                </a:lnTo>
                <a:cubicBezTo>
                  <a:pt x="539155" y="501253"/>
                  <a:pt x="509687" y="558105"/>
                  <a:pt x="462260" y="599182"/>
                </a:cubicBezTo>
                <a:cubicBezTo>
                  <a:pt x="414834" y="640258"/>
                  <a:pt x="356592" y="660797"/>
                  <a:pt x="287536" y="660797"/>
                </a:cubicBezTo>
                <a:cubicBezTo>
                  <a:pt x="201017" y="660797"/>
                  <a:pt x="131465" y="632519"/>
                  <a:pt x="78879" y="575965"/>
                </a:cubicBezTo>
                <a:cubicBezTo>
                  <a:pt x="26293" y="519410"/>
                  <a:pt x="0" y="438348"/>
                  <a:pt x="0" y="332779"/>
                </a:cubicBezTo>
                <a:cubicBezTo>
                  <a:pt x="0" y="264517"/>
                  <a:pt x="11311" y="204787"/>
                  <a:pt x="33933" y="153590"/>
                </a:cubicBezTo>
                <a:cubicBezTo>
                  <a:pt x="56555" y="102394"/>
                  <a:pt x="90984" y="63996"/>
                  <a:pt x="137220" y="38397"/>
                </a:cubicBezTo>
                <a:cubicBezTo>
                  <a:pt x="183456" y="12799"/>
                  <a:pt x="233760" y="0"/>
                  <a:pt x="288131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232025" y="3654425"/>
            <a:ext cx="625475" cy="769938"/>
          </a:xfrm>
          <a:custGeom>
            <a:avLst/>
            <a:gdLst/>
            <a:ahLst/>
            <a:cxnLst/>
            <a:rect l="l" t="t" r="r" b="b"/>
            <a:pathLst>
              <a:path w="525066" h="660797">
                <a:moveTo>
                  <a:pt x="250626" y="0"/>
                </a:moveTo>
                <a:cubicBezTo>
                  <a:pt x="300236" y="0"/>
                  <a:pt x="343793" y="7144"/>
                  <a:pt x="381298" y="21431"/>
                </a:cubicBezTo>
                <a:cubicBezTo>
                  <a:pt x="418802" y="35719"/>
                  <a:pt x="446484" y="55066"/>
                  <a:pt x="464344" y="79474"/>
                </a:cubicBezTo>
                <a:cubicBezTo>
                  <a:pt x="482203" y="103882"/>
                  <a:pt x="494506" y="136525"/>
                  <a:pt x="501253" y="177403"/>
                </a:cubicBezTo>
                <a:lnTo>
                  <a:pt x="396478" y="191690"/>
                </a:lnTo>
                <a:cubicBezTo>
                  <a:pt x="391716" y="159147"/>
                  <a:pt x="377924" y="133747"/>
                  <a:pt x="355104" y="115490"/>
                </a:cubicBezTo>
                <a:cubicBezTo>
                  <a:pt x="332284" y="97234"/>
                  <a:pt x="300037" y="88106"/>
                  <a:pt x="258366" y="88106"/>
                </a:cubicBezTo>
                <a:cubicBezTo>
                  <a:pt x="209153" y="88106"/>
                  <a:pt x="174030" y="96242"/>
                  <a:pt x="152995" y="112514"/>
                </a:cubicBezTo>
                <a:cubicBezTo>
                  <a:pt x="131961" y="128786"/>
                  <a:pt x="121444" y="147836"/>
                  <a:pt x="121444" y="169664"/>
                </a:cubicBezTo>
                <a:cubicBezTo>
                  <a:pt x="121444" y="183554"/>
                  <a:pt x="125809" y="196056"/>
                  <a:pt x="134541" y="207169"/>
                </a:cubicBezTo>
                <a:cubicBezTo>
                  <a:pt x="143272" y="218678"/>
                  <a:pt x="156964" y="228203"/>
                  <a:pt x="175617" y="235744"/>
                </a:cubicBezTo>
                <a:cubicBezTo>
                  <a:pt x="186333" y="239712"/>
                  <a:pt x="217884" y="248840"/>
                  <a:pt x="270272" y="263128"/>
                </a:cubicBezTo>
                <a:cubicBezTo>
                  <a:pt x="346075" y="283369"/>
                  <a:pt x="398958" y="299938"/>
                  <a:pt x="428923" y="312837"/>
                </a:cubicBezTo>
                <a:cubicBezTo>
                  <a:pt x="458887" y="325735"/>
                  <a:pt x="482401" y="344487"/>
                  <a:pt x="499467" y="369094"/>
                </a:cubicBezTo>
                <a:cubicBezTo>
                  <a:pt x="516533" y="393700"/>
                  <a:pt x="525066" y="424259"/>
                  <a:pt x="525066" y="460772"/>
                </a:cubicBezTo>
                <a:cubicBezTo>
                  <a:pt x="525066" y="496490"/>
                  <a:pt x="514648" y="530126"/>
                  <a:pt x="493812" y="561677"/>
                </a:cubicBezTo>
                <a:cubicBezTo>
                  <a:pt x="472976" y="593229"/>
                  <a:pt x="442912" y="617637"/>
                  <a:pt x="403622" y="634901"/>
                </a:cubicBezTo>
                <a:cubicBezTo>
                  <a:pt x="364331" y="652165"/>
                  <a:pt x="319881" y="660797"/>
                  <a:pt x="270272" y="660797"/>
                </a:cubicBezTo>
                <a:cubicBezTo>
                  <a:pt x="188119" y="660797"/>
                  <a:pt x="125512" y="643731"/>
                  <a:pt x="82451" y="609600"/>
                </a:cubicBezTo>
                <a:cubicBezTo>
                  <a:pt x="39390" y="575469"/>
                  <a:pt x="11906" y="524867"/>
                  <a:pt x="0" y="457795"/>
                </a:cubicBezTo>
                <a:lnTo>
                  <a:pt x="105966" y="441126"/>
                </a:lnTo>
                <a:cubicBezTo>
                  <a:pt x="111919" y="483592"/>
                  <a:pt x="128488" y="516136"/>
                  <a:pt x="155674" y="538758"/>
                </a:cubicBezTo>
                <a:cubicBezTo>
                  <a:pt x="182860" y="561380"/>
                  <a:pt x="220861" y="572690"/>
                  <a:pt x="269676" y="572690"/>
                </a:cubicBezTo>
                <a:cubicBezTo>
                  <a:pt x="318889" y="572690"/>
                  <a:pt x="355401" y="562669"/>
                  <a:pt x="379214" y="542627"/>
                </a:cubicBezTo>
                <a:cubicBezTo>
                  <a:pt x="403026" y="522585"/>
                  <a:pt x="414933" y="499070"/>
                  <a:pt x="414933" y="472083"/>
                </a:cubicBezTo>
                <a:cubicBezTo>
                  <a:pt x="414933" y="447873"/>
                  <a:pt x="404416" y="428823"/>
                  <a:pt x="383381" y="414933"/>
                </a:cubicBezTo>
                <a:cubicBezTo>
                  <a:pt x="368697" y="405408"/>
                  <a:pt x="332184" y="393303"/>
                  <a:pt x="273844" y="378619"/>
                </a:cubicBezTo>
                <a:cubicBezTo>
                  <a:pt x="195262" y="358775"/>
                  <a:pt x="140791" y="341610"/>
                  <a:pt x="110430" y="327124"/>
                </a:cubicBezTo>
                <a:cubicBezTo>
                  <a:pt x="80069" y="312638"/>
                  <a:pt x="57051" y="292596"/>
                  <a:pt x="41374" y="266997"/>
                </a:cubicBezTo>
                <a:cubicBezTo>
                  <a:pt x="25698" y="241399"/>
                  <a:pt x="17859" y="213122"/>
                  <a:pt x="17859" y="182165"/>
                </a:cubicBezTo>
                <a:cubicBezTo>
                  <a:pt x="17859" y="153987"/>
                  <a:pt x="24309" y="127893"/>
                  <a:pt x="37207" y="103882"/>
                </a:cubicBezTo>
                <a:cubicBezTo>
                  <a:pt x="50105" y="79871"/>
                  <a:pt x="67667" y="59928"/>
                  <a:pt x="89892" y="44053"/>
                </a:cubicBezTo>
                <a:cubicBezTo>
                  <a:pt x="106561" y="31750"/>
                  <a:pt x="129282" y="21332"/>
                  <a:pt x="158055" y="12799"/>
                </a:cubicBezTo>
                <a:cubicBezTo>
                  <a:pt x="186829" y="4266"/>
                  <a:pt x="217686" y="0"/>
                  <a:pt x="250626" y="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165850" y="3654425"/>
            <a:ext cx="241300" cy="220663"/>
          </a:xfrm>
          <a:custGeom>
            <a:avLst/>
            <a:gdLst/>
            <a:ahLst/>
            <a:cxnLst/>
            <a:rect l="l" t="t" r="r" b="b"/>
            <a:pathLst>
              <a:path w="217122" h="187653">
                <a:moveTo>
                  <a:pt x="106990" y="0"/>
                </a:moveTo>
                <a:cubicBezTo>
                  <a:pt x="143105" y="0"/>
                  <a:pt x="179816" y="11509"/>
                  <a:pt x="217122" y="34528"/>
                </a:cubicBezTo>
                <a:lnTo>
                  <a:pt x="180213" y="133945"/>
                </a:lnTo>
                <a:cubicBezTo>
                  <a:pt x="154019" y="118467"/>
                  <a:pt x="127826" y="110728"/>
                  <a:pt x="101632" y="110728"/>
                </a:cubicBezTo>
                <a:cubicBezTo>
                  <a:pt x="78216" y="110728"/>
                  <a:pt x="57182" y="117772"/>
                  <a:pt x="38529" y="131862"/>
                </a:cubicBezTo>
                <a:cubicBezTo>
                  <a:pt x="29203" y="138907"/>
                  <a:pt x="21215" y="147315"/>
                  <a:pt x="14567" y="157088"/>
                </a:cubicBezTo>
                <a:lnTo>
                  <a:pt x="0" y="187653"/>
                </a:lnTo>
                <a:lnTo>
                  <a:pt x="0" y="63069"/>
                </a:lnTo>
                <a:lnTo>
                  <a:pt x="5563" y="54322"/>
                </a:lnTo>
                <a:cubicBezTo>
                  <a:pt x="16924" y="39539"/>
                  <a:pt x="27813" y="28575"/>
                  <a:pt x="38231" y="21431"/>
                </a:cubicBezTo>
                <a:cubicBezTo>
                  <a:pt x="59067" y="7144"/>
                  <a:pt x="81987" y="0"/>
                  <a:pt x="106990" y="0"/>
                </a:cubicBezTo>
                <a:close/>
              </a:path>
            </a:pathLst>
          </a:custGeom>
          <a:solidFill>
            <a:srgbClr val="FF0000"/>
          </a:solidFill>
          <a:ln w="0">
            <a:noFill/>
          </a:ln>
          <a:effectLst>
            <a:outerShdw blurRad="38100" dist="1905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1">
              <a:ln w="0"/>
              <a:solidFill>
                <a:srgbClr val="7030A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026150" y="3651250"/>
            <a:ext cx="139700" cy="742950"/>
          </a:xfrm>
          <a:custGeom>
            <a:avLst/>
            <a:gdLst/>
            <a:ahLst/>
            <a:cxnLst/>
            <a:rect l="l" t="t" r="r" b="b"/>
            <a:pathLst>
              <a:path w="126373" h="632222">
                <a:moveTo>
                  <a:pt x="0" y="0"/>
                </a:moveTo>
                <a:lnTo>
                  <a:pt x="96441" y="0"/>
                </a:lnTo>
                <a:lnTo>
                  <a:pt x="96441" y="95846"/>
                </a:lnTo>
                <a:lnTo>
                  <a:pt x="126373" y="48782"/>
                </a:lnTo>
                <a:lnTo>
                  <a:pt x="126373" y="173366"/>
                </a:lnTo>
                <a:lnTo>
                  <a:pt x="125016" y="176213"/>
                </a:lnTo>
                <a:cubicBezTo>
                  <a:pt x="113110" y="214313"/>
                  <a:pt x="107157" y="255985"/>
                  <a:pt x="107157" y="301228"/>
                </a:cubicBezTo>
                <a:lnTo>
                  <a:pt x="107157" y="632222"/>
                </a:lnTo>
                <a:lnTo>
                  <a:pt x="0" y="632222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</a:ln>
          <a:effectLst>
            <a:outerShdw blurRad="38100" dist="1905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1">
              <a:ln w="0"/>
              <a:solidFill>
                <a:srgbClr val="7030A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002" name="WordArt 3" descr="白色大理石"/>
          <p:cNvSpPr>
            <a:spLocks noTextEdit="1"/>
          </p:cNvSpPr>
          <p:nvPr/>
        </p:nvSpPr>
        <p:spPr>
          <a:xfrm>
            <a:off x="1731963" y="1116013"/>
            <a:ext cx="5507037" cy="1982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EFEF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E68422"/>
                </a:solidFill>
                <a:effectLst>
                  <a:outerShdw dist="50800" dir="7500014" algn="tl" rotWithShape="0">
                    <a:srgbClr val="000000">
                      <a:alpha val="34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拼读规律</a:t>
            </a:r>
            <a:endParaRPr lang="zh-CN" altLang="en-US" sz="3600" b="1">
              <a:ln w="19050" cap="flat" cmpd="sng">
                <a:solidFill>
                  <a:srgbClr val="FEFEFE"/>
                </a:solidFill>
                <a:prstDash val="solid"/>
                <a:headEnd type="none" w="med" len="med"/>
                <a:tailEnd type="none" w="med" len="med"/>
              </a:ln>
              <a:solidFill>
                <a:srgbClr val="E68422"/>
              </a:solidFill>
              <a:effectLst>
                <a:outerShdw dist="50800" dir="7500014" algn="tl" rotWithShape="0">
                  <a:srgbClr val="000000">
                    <a:alpha val="34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9026" name="组合 1"/>
          <p:cNvGrpSpPr/>
          <p:nvPr/>
        </p:nvGrpSpPr>
        <p:grpSpPr>
          <a:xfrm>
            <a:off x="2411413" y="303213"/>
            <a:ext cx="4699000" cy="838200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7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034" name="Text Box 16"/>
            <p:cNvSpPr txBox="1"/>
            <p:nvPr/>
          </p:nvSpPr>
          <p:spPr>
            <a:xfrm>
              <a:off x="5795484" y="773262"/>
              <a:ext cx="104776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29027" name="Text Box 5"/>
          <p:cNvSpPr txBox="1"/>
          <p:nvPr/>
        </p:nvSpPr>
        <p:spPr>
          <a:xfrm>
            <a:off x="1008063" y="1384300"/>
            <a:ext cx="6602412" cy="11779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两拼音节：是由一个声母和一个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非介母韵母组成的音。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0836" name="Text Box 6"/>
          <p:cNvSpPr txBox="1"/>
          <p:nvPr/>
        </p:nvSpPr>
        <p:spPr>
          <a:xfrm>
            <a:off x="2447925" y="2565400"/>
            <a:ext cx="1363663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b-</a:t>
            </a:r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ɑ</a:t>
            </a:r>
            <a:endParaRPr lang="en-US" altLang="zh-CN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0837" name="Rectangle 11"/>
          <p:cNvSpPr/>
          <p:nvPr/>
        </p:nvSpPr>
        <p:spPr>
          <a:xfrm>
            <a:off x="3581400" y="2571750"/>
            <a:ext cx="1927225" cy="1084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66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ɑ</a:t>
            </a:r>
            <a:endParaRPr lang="en-US" altLang="zh-CN" sz="6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9030" name="Text Box 12"/>
          <p:cNvSpPr txBox="1"/>
          <p:nvPr/>
        </p:nvSpPr>
        <p:spPr>
          <a:xfrm>
            <a:off x="1239838" y="3065463"/>
            <a:ext cx="138112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6442" name="Text Box 10"/>
          <p:cNvSpPr txBox="1"/>
          <p:nvPr/>
        </p:nvSpPr>
        <p:spPr>
          <a:xfrm>
            <a:off x="2411413" y="3651250"/>
            <a:ext cx="4914900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前音轻短后音重，                   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两音相连猛一碰。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032" name="WordArt 11" descr="画布"/>
          <p:cNvSpPr>
            <a:spLocks noTextEdit="1"/>
          </p:cNvSpPr>
          <p:nvPr/>
        </p:nvSpPr>
        <p:spPr>
          <a:xfrm>
            <a:off x="3546475" y="411163"/>
            <a:ext cx="2538413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blipFill rotWithShape="0">
                  <a:blip r:embed="rId2">
                    <a:alphaModFix amt="58000"/>
                  </a:blip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两拼音节</a:t>
            </a:r>
            <a:endParaRPr lang="zh-CN" altLang="en-US" sz="3600">
              <a:blipFill rotWithShape="0">
                <a:blip r:embed="rId2">
                  <a:alphaModFix amt="58000"/>
                </a:blip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/>
      <p:bldP spid="1464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WordArt 2"/>
          <p:cNvSpPr>
            <a:spLocks noTextEdit="1"/>
          </p:cNvSpPr>
          <p:nvPr/>
        </p:nvSpPr>
        <p:spPr>
          <a:xfrm>
            <a:off x="4957763" y="966788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1507" name="Picture 9" descr="https://timgsa.baidu.com/timg?image&amp;quality=80&amp;size=b9999_10000&amp;sec=1587557800726&amp;di=7efef3d6b3aa31c7f54401e59da90a33&amp;imgtype=0&amp;src=http%3A%2F%2Fku.90sjimg.com%2Felement_origin_min_pic%2F17%2F01%2F10%2F800508fb60806cada0d94f4e7abffbac.jpg%2521%2Ffwfh%2F804x804%2Fquality%2F90%2Funsharp%2Ftrue%2Fcompress%2Ftr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3" y="1163638"/>
            <a:ext cx="2822575" cy="282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1074" name="组合 1"/>
          <p:cNvGrpSpPr/>
          <p:nvPr/>
        </p:nvGrpSpPr>
        <p:grpSpPr>
          <a:xfrm>
            <a:off x="2249488" y="249238"/>
            <a:ext cx="4699000" cy="836612"/>
            <a:chOff x="5580063" y="268288"/>
            <a:chExt cx="2665412" cy="167241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57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089" name="Text Box 16"/>
            <p:cNvSpPr txBox="1"/>
            <p:nvPr/>
          </p:nvSpPr>
          <p:spPr>
            <a:xfrm>
              <a:off x="5795484" y="772523"/>
              <a:ext cx="104776" cy="1168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1075" name="Text Box 5"/>
          <p:cNvSpPr txBox="1"/>
          <p:nvPr/>
        </p:nvSpPr>
        <p:spPr>
          <a:xfrm>
            <a:off x="360363" y="1370013"/>
            <a:ext cx="7561262" cy="1176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三拼音节：由声母、介母和韵母组成      的音节叫三拼音节。</a:t>
            </a:r>
            <a:endParaRPr lang="zh-CN" altLang="en-US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1076" name="Text Box 6"/>
          <p:cNvSpPr txBox="1"/>
          <p:nvPr/>
        </p:nvSpPr>
        <p:spPr>
          <a:xfrm>
            <a:off x="1908175" y="3128963"/>
            <a:ext cx="609600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g</a:t>
            </a:r>
            <a:endParaRPr lang="en-US" altLang="zh-CN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1077" name="Text Box 7"/>
          <p:cNvSpPr txBox="1"/>
          <p:nvPr/>
        </p:nvSpPr>
        <p:spPr>
          <a:xfrm>
            <a:off x="2555875" y="3128963"/>
            <a:ext cx="420688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endParaRPr lang="en-US" altLang="zh-CN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1078" name="Text Box 8"/>
          <p:cNvSpPr txBox="1"/>
          <p:nvPr/>
        </p:nvSpPr>
        <p:spPr>
          <a:xfrm>
            <a:off x="3041650" y="3128963"/>
            <a:ext cx="628650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u</a:t>
            </a:r>
            <a:endParaRPr lang="en-US" altLang="zh-CN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1079" name="Text Box 10"/>
          <p:cNvSpPr txBox="1"/>
          <p:nvPr/>
        </p:nvSpPr>
        <p:spPr>
          <a:xfrm>
            <a:off x="3635375" y="3182938"/>
            <a:ext cx="415925" cy="1084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endParaRPr lang="en-US" altLang="zh-CN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1080" name="Text Box 11"/>
          <p:cNvSpPr txBox="1"/>
          <p:nvPr/>
        </p:nvSpPr>
        <p:spPr>
          <a:xfrm>
            <a:off x="4013200" y="3128963"/>
            <a:ext cx="701675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黑体" panose="02010609060101010101" pitchFamily="49" charset="-122"/>
              </a:rPr>
              <a:t>ā</a:t>
            </a:r>
            <a:endParaRPr lang="en-US" altLang="zh-CN" sz="6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31081" name="Rectangle 19"/>
          <p:cNvSpPr/>
          <p:nvPr/>
        </p:nvSpPr>
        <p:spPr>
          <a:xfrm>
            <a:off x="4446588" y="3290888"/>
            <a:ext cx="831850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1082" name="Rectangle 19"/>
          <p:cNvSpPr/>
          <p:nvPr/>
        </p:nvSpPr>
        <p:spPr>
          <a:xfrm>
            <a:off x="5256213" y="3182938"/>
            <a:ext cx="1663700" cy="1084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黑体" panose="02010609060101010101" pitchFamily="49" charset="-122"/>
              </a:rPr>
              <a:t>guā</a:t>
            </a:r>
            <a:endParaRPr lang="en-US" altLang="zh-CN" sz="6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46442" name="AutoShape 14"/>
          <p:cNvSpPr>
            <a:spLocks noChangeArrowheads="1"/>
          </p:cNvSpPr>
          <p:nvPr/>
        </p:nvSpPr>
        <p:spPr bwMode="auto">
          <a:xfrm>
            <a:off x="2339975" y="2716213"/>
            <a:ext cx="914400" cy="323850"/>
          </a:xfrm>
          <a:prstGeom prst="wedgeRoundRectCallout">
            <a:avLst>
              <a:gd name="adj1" fmla="val -64583"/>
              <a:gd name="adj2" fmla="val 1906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声母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443" name="AutoShape 15"/>
          <p:cNvSpPr>
            <a:spLocks noChangeArrowheads="1"/>
          </p:cNvSpPr>
          <p:nvPr/>
        </p:nvSpPr>
        <p:spPr bwMode="auto">
          <a:xfrm>
            <a:off x="3473450" y="4318000"/>
            <a:ext cx="914400" cy="323850"/>
          </a:xfrm>
          <a:prstGeom prst="wedgeRoundRectCallout">
            <a:avLst>
              <a:gd name="adj1" fmla="val -58333"/>
              <a:gd name="adj2" fmla="val -1382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介母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444" name="AutoShape 16"/>
          <p:cNvSpPr>
            <a:spLocks noChangeArrowheads="1"/>
          </p:cNvSpPr>
          <p:nvPr/>
        </p:nvSpPr>
        <p:spPr bwMode="auto">
          <a:xfrm>
            <a:off x="4500563" y="2643188"/>
            <a:ext cx="914400" cy="323850"/>
          </a:xfrm>
          <a:prstGeom prst="wedgeRoundRectCallout">
            <a:avLst>
              <a:gd name="adj1" fmla="val -64583"/>
              <a:gd name="adj2" fmla="val 1906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韵母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445" name="AutoShape 18"/>
          <p:cNvSpPr>
            <a:spLocks noChangeArrowheads="1"/>
          </p:cNvSpPr>
          <p:nvPr/>
        </p:nvSpPr>
        <p:spPr bwMode="auto">
          <a:xfrm>
            <a:off x="6335713" y="2697163"/>
            <a:ext cx="1404938" cy="323850"/>
          </a:xfrm>
          <a:prstGeom prst="wedgeRoundRectCallout">
            <a:avLst>
              <a:gd name="adj1" fmla="val -59491"/>
              <a:gd name="adj2" fmla="val 1906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三拼音节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087" name="WordArt 17" descr="画布"/>
          <p:cNvSpPr>
            <a:spLocks noTextEdit="1"/>
          </p:cNvSpPr>
          <p:nvPr/>
        </p:nvSpPr>
        <p:spPr>
          <a:xfrm>
            <a:off x="3546475" y="411163"/>
            <a:ext cx="2105025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 b="1">
                <a:blipFill rotWithShape="0">
                  <a:blip r:embed="rId2"/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三拼音节</a:t>
            </a:r>
            <a:endParaRPr lang="zh-CN" altLang="en-US" sz="3600" b="1">
              <a:blipFill rotWithShape="0">
                <a:blip r:embed="rId2"/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2" grpId="0" animBg="1"/>
      <p:bldP spid="146443" grpId="0" animBg="1"/>
      <p:bldP spid="146444" grpId="0" animBg="1"/>
      <p:bldP spid="14644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4869" name="Text Box 14"/>
          <p:cNvSpPr txBox="1">
            <a:spLocks noChangeArrowheads="1"/>
          </p:cNvSpPr>
          <p:nvPr/>
        </p:nvSpPr>
        <p:spPr bwMode="auto">
          <a:xfrm>
            <a:off x="-1098550" y="1438275"/>
            <a:ext cx="8964613" cy="2776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前音轻短后音重，                        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                     两音相连猛一碰。（两拼音节）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声轻介快韵母响，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                      三音连读很顺当。（三拼音节）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32099" name="组合 1"/>
          <p:cNvGrpSpPr/>
          <p:nvPr/>
        </p:nvGrpSpPr>
        <p:grpSpPr>
          <a:xfrm>
            <a:off x="2627313" y="465138"/>
            <a:ext cx="3078162" cy="836612"/>
            <a:chOff x="5580063" y="268288"/>
            <a:chExt cx="2665412" cy="1690589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94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102" name="Text Box 16"/>
            <p:cNvSpPr txBox="1"/>
            <p:nvPr/>
          </p:nvSpPr>
          <p:spPr>
            <a:xfrm>
              <a:off x="5761538" y="776320"/>
              <a:ext cx="159981" cy="1182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2100" name="WordArt 9"/>
          <p:cNvSpPr>
            <a:spLocks noTextEdit="1"/>
          </p:cNvSpPr>
          <p:nvPr/>
        </p:nvSpPr>
        <p:spPr>
          <a:xfrm>
            <a:off x="3059113" y="627063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CC0099"/>
                    </a:gs>
                    <a:gs pos="100000">
                      <a:srgbClr val="CC99FF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拼读儿歌</a:t>
            </a:r>
            <a:endParaRPr lang="zh-CN" altLang="en-US" sz="3600" b="1">
              <a:gradFill rotWithShape="1">
                <a:gsLst>
                  <a:gs pos="0">
                    <a:srgbClr val="CC0099"/>
                  </a:gs>
                  <a:gs pos="100000">
                    <a:srgbClr val="CC99FF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22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buNone/>
            </a:pPr>
            <a:endParaRPr lang="zh-CN" altLang="en-US" sz="6600" b="1" dirty="0">
              <a:solidFill>
                <a:srgbClr val="FF6600"/>
              </a:solidFill>
              <a:latin typeface="汉语拼音" pitchFamily="34" charset="0"/>
              <a:ea typeface="Xingkai SC"/>
            </a:endParaRPr>
          </a:p>
        </p:txBody>
      </p:sp>
      <p:grpSp>
        <p:nvGrpSpPr>
          <p:cNvPr id="133123" name="组合 1"/>
          <p:cNvGrpSpPr/>
          <p:nvPr/>
        </p:nvGrpSpPr>
        <p:grpSpPr>
          <a:xfrm>
            <a:off x="2249488" y="249238"/>
            <a:ext cx="4699000" cy="836612"/>
            <a:chOff x="5580063" y="268288"/>
            <a:chExt cx="2665412" cy="167241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57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endParaRPr>
            </a:p>
          </p:txBody>
        </p:sp>
        <p:sp>
          <p:nvSpPr>
            <p:cNvPr id="133136" name="Text Box 16"/>
            <p:cNvSpPr txBox="1"/>
            <p:nvPr/>
          </p:nvSpPr>
          <p:spPr>
            <a:xfrm>
              <a:off x="5795484" y="772523"/>
              <a:ext cx="104776" cy="1168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endParaRPr lang="" altLang="en-US" sz="3200" dirty="0">
                <a:latin typeface="汉语拼音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3124" name="Text Box 6"/>
          <p:cNvSpPr txBox="1"/>
          <p:nvPr/>
        </p:nvSpPr>
        <p:spPr>
          <a:xfrm>
            <a:off x="2627313" y="249238"/>
            <a:ext cx="4205287" cy="6842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" altLang="en-US" sz="4000" dirty="0">
                <a:latin typeface="汉语拼音" pitchFamily="34" charset="0"/>
                <a:ea typeface="楷体" panose="02010609060101010101" pitchFamily="49" charset="-122"/>
              </a:rPr>
              <a:t>三拼音节拼读方法</a:t>
            </a:r>
            <a:endParaRPr lang="" altLang="en-US" sz="40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33125" name="Text Box 7"/>
          <p:cNvSpPr txBox="1"/>
          <p:nvPr/>
        </p:nvSpPr>
        <p:spPr>
          <a:xfrm>
            <a:off x="576263" y="1222375"/>
            <a:ext cx="5337175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楷体" panose="02010609060101010101" pitchFamily="49" charset="-122"/>
              </a:rPr>
              <a:t>       1.</a:t>
            </a: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三拼连读法：</a:t>
            </a:r>
            <a:r>
              <a:rPr lang="en-US" altLang="zh-CN" sz="3600" dirty="0">
                <a:latin typeface="汉语拼音" pitchFamily="34" charset="0"/>
                <a:ea typeface="楷体" panose="02010609060101010101" pitchFamily="49" charset="-122"/>
              </a:rPr>
              <a:t>g-u-</a:t>
            </a: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ā</a:t>
            </a:r>
            <a:endParaRPr lang="en-US" altLang="zh-CN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26" name="Text Box 8"/>
          <p:cNvSpPr txBox="1"/>
          <p:nvPr/>
        </p:nvSpPr>
        <p:spPr>
          <a:xfrm>
            <a:off x="5773738" y="1222375"/>
            <a:ext cx="59690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27" name="Rectangle 9"/>
          <p:cNvSpPr/>
          <p:nvPr/>
        </p:nvSpPr>
        <p:spPr>
          <a:xfrm>
            <a:off x="6394450" y="1222375"/>
            <a:ext cx="94297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</a:t>
            </a: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ā</a:t>
            </a:r>
            <a:endParaRPr lang="en-US" altLang="zh-CN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28" name="Rectangle 10"/>
          <p:cNvSpPr/>
          <p:nvPr/>
        </p:nvSpPr>
        <p:spPr>
          <a:xfrm>
            <a:off x="576263" y="2085975"/>
            <a:ext cx="8423275" cy="16081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" altLang="zh-CN" sz="3600" dirty="0">
                <a:latin typeface="汉语拼音" pitchFamily="34" charset="0"/>
                <a:ea typeface="楷体" panose="02010609060101010101" pitchFamily="49" charset="-122"/>
              </a:rPr>
              <a:t>    2.</a:t>
            </a:r>
            <a:r>
              <a:rPr lang="" altLang="en-US" sz="3200" dirty="0">
                <a:latin typeface="汉语拼音" pitchFamily="34" charset="0"/>
                <a:ea typeface="楷体" panose="02010609060101010101" pitchFamily="49" charset="-122"/>
              </a:rPr>
              <a:t>声介合母拼读法：利用两拼音节的方法</a:t>
            </a:r>
            <a:endParaRPr lang="" altLang="en-US" sz="3200" dirty="0">
              <a:latin typeface="汉语拼音" pitchFamily="34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" altLang="en-US" sz="3200" dirty="0">
                <a:latin typeface="汉语拼音" pitchFamily="34" charset="0"/>
                <a:ea typeface="楷体" panose="02010609060101010101" pitchFamily="49" charset="-122"/>
              </a:rPr>
              <a:t>分解三拼过程，先把声母和介母拼读在一起，</a:t>
            </a:r>
            <a:endParaRPr lang="" altLang="en-US" sz="3200" dirty="0">
              <a:latin typeface="汉语拼音" pitchFamily="34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" altLang="en-US" sz="3200" dirty="0">
                <a:latin typeface="汉语拼音" pitchFamily="34" charset="0"/>
                <a:ea typeface="楷体" panose="02010609060101010101" pitchFamily="49" charset="-122"/>
              </a:rPr>
              <a:t>再和后面的韵母相拼。</a:t>
            </a:r>
            <a:endParaRPr lang="" altLang="en-US" sz="32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33129" name="Rectangle 11"/>
          <p:cNvSpPr/>
          <p:nvPr/>
        </p:nvSpPr>
        <p:spPr>
          <a:xfrm>
            <a:off x="1831975" y="3894138"/>
            <a:ext cx="81597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g-u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30" name="Rectangle 12"/>
          <p:cNvSpPr/>
          <p:nvPr/>
        </p:nvSpPr>
        <p:spPr>
          <a:xfrm>
            <a:off x="3132138" y="3870325"/>
            <a:ext cx="661987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31" name="Text Box 13"/>
          <p:cNvSpPr txBox="1"/>
          <p:nvPr/>
        </p:nvSpPr>
        <p:spPr>
          <a:xfrm>
            <a:off x="2627313" y="3870325"/>
            <a:ext cx="59531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32" name="Rectangle 14"/>
          <p:cNvSpPr/>
          <p:nvPr/>
        </p:nvSpPr>
        <p:spPr>
          <a:xfrm>
            <a:off x="4773613" y="3894138"/>
            <a:ext cx="661987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33" name="Rectangle 15"/>
          <p:cNvSpPr/>
          <p:nvPr/>
        </p:nvSpPr>
        <p:spPr>
          <a:xfrm>
            <a:off x="5341938" y="3894138"/>
            <a:ext cx="560387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-ā</a:t>
            </a:r>
            <a:endParaRPr lang="en-US" altLang="zh-CN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3134" name="Text Box 16"/>
          <p:cNvSpPr txBox="1"/>
          <p:nvPr/>
        </p:nvSpPr>
        <p:spPr>
          <a:xfrm>
            <a:off x="5937250" y="3840163"/>
            <a:ext cx="140335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→gu</a:t>
            </a: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ā</a:t>
            </a:r>
            <a:endParaRPr lang="zh-CN" altLang="en-US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4146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buNone/>
            </a:pPr>
            <a:endParaRPr lang="zh-CN" altLang="en-US" sz="6600" b="1" dirty="0">
              <a:solidFill>
                <a:srgbClr val="FF6600"/>
              </a:solidFill>
              <a:latin typeface="汉语拼音" pitchFamily="34" charset="0"/>
              <a:ea typeface="Xingkai SC"/>
            </a:endParaRPr>
          </a:p>
        </p:txBody>
      </p:sp>
      <p:grpSp>
        <p:nvGrpSpPr>
          <p:cNvPr id="134147" name="组合 1"/>
          <p:cNvGrpSpPr/>
          <p:nvPr/>
        </p:nvGrpSpPr>
        <p:grpSpPr>
          <a:xfrm>
            <a:off x="2303463" y="303213"/>
            <a:ext cx="4699000" cy="838200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7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endParaRPr>
            </a:p>
          </p:txBody>
        </p:sp>
        <p:sp>
          <p:nvSpPr>
            <p:cNvPr id="134157" name="Text Box 16"/>
            <p:cNvSpPr txBox="1"/>
            <p:nvPr/>
          </p:nvSpPr>
          <p:spPr>
            <a:xfrm>
              <a:off x="5795538" y="773262"/>
              <a:ext cx="104803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endParaRPr lang="" altLang="en-US" sz="3200" dirty="0">
                <a:latin typeface="汉语拼音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4148" name="Text Box 6"/>
          <p:cNvSpPr txBox="1"/>
          <p:nvPr/>
        </p:nvSpPr>
        <p:spPr>
          <a:xfrm>
            <a:off x="2627313" y="249238"/>
            <a:ext cx="4205287" cy="6842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" altLang="en-US" sz="4000" dirty="0">
                <a:latin typeface="汉语拼音" pitchFamily="34" charset="0"/>
                <a:ea typeface="楷体" panose="02010609060101010101" pitchFamily="49" charset="-122"/>
              </a:rPr>
              <a:t>三拼音节拼读方法</a:t>
            </a:r>
            <a:endParaRPr lang="" altLang="en-US" sz="40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34149" name="Text Box 7"/>
          <p:cNvSpPr txBox="1"/>
          <p:nvPr/>
        </p:nvSpPr>
        <p:spPr>
          <a:xfrm>
            <a:off x="522288" y="1166813"/>
            <a:ext cx="8247062" cy="22860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楷体" panose="02010609060101010101" pitchFamily="49" charset="-122"/>
              </a:rPr>
              <a:t>      3.</a:t>
            </a: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介韵合母拼读法：先把介母和韵母</a:t>
            </a:r>
            <a:endParaRPr lang="zh-CN" altLang="en-US" sz="3600" dirty="0">
              <a:latin typeface="汉语拼音" pitchFamily="34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拼起来，合成一个音，再用声母和这个</a:t>
            </a:r>
            <a:endParaRPr lang="zh-CN" altLang="en-US" sz="3600" dirty="0">
              <a:latin typeface="汉语拼音" pitchFamily="34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音拼出音节。</a:t>
            </a:r>
            <a:endParaRPr lang="zh-CN" altLang="en-US" sz="3600" dirty="0">
              <a:latin typeface="汉语拼音" pitchFamily="34" charset="0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 示范：</a:t>
            </a:r>
            <a:r>
              <a:rPr lang="en-US" altLang="zh-CN" sz="3000" dirty="0">
                <a:latin typeface="汉语拼音" pitchFamily="34" charset="0"/>
                <a:ea typeface="微软雅黑" panose="020B0503020204020204" pitchFamily="34" charset="-122"/>
              </a:rPr>
              <a:t>guā</a:t>
            </a:r>
            <a:endParaRPr lang="en-US" altLang="zh-CN" sz="30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0" name="Text Box 8"/>
          <p:cNvSpPr txBox="1"/>
          <p:nvPr/>
        </p:nvSpPr>
        <p:spPr>
          <a:xfrm>
            <a:off x="846138" y="3651250"/>
            <a:ext cx="1397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endParaRPr lang="zh-CN" altLang="en-US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1" name="Text Box 10"/>
          <p:cNvSpPr txBox="1"/>
          <p:nvPr/>
        </p:nvSpPr>
        <p:spPr>
          <a:xfrm>
            <a:off x="969963" y="3495675"/>
            <a:ext cx="806450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u-ā</a:t>
            </a:r>
            <a:endParaRPr lang="en-US" altLang="zh-CN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2" name="Text Box 11"/>
          <p:cNvSpPr txBox="1"/>
          <p:nvPr/>
        </p:nvSpPr>
        <p:spPr>
          <a:xfrm>
            <a:off x="1712913" y="3451225"/>
            <a:ext cx="1127125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uā</a:t>
            </a:r>
            <a:endParaRPr lang="zh-CN" altLang="en-US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3" name="Text Box 12"/>
          <p:cNvSpPr txBox="1"/>
          <p:nvPr/>
        </p:nvSpPr>
        <p:spPr>
          <a:xfrm>
            <a:off x="4084638" y="3451225"/>
            <a:ext cx="1039812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300" dirty="0">
                <a:latin typeface="汉语拼音" pitchFamily="34" charset="0"/>
                <a:ea typeface="微软雅黑" panose="020B0503020204020204" pitchFamily="34" charset="-122"/>
              </a:rPr>
              <a:t>g-uā</a:t>
            </a:r>
            <a:endParaRPr lang="zh-CN" altLang="en-US" sz="33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4" name="Text Box 13"/>
          <p:cNvSpPr txBox="1"/>
          <p:nvPr/>
        </p:nvSpPr>
        <p:spPr>
          <a:xfrm>
            <a:off x="5059363" y="3405188"/>
            <a:ext cx="5953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4155" name="Text Box 14"/>
          <p:cNvSpPr txBox="1"/>
          <p:nvPr/>
        </p:nvSpPr>
        <p:spPr>
          <a:xfrm>
            <a:off x="5789613" y="3497263"/>
            <a:ext cx="828675" cy="5302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000" dirty="0">
                <a:latin typeface="汉语拼音" pitchFamily="34" charset="0"/>
                <a:ea typeface="微软雅黑" panose="020B0503020204020204" pitchFamily="34" charset="-122"/>
              </a:rPr>
              <a:t>guā</a:t>
            </a:r>
            <a:endParaRPr lang="zh-CN" altLang="en-US" sz="30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5170" name="组合 1"/>
          <p:cNvGrpSpPr/>
          <p:nvPr/>
        </p:nvGrpSpPr>
        <p:grpSpPr>
          <a:xfrm>
            <a:off x="2249488" y="735013"/>
            <a:ext cx="4699000" cy="836612"/>
            <a:chOff x="5580063" y="268288"/>
            <a:chExt cx="2665412" cy="167241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57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endParaRPr>
            </a:p>
          </p:txBody>
        </p:sp>
        <p:sp>
          <p:nvSpPr>
            <p:cNvPr id="135187" name="Text Box 16"/>
            <p:cNvSpPr txBox="1"/>
            <p:nvPr/>
          </p:nvSpPr>
          <p:spPr>
            <a:xfrm>
              <a:off x="5795484" y="772523"/>
              <a:ext cx="104776" cy="1168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endParaRPr lang="" altLang="en-US" sz="3200" dirty="0">
                <a:latin typeface="汉语拼音" pitchFamily="34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35171" name="ff9.jpg" descr="说明: id:214749157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788" y="1762125"/>
            <a:ext cx="755650" cy="109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2" name="Text Box 6"/>
          <p:cNvSpPr txBox="1"/>
          <p:nvPr/>
        </p:nvSpPr>
        <p:spPr>
          <a:xfrm>
            <a:off x="3870325" y="1816100"/>
            <a:ext cx="2146300" cy="13922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8600" dirty="0">
                <a:latin typeface="汉语拼音" pitchFamily="34" charset="0"/>
                <a:ea typeface="微软雅黑" panose="020B0503020204020204" pitchFamily="34" charset="-122"/>
              </a:rPr>
              <a:t>hu</a:t>
            </a:r>
            <a:r>
              <a:rPr lang="en-US" altLang="zh-CN" sz="8600" b="1" dirty="0">
                <a:latin typeface="汉语拼音" pitchFamily="34" charset="0"/>
                <a:ea typeface="微软雅黑" panose="020B0503020204020204" pitchFamily="34" charset="-122"/>
              </a:rPr>
              <a:t>ā</a:t>
            </a:r>
            <a:endParaRPr lang="en-US" altLang="zh-CN" sz="8600" b="1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56" name="Text Box 7"/>
          <p:cNvSpPr txBox="1"/>
          <p:nvPr/>
        </p:nvSpPr>
        <p:spPr>
          <a:xfrm>
            <a:off x="2249488" y="4138613"/>
            <a:ext cx="774700" cy="4841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huā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57" name="Text Box 8"/>
          <p:cNvSpPr txBox="1"/>
          <p:nvPr/>
        </p:nvSpPr>
        <p:spPr>
          <a:xfrm>
            <a:off x="522288" y="3165475"/>
            <a:ext cx="660400" cy="4857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h-u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58" name="Text Box 9"/>
          <p:cNvSpPr txBox="1"/>
          <p:nvPr/>
        </p:nvSpPr>
        <p:spPr>
          <a:xfrm>
            <a:off x="522288" y="4192588"/>
            <a:ext cx="890587" cy="4841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hu-ā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59" name="Rectangle 10"/>
          <p:cNvSpPr/>
          <p:nvPr/>
        </p:nvSpPr>
        <p:spPr>
          <a:xfrm>
            <a:off x="1493838" y="3219450"/>
            <a:ext cx="485775" cy="484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27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0" name="Rectangle 11"/>
          <p:cNvSpPr/>
          <p:nvPr/>
        </p:nvSpPr>
        <p:spPr>
          <a:xfrm>
            <a:off x="2141538" y="3165475"/>
            <a:ext cx="544512" cy="4857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hu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1" name="Rectangle 12"/>
          <p:cNvSpPr/>
          <p:nvPr/>
        </p:nvSpPr>
        <p:spPr>
          <a:xfrm>
            <a:off x="1601788" y="4192588"/>
            <a:ext cx="481012" cy="4841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27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2" name="Text Box 13"/>
          <p:cNvSpPr txBox="1"/>
          <p:nvPr/>
        </p:nvSpPr>
        <p:spPr>
          <a:xfrm>
            <a:off x="3546475" y="3273425"/>
            <a:ext cx="685800" cy="484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u-ā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3" name="Rectangle 14"/>
          <p:cNvSpPr/>
          <p:nvPr/>
        </p:nvSpPr>
        <p:spPr>
          <a:xfrm>
            <a:off x="4410075" y="3327400"/>
            <a:ext cx="484188" cy="4857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27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4" name="Text Box 15"/>
          <p:cNvSpPr txBox="1"/>
          <p:nvPr/>
        </p:nvSpPr>
        <p:spPr>
          <a:xfrm>
            <a:off x="5003800" y="3219450"/>
            <a:ext cx="569913" cy="484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uā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5" name="Text Box 16"/>
          <p:cNvSpPr txBox="1"/>
          <p:nvPr/>
        </p:nvSpPr>
        <p:spPr>
          <a:xfrm>
            <a:off x="3600450" y="4084638"/>
            <a:ext cx="890588" cy="4857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h-uā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6" name="Rectangle 17"/>
          <p:cNvSpPr/>
          <p:nvPr/>
        </p:nvSpPr>
        <p:spPr>
          <a:xfrm>
            <a:off x="4841875" y="4084638"/>
            <a:ext cx="485775" cy="4857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27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1567" name="Text Box 18"/>
          <p:cNvSpPr txBox="1"/>
          <p:nvPr/>
        </p:nvSpPr>
        <p:spPr>
          <a:xfrm>
            <a:off x="5435600" y="4030663"/>
            <a:ext cx="774700" cy="4841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2700" dirty="0">
                <a:latin typeface="汉语拼音" pitchFamily="34" charset="0"/>
                <a:ea typeface="微软雅黑" panose="020B0503020204020204" pitchFamily="34" charset="-122"/>
              </a:rPr>
              <a:t>huā</a:t>
            </a:r>
            <a:endParaRPr lang="en-US" altLang="zh-CN" sz="27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35185" name="Text Box 19"/>
          <p:cNvSpPr txBox="1"/>
          <p:nvPr/>
        </p:nvSpPr>
        <p:spPr>
          <a:xfrm>
            <a:off x="2913063" y="704850"/>
            <a:ext cx="337026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3600" b="1" dirty="0">
                <a:latin typeface="汉语拼音" pitchFamily="34" charset="0"/>
                <a:ea typeface="微软雅黑" panose="020B0503020204020204" pitchFamily="34" charset="-122"/>
              </a:rPr>
              <a:t>拼一拼，读一读</a:t>
            </a:r>
            <a:endParaRPr lang="zh-CN" altLang="en-US" sz="3600" b="1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15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156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15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15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7" grpId="0"/>
      <p:bldP spid="151558" grpId="0"/>
      <p:bldP spid="151559" grpId="0"/>
      <p:bldP spid="151560" grpId="0"/>
      <p:bldP spid="151561" grpId="0"/>
      <p:bldP spid="151563" grpId="0"/>
      <p:bldP spid="151565" grpId="0"/>
      <p:bldP spid="151566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619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249238"/>
            <a:ext cx="2268537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Text Box 3"/>
          <p:cNvSpPr txBox="1"/>
          <p:nvPr/>
        </p:nvSpPr>
        <p:spPr>
          <a:xfrm>
            <a:off x="4787900" y="627063"/>
            <a:ext cx="1890713" cy="9906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6000" dirty="0">
                <a:latin typeface="Arial" panose="020B0604020202020204" pitchFamily="34" charset="0"/>
                <a:ea typeface="微软雅黑" panose="020B0503020204020204" pitchFamily="34" charset="-122"/>
              </a:rPr>
              <a:t>hu</a:t>
            </a:r>
            <a:r>
              <a:rPr lang="en-US" altLang="zh-CN" sz="60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6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79" name="Text Box 4"/>
          <p:cNvSpPr txBox="1"/>
          <p:nvPr/>
        </p:nvSpPr>
        <p:spPr>
          <a:xfrm>
            <a:off x="754063" y="2571750"/>
            <a:ext cx="750887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h-u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0" name="Rectangle 5"/>
          <p:cNvSpPr/>
          <p:nvPr/>
        </p:nvSpPr>
        <p:spPr>
          <a:xfrm>
            <a:off x="1671638" y="2627313"/>
            <a:ext cx="561975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1" name="Rectangle 6"/>
          <p:cNvSpPr/>
          <p:nvPr/>
        </p:nvSpPr>
        <p:spPr>
          <a:xfrm>
            <a:off x="2265363" y="2571750"/>
            <a:ext cx="609600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hu</a:t>
            </a:r>
            <a:endParaRPr lang="en-US" altLang="zh-CN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2" name="Rectangle 7"/>
          <p:cNvSpPr/>
          <p:nvPr/>
        </p:nvSpPr>
        <p:spPr>
          <a:xfrm>
            <a:off x="722313" y="3490913"/>
            <a:ext cx="1008062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hu-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3" name="Rectangle 8"/>
          <p:cNvSpPr/>
          <p:nvPr/>
        </p:nvSpPr>
        <p:spPr>
          <a:xfrm>
            <a:off x="2447925" y="3490913"/>
            <a:ext cx="860425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hu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4" name="Rectangle 9"/>
          <p:cNvSpPr/>
          <p:nvPr/>
        </p:nvSpPr>
        <p:spPr>
          <a:xfrm>
            <a:off x="1908175" y="3490913"/>
            <a:ext cx="561975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5" name="Rectangle 10"/>
          <p:cNvSpPr/>
          <p:nvPr/>
        </p:nvSpPr>
        <p:spPr>
          <a:xfrm>
            <a:off x="4032250" y="2571750"/>
            <a:ext cx="773113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u-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6" name="Rectangle 11"/>
          <p:cNvSpPr/>
          <p:nvPr/>
        </p:nvSpPr>
        <p:spPr>
          <a:xfrm>
            <a:off x="4895850" y="2571750"/>
            <a:ext cx="561975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7" name="Rectangle 12"/>
          <p:cNvSpPr/>
          <p:nvPr/>
        </p:nvSpPr>
        <p:spPr>
          <a:xfrm>
            <a:off x="5556250" y="2571750"/>
            <a:ext cx="625475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u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8" name="Rectangle 13"/>
          <p:cNvSpPr/>
          <p:nvPr/>
        </p:nvSpPr>
        <p:spPr>
          <a:xfrm>
            <a:off x="4037013" y="3490913"/>
            <a:ext cx="1009650" cy="577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h-u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9" name="Rectangle 14"/>
          <p:cNvSpPr/>
          <p:nvPr/>
        </p:nvSpPr>
        <p:spPr>
          <a:xfrm>
            <a:off x="5106988" y="3490913"/>
            <a:ext cx="558800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590" name="Rectangle 15"/>
          <p:cNvSpPr/>
          <p:nvPr/>
        </p:nvSpPr>
        <p:spPr>
          <a:xfrm>
            <a:off x="5818188" y="3490913"/>
            <a:ext cx="860425" cy="5762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hu</a:t>
            </a:r>
            <a:r>
              <a:rPr lang="en-US" altLang="zh-CN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endParaRPr lang="en-US" altLang="zh-CN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25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5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258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258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25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25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258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259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  <p:bldP spid="152584" grpId="0"/>
      <p:bldP spid="152586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7218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37219" name="WordArt 4"/>
          <p:cNvSpPr>
            <a:spLocks noTextEdit="1"/>
          </p:cNvSpPr>
          <p:nvPr/>
        </p:nvSpPr>
        <p:spPr>
          <a:xfrm>
            <a:off x="1493838" y="1708150"/>
            <a:ext cx="6048375" cy="1504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圈画重难点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411413" y="842963"/>
            <a:ext cx="4572000" cy="3946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j q x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真淘气，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从不和</a:t>
            </a: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在一起。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遇见</a:t>
            </a: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j q x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去掉两点还读</a:t>
            </a: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>
            <a:spLocks noChangeArrowheads="1"/>
          </p:cNvSpPr>
          <p:nvPr/>
        </p:nvSpPr>
        <p:spPr bwMode="auto">
          <a:xfrm>
            <a:off x="3708400" y="339725"/>
            <a:ext cx="2592388" cy="1014413"/>
          </a:xfrm>
          <a:prstGeom prst="cloudCallout">
            <a:avLst>
              <a:gd name="adj1" fmla="val -74495"/>
              <a:gd name="adj2" fmla="val 67843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03" name="Text Box 13"/>
          <p:cNvSpPr txBox="1">
            <a:spLocks noChangeArrowheads="1"/>
          </p:cNvSpPr>
          <p:nvPr/>
        </p:nvSpPr>
        <p:spPr bwMode="auto">
          <a:xfrm>
            <a:off x="4284663" y="555625"/>
            <a:ext cx="1566863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特殊拼读</a:t>
            </a:r>
            <a:endParaRPr kumimoji="0" lang="zh-CN" altLang="en-US" sz="2800" b="1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9266" name="Text Box 7"/>
          <p:cNvSpPr txBox="1"/>
          <p:nvPr/>
        </p:nvSpPr>
        <p:spPr>
          <a:xfrm>
            <a:off x="969963" y="1922463"/>
            <a:ext cx="2232025" cy="315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600" dirty="0">
              <a:latin typeface="Arial" panose="020B0604020202020204" pitchFamily="34" charset="0"/>
            </a:endParaRPr>
          </a:p>
        </p:txBody>
      </p:sp>
      <p:sp>
        <p:nvSpPr>
          <p:cNvPr id="139267" name="Text Box 11"/>
          <p:cNvSpPr txBox="1"/>
          <p:nvPr/>
        </p:nvSpPr>
        <p:spPr>
          <a:xfrm>
            <a:off x="323850" y="555625"/>
            <a:ext cx="2952750" cy="284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54627" name="Text Box 14"/>
          <p:cNvSpPr txBox="1">
            <a:spLocks noChangeArrowheads="1"/>
          </p:cNvSpPr>
          <p:nvPr/>
        </p:nvSpPr>
        <p:spPr bwMode="auto">
          <a:xfrm>
            <a:off x="5722938" y="2211388"/>
            <a:ext cx="1944688" cy="210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latin typeface="+mn-lt"/>
                <a:ea typeface="+mn-ea"/>
                <a:cs typeface="+mn-cs"/>
              </a:rPr>
              <a:t>      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269" name="Text Box 21"/>
          <p:cNvSpPr txBox="1"/>
          <p:nvPr/>
        </p:nvSpPr>
        <p:spPr>
          <a:xfrm>
            <a:off x="1258888" y="842963"/>
            <a:ext cx="4895850" cy="1300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1925638" y="681038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1185863" y="2211388"/>
            <a:ext cx="2413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j</a:t>
            </a:r>
            <a:endParaRPr kumimoji="0" lang="en-US" altLang="zh-CN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1328738" y="2284413"/>
            <a:ext cx="8572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66" name="Text Box 30"/>
          <p:cNvSpPr txBox="1">
            <a:spLocks noChangeArrowheads="1"/>
          </p:cNvSpPr>
          <p:nvPr/>
        </p:nvSpPr>
        <p:spPr bwMode="auto">
          <a:xfrm>
            <a:off x="1112838" y="2716213"/>
            <a:ext cx="4826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q</a:t>
            </a:r>
            <a:endParaRPr kumimoji="0" lang="en-US" altLang="zh-CN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67" name="Text Box 31"/>
          <p:cNvSpPr txBox="1">
            <a:spLocks noChangeArrowheads="1"/>
          </p:cNvSpPr>
          <p:nvPr/>
        </p:nvSpPr>
        <p:spPr bwMode="auto">
          <a:xfrm>
            <a:off x="1328738" y="2716213"/>
            <a:ext cx="88741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275" name="Text Box 33"/>
          <p:cNvSpPr txBox="1"/>
          <p:nvPr/>
        </p:nvSpPr>
        <p:spPr>
          <a:xfrm>
            <a:off x="1328738" y="2355850"/>
            <a:ext cx="184150" cy="315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zh-CN" sz="1600" dirty="0">
              <a:latin typeface="Arial" panose="020B0604020202020204" pitchFamily="34" charset="0"/>
            </a:endParaRPr>
          </a:p>
        </p:txBody>
      </p:sp>
      <p:sp>
        <p:nvSpPr>
          <p:cNvPr id="39972" name="Text Box 36"/>
          <p:cNvSpPr txBox="1">
            <a:spLocks noChangeArrowheads="1"/>
          </p:cNvSpPr>
          <p:nvPr/>
        </p:nvSpPr>
        <p:spPr bwMode="auto">
          <a:xfrm>
            <a:off x="1978025" y="2284413"/>
            <a:ext cx="12954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ju</a:t>
            </a:r>
            <a:endParaRPr kumimoji="0" lang="en-US" altLang="zh-CN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1978025" y="2716213"/>
            <a:ext cx="11128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qu</a:t>
            </a:r>
            <a:endParaRPr kumimoji="0" lang="en-US" altLang="zh-CN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1112838" y="3292475"/>
            <a:ext cx="3698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x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328738" y="3292475"/>
            <a:ext cx="8890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2049463" y="3292475"/>
            <a:ext cx="10874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→xu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3851275" y="2211388"/>
            <a:ext cx="2413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j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3995738" y="2211388"/>
            <a:ext cx="8572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4714875" y="2139950"/>
            <a:ext cx="1168400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r>
              <a:rPr kumimoji="0" lang="zh-CN" altLang="zh-CN" sz="40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88" name="Text Box 52"/>
          <p:cNvSpPr txBox="1">
            <a:spLocks noChangeArrowheads="1"/>
          </p:cNvSpPr>
          <p:nvPr/>
        </p:nvSpPr>
        <p:spPr bwMode="auto">
          <a:xfrm>
            <a:off x="5938838" y="2211388"/>
            <a:ext cx="14986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→ju</a:t>
            </a:r>
            <a:r>
              <a:rPr kumimoji="0" lang="zh-CN" altLang="zh-CN" sz="36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0" name="Text Box 54"/>
          <p:cNvSpPr txBox="1">
            <a:spLocks noChangeArrowheads="1"/>
          </p:cNvSpPr>
          <p:nvPr/>
        </p:nvSpPr>
        <p:spPr bwMode="auto">
          <a:xfrm>
            <a:off x="3759200" y="2706688"/>
            <a:ext cx="3952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q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2" name="Text Box 56"/>
          <p:cNvSpPr txBox="1">
            <a:spLocks noChangeArrowheads="1"/>
          </p:cNvSpPr>
          <p:nvPr/>
        </p:nvSpPr>
        <p:spPr bwMode="auto">
          <a:xfrm>
            <a:off x="3995738" y="2716213"/>
            <a:ext cx="8572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3" name="Text Box 57"/>
          <p:cNvSpPr txBox="1">
            <a:spLocks noChangeArrowheads="1"/>
          </p:cNvSpPr>
          <p:nvPr/>
        </p:nvSpPr>
        <p:spPr bwMode="auto">
          <a:xfrm>
            <a:off x="4714875" y="2643188"/>
            <a:ext cx="1168400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r>
              <a:rPr kumimoji="0" lang="zh-CN" altLang="zh-CN" sz="40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4" name="Text Box 58"/>
          <p:cNvSpPr txBox="1">
            <a:spLocks noChangeArrowheads="1"/>
          </p:cNvSpPr>
          <p:nvPr/>
        </p:nvSpPr>
        <p:spPr bwMode="auto">
          <a:xfrm>
            <a:off x="5938838" y="2716213"/>
            <a:ext cx="16525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→qu</a:t>
            </a:r>
            <a:r>
              <a:rPr kumimoji="0" lang="zh-CN" altLang="zh-CN" sz="36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6" name="Rectangle 60"/>
          <p:cNvSpPr>
            <a:spLocks noChangeArrowheads="1"/>
          </p:cNvSpPr>
          <p:nvPr/>
        </p:nvSpPr>
        <p:spPr bwMode="auto">
          <a:xfrm>
            <a:off x="3779838" y="3363913"/>
            <a:ext cx="3698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7" name="Text Box 61"/>
          <p:cNvSpPr txBox="1">
            <a:spLocks noChangeArrowheads="1"/>
          </p:cNvSpPr>
          <p:nvPr/>
        </p:nvSpPr>
        <p:spPr bwMode="auto">
          <a:xfrm>
            <a:off x="3995738" y="3363913"/>
            <a:ext cx="8572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—ü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99" name="Rectangle 63"/>
          <p:cNvSpPr>
            <a:spLocks noChangeArrowheads="1"/>
          </p:cNvSpPr>
          <p:nvPr/>
        </p:nvSpPr>
        <p:spPr bwMode="auto">
          <a:xfrm>
            <a:off x="4714875" y="3292475"/>
            <a:ext cx="1168400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zh-CN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01" name="Text Box 65"/>
          <p:cNvSpPr txBox="1">
            <a:spLocks noChangeArrowheads="1"/>
          </p:cNvSpPr>
          <p:nvPr/>
        </p:nvSpPr>
        <p:spPr bwMode="auto">
          <a:xfrm>
            <a:off x="5938838" y="3363913"/>
            <a:ext cx="16271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→xu</a:t>
            </a:r>
            <a:r>
              <a:rPr kumimoji="0" lang="zh-CN" altLang="zh-CN" sz="36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4652" name="Text Box 31"/>
          <p:cNvSpPr txBox="1">
            <a:spLocks noChangeArrowheads="1"/>
          </p:cNvSpPr>
          <p:nvPr/>
        </p:nvSpPr>
        <p:spPr bwMode="auto">
          <a:xfrm>
            <a:off x="2735263" y="788988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拼一拼，读一读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9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9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9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9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9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99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9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99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999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99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99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000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9" grpId="0"/>
      <p:bldP spid="39963" grpId="0"/>
      <p:bldP spid="39966" grpId="0"/>
      <p:bldP spid="39972" grpId="0"/>
      <p:bldP spid="39975" grpId="0"/>
      <p:bldP spid="39982" grpId="0"/>
      <p:bldP spid="39984" grpId="0"/>
      <p:bldP spid="39996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 7"/>
          <p:cNvSpPr/>
          <p:nvPr/>
        </p:nvSpPr>
        <p:spPr>
          <a:xfrm>
            <a:off x="2249488" y="735013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3059113" y="1979613"/>
            <a:ext cx="2413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j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3275013" y="1979613"/>
            <a:ext cx="6492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4940300" y="2092325"/>
            <a:ext cx="12160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→jun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3494088" y="2051050"/>
            <a:ext cx="14478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ün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2987675" y="2698750"/>
            <a:ext cx="43021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q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3324225" y="2770188"/>
            <a:ext cx="6000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3565525" y="2770188"/>
            <a:ext cx="14478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ün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4814888" y="2770188"/>
            <a:ext cx="5905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5392738" y="2770188"/>
            <a:ext cx="9080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qun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2987675" y="3492500"/>
            <a:ext cx="3698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x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6" name="Text Box 28"/>
          <p:cNvSpPr txBox="1">
            <a:spLocks noChangeArrowheads="1"/>
          </p:cNvSpPr>
          <p:nvPr/>
        </p:nvSpPr>
        <p:spPr bwMode="auto">
          <a:xfrm>
            <a:off x="3201988" y="3492500"/>
            <a:ext cx="57626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7" name="Text Box 29"/>
          <p:cNvSpPr txBox="1">
            <a:spLocks noChangeArrowheads="1"/>
          </p:cNvSpPr>
          <p:nvPr/>
        </p:nvSpPr>
        <p:spPr bwMode="auto">
          <a:xfrm>
            <a:off x="3565525" y="3492500"/>
            <a:ext cx="15748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ün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8" name="Text Box 30"/>
          <p:cNvSpPr txBox="1">
            <a:spLocks noChangeArrowheads="1"/>
          </p:cNvSpPr>
          <p:nvPr/>
        </p:nvSpPr>
        <p:spPr bwMode="auto">
          <a:xfrm>
            <a:off x="4814888" y="3492500"/>
            <a:ext cx="6000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9" name="Text Box 31"/>
          <p:cNvSpPr txBox="1">
            <a:spLocks noChangeArrowheads="1"/>
          </p:cNvSpPr>
          <p:nvPr/>
        </p:nvSpPr>
        <p:spPr bwMode="auto">
          <a:xfrm>
            <a:off x="5321300" y="3492500"/>
            <a:ext cx="88106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xun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5664" name="Text Box 19"/>
          <p:cNvSpPr txBox="1">
            <a:spLocks noChangeArrowheads="1"/>
          </p:cNvSpPr>
          <p:nvPr/>
        </p:nvSpPr>
        <p:spPr bwMode="auto">
          <a:xfrm>
            <a:off x="2859088" y="757238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拼一拼，读一读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32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326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32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32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32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32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5" grpId="0"/>
      <p:bldP spid="53268" grpId="0"/>
      <p:bldP spid="53270" grpId="0"/>
      <p:bldP spid="53272" grpId="0"/>
      <p:bldP spid="53275" grpId="0"/>
      <p:bldP spid="53276" grpId="0"/>
      <p:bldP spid="532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WordArt 2"/>
          <p:cNvSpPr>
            <a:spLocks noTextEdit="1"/>
          </p:cNvSpPr>
          <p:nvPr/>
        </p:nvSpPr>
        <p:spPr>
          <a:xfrm>
            <a:off x="5029200" y="890588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d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288" y="1336675"/>
            <a:ext cx="2393950" cy="257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1314" name="Text Box 12"/>
          <p:cNvSpPr txBox="1"/>
          <p:nvPr/>
        </p:nvSpPr>
        <p:spPr>
          <a:xfrm>
            <a:off x="1239838" y="3065463"/>
            <a:ext cx="138112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1315" name="WordArt 4"/>
          <p:cNvSpPr>
            <a:spLocks noTextEdit="1"/>
          </p:cNvSpPr>
          <p:nvPr/>
        </p:nvSpPr>
        <p:spPr>
          <a:xfrm>
            <a:off x="2303463" y="1600200"/>
            <a:ext cx="4159250" cy="188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2338" name="文本框 3"/>
          <p:cNvSpPr txBox="1"/>
          <p:nvPr/>
        </p:nvSpPr>
        <p:spPr>
          <a:xfrm>
            <a:off x="1217613" y="1620838"/>
            <a:ext cx="7791450" cy="576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3300" b="1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339" name="Rectangle 7"/>
          <p:cNvSpPr/>
          <p:nvPr/>
        </p:nvSpPr>
        <p:spPr>
          <a:xfrm>
            <a:off x="520700" y="1035050"/>
            <a:ext cx="8515350" cy="31464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j—( ǖ )→jū       q—( ǚ )→qǔ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x—( ǚ )→xǔ       j—ǘ→( jú )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x—(üé)→xué       n—ǚ→(nǚ)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l—ǚ→( lǚ )       q—üè→(qu</a:t>
            </a:r>
            <a:r>
              <a:rPr lang="en-US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x—üè→(xuè)                     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9745" name="Rectangle 7"/>
          <p:cNvSpPr/>
          <p:nvPr/>
        </p:nvSpPr>
        <p:spPr>
          <a:xfrm>
            <a:off x="1492250" y="850900"/>
            <a:ext cx="653573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小青蛙，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guā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guā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guā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，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9746" name="Rectangle 8"/>
          <p:cNvSpPr/>
          <p:nvPr/>
        </p:nvSpPr>
        <p:spPr>
          <a:xfrm>
            <a:off x="1492250" y="1811338"/>
            <a:ext cx="6535738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小白鸽，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gū  gū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gū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，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9747" name="Rectangle 9"/>
          <p:cNvSpPr/>
          <p:nvPr/>
        </p:nvSpPr>
        <p:spPr>
          <a:xfrm>
            <a:off x="1439863" y="2847975"/>
            <a:ext cx="6535737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小河水，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huā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huā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huā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，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9748" name="Rectangle 10"/>
          <p:cNvSpPr/>
          <p:nvPr/>
        </p:nvSpPr>
        <p:spPr>
          <a:xfrm>
            <a:off x="1492250" y="3767138"/>
            <a:ext cx="6535738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好孩子，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kuā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kuā 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kuā</a:t>
            </a:r>
            <a:r>
              <a:rPr lang="zh-CN" altLang="en-US" sz="3600" dirty="0">
                <a:latin typeface="汉语拼音" pitchFamily="34" charset="0"/>
                <a:ea typeface="微软雅黑" panose="020B0503020204020204" pitchFamily="34" charset="-122"/>
              </a:rPr>
              <a:t>，</a:t>
            </a:r>
            <a:endParaRPr lang="zh-CN" altLang="en-US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7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974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974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5410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225286" name="Rectangle 3"/>
          <p:cNvSpPr/>
          <p:nvPr/>
        </p:nvSpPr>
        <p:spPr>
          <a:xfrm>
            <a:off x="3167063" y="465138"/>
            <a:ext cx="5076825" cy="4678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h-u-ǒ→huǒ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火   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x-i-à→xià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d-u-ō→duō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多  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j-i-ā→jiā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ɡ-u-ǒ→ɡuǒ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果   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h-u-à→huà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ɡ-u-ó→ɡuó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国 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4100" dirty="0">
                <a:latin typeface="黑体" panose="02010609060101010101" pitchFamily="49" charset="-122"/>
                <a:ea typeface="黑体" panose="02010609060101010101" pitchFamily="49" charset="-122"/>
              </a:rPr>
              <a:t>k-u-ā→kuā  </a:t>
            </a:r>
            <a:r>
              <a:rPr lang="zh-CN" altLang="en-US" sz="4100" dirty="0">
                <a:latin typeface="黑体" panose="02010609060101010101" pitchFamily="49" charset="-122"/>
                <a:ea typeface="黑体" panose="02010609060101010101" pitchFamily="49" charset="-122"/>
              </a:rPr>
              <a:t>夸</a:t>
            </a:r>
            <a:endParaRPr lang="zh-CN" altLang="en-US" sz="4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5412" name="WordArt 8"/>
          <p:cNvSpPr>
            <a:spLocks noTextEdit="1"/>
          </p:cNvSpPr>
          <p:nvPr/>
        </p:nvSpPr>
        <p:spPr>
          <a:xfrm rot="5400000">
            <a:off x="-255587" y="2268538"/>
            <a:ext cx="32004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拼拼读读记住它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8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8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286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286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286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286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286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286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5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286">
                                            <p:txEl>
                                              <p:charRg st="5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286">
                                            <p:txEl>
                                              <p:charRg st="5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7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286">
                                            <p:txEl>
                                              <p:charRg st="7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286">
                                            <p:txEl>
                                              <p:charRg st="73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8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286">
                                            <p:txEl>
                                              <p:charRg st="8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286">
                                            <p:txEl>
                                              <p:charRg st="8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>
                                            <p:txEl>
                                              <p:charRg st="10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286">
                                            <p:txEl>
                                              <p:charRg st="10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286">
                                            <p:txEl>
                                              <p:charRg st="10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46434" name="组合 1"/>
          <p:cNvGrpSpPr/>
          <p:nvPr/>
        </p:nvGrpSpPr>
        <p:grpSpPr>
          <a:xfrm>
            <a:off x="2195513" y="573088"/>
            <a:ext cx="4699000" cy="836612"/>
            <a:chOff x="5580063" y="268288"/>
            <a:chExt cx="2665412" cy="167241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57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6438" name="Text Box 16"/>
            <p:cNvSpPr txBox="1"/>
            <p:nvPr/>
          </p:nvSpPr>
          <p:spPr>
            <a:xfrm>
              <a:off x="5795484" y="772523"/>
              <a:ext cx="104776" cy="1168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46435" name="WordArt 5"/>
          <p:cNvSpPr>
            <a:spLocks noTextEdit="1"/>
          </p:cNvSpPr>
          <p:nvPr/>
        </p:nvSpPr>
        <p:spPr>
          <a:xfrm>
            <a:off x="2789238" y="735013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拼拼读读我真行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579" name="Text Box 7"/>
          <p:cNvSpPr txBox="1"/>
          <p:nvPr/>
        </p:nvSpPr>
        <p:spPr>
          <a:xfrm>
            <a:off x="684213" y="1762125"/>
            <a:ext cx="8286750" cy="2560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     tiān  sh</a:t>
            </a:r>
            <a:r>
              <a:rPr lang="en-US" altLang="zh-CN" sz="5400" dirty="0">
                <a:latin typeface="汉语拼音" pitchFamily="34" charset="0"/>
                <a:ea typeface="黑体" panose="02010609060101010101" pitchFamily="49" charset="-122"/>
              </a:rPr>
              <a:t>à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ng  yǒu  sān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 zhǐ xiǎo  niǎo  fēi  guò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257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257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52579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52579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9446" name="Text Box 6"/>
          <p:cNvSpPr txBox="1"/>
          <p:nvPr/>
        </p:nvSpPr>
        <p:spPr>
          <a:xfrm>
            <a:off x="2971800" y="2136775"/>
            <a:ext cx="138430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rì yuè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9448" name="Text Box 8"/>
          <p:cNvSpPr txBox="1"/>
          <p:nvPr/>
        </p:nvSpPr>
        <p:spPr>
          <a:xfrm>
            <a:off x="755650" y="1158875"/>
            <a:ext cx="1155700" cy="1984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3600" dirty="0">
                <a:latin typeface="Arial" panose="020B0604020202020204" pitchFamily="34" charset="0"/>
                <a:ea typeface="微软雅黑" panose="020B0503020204020204" pitchFamily="34" charset="-122"/>
              </a:rPr>
              <a:t>zì jǐ</a:t>
            </a:r>
            <a:r>
              <a:rPr lang="en-US" altLang="zh-CN" sz="12500" dirty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25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49" name="Text Box 9"/>
          <p:cNvSpPr txBox="1"/>
          <p:nvPr/>
        </p:nvSpPr>
        <p:spPr>
          <a:xfrm>
            <a:off x="5540375" y="933450"/>
            <a:ext cx="2900363" cy="19923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tiān sh</a:t>
            </a: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à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ng</a:t>
            </a:r>
            <a:r>
              <a:rPr lang="en-US" altLang="zh-CN" sz="125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en-US" altLang="zh-CN" sz="125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0" name="Text Box 10"/>
          <p:cNvSpPr txBox="1"/>
          <p:nvPr/>
        </p:nvSpPr>
        <p:spPr>
          <a:xfrm>
            <a:off x="5743575" y="2401888"/>
            <a:ext cx="2943225" cy="39004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dōng xī</a:t>
            </a:r>
            <a:r>
              <a:rPr lang="en-US" altLang="zh-CN" sz="125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en-US" altLang="zh-CN" sz="12500" dirty="0">
              <a:latin typeface="汉语拼音" pitchFamily="34" charset="0"/>
              <a:ea typeface="微软雅黑" panose="020B0503020204020204" pitchFamily="34" charset="-122"/>
            </a:endParaRPr>
          </a:p>
          <a:p>
            <a:pPr>
              <a:buNone/>
            </a:pPr>
            <a:endParaRPr lang="en-US" altLang="zh-CN" sz="125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3" name="Text Box 13"/>
          <p:cNvSpPr txBox="1"/>
          <p:nvPr/>
        </p:nvSpPr>
        <p:spPr>
          <a:xfrm>
            <a:off x="3222625" y="3435350"/>
            <a:ext cx="178752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kāi shuǐ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4" name="Text Box 14"/>
          <p:cNvSpPr txBox="1"/>
          <p:nvPr/>
        </p:nvSpPr>
        <p:spPr>
          <a:xfrm>
            <a:off x="539750" y="2270125"/>
            <a:ext cx="2051050" cy="19923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lǎo niú</a:t>
            </a:r>
            <a:r>
              <a:rPr lang="en-US" altLang="zh-CN" sz="125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en-US" altLang="zh-CN" sz="125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7464" name="组合 1"/>
          <p:cNvGrpSpPr/>
          <p:nvPr/>
        </p:nvGrpSpPr>
        <p:grpSpPr>
          <a:xfrm>
            <a:off x="1979613" y="357188"/>
            <a:ext cx="4699000" cy="1176337"/>
            <a:chOff x="5580063" y="268288"/>
            <a:chExt cx="2665412" cy="2351865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3953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7467" name="Text Box 16"/>
            <p:cNvSpPr txBox="1"/>
            <p:nvPr/>
          </p:nvSpPr>
          <p:spPr>
            <a:xfrm>
              <a:off x="5795277" y="773112"/>
              <a:ext cx="104803" cy="18470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zh-CN" altLang="en-US" sz="54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47465" name="WordArt 21"/>
          <p:cNvSpPr>
            <a:spLocks noTextEdit="1"/>
          </p:cNvSpPr>
          <p:nvPr/>
        </p:nvSpPr>
        <p:spPr>
          <a:xfrm>
            <a:off x="2303463" y="573088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平扬拐弯降读响亮</a:t>
            </a:r>
            <a:endParaRPr lang="zh-CN" altLang="en-US" sz="6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8944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8944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944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94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945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8945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8482" name="WordArt 3" descr="白色大理石"/>
          <p:cNvSpPr>
            <a:spLocks noTextEdit="1"/>
          </p:cNvSpPr>
          <p:nvPr/>
        </p:nvSpPr>
        <p:spPr>
          <a:xfrm>
            <a:off x="1817688" y="1438275"/>
            <a:ext cx="5508625" cy="2181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EFEF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E68422"/>
                </a:solidFill>
                <a:effectLst>
                  <a:outerShdw dist="50800" dir="7500014" algn="tl" rotWithShape="0">
                    <a:srgbClr val="000000">
                      <a:alpha val="34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标调规律</a:t>
            </a:r>
            <a:endParaRPr lang="zh-CN" altLang="en-US" sz="3600" b="1">
              <a:ln w="19050" cap="flat" cmpd="sng">
                <a:solidFill>
                  <a:srgbClr val="FEFEFE"/>
                </a:solidFill>
                <a:prstDash val="solid"/>
                <a:headEnd type="none" w="med" len="med"/>
                <a:tailEnd type="none" w="med" len="med"/>
              </a:ln>
              <a:solidFill>
                <a:srgbClr val="E68422"/>
              </a:solidFill>
              <a:effectLst>
                <a:outerShdw dist="50800" dir="7500014" algn="tl" rotWithShape="0">
                  <a:srgbClr val="000000">
                    <a:alpha val="34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339501"/>
            <a:ext cx="2092809" cy="12576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991" y="415269"/>
            <a:ext cx="2257050" cy="11262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4629" name="Text Box 5"/>
          <p:cNvSpPr txBox="1"/>
          <p:nvPr/>
        </p:nvSpPr>
        <p:spPr>
          <a:xfrm>
            <a:off x="2843213" y="1708150"/>
            <a:ext cx="2376487" cy="8080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二声就像上山坡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á á á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714" y="2844873"/>
            <a:ext cx="2205459" cy="913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01177" y="2576513"/>
            <a:ext cx="2419822" cy="1370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4632" name="Text Box 7"/>
          <p:cNvSpPr txBox="1"/>
          <p:nvPr/>
        </p:nvSpPr>
        <p:spPr>
          <a:xfrm>
            <a:off x="196850" y="3921125"/>
            <a:ext cx="2430463" cy="8064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三声下坡又上坡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 ǎ ǎ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633" name="Text Box 5"/>
          <p:cNvSpPr txBox="1"/>
          <p:nvPr/>
        </p:nvSpPr>
        <p:spPr>
          <a:xfrm>
            <a:off x="250825" y="1978025"/>
            <a:ext cx="248443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一声平平左到右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ā ā ā</a:t>
            </a:r>
            <a:r>
              <a:rPr lang="en-US" altLang="zh-CN" sz="4800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4800" dirty="0">
              <a:solidFill>
                <a:srgbClr val="FF33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4634" name="Text Box 7"/>
          <p:cNvSpPr txBox="1"/>
          <p:nvPr/>
        </p:nvSpPr>
        <p:spPr>
          <a:xfrm>
            <a:off x="2897188" y="3867150"/>
            <a:ext cx="2590800" cy="8080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四声就像下山坡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 à à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636" name="Text Box 7"/>
          <p:cNvSpPr txBox="1">
            <a:spLocks noChangeArrowheads="1"/>
          </p:cNvSpPr>
          <p:nvPr/>
        </p:nvSpPr>
        <p:spPr bwMode="auto">
          <a:xfrm>
            <a:off x="5435600" y="1004888"/>
            <a:ext cx="3435350" cy="3503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        儿歌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en-US" sz="2000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zh-CN" altLang="en-US" sz="36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的头上戴小帽，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读音不同要记牢。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一声平，二声扬，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三声拐弯四声降。</a:t>
            </a:r>
            <a:endParaRPr kumimoji="0" lang="zh-CN" altLang="en-US" sz="7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  <p:bldP spid="154632" grpId="0"/>
      <p:bldP spid="154633" grpId="0"/>
      <p:bldP spid="154634" grpId="0"/>
      <p:bldP spid="154636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0530" name="组合 1"/>
          <p:cNvGrpSpPr/>
          <p:nvPr/>
        </p:nvGrpSpPr>
        <p:grpSpPr>
          <a:xfrm>
            <a:off x="2465388" y="303213"/>
            <a:ext cx="4699000" cy="838200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7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0538" name="Text Box 16"/>
            <p:cNvSpPr txBox="1"/>
            <p:nvPr/>
          </p:nvSpPr>
          <p:spPr>
            <a:xfrm>
              <a:off x="5795538" y="773262"/>
              <a:ext cx="104803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0531" name="Text Box 5"/>
          <p:cNvSpPr txBox="1"/>
          <p:nvPr/>
        </p:nvSpPr>
        <p:spPr>
          <a:xfrm>
            <a:off x="3276600" y="303213"/>
            <a:ext cx="2760663" cy="7461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用</a:t>
            </a:r>
            <a:r>
              <a:rPr lang="en-US" altLang="zh-CN" sz="4400" dirty="0">
                <a:latin typeface="Arial" panose="020B0604020202020204" pitchFamily="34" charset="0"/>
                <a:ea typeface="微软雅黑" panose="020B0503020204020204" pitchFamily="34" charset="-122"/>
              </a:rPr>
              <a:t>ɑ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区分声调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0532" name="Text Box 6"/>
          <p:cNvSpPr txBox="1"/>
          <p:nvPr/>
        </p:nvSpPr>
        <p:spPr>
          <a:xfrm>
            <a:off x="2236788" y="1320800"/>
            <a:ext cx="138112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2036" name="Text Box 7"/>
          <p:cNvSpPr txBox="1"/>
          <p:nvPr/>
        </p:nvSpPr>
        <p:spPr>
          <a:xfrm>
            <a:off x="2127250" y="1430338"/>
            <a:ext cx="3832225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ā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阿姨，早上好！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2037" name="Rectangle 9"/>
          <p:cNvSpPr/>
          <p:nvPr/>
        </p:nvSpPr>
        <p:spPr>
          <a:xfrm>
            <a:off x="2074863" y="4110038"/>
            <a:ext cx="51673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à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啊，多么可爱的小鸟！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2038" name="Rectangle 10"/>
          <p:cNvSpPr/>
          <p:nvPr/>
        </p:nvSpPr>
        <p:spPr>
          <a:xfrm>
            <a:off x="2074863" y="3267075"/>
            <a:ext cx="47545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ǎ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啊？这是怎么回事？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2039" name="Rectangle 11"/>
          <p:cNvSpPr/>
          <p:nvPr/>
        </p:nvSpPr>
        <p:spPr>
          <a:xfrm>
            <a:off x="2074863" y="2349500"/>
            <a:ext cx="3830637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á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啊，你说什么？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20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203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6" grpId="0"/>
      <p:bldP spid="172038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1554" name="组合 1"/>
          <p:cNvGrpSpPr/>
          <p:nvPr/>
        </p:nvGrpSpPr>
        <p:grpSpPr>
          <a:xfrm>
            <a:off x="2357438" y="303213"/>
            <a:ext cx="4699000" cy="838200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7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1560" name="Text Box 16"/>
            <p:cNvSpPr txBox="1"/>
            <p:nvPr/>
          </p:nvSpPr>
          <p:spPr>
            <a:xfrm>
              <a:off x="5795484" y="773262"/>
              <a:ext cx="104776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1555" name="Text Box 5"/>
          <p:cNvSpPr txBox="1"/>
          <p:nvPr/>
        </p:nvSpPr>
        <p:spPr>
          <a:xfrm>
            <a:off x="3276600" y="303213"/>
            <a:ext cx="267811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用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o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区分声调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3059" name="Text Box 6"/>
          <p:cNvSpPr txBox="1">
            <a:spLocks noChangeArrowheads="1"/>
          </p:cNvSpPr>
          <p:nvPr/>
        </p:nvSpPr>
        <p:spPr bwMode="auto">
          <a:xfrm>
            <a:off x="846138" y="1546225"/>
            <a:ext cx="4376738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1">
                <a:latin typeface="+mn-lt"/>
                <a:ea typeface="+mn-ea"/>
                <a:cs typeface="+mn-cs"/>
              </a:rPr>
              <a:t>Ō  </a:t>
            </a:r>
            <a:r>
              <a:rPr kumimoji="0" lang="zh-CN" altLang="en-US" sz="40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要注意安全哦。</a:t>
            </a:r>
            <a:endParaRPr kumimoji="0" lang="zh-CN" altLang="en-US" sz="40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3060" name="Text Box 7"/>
          <p:cNvSpPr txBox="1">
            <a:spLocks noChangeArrowheads="1"/>
          </p:cNvSpPr>
          <p:nvPr/>
        </p:nvSpPr>
        <p:spPr bwMode="auto">
          <a:xfrm>
            <a:off x="792163" y="2517775"/>
            <a:ext cx="4348163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Ó </a:t>
            </a:r>
            <a:r>
              <a:rPr kumimoji="0" lang="zh-CN" altLang="en-US" sz="40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哦，是这样吗？</a:t>
            </a:r>
            <a:endParaRPr kumimoji="0" lang="zh-CN" altLang="en-US" sz="40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3061" name="Text Box 8"/>
          <p:cNvSpPr txBox="1"/>
          <p:nvPr/>
        </p:nvSpPr>
        <p:spPr>
          <a:xfrm>
            <a:off x="846138" y="3509963"/>
            <a:ext cx="4348162" cy="6842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Ò </a:t>
            </a:r>
            <a:r>
              <a:rPr lang="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哦</a:t>
            </a:r>
            <a:r>
              <a:rPr lang="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！我明白了。</a:t>
            </a:r>
            <a:endParaRPr lang="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306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  <p:bldP spid="1730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WordArt 2"/>
          <p:cNvSpPr>
            <a:spLocks noTextEdit="1"/>
          </p:cNvSpPr>
          <p:nvPr/>
        </p:nvSpPr>
        <p:spPr>
          <a:xfrm>
            <a:off x="5029200" y="1058863"/>
            <a:ext cx="1990725" cy="302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ahoma" panose="020B0604030504040204" charset="0"/>
                <a:ea typeface="Tahoma" panose="020B0604030504040204" charset="0"/>
              </a:rPr>
              <a:t>t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Tahoma" panose="020B0604030504040204" charset="0"/>
              <a:ea typeface="Tahoma" panose="020B0604030504040204" charset="0"/>
            </a:endParaRPr>
          </a:p>
        </p:txBody>
      </p:sp>
      <p:pic>
        <p:nvPicPr>
          <p:cNvPr id="2355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1296988"/>
            <a:ext cx="2300288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2578" name="组合 1"/>
          <p:cNvGrpSpPr/>
          <p:nvPr/>
        </p:nvGrpSpPr>
        <p:grpSpPr>
          <a:xfrm>
            <a:off x="2411413" y="303213"/>
            <a:ext cx="4699000" cy="838200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7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2585" name="Text Box 16"/>
            <p:cNvSpPr txBox="1"/>
            <p:nvPr/>
          </p:nvSpPr>
          <p:spPr>
            <a:xfrm>
              <a:off x="5795484" y="773262"/>
              <a:ext cx="104776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2579" name="Text Box 5"/>
          <p:cNvSpPr txBox="1"/>
          <p:nvPr/>
        </p:nvSpPr>
        <p:spPr>
          <a:xfrm>
            <a:off x="3276600" y="303213"/>
            <a:ext cx="267811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用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e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区分声调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2580" name="Text Box 6"/>
          <p:cNvSpPr txBox="1"/>
          <p:nvPr/>
        </p:nvSpPr>
        <p:spPr>
          <a:xfrm>
            <a:off x="2411413" y="1816100"/>
            <a:ext cx="13065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ē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阿胶</a:t>
            </a:r>
            <a:endParaRPr lang="en-US" altLang="zh-CN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2581" name="Text Box 7"/>
          <p:cNvSpPr txBox="1"/>
          <p:nvPr/>
        </p:nvSpPr>
        <p:spPr>
          <a:xfrm>
            <a:off x="4894263" y="1816100"/>
            <a:ext cx="15097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é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白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鹅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2582" name="Text Box 8"/>
          <p:cNvSpPr txBox="1"/>
          <p:nvPr/>
        </p:nvSpPr>
        <p:spPr>
          <a:xfrm>
            <a:off x="2411413" y="2963863"/>
            <a:ext cx="13065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ě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恶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心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2583" name="Text Box 9"/>
          <p:cNvSpPr txBox="1"/>
          <p:nvPr/>
        </p:nvSpPr>
        <p:spPr>
          <a:xfrm>
            <a:off x="4895850" y="2963863"/>
            <a:ext cx="152400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è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饥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饿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02" name="WordArt 3"/>
          <p:cNvSpPr>
            <a:spLocks noTextEdit="1"/>
          </p:cNvSpPr>
          <p:nvPr/>
        </p:nvSpPr>
        <p:spPr>
          <a:xfrm>
            <a:off x="1684338" y="1600200"/>
            <a:ext cx="6048375" cy="1504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圈画重难点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2577" name="TextBox 3"/>
          <p:cNvSpPr txBox="1"/>
          <p:nvPr/>
        </p:nvSpPr>
        <p:spPr>
          <a:xfrm>
            <a:off x="966788" y="1112838"/>
            <a:ext cx="4581525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  <a:buNone/>
            </a:pP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有</a:t>
            </a:r>
            <a:r>
              <a:rPr lang="" altLang="zh-CN" sz="3600" dirty="0">
                <a:latin typeface="汉语拼音" pitchFamily="34" charset="0"/>
                <a:ea typeface="楷体" panose="02010609060101010101" pitchFamily="49" charset="-122"/>
              </a:rPr>
              <a:t>ɑ</a:t>
            </a: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别放过，</a:t>
            </a:r>
            <a:endParaRPr lang="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65890" name="TextBox 4"/>
          <p:cNvSpPr txBox="1">
            <a:spLocks noChangeArrowheads="1"/>
          </p:cNvSpPr>
          <p:nvPr/>
        </p:nvSpPr>
        <p:spPr bwMode="auto">
          <a:xfrm>
            <a:off x="6745288" y="950913"/>
            <a:ext cx="2147888" cy="1054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endParaRPr kumimoji="0" lang="en-US" altLang="zh-CN" sz="3200" kern="1200" cap="none" spc="0" normalizeH="0" baseline="0" noProof="1">
              <a:solidFill>
                <a:srgbClr val="FF0000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   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52584" name="TextBox 3"/>
          <p:cNvSpPr txBox="1"/>
          <p:nvPr/>
        </p:nvSpPr>
        <p:spPr>
          <a:xfrm>
            <a:off x="912813" y="1870075"/>
            <a:ext cx="3321050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  <a:buNone/>
            </a:pP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无</a:t>
            </a:r>
            <a:r>
              <a:rPr lang="" altLang="zh-CN" sz="3600" dirty="0">
                <a:latin typeface="汉语拼音" pitchFamily="34" charset="0"/>
                <a:ea typeface="楷体" panose="02010609060101010101" pitchFamily="49" charset="-122"/>
              </a:rPr>
              <a:t>ɑ</a:t>
            </a: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找</a:t>
            </a:r>
            <a:r>
              <a:rPr lang="" altLang="zh-CN" sz="3600" dirty="0">
                <a:latin typeface="汉语拼音" pitchFamily="34" charset="0"/>
                <a:ea typeface="楷体" panose="02010609060101010101" pitchFamily="49" charset="-122"/>
              </a:rPr>
              <a:t>o,e</a:t>
            </a: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，</a:t>
            </a:r>
            <a:endParaRPr lang="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2585" name="TextBox 3"/>
          <p:cNvSpPr txBox="1"/>
          <p:nvPr/>
        </p:nvSpPr>
        <p:spPr>
          <a:xfrm>
            <a:off x="749300" y="2679700"/>
            <a:ext cx="4797425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  <a:buNone/>
            </a:pPr>
            <a:r>
              <a:rPr lang="" altLang="zh-CN" sz="3600" dirty="0">
                <a:latin typeface="汉语拼音" pitchFamily="34" charset="0"/>
                <a:ea typeface="楷体" panose="02010609060101010101" pitchFamily="49" charset="-122"/>
              </a:rPr>
              <a:t> i u</a:t>
            </a: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并列标后，</a:t>
            </a:r>
            <a:endParaRPr lang="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2586" name="TextBox 3"/>
          <p:cNvSpPr txBox="1"/>
          <p:nvPr/>
        </p:nvSpPr>
        <p:spPr>
          <a:xfrm>
            <a:off x="749300" y="3651250"/>
            <a:ext cx="4581525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  <a:buNone/>
            </a:pPr>
            <a:r>
              <a:rPr lang="" altLang="en-US" sz="3600" dirty="0">
                <a:latin typeface="汉语拼音" pitchFamily="34" charset="0"/>
                <a:ea typeface="楷体" panose="02010609060101010101" pitchFamily="49" charset="-122"/>
              </a:rPr>
              <a:t> 单个韵母不用说</a:t>
            </a:r>
            <a:endParaRPr lang="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2587" name="Text Box 22"/>
          <p:cNvSpPr txBox="1"/>
          <p:nvPr/>
        </p:nvSpPr>
        <p:spPr>
          <a:xfrm>
            <a:off x="4476750" y="1708150"/>
            <a:ext cx="1695450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ch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ō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u  </a:t>
            </a:r>
            <a:endParaRPr lang="zh-CN" altLang="en-US" sz="40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3607" name="Text Box 23"/>
          <p:cNvSpPr txBox="1"/>
          <p:nvPr/>
        </p:nvSpPr>
        <p:spPr>
          <a:xfrm>
            <a:off x="4422775" y="950913"/>
            <a:ext cx="1770063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ji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ā  </a:t>
            </a:r>
            <a:endParaRPr lang="en-US" altLang="zh-CN" sz="40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2589" name="Text Box 24"/>
          <p:cNvSpPr txBox="1"/>
          <p:nvPr/>
        </p:nvSpPr>
        <p:spPr>
          <a:xfrm>
            <a:off x="4368800" y="3489325"/>
            <a:ext cx="3911600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 sh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ā   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w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ō  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h</a:t>
            </a:r>
            <a:r>
              <a:rPr lang="en-US" altLang="en-US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ē</a:t>
            </a:r>
            <a:endParaRPr lang="en-US" altLang="zh-CN" sz="40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2590" name="Text Box 25"/>
          <p:cNvSpPr txBox="1"/>
          <p:nvPr/>
        </p:nvSpPr>
        <p:spPr>
          <a:xfrm>
            <a:off x="4530725" y="2517775"/>
            <a:ext cx="3098800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xi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ū  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 chu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ī</a:t>
            </a:r>
            <a:endParaRPr lang="zh-CN" altLang="en-US" sz="40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4635" name="组合 1"/>
          <p:cNvGrpSpPr/>
          <p:nvPr/>
        </p:nvGrpSpPr>
        <p:grpSpPr>
          <a:xfrm>
            <a:off x="2208213" y="141288"/>
            <a:ext cx="4699000" cy="798512"/>
            <a:chOff x="5580063" y="268288"/>
            <a:chExt cx="2665412" cy="1891457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6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641" name="Text Box 16"/>
            <p:cNvSpPr txBox="1"/>
            <p:nvPr/>
          </p:nvSpPr>
          <p:spPr>
            <a:xfrm>
              <a:off x="5795484" y="773503"/>
              <a:ext cx="104776" cy="1386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4636" name="Text Box 19"/>
          <p:cNvSpPr txBox="1"/>
          <p:nvPr/>
        </p:nvSpPr>
        <p:spPr>
          <a:xfrm>
            <a:off x="2963863" y="14128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标调规律我记牢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12" name="Text Box 23"/>
          <p:cNvSpPr txBox="1"/>
          <p:nvPr/>
        </p:nvSpPr>
        <p:spPr>
          <a:xfrm>
            <a:off x="5286375" y="950913"/>
            <a:ext cx="1771650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b="1" dirty="0">
                <a:latin typeface="汉语拼音" pitchFamily="34" charset="0"/>
                <a:ea typeface="微软雅黑" panose="020B0503020204020204" pitchFamily="34" charset="-122"/>
              </a:rPr>
              <a:t>m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āo  </a:t>
            </a:r>
            <a:endParaRPr lang="en-US" altLang="zh-CN" sz="40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4638" name="Text Box 23"/>
          <p:cNvSpPr txBox="1"/>
          <p:nvPr/>
        </p:nvSpPr>
        <p:spPr>
          <a:xfrm>
            <a:off x="7500938" y="1600200"/>
            <a:ext cx="188912" cy="992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endParaRPr lang="zh-CN" altLang="en-US" sz="60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2600" name="Text Box 23"/>
          <p:cNvSpPr txBox="1"/>
          <p:nvPr/>
        </p:nvSpPr>
        <p:spPr>
          <a:xfrm>
            <a:off x="5718175" y="1654175"/>
            <a:ext cx="1993900" cy="869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b</a:t>
            </a:r>
            <a:r>
              <a:rPr lang="en-US" altLang="en-US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ē</a:t>
            </a:r>
            <a:r>
              <a:rPr lang="en-US" altLang="zh-CN" sz="4000" dirty="0">
                <a:latin typeface="汉语拼音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40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en-US" altLang="zh-CN" sz="40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26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25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/>
      <p:bldP spid="152584" grpId="0"/>
      <p:bldP spid="152585" grpId="0"/>
      <p:bldP spid="152586" grpId="0"/>
      <p:bldP spid="152587" grpId="0"/>
      <p:bldP spid="152589" grpId="0"/>
      <p:bldP spid="152600" grpId="0" build="allAtOnce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8418" name="TextBox 3"/>
          <p:cNvSpPr txBox="1"/>
          <p:nvPr/>
        </p:nvSpPr>
        <p:spPr>
          <a:xfrm>
            <a:off x="142875" y="1438275"/>
            <a:ext cx="7693025" cy="898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5400" dirty="0">
                <a:latin typeface="汉语拼音" pitchFamily="34" charset="0"/>
                <a:ea typeface="楷体" panose="02010609060101010101" pitchFamily="49" charset="-122"/>
              </a:rPr>
              <a:t>有</a:t>
            </a:r>
            <a:r>
              <a:rPr lang="en-US" altLang="zh-CN" sz="5400" dirty="0">
                <a:latin typeface="汉语拼音" pitchFamily="34" charset="0"/>
                <a:ea typeface="楷体" panose="02010609060101010101" pitchFamily="49" charset="-122"/>
              </a:rPr>
              <a:t>ɑ</a:t>
            </a:r>
            <a:r>
              <a:rPr lang="zh-CN" altLang="en-US" sz="5400" dirty="0">
                <a:latin typeface="汉语拼音" pitchFamily="34" charset="0"/>
                <a:ea typeface="楷体" panose="02010609060101010101" pitchFamily="49" charset="-122"/>
              </a:rPr>
              <a:t>别放过，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24" name="Text Box 23"/>
          <p:cNvSpPr txBox="1"/>
          <p:nvPr/>
        </p:nvSpPr>
        <p:spPr>
          <a:xfrm>
            <a:off x="4302125" y="1058863"/>
            <a:ext cx="1620838" cy="1387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j</a:t>
            </a:r>
            <a:endParaRPr lang="en-US" altLang="zh-CN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5652" name="组合 1"/>
          <p:cNvGrpSpPr/>
          <p:nvPr/>
        </p:nvGrpSpPr>
        <p:grpSpPr>
          <a:xfrm>
            <a:off x="1763713" y="141288"/>
            <a:ext cx="6072187" cy="798512"/>
            <a:chOff x="5580063" y="268288"/>
            <a:chExt cx="2665412" cy="1891457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6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endParaRPr>
            </a:p>
          </p:txBody>
        </p:sp>
        <p:sp>
          <p:nvSpPr>
            <p:cNvPr id="155667" name="Text Box 16"/>
            <p:cNvSpPr txBox="1"/>
            <p:nvPr/>
          </p:nvSpPr>
          <p:spPr>
            <a:xfrm>
              <a:off x="5795484" y="773503"/>
              <a:ext cx="104776" cy="1386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endParaRPr lang="" altLang="en-US" sz="3200" dirty="0">
                <a:latin typeface="汉语拼音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5653" name="Text Box 19"/>
          <p:cNvSpPr txBox="1"/>
          <p:nvPr/>
        </p:nvSpPr>
        <p:spPr>
          <a:xfrm>
            <a:off x="2519363" y="141288"/>
            <a:ext cx="5951537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标调规律我记牢</a:t>
            </a:r>
            <a:endParaRPr lang="zh-CN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88431" name="Text Box 23"/>
          <p:cNvSpPr txBox="1"/>
          <p:nvPr/>
        </p:nvSpPr>
        <p:spPr>
          <a:xfrm>
            <a:off x="4140200" y="2339975"/>
            <a:ext cx="1906588" cy="1387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sh</a:t>
            </a:r>
            <a:r>
              <a:rPr lang="en-US" altLang="zh-CN" sz="66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en-US" altLang="zh-CN" sz="6600" dirty="0">
              <a:solidFill>
                <a:srgbClr val="FF0000"/>
              </a:solidFill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55655" name="Text Box 23"/>
          <p:cNvSpPr txBox="1"/>
          <p:nvPr/>
        </p:nvSpPr>
        <p:spPr>
          <a:xfrm>
            <a:off x="7056438" y="1600200"/>
            <a:ext cx="244475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41" name="Text Box 25"/>
          <p:cNvSpPr txBox="1"/>
          <p:nvPr/>
        </p:nvSpPr>
        <p:spPr>
          <a:xfrm>
            <a:off x="4679950" y="1330325"/>
            <a:ext cx="1468438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42" name="Rectangle 26"/>
          <p:cNvSpPr/>
          <p:nvPr/>
        </p:nvSpPr>
        <p:spPr>
          <a:xfrm>
            <a:off x="6786563" y="1384300"/>
            <a:ext cx="1466850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zh-CN" altLang="en-US" sz="54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49" name="Text Box 23"/>
          <p:cNvSpPr txBox="1"/>
          <p:nvPr/>
        </p:nvSpPr>
        <p:spPr>
          <a:xfrm>
            <a:off x="7542213" y="950913"/>
            <a:ext cx="1905000" cy="13906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jiā</a:t>
            </a:r>
            <a:endParaRPr lang="en-US" altLang="zh-CN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50" name="Rectangle 34"/>
          <p:cNvSpPr/>
          <p:nvPr/>
        </p:nvSpPr>
        <p:spPr>
          <a:xfrm>
            <a:off x="5327650" y="1276350"/>
            <a:ext cx="582613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楷体" panose="02010609060101010101" pitchFamily="49" charset="-122"/>
              </a:rPr>
              <a:t>i</a:t>
            </a:r>
            <a:endParaRPr lang="en-US" altLang="zh-CN" sz="6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88451" name="Rectangle 35"/>
          <p:cNvSpPr/>
          <p:nvPr/>
        </p:nvSpPr>
        <p:spPr>
          <a:xfrm>
            <a:off x="5597525" y="2625725"/>
            <a:ext cx="12382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ā</a:t>
            </a:r>
            <a:endParaRPr lang="zh-CN" altLang="en-US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52" name="Rectangle 36"/>
          <p:cNvSpPr/>
          <p:nvPr/>
        </p:nvSpPr>
        <p:spPr>
          <a:xfrm>
            <a:off x="6192838" y="2787650"/>
            <a:ext cx="1454150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zh-CN" altLang="en-US" sz="5400" dirty="0">
                <a:latin typeface="汉语拼音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53" name="Text Box 37"/>
          <p:cNvSpPr txBox="1"/>
          <p:nvPr/>
        </p:nvSpPr>
        <p:spPr>
          <a:xfrm>
            <a:off x="4895850" y="2733675"/>
            <a:ext cx="1466850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54" name="Text Box 23"/>
          <p:cNvSpPr txBox="1"/>
          <p:nvPr/>
        </p:nvSpPr>
        <p:spPr>
          <a:xfrm>
            <a:off x="7016750" y="2360613"/>
            <a:ext cx="2668588" cy="1389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buNone/>
            </a:pPr>
            <a:r>
              <a:rPr lang="en-US" altLang="zh-CN" sz="6600" dirty="0">
                <a:latin typeface="汉语拼音" pitchFamily="34" charset="0"/>
                <a:ea typeface="微软雅黑" panose="020B0503020204020204" pitchFamily="34" charset="-122"/>
              </a:rPr>
              <a:t>shā</a:t>
            </a:r>
            <a:endParaRPr lang="en-US" altLang="zh-CN" sz="6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88455" name="Rectangle 39"/>
          <p:cNvSpPr/>
          <p:nvPr/>
        </p:nvSpPr>
        <p:spPr>
          <a:xfrm>
            <a:off x="6138863" y="1222375"/>
            <a:ext cx="1238250" cy="1085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6600" dirty="0">
                <a:latin typeface="汉语拼音" pitchFamily="34" charset="0"/>
                <a:ea typeface="楷体" panose="02010609060101010101" pitchFamily="49" charset="-122"/>
              </a:rPr>
              <a:t>ā</a:t>
            </a:r>
            <a:endParaRPr lang="zh-CN" altLang="en-US" sz="6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88456" name="Text Box 40"/>
          <p:cNvSpPr txBox="1"/>
          <p:nvPr/>
        </p:nvSpPr>
        <p:spPr>
          <a:xfrm>
            <a:off x="5543550" y="1330325"/>
            <a:ext cx="1466850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84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84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84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884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84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84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8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000" fill="hold"/>
                                        <p:tgtEl>
                                          <p:spTgt spid="1884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0"/>
      <p:bldP spid="188424" grpId="0"/>
      <p:bldP spid="188431" grpId="0"/>
      <p:bldP spid="188441" grpId="0"/>
      <p:bldP spid="188450" grpId="0"/>
      <p:bldP spid="188452" grpId="0"/>
      <p:bldP spid="188454" grpId="0"/>
      <p:bldP spid="188455" grpId="0" build="allAtOnce"/>
      <p:bldP spid="188456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6674" name="TextBox 3"/>
          <p:cNvSpPr txBox="1"/>
          <p:nvPr/>
        </p:nvSpPr>
        <p:spPr>
          <a:xfrm>
            <a:off x="522288" y="1112838"/>
            <a:ext cx="3352800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3200" dirty="0">
              <a:latin typeface="Arial" panose="020B0604020202020204" pitchFamily="34" charset="0"/>
            </a:endParaRPr>
          </a:p>
        </p:txBody>
      </p:sp>
      <p:sp>
        <p:nvSpPr>
          <p:cNvPr id="189443" name="TextBox 4"/>
          <p:cNvSpPr txBox="1">
            <a:spLocks noChangeArrowheads="1"/>
          </p:cNvSpPr>
          <p:nvPr/>
        </p:nvSpPr>
        <p:spPr bwMode="auto">
          <a:xfrm>
            <a:off x="5219700" y="1330325"/>
            <a:ext cx="1571625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ō</a:t>
            </a:r>
            <a:r>
              <a:rPr kumimoji="0" lang="en-US" altLang="zh-CN" sz="6600" kern="1200" cap="none" spc="0" normalizeH="0" baseline="0" noProof="1">
                <a:latin typeface="+mn-lt"/>
                <a:ea typeface="+mn-ea"/>
                <a:cs typeface="+mn-cs"/>
              </a:rPr>
              <a:t>u</a:t>
            </a:r>
            <a:r>
              <a:rPr kumimoji="0" lang="en-US" altLang="zh-CN" sz="2800" kern="1200" cap="none" spc="0" normalizeH="0" baseline="0" noProof="1"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kern="1200" cap="none" spc="0" normalizeH="0" baseline="0" noProof="1">
                <a:latin typeface="宋体" panose="02010600030101010101" pitchFamily="2" charset="-122"/>
                <a:ea typeface="+mn-ea"/>
                <a:cs typeface="+mn-cs"/>
              </a:rPr>
              <a:t>  </a:t>
            </a:r>
            <a:endParaRPr kumimoji="0" lang="zh-CN" altLang="en-US" sz="2800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9444" name="TextBox 3"/>
          <p:cNvSpPr txBox="1"/>
          <p:nvPr/>
        </p:nvSpPr>
        <p:spPr>
          <a:xfrm>
            <a:off x="196850" y="1384300"/>
            <a:ext cx="4589463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o,e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587" name="Text Box 22"/>
          <p:cNvSpPr txBox="1"/>
          <p:nvPr/>
        </p:nvSpPr>
        <p:spPr>
          <a:xfrm>
            <a:off x="3762375" y="1276350"/>
            <a:ext cx="1241425" cy="11493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ch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6678" name="Text Box 23"/>
          <p:cNvSpPr txBox="1"/>
          <p:nvPr/>
        </p:nvSpPr>
        <p:spPr>
          <a:xfrm>
            <a:off x="3978275" y="950913"/>
            <a:ext cx="1295400" cy="7889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0" name="Text Box 25"/>
          <p:cNvSpPr txBox="1"/>
          <p:nvPr/>
        </p:nvSpPr>
        <p:spPr>
          <a:xfrm>
            <a:off x="5381625" y="2301875"/>
            <a:ext cx="811213" cy="1387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ē</a:t>
            </a:r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i </a:t>
            </a:r>
            <a:endParaRPr lang="zh-CN" altLang="en-US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6680" name="组合 1"/>
          <p:cNvGrpSpPr/>
          <p:nvPr/>
        </p:nvGrpSpPr>
        <p:grpSpPr>
          <a:xfrm>
            <a:off x="1763713" y="141288"/>
            <a:ext cx="4699000" cy="798512"/>
            <a:chOff x="5580063" y="268288"/>
            <a:chExt cx="2665412" cy="1891457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6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6691" name="Text Box 16"/>
            <p:cNvSpPr txBox="1"/>
            <p:nvPr/>
          </p:nvSpPr>
          <p:spPr>
            <a:xfrm>
              <a:off x="5795484" y="773503"/>
              <a:ext cx="104776" cy="1386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6681" name="Text Box 19"/>
          <p:cNvSpPr txBox="1"/>
          <p:nvPr/>
        </p:nvSpPr>
        <p:spPr>
          <a:xfrm>
            <a:off x="2519363" y="14128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标调规律我记牢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6682" name="Text Box 23"/>
          <p:cNvSpPr txBox="1"/>
          <p:nvPr/>
        </p:nvSpPr>
        <p:spPr>
          <a:xfrm>
            <a:off x="7056438" y="1600200"/>
            <a:ext cx="1397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8" name="Text Box 18"/>
          <p:cNvSpPr txBox="1"/>
          <p:nvPr/>
        </p:nvSpPr>
        <p:spPr>
          <a:xfrm>
            <a:off x="4518025" y="1492250"/>
            <a:ext cx="8318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59" name="Rectangle 19"/>
          <p:cNvSpPr/>
          <p:nvPr/>
        </p:nvSpPr>
        <p:spPr>
          <a:xfrm>
            <a:off x="6138863" y="1492250"/>
            <a:ext cx="83026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60" name="Rectangle 20"/>
          <p:cNvSpPr/>
          <p:nvPr/>
        </p:nvSpPr>
        <p:spPr>
          <a:xfrm>
            <a:off x="7002463" y="1330325"/>
            <a:ext cx="1811337" cy="1084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ch</a:t>
            </a:r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ō</a:t>
            </a:r>
            <a:r>
              <a:rPr lang="en-US" altLang="zh-CN" sz="6600" dirty="0">
                <a:latin typeface="Arial" panose="020B0604020202020204" pitchFamily="34" charset="0"/>
                <a:ea typeface="微软雅黑" panose="020B0503020204020204" pitchFamily="34" charset="-122"/>
              </a:rPr>
              <a:t>u</a:t>
            </a:r>
            <a:endParaRPr lang="en-US" altLang="zh-CN" sz="6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600" name="Text Box 23"/>
          <p:cNvSpPr txBox="1"/>
          <p:nvPr/>
        </p:nvSpPr>
        <p:spPr>
          <a:xfrm>
            <a:off x="3762375" y="2463800"/>
            <a:ext cx="1458913" cy="11493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62" name="Text Box 22"/>
          <p:cNvSpPr txBox="1"/>
          <p:nvPr/>
        </p:nvSpPr>
        <p:spPr>
          <a:xfrm>
            <a:off x="4410075" y="2625725"/>
            <a:ext cx="83026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63" name="Rectangle 23"/>
          <p:cNvSpPr/>
          <p:nvPr/>
        </p:nvSpPr>
        <p:spPr>
          <a:xfrm>
            <a:off x="6084888" y="2625725"/>
            <a:ext cx="8318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9464" name="Rectangle 24"/>
          <p:cNvSpPr/>
          <p:nvPr/>
        </p:nvSpPr>
        <p:spPr>
          <a:xfrm>
            <a:off x="6948488" y="2517775"/>
            <a:ext cx="1171575" cy="1084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ē</a:t>
            </a:r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i</a:t>
            </a:r>
            <a:endParaRPr lang="en-US" altLang="zh-CN" sz="6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94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94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94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26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946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/>
      <p:bldP spid="189444" grpId="0"/>
      <p:bldP spid="152587" grpId="0"/>
      <p:bldP spid="189450" grpId="0"/>
      <p:bldP spid="189462" grpId="0"/>
      <p:bldP spid="189463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8961" name="TextBox 4"/>
          <p:cNvSpPr txBox="1">
            <a:spLocks noChangeArrowheads="1"/>
          </p:cNvSpPr>
          <p:nvPr/>
        </p:nvSpPr>
        <p:spPr bwMode="auto">
          <a:xfrm>
            <a:off x="6138863" y="357188"/>
            <a:ext cx="1457325" cy="194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endParaRPr kumimoji="0" lang="en-US" altLang="zh-CN" sz="2800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latin typeface="宋体" panose="02010600030101010101" pitchFamily="2" charset="-122"/>
                <a:ea typeface="+mn-ea"/>
                <a:cs typeface="+mn-cs"/>
              </a:rPr>
              <a:t>  </a:t>
            </a:r>
            <a:r>
              <a:rPr kumimoji="0" lang="en-US" altLang="zh-CN" sz="6600" kern="1200" cap="none" spc="0" normalizeH="0" baseline="0" noProof="1">
                <a:latin typeface="+mn-lt"/>
                <a:ea typeface="黑体" panose="02010609060101010101" pitchFamily="49" charset="-122"/>
                <a:cs typeface="+mn-cs"/>
              </a:rPr>
              <a:t>xi</a:t>
            </a:r>
            <a:r>
              <a:rPr kumimoji="0" lang="en-US" altLang="zh-CN" sz="6600" kern="1200" cap="none" spc="0" normalizeH="0" baseline="0" noProof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ū</a:t>
            </a:r>
            <a:r>
              <a:rPr kumimoji="0" lang="en-US" altLang="zh-CN" sz="2800" kern="1200" cap="none" spc="0" normalizeH="0" baseline="0" noProof="1"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zh-CN" altLang="en-US" sz="2800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699" name="TextBox 3"/>
          <p:cNvSpPr txBox="1"/>
          <p:nvPr/>
        </p:nvSpPr>
        <p:spPr>
          <a:xfrm>
            <a:off x="142875" y="1600200"/>
            <a:ext cx="3511550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i u</a:t>
            </a:r>
            <a:r>
              <a:rPr lang="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并列标后，</a:t>
            </a:r>
            <a:endParaRPr lang="" altLang="en-US" sz="3600" dirty="0">
              <a:latin typeface="Arial" panose="020B0604020202020204" pitchFamily="34" charset="0"/>
            </a:endParaRPr>
          </a:p>
        </p:txBody>
      </p:sp>
      <p:sp>
        <p:nvSpPr>
          <p:cNvPr id="157700" name="Text Box 22"/>
          <p:cNvSpPr txBox="1"/>
          <p:nvPr/>
        </p:nvSpPr>
        <p:spPr>
          <a:xfrm>
            <a:off x="4032250" y="1708150"/>
            <a:ext cx="1241425" cy="7889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01" name="Text Box 23"/>
          <p:cNvSpPr txBox="1"/>
          <p:nvPr/>
        </p:nvSpPr>
        <p:spPr>
          <a:xfrm>
            <a:off x="3222625" y="950913"/>
            <a:ext cx="1295400" cy="1389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en-US" altLang="zh-CN" sz="6600" dirty="0">
                <a:latin typeface="Arial" panose="020B0604020202020204" pitchFamily="34" charset="0"/>
                <a:ea typeface="楷体" panose="02010609060101010101" pitchFamily="49" charset="-122"/>
              </a:rPr>
              <a:t>x</a:t>
            </a:r>
            <a:endParaRPr lang="en-US" altLang="zh-CN" sz="6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7702" name="Text Box 25"/>
          <p:cNvSpPr txBox="1"/>
          <p:nvPr/>
        </p:nvSpPr>
        <p:spPr>
          <a:xfrm>
            <a:off x="2844800" y="2374900"/>
            <a:ext cx="1187450" cy="1389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6600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endParaRPr lang="zh-CN" altLang="en-US" sz="6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7703" name="组合 1"/>
          <p:cNvGrpSpPr/>
          <p:nvPr/>
        </p:nvGrpSpPr>
        <p:grpSpPr>
          <a:xfrm>
            <a:off x="1763713" y="141288"/>
            <a:ext cx="4699000" cy="798512"/>
            <a:chOff x="5580063" y="268288"/>
            <a:chExt cx="2665412" cy="1891457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6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7715" name="Text Box 16"/>
            <p:cNvSpPr txBox="1"/>
            <p:nvPr/>
          </p:nvSpPr>
          <p:spPr>
            <a:xfrm>
              <a:off x="5795484" y="773503"/>
              <a:ext cx="104776" cy="1386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7704" name="Text Box 19"/>
          <p:cNvSpPr txBox="1"/>
          <p:nvPr/>
        </p:nvSpPr>
        <p:spPr>
          <a:xfrm>
            <a:off x="2519363" y="14128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标调规律我记牢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7705" name="Text Box 23"/>
          <p:cNvSpPr txBox="1"/>
          <p:nvPr/>
        </p:nvSpPr>
        <p:spPr>
          <a:xfrm>
            <a:off x="4841875" y="950913"/>
            <a:ext cx="1296988" cy="7889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06" name="Text Box 23"/>
          <p:cNvSpPr txBox="1"/>
          <p:nvPr/>
        </p:nvSpPr>
        <p:spPr>
          <a:xfrm>
            <a:off x="7056438" y="1600200"/>
            <a:ext cx="1397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07" name="Rectangle 18"/>
          <p:cNvSpPr/>
          <p:nvPr/>
        </p:nvSpPr>
        <p:spPr>
          <a:xfrm>
            <a:off x="4679950" y="1222375"/>
            <a:ext cx="798513" cy="1085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i</a:t>
            </a:r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ū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7708" name="Text Box 19"/>
          <p:cNvSpPr txBox="1"/>
          <p:nvPr/>
        </p:nvSpPr>
        <p:spPr>
          <a:xfrm>
            <a:off x="3978275" y="1330325"/>
            <a:ext cx="82391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09" name="Rectangle 20"/>
          <p:cNvSpPr/>
          <p:nvPr/>
        </p:nvSpPr>
        <p:spPr>
          <a:xfrm>
            <a:off x="5435600" y="1330325"/>
            <a:ext cx="82391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10" name="Rectangle 21"/>
          <p:cNvSpPr/>
          <p:nvPr/>
        </p:nvSpPr>
        <p:spPr>
          <a:xfrm>
            <a:off x="6138863" y="2625725"/>
            <a:ext cx="1739900" cy="1084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chu</a:t>
            </a:r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ī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7711" name="Rectangle 22"/>
          <p:cNvSpPr/>
          <p:nvPr/>
        </p:nvSpPr>
        <p:spPr>
          <a:xfrm>
            <a:off x="4625975" y="2625725"/>
            <a:ext cx="844550" cy="1084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6600" dirty="0">
                <a:latin typeface="Arial" panose="020B0604020202020204" pitchFamily="34" charset="0"/>
                <a:ea typeface="黑体" panose="02010609060101010101" pitchFamily="49" charset="-122"/>
              </a:rPr>
              <a:t>u</a:t>
            </a:r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ī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7712" name="Text Box 19"/>
          <p:cNvSpPr txBox="1"/>
          <p:nvPr/>
        </p:nvSpPr>
        <p:spPr>
          <a:xfrm>
            <a:off x="3816350" y="2733675"/>
            <a:ext cx="8239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7713" name="Rectangle 20"/>
          <p:cNvSpPr/>
          <p:nvPr/>
        </p:nvSpPr>
        <p:spPr>
          <a:xfrm>
            <a:off x="5381625" y="2733675"/>
            <a:ext cx="83026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8722" name="WordArt 3"/>
          <p:cNvSpPr>
            <a:spLocks noTextEdit="1"/>
          </p:cNvSpPr>
          <p:nvPr/>
        </p:nvSpPr>
        <p:spPr>
          <a:xfrm>
            <a:off x="2303463" y="1600200"/>
            <a:ext cx="4159250" cy="188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 7"/>
          <p:cNvSpPr/>
          <p:nvPr/>
        </p:nvSpPr>
        <p:spPr>
          <a:xfrm>
            <a:off x="779463" y="627063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+mn-cs"/>
              </a:rPr>
              <a:t>读一读，填一填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755650" y="2066925"/>
            <a:ext cx="11509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xu</a:t>
            </a:r>
            <a:r>
              <a:rPr kumimoji="0" lang="en-US" altLang="zh-CN" sz="3600" b="1" kern="1200" cap="none" spc="0" normalizeH="0" baseline="0" noProof="1">
                <a:latin typeface="+mn-lt"/>
                <a:ea typeface="+mn-ea"/>
                <a:cs typeface="+mn-cs"/>
              </a:rPr>
              <a:t>ě</a:t>
            </a:r>
            <a:endParaRPr kumimoji="0" lang="en-US" altLang="zh-CN" sz="36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1557338" y="2066925"/>
            <a:ext cx="7826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13" name="Text Box 21"/>
          <p:cNvSpPr txBox="1">
            <a:spLocks noChangeArrowheads="1"/>
          </p:cNvSpPr>
          <p:nvPr/>
        </p:nvSpPr>
        <p:spPr bwMode="auto">
          <a:xfrm>
            <a:off x="684213" y="2787650"/>
            <a:ext cx="12192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di</a:t>
            </a:r>
            <a:r>
              <a:rPr kumimoji="0" lang="en-US" altLang="zh-CN" sz="3600" b="1" kern="1200" cap="none" spc="0" normalizeH="0" baseline="0" noProof="1">
                <a:latin typeface="+mn-lt"/>
                <a:ea typeface="+mn-ea"/>
                <a:cs typeface="+mn-cs"/>
              </a:rPr>
              <a:t>ū</a:t>
            </a:r>
            <a:endParaRPr kumimoji="0" lang="en-US" altLang="zh-CN" sz="36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0" name="Text Box 23"/>
          <p:cNvSpPr txBox="1"/>
          <p:nvPr/>
        </p:nvSpPr>
        <p:spPr>
          <a:xfrm>
            <a:off x="1763713" y="2139950"/>
            <a:ext cx="1973262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3600" dirty="0">
              <a:latin typeface="Arial" panose="020B0604020202020204" pitchFamily="34" charset="0"/>
            </a:endParaRPr>
          </a:p>
        </p:txBody>
      </p:sp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684213" y="3579813"/>
            <a:ext cx="13176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chuí</a:t>
            </a:r>
            <a:endParaRPr kumimoji="0" lang="en-US" altLang="zh-CN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78" name="Text Box 30"/>
          <p:cNvSpPr txBox="1">
            <a:spLocks noChangeArrowheads="1"/>
          </p:cNvSpPr>
          <p:nvPr/>
        </p:nvSpPr>
        <p:spPr bwMode="auto">
          <a:xfrm>
            <a:off x="1692275" y="3579813"/>
            <a:ext cx="7826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→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4" name="Text Box 18"/>
          <p:cNvSpPr txBox="1">
            <a:spLocks noChangeArrowheads="1"/>
          </p:cNvSpPr>
          <p:nvPr/>
        </p:nvSpPr>
        <p:spPr bwMode="auto">
          <a:xfrm>
            <a:off x="1692275" y="2787650"/>
            <a:ext cx="15970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  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5" name="Text Box 19"/>
          <p:cNvSpPr txBox="1">
            <a:spLocks noChangeArrowheads="1"/>
          </p:cNvSpPr>
          <p:nvPr/>
        </p:nvSpPr>
        <p:spPr bwMode="auto">
          <a:xfrm>
            <a:off x="3348038" y="2066925"/>
            <a:ext cx="16906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</a:t>
            </a:r>
            <a:r>
              <a:rPr kumimoji="0" lang="en-US" altLang="en-US" sz="3600" kern="1200" cap="none" spc="0" normalizeH="0" baseline="0" noProof="1">
                <a:latin typeface="+mn-lt"/>
                <a:ea typeface="+mn-ea"/>
                <a:cs typeface="+mn-cs"/>
              </a:rPr>
              <a:t>ü</a:t>
            </a:r>
            <a:r>
              <a:rPr kumimoji="0" lang="en-US" altLang="zh-CN" sz="3600" b="1" kern="1200" cap="none" spc="0" normalizeH="0" baseline="0" noProof="1">
                <a:latin typeface="+mn-lt"/>
                <a:ea typeface="+mn-ea"/>
                <a:cs typeface="+mn-cs"/>
              </a:rPr>
              <a:t>ě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  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6" name="Rectangle 20"/>
          <p:cNvSpPr>
            <a:spLocks noChangeArrowheads="1"/>
          </p:cNvSpPr>
          <p:nvPr/>
        </p:nvSpPr>
        <p:spPr bwMode="auto">
          <a:xfrm>
            <a:off x="1339850" y="2787650"/>
            <a:ext cx="7826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→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7" name="Text Box 21"/>
          <p:cNvSpPr txBox="1">
            <a:spLocks noChangeArrowheads="1"/>
          </p:cNvSpPr>
          <p:nvPr/>
        </p:nvSpPr>
        <p:spPr bwMode="auto">
          <a:xfrm>
            <a:off x="1835150" y="2066925"/>
            <a:ext cx="14097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x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 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8" name="Text Box 22"/>
          <p:cNvSpPr txBox="1">
            <a:spLocks noChangeArrowheads="1"/>
          </p:cNvSpPr>
          <p:nvPr/>
        </p:nvSpPr>
        <p:spPr bwMode="auto">
          <a:xfrm>
            <a:off x="3348038" y="2787650"/>
            <a:ext cx="187801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i</a:t>
            </a:r>
            <a:r>
              <a:rPr kumimoji="0" lang="en-US" altLang="zh-CN" sz="3600" b="1" kern="1200" cap="none" spc="0" normalizeH="0" baseline="0" noProof="1">
                <a:latin typeface="+mn-lt"/>
                <a:ea typeface="+mn-ea"/>
                <a:cs typeface="+mn-cs"/>
              </a:rPr>
              <a:t>ū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  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9" name="Text Box 24"/>
          <p:cNvSpPr txBox="1">
            <a:spLocks noChangeArrowheads="1"/>
          </p:cNvSpPr>
          <p:nvPr/>
        </p:nvSpPr>
        <p:spPr bwMode="auto">
          <a:xfrm>
            <a:off x="3419475" y="3579813"/>
            <a:ext cx="17859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u</a:t>
            </a:r>
            <a:r>
              <a:rPr kumimoji="0" lang="en-US" altLang="en-US" sz="3600" kern="1200" cap="none" spc="0" normalizeH="0" baseline="0" noProof="1">
                <a:latin typeface="+mn-lt"/>
                <a:ea typeface="+mn-ea"/>
                <a:cs typeface="+mn-cs"/>
              </a:rPr>
              <a:t>í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30" name="Text Box 25"/>
          <p:cNvSpPr txBox="1">
            <a:spLocks noChangeArrowheads="1"/>
          </p:cNvSpPr>
          <p:nvPr/>
        </p:nvSpPr>
        <p:spPr bwMode="auto">
          <a:xfrm>
            <a:off x="1893888" y="3579813"/>
            <a:ext cx="18811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（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ch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 ）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2916238" y="2066925"/>
            <a:ext cx="847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3059113" y="2716213"/>
            <a:ext cx="847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3132138" y="3579813"/>
            <a:ext cx="847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—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35" name="Text Box 27"/>
          <p:cNvSpPr txBox="1">
            <a:spLocks noChangeArrowheads="1"/>
          </p:cNvSpPr>
          <p:nvPr/>
        </p:nvSpPr>
        <p:spPr bwMode="auto">
          <a:xfrm>
            <a:off x="5237163" y="2789238"/>
            <a:ext cx="3006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i u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并列标后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64" name="Text Box 28"/>
          <p:cNvSpPr txBox="1"/>
          <p:nvPr/>
        </p:nvSpPr>
        <p:spPr>
          <a:xfrm>
            <a:off x="4911725" y="3402013"/>
            <a:ext cx="180975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3600" dirty="0">
              <a:latin typeface="Arial" panose="020B0604020202020204" pitchFamily="34" charset="0"/>
            </a:endParaRPr>
          </a:p>
        </p:txBody>
      </p:sp>
      <p:sp>
        <p:nvSpPr>
          <p:cNvPr id="43037" name="Text Box 29"/>
          <p:cNvSpPr txBox="1">
            <a:spLocks noChangeArrowheads="1"/>
          </p:cNvSpPr>
          <p:nvPr/>
        </p:nvSpPr>
        <p:spPr bwMode="auto">
          <a:xfrm>
            <a:off x="5237163" y="3579813"/>
            <a:ext cx="33924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 </a:t>
            </a:r>
            <a:r>
              <a:rPr kumimoji="0" lang="en-US" altLang="zh-CN" sz="3600" kern="1200" cap="none" spc="0" normalizeH="0" baseline="0" noProof="1">
                <a:latin typeface="+mn-lt"/>
                <a:ea typeface="+mn-ea"/>
                <a:cs typeface="+mn-cs"/>
              </a:rPr>
              <a:t>i </a:t>
            </a:r>
            <a:r>
              <a:rPr kumimoji="0" lang="zh-CN" altLang="en-US" sz="3600" kern="1200" cap="none" spc="0" normalizeH="0" baseline="0" noProof="1">
                <a:latin typeface="+mn-lt"/>
                <a:ea typeface="+mn-ea"/>
                <a:cs typeface="+mn-cs"/>
              </a:rPr>
              <a:t>并列标后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0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303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302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7" grpId="0"/>
      <p:bldP spid="51213" grpId="0"/>
      <p:bldP spid="53275" grpId="0"/>
      <p:bldP spid="53278" grpId="0"/>
      <p:bldP spid="43026" grpId="0"/>
      <p:bldP spid="2" grpId="0"/>
      <p:bldP spid="4" grpId="0"/>
      <p:bldP spid="43035" grpId="0"/>
      <p:bldP spid="43037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1794" name="Rectangle 3"/>
          <p:cNvSpPr/>
          <p:nvPr/>
        </p:nvSpPr>
        <p:spPr>
          <a:xfrm>
            <a:off x="468313" y="357188"/>
            <a:ext cx="8229600" cy="3024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endParaRPr lang="" altLang="en-US" sz="32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61795" name="Line 18"/>
          <p:cNvSpPr/>
          <p:nvPr/>
        </p:nvSpPr>
        <p:spPr>
          <a:xfrm>
            <a:off x="2141538" y="3057525"/>
            <a:ext cx="0" cy="12969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7155" name="Rectangle 5"/>
          <p:cNvSpPr>
            <a:spLocks noChangeArrowheads="1"/>
          </p:cNvSpPr>
          <p:nvPr/>
        </p:nvSpPr>
        <p:spPr bwMode="auto">
          <a:xfrm>
            <a:off x="412750" y="1058863"/>
            <a:ext cx="1835150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què(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56" name="Rectangle 6"/>
          <p:cNvSpPr>
            <a:spLocks noChangeArrowheads="1"/>
          </p:cNvSpPr>
          <p:nvPr/>
        </p:nvSpPr>
        <p:spPr bwMode="auto">
          <a:xfrm>
            <a:off x="522288" y="3759200"/>
            <a:ext cx="1620838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xíe(    )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61798" name="Rectangle 9"/>
          <p:cNvSpPr/>
          <p:nvPr/>
        </p:nvSpPr>
        <p:spPr>
          <a:xfrm>
            <a:off x="2087563" y="4475163"/>
            <a:ext cx="1836737" cy="668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endParaRPr lang="" altLang="zh-CN" sz="32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77158" name="Rectangle 17"/>
          <p:cNvSpPr>
            <a:spLocks noChangeArrowheads="1"/>
          </p:cNvSpPr>
          <p:nvPr/>
        </p:nvSpPr>
        <p:spPr bwMode="auto">
          <a:xfrm>
            <a:off x="522288" y="3057525"/>
            <a:ext cx="14589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xié(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59" name="Rectangle 18"/>
          <p:cNvSpPr>
            <a:spLocks noChangeArrowheads="1"/>
          </p:cNvSpPr>
          <p:nvPr/>
        </p:nvSpPr>
        <p:spPr bwMode="auto">
          <a:xfrm>
            <a:off x="522288" y="1762125"/>
            <a:ext cx="1727200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qùe(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0" name="Rectangle 19"/>
          <p:cNvSpPr>
            <a:spLocks noChangeArrowheads="1"/>
          </p:cNvSpPr>
          <p:nvPr/>
        </p:nvSpPr>
        <p:spPr bwMode="auto">
          <a:xfrm>
            <a:off x="4140200" y="1654175"/>
            <a:ext cx="1673225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b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ɑ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í(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1" name="Rectangle 20"/>
          <p:cNvSpPr>
            <a:spLocks noChangeArrowheads="1"/>
          </p:cNvSpPr>
          <p:nvPr/>
        </p:nvSpPr>
        <p:spPr bwMode="auto">
          <a:xfrm>
            <a:off x="4086225" y="1004888"/>
            <a:ext cx="1673225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b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á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i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2" name="Rectangle 21"/>
          <p:cNvSpPr>
            <a:spLocks noChangeArrowheads="1"/>
          </p:cNvSpPr>
          <p:nvPr/>
        </p:nvSpPr>
        <p:spPr bwMode="auto">
          <a:xfrm>
            <a:off x="6138863" y="1762125"/>
            <a:ext cx="1835150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zhuō(    )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3" name="Rectangle 22"/>
          <p:cNvSpPr>
            <a:spLocks noChangeArrowheads="1"/>
          </p:cNvSpPr>
          <p:nvPr/>
        </p:nvSpPr>
        <p:spPr bwMode="auto">
          <a:xfrm>
            <a:off x="5976938" y="1058863"/>
            <a:ext cx="2105025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zhúo(    )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4" name="Rectangle 23"/>
          <p:cNvSpPr>
            <a:spLocks noChangeArrowheads="1"/>
          </p:cNvSpPr>
          <p:nvPr/>
        </p:nvSpPr>
        <p:spPr bwMode="auto">
          <a:xfrm>
            <a:off x="1979613" y="1708150"/>
            <a:ext cx="1835150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  leí(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5" name="Rectangle 24"/>
          <p:cNvSpPr>
            <a:spLocks noChangeArrowheads="1"/>
          </p:cNvSpPr>
          <p:nvPr/>
        </p:nvSpPr>
        <p:spPr bwMode="auto">
          <a:xfrm>
            <a:off x="2303463" y="1112838"/>
            <a:ext cx="1835150" cy="595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léi(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6" name="Rectangle 40"/>
          <p:cNvSpPr>
            <a:spLocks noChangeArrowheads="1"/>
          </p:cNvSpPr>
          <p:nvPr/>
        </p:nvSpPr>
        <p:spPr bwMode="auto">
          <a:xfrm>
            <a:off x="2195513" y="3111500"/>
            <a:ext cx="1836738" cy="54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shǔi(    )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8" name="Rectangle 42"/>
          <p:cNvSpPr>
            <a:spLocks noChangeArrowheads="1"/>
          </p:cNvSpPr>
          <p:nvPr/>
        </p:nvSpPr>
        <p:spPr bwMode="auto">
          <a:xfrm>
            <a:off x="2087563" y="3651250"/>
            <a:ext cx="2322513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 shuǐ(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69" name="Rectangle 43"/>
          <p:cNvSpPr>
            <a:spLocks noChangeArrowheads="1"/>
          </p:cNvSpPr>
          <p:nvPr/>
        </p:nvSpPr>
        <p:spPr bwMode="auto">
          <a:xfrm>
            <a:off x="4302125" y="2949575"/>
            <a:ext cx="1836738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70" name="Rectangle 44"/>
          <p:cNvSpPr>
            <a:spLocks noChangeArrowheads="1"/>
          </p:cNvSpPr>
          <p:nvPr/>
        </p:nvSpPr>
        <p:spPr bwMode="auto">
          <a:xfrm>
            <a:off x="4302125" y="3814763"/>
            <a:ext cx="1728788" cy="473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níu(    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7171" name="Rectangle 45"/>
          <p:cNvSpPr>
            <a:spLocks noChangeArrowheads="1"/>
          </p:cNvSpPr>
          <p:nvPr/>
        </p:nvSpPr>
        <p:spPr bwMode="auto">
          <a:xfrm>
            <a:off x="4356100" y="3111500"/>
            <a:ext cx="1620838" cy="43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niú (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  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)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61812" name="Rectangle 46"/>
          <p:cNvSpPr/>
          <p:nvPr/>
        </p:nvSpPr>
        <p:spPr>
          <a:xfrm>
            <a:off x="6138863" y="3057525"/>
            <a:ext cx="2559050" cy="4333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3200" dirty="0">
                <a:latin typeface="汉语拼音" pitchFamily="34" charset="0"/>
                <a:cs typeface="汉语拼音" pitchFamily="34" charset="0"/>
              </a:rPr>
              <a:t>h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ǔɑ</a:t>
            </a:r>
            <a:r>
              <a:rPr lang="en-US" altLang="zh-CN" sz="3200" dirty="0">
                <a:latin typeface="汉语拼音" pitchFamily="34" charset="0"/>
                <a:cs typeface="汉语拼音" pitchFamily="34" charset="0"/>
              </a:rPr>
              <a:t>n(    )</a:t>
            </a:r>
            <a:endParaRPr lang="en-US" altLang="zh-CN" sz="3200" dirty="0">
              <a:latin typeface="汉语拼音" pitchFamily="34" charset="0"/>
              <a:cs typeface="汉语拼音" pitchFamily="34" charset="0"/>
            </a:endParaRPr>
          </a:p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endParaRPr lang="en-US" altLang="zh-CN" sz="32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77173" name="Rectangle 47"/>
          <p:cNvSpPr>
            <a:spLocks noChangeArrowheads="1"/>
          </p:cNvSpPr>
          <p:nvPr/>
        </p:nvSpPr>
        <p:spPr bwMode="auto">
          <a:xfrm>
            <a:off x="6030913" y="3705225"/>
            <a:ext cx="2051050" cy="43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hu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ǎ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n(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  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 )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61814" name="Line 18"/>
          <p:cNvSpPr/>
          <p:nvPr/>
        </p:nvSpPr>
        <p:spPr>
          <a:xfrm>
            <a:off x="4140200" y="3057525"/>
            <a:ext cx="0" cy="12969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1815" name="Line 18"/>
          <p:cNvSpPr/>
          <p:nvPr/>
        </p:nvSpPr>
        <p:spPr>
          <a:xfrm>
            <a:off x="5921375" y="3057525"/>
            <a:ext cx="0" cy="12969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1816" name="Line 18"/>
          <p:cNvSpPr/>
          <p:nvPr/>
        </p:nvSpPr>
        <p:spPr>
          <a:xfrm>
            <a:off x="2195513" y="1166813"/>
            <a:ext cx="0" cy="12969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1817" name="Line 18"/>
          <p:cNvSpPr/>
          <p:nvPr/>
        </p:nvSpPr>
        <p:spPr>
          <a:xfrm>
            <a:off x="3978275" y="1112838"/>
            <a:ext cx="0" cy="12969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1818" name="Line 18"/>
          <p:cNvSpPr/>
          <p:nvPr/>
        </p:nvSpPr>
        <p:spPr>
          <a:xfrm>
            <a:off x="5921375" y="1112838"/>
            <a:ext cx="0" cy="12969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1819" name="组合 1"/>
          <p:cNvGrpSpPr/>
          <p:nvPr/>
        </p:nvGrpSpPr>
        <p:grpSpPr>
          <a:xfrm>
            <a:off x="2519363" y="0"/>
            <a:ext cx="3240087" cy="836613"/>
            <a:chOff x="5580063" y="268288"/>
            <a:chExt cx="2665412" cy="16748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60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1830" name="Text Box 16"/>
            <p:cNvSpPr txBox="1"/>
            <p:nvPr/>
          </p:nvSpPr>
          <p:spPr>
            <a:xfrm>
              <a:off x="5795569" y="773262"/>
              <a:ext cx="131262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1820" name="Text Box 31"/>
          <p:cNvSpPr txBox="1"/>
          <p:nvPr/>
        </p:nvSpPr>
        <p:spPr>
          <a:xfrm>
            <a:off x="3308350" y="112713"/>
            <a:ext cx="1677988" cy="5318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3000" b="1" dirty="0">
                <a:latin typeface="汉语拼音" pitchFamily="34" charset="0"/>
                <a:ea typeface="微软雅黑" panose="020B0503020204020204" pitchFamily="34" charset="-122"/>
              </a:rPr>
              <a:t>火眼金睛</a:t>
            </a:r>
            <a:endParaRPr lang="zh-CN" altLang="en-US" sz="3000" b="1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14450" y="944563"/>
            <a:ext cx="569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97188" y="1000125"/>
            <a:ext cx="569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32363" y="987425"/>
            <a:ext cx="5683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70738" y="1628775"/>
            <a:ext cx="569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52538" y="2973388"/>
            <a:ext cx="5683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21038" y="3543300"/>
            <a:ext cx="569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60963" y="3016250"/>
            <a:ext cx="569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83438" y="3622675"/>
            <a:ext cx="569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" altLang="en-US" sz="4000" dirty="0">
                <a:solidFill>
                  <a:srgbClr val="FF0000"/>
                </a:solidFill>
                <a:latin typeface="汉语拼音" pitchFamily="34" charset="0"/>
                <a:cs typeface="汉语拼音" pitchFamily="34" charset="0"/>
              </a:rPr>
              <a:t>√</a:t>
            </a:r>
            <a:endParaRPr lang="zh-CN" altLang="en-US" dirty="0">
              <a:solidFill>
                <a:srgbClr val="FF0000"/>
              </a:solidFill>
              <a:latin typeface="汉语拼音" pitchFamily="34" charset="0"/>
              <a:ea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2818" name="Text Box 4"/>
          <p:cNvSpPr txBox="1"/>
          <p:nvPr/>
        </p:nvSpPr>
        <p:spPr>
          <a:xfrm>
            <a:off x="0" y="39688"/>
            <a:ext cx="1476375" cy="284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2819" name="Text Box 5"/>
          <p:cNvSpPr txBox="1"/>
          <p:nvPr/>
        </p:nvSpPr>
        <p:spPr>
          <a:xfrm>
            <a:off x="304800" y="0"/>
            <a:ext cx="1655763" cy="284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2820" name="Text Box 10"/>
          <p:cNvSpPr txBox="1"/>
          <p:nvPr/>
        </p:nvSpPr>
        <p:spPr>
          <a:xfrm>
            <a:off x="684213" y="1563688"/>
            <a:ext cx="2232025" cy="284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2821" name="Text Box 17"/>
          <p:cNvSpPr txBox="1"/>
          <p:nvPr/>
        </p:nvSpPr>
        <p:spPr>
          <a:xfrm>
            <a:off x="7308850" y="3651250"/>
            <a:ext cx="1511300" cy="284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2822" name="Text Box 20"/>
          <p:cNvSpPr txBox="1"/>
          <p:nvPr/>
        </p:nvSpPr>
        <p:spPr>
          <a:xfrm>
            <a:off x="250825" y="411163"/>
            <a:ext cx="1584325" cy="284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2823" name="Text Box 20"/>
          <p:cNvSpPr txBox="1"/>
          <p:nvPr/>
        </p:nvSpPr>
        <p:spPr>
          <a:xfrm>
            <a:off x="1239838" y="1335088"/>
            <a:ext cx="138112" cy="28416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en-US" sz="1400" dirty="0">
              <a:latin typeface="Arial" panose="020B0604020202020204" pitchFamily="34" charset="0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142875" y="735013"/>
            <a:ext cx="4165600" cy="1620838"/>
          </a:xfrm>
          <a:prstGeom prst="cloudCallout">
            <a:avLst>
              <a:gd name="adj1" fmla="val 44110"/>
              <a:gd name="adj2" fmla="val 62677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282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2895600"/>
            <a:ext cx="1565275" cy="184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26" name="WordArt 21"/>
          <p:cNvSpPr>
            <a:spLocks noTextEdit="1"/>
          </p:cNvSpPr>
          <p:nvPr/>
        </p:nvSpPr>
        <p:spPr>
          <a:xfrm>
            <a:off x="722313" y="819150"/>
            <a:ext cx="3200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我们一起复习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3675063" y="2354263"/>
            <a:ext cx="4448175" cy="1982788"/>
          </a:xfrm>
          <a:prstGeom prst="round2DiagRect">
            <a:avLst/>
          </a:prstGeom>
          <a:solidFill>
            <a:srgbClr val="FFC000"/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二三单元字词部分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3"/>
          <p:cNvSpPr txBox="1"/>
          <p:nvPr/>
        </p:nvSpPr>
        <p:spPr>
          <a:xfrm>
            <a:off x="15335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24579" name="WordArt 2"/>
          <p:cNvSpPr>
            <a:spLocks noTextEdit="1"/>
          </p:cNvSpPr>
          <p:nvPr/>
        </p:nvSpPr>
        <p:spPr>
          <a:xfrm>
            <a:off x="5040313" y="1122363"/>
            <a:ext cx="1990725" cy="277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1357313"/>
            <a:ext cx="2336800" cy="253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5" name="Text Box 11"/>
          <p:cNvSpPr txBox="1"/>
          <p:nvPr/>
        </p:nvSpPr>
        <p:spPr>
          <a:xfrm>
            <a:off x="861282" y="987618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爸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1944481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妈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027156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马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192506" y="98761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不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275181" y="99714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画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357856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打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864457" y="2314133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棋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938131" y="23236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鸡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27156" y="233318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字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09831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土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6" name="云形标注 75"/>
          <p:cNvSpPr/>
          <p:nvPr/>
        </p:nvSpPr>
        <p:spPr>
          <a:xfrm>
            <a:off x="5584825" y="2132013"/>
            <a:ext cx="3149600" cy="1019175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你能把这些生字都读正确吗？</a:t>
            </a:r>
            <a:endParaRPr kumimoji="0" lang="zh-CN" altLang="en-US" sz="21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+mn-ea"/>
              <a:cs typeface="汉语拼音" pitchFamily="34" charset="0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4106656" y="233318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词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864457" y="3803208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语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1938131" y="3790349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句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3027156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子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4106656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桌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5192506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纸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6272165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文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7358015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数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59531" y="155890"/>
            <a:ext cx="1884998" cy="399636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会认的字</a:t>
              </a:r>
              <a:endParaRPr kumimoji="0" lang="en-US" altLang="zh-CN" sz="21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8742" name="文本框 17"/>
          <p:cNvSpPr txBox="1"/>
          <p:nvPr/>
        </p:nvSpPr>
        <p:spPr>
          <a:xfrm>
            <a:off x="992188" y="550863"/>
            <a:ext cx="7874000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b</a:t>
            </a:r>
            <a:r>
              <a:rPr lang="en-US" altLang="zh-CN" sz="2400" dirty="0">
                <a:latin typeface="汉语拼音" pitchFamily="34" charset="0"/>
                <a:ea typeface="汉语拼音" pitchFamily="34" charset="0"/>
              </a:rPr>
              <a:t>à</a:t>
            </a:r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        mā         mǎ         tǔ        bù       hu</a:t>
            </a:r>
            <a:r>
              <a:rPr lang="en-US" altLang="zh-CN" sz="2400" dirty="0">
                <a:latin typeface="汉语拼音" pitchFamily="34" charset="0"/>
                <a:ea typeface="汉语拼音" pitchFamily="34" charset="0"/>
              </a:rPr>
              <a:t>à</a:t>
            </a:r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       dǎ  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58743" name="文本框 18"/>
          <p:cNvSpPr txBox="1"/>
          <p:nvPr/>
        </p:nvSpPr>
        <p:spPr>
          <a:xfrm>
            <a:off x="860425" y="1876425"/>
            <a:ext cx="787400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qí             jī          zì          cí 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58744" name="文本框 19"/>
          <p:cNvSpPr txBox="1"/>
          <p:nvPr/>
        </p:nvSpPr>
        <p:spPr>
          <a:xfrm>
            <a:off x="860425" y="3384550"/>
            <a:ext cx="7874000" cy="439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yǔ            jù          zǐ        zhuō     zhǐ       wén       shù   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58742" grpId="0"/>
      <p:bldP spid="158743" grpId="0"/>
      <p:bldP spid="158744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5" name="Text Box 11"/>
          <p:cNvSpPr txBox="1"/>
          <p:nvPr/>
        </p:nvSpPr>
        <p:spPr>
          <a:xfrm>
            <a:off x="766825" y="987618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1850024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音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2932699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乐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098049" y="98761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奶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179512" y="3822258"/>
            <a:ext cx="931544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770000" y="2314133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843674" y="23236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2932699" y="233318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台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015374" y="100666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妹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4012199" y="233318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1259632" y="3803208"/>
            <a:ext cx="932069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草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2333306" y="3790349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家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3422331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4493552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车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5579402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路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6659061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灯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7744911" y="3822258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-34926" y="277615"/>
            <a:ext cx="1884998" cy="399636"/>
            <a:chOff x="458" y="988"/>
            <a:chExt cx="4134" cy="9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文本框 14">
              <a:hlinkClick r:id="rId2" action="ppaction://hlinkfile"/>
            </p:cNvPr>
            <p:cNvSpPr txBox="1"/>
            <p:nvPr/>
          </p:nvSpPr>
          <p:spPr>
            <a:xfrm>
              <a:off x="458" y="1005"/>
              <a:ext cx="3688" cy="93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会认的字</a:t>
              </a:r>
              <a:endParaRPr kumimoji="0" lang="en-US" altLang="zh-CN" sz="21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Text Box 11"/>
          <p:cNvSpPr txBox="1"/>
          <p:nvPr/>
        </p:nvSpPr>
        <p:spPr>
          <a:xfrm>
            <a:off x="5098049" y="2333183"/>
            <a:ext cx="931545" cy="8377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儿</a:t>
            </a:r>
            <a:endParaRPr kumimoji="0" lang="zh-CN" altLang="en-US" sz="5000" b="1" i="0" u="none" strike="noStrike" kern="1200" cap="none" spc="0" normalizeH="0" baseline="0" noProof="1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9767" name="文本框 17"/>
          <p:cNvSpPr txBox="1"/>
          <p:nvPr/>
        </p:nvSpPr>
        <p:spPr>
          <a:xfrm>
            <a:off x="741363" y="550863"/>
            <a:ext cx="6521450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xué         yīn       yuè      mèi       nǎi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59768" name="文本框 18"/>
          <p:cNvSpPr txBox="1"/>
          <p:nvPr/>
        </p:nvSpPr>
        <p:spPr>
          <a:xfrm>
            <a:off x="828675" y="1851025"/>
            <a:ext cx="8847138" cy="43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xiǎo      qiáo       tái       xuě        ér 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59769" name="文本框 20"/>
          <p:cNvSpPr txBox="1"/>
          <p:nvPr/>
        </p:nvSpPr>
        <p:spPr>
          <a:xfrm>
            <a:off x="334963" y="3344863"/>
            <a:ext cx="884555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bái       cǎo      jiā         shì       chē        lù       dēng    zǒu</a:t>
            </a:r>
            <a:endParaRPr lang="en-US" altLang="zh-CN" sz="2400" dirty="0">
              <a:latin typeface="汉语拼音" pitchFamily="34" charset="0"/>
              <a:ea typeface="汉语拼音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67" grpId="0"/>
      <p:bldP spid="159768" grpId="0"/>
      <p:bldP spid="159769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5890" name="文本框 1"/>
          <p:cNvSpPr txBox="1"/>
          <p:nvPr/>
        </p:nvSpPr>
        <p:spPr>
          <a:xfrm>
            <a:off x="581025" y="306388"/>
            <a:ext cx="7623175" cy="2286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我会读轻声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“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爸爸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”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的读音是</a:t>
            </a: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bà ba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。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“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妈妈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”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的读音是</a:t>
            </a:r>
            <a:r>
              <a:rPr lang="zh-CN" altLang="en-US" sz="3600" dirty="0">
                <a:latin typeface="汉语拼音" pitchFamily="34" charset="0"/>
                <a:ea typeface="楷体" panose="02010609060101010101" pitchFamily="49" charset="-122"/>
              </a:rPr>
              <a:t>mā ma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，第二个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“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爸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”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、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“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妈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”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读轻声</a:t>
            </a:r>
            <a:r>
              <a:rPr lang="en-US" altLang="zh-CN" sz="3600" dirty="0">
                <a:latin typeface="汉语拼音" pitchFamily="34" charset="0"/>
                <a:cs typeface="汉语拼音" pitchFamily="34" charset="0"/>
              </a:rPr>
              <a:t>,</a:t>
            </a:r>
            <a:r>
              <a:rPr lang="zh-CN" altLang="en-US" sz="3600" dirty="0">
                <a:latin typeface="汉语拼音" pitchFamily="34" charset="0"/>
                <a:cs typeface="汉语拼音" pitchFamily="34" charset="0"/>
              </a:rPr>
              <a:t>要读得轻而短，在拼写时不标调。</a:t>
            </a:r>
            <a:endParaRPr lang="zh-CN" altLang="en-US" sz="3200" dirty="0">
              <a:latin typeface="汉语拼音" pitchFamily="34" charset="0"/>
              <a:ea typeface="汉语拼音" pitchFamily="34" charset="0"/>
            </a:endParaRPr>
          </a:p>
        </p:txBody>
      </p:sp>
      <p:pic>
        <p:nvPicPr>
          <p:cNvPr id="16589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144838"/>
            <a:ext cx="2665413" cy="18589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6914" name="WordArt 13" descr="白色大理石"/>
          <p:cNvSpPr>
            <a:spLocks noTextEdit="1"/>
          </p:cNvSpPr>
          <p:nvPr/>
        </p:nvSpPr>
        <p:spPr>
          <a:xfrm>
            <a:off x="2411413" y="1492250"/>
            <a:ext cx="4114800" cy="173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208"/>
              </a:avLst>
            </a:prstTxWarp>
            <a:normAutofit/>
          </a:bodyPr>
          <a:p>
            <a:pPr algn="ctr"/>
            <a:r>
              <a:rPr lang="zh-CN" altLang="en-US" sz="7200" b="1">
                <a:ln w="19050" cap="flat" cmpd="sng">
                  <a:solidFill>
                    <a:srgbClr val="FEFEF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E68422"/>
                </a:solidFill>
                <a:effectLst>
                  <a:outerShdw dist="50800" dir="7500014" algn="tl" rotWithShape="0">
                    <a:srgbClr val="000000">
                      <a:alpha val="34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综合练习</a:t>
            </a:r>
            <a:endParaRPr lang="zh-CN" altLang="en-US" sz="7200" b="1">
              <a:ln w="19050" cap="flat" cmpd="sng">
                <a:solidFill>
                  <a:srgbClr val="FEFEFE"/>
                </a:solidFill>
                <a:prstDash val="solid"/>
                <a:headEnd type="none" w="med" len="med"/>
                <a:tailEnd type="none" w="med" len="med"/>
              </a:ln>
              <a:solidFill>
                <a:srgbClr val="E68422"/>
              </a:solidFill>
              <a:effectLst>
                <a:outerShdw dist="50800" dir="7500014" algn="tl" rotWithShape="0">
                  <a:srgbClr val="000000">
                    <a:alpha val="34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7938" name="组合 1"/>
          <p:cNvGrpSpPr/>
          <p:nvPr/>
        </p:nvGrpSpPr>
        <p:grpSpPr>
          <a:xfrm>
            <a:off x="2411413" y="249238"/>
            <a:ext cx="4699000" cy="836612"/>
            <a:chOff x="5580063" y="268288"/>
            <a:chExt cx="2665412" cy="167241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57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7949" name="Text Box 16"/>
            <p:cNvSpPr txBox="1"/>
            <p:nvPr/>
          </p:nvSpPr>
          <p:spPr>
            <a:xfrm>
              <a:off x="5795484" y="772523"/>
              <a:ext cx="104776" cy="1168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43016" name="文本框 4"/>
          <p:cNvSpPr txBox="1">
            <a:spLocks noChangeArrowheads="1"/>
          </p:cNvSpPr>
          <p:nvPr/>
        </p:nvSpPr>
        <p:spPr bwMode="auto">
          <a:xfrm>
            <a:off x="539750" y="1347788"/>
            <a:ext cx="1800225" cy="560388"/>
          </a:xfrm>
          <a:prstGeom prst="rect">
            <a:avLst/>
          </a:prstGeom>
          <a:solidFill>
            <a:srgbClr val="2D8AE7"/>
          </a:solidFill>
          <a:ln w="38100" algn="ctr">
            <a:solidFill>
              <a:schemeClr val="bg1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solidFill>
                  <a:srgbClr val="FFFFFF"/>
                </a:solidFill>
                <a:latin typeface="+mn-lt"/>
                <a:ea typeface="+mn-ea"/>
                <a:cs typeface="+mn-cs"/>
                <a:sym typeface="+mn-ea"/>
              </a:rPr>
              <a:t>z——zh</a:t>
            </a:r>
            <a:endParaRPr kumimoji="0" lang="zh-CN" altLang="en-US" sz="3200" kern="1200" cap="none" spc="0" normalizeH="0" baseline="0" noProof="1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7" name="文本框 1"/>
          <p:cNvSpPr txBox="1"/>
          <p:nvPr/>
        </p:nvSpPr>
        <p:spPr>
          <a:xfrm>
            <a:off x="468313" y="2355850"/>
            <a:ext cx="1938337" cy="2062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8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z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ì  mǔ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8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zh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ī  </a:t>
            </a:r>
            <a:r>
              <a:rPr lang="en-US" altLang="zh-CN" sz="3600" b="1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zh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ū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3028950" y="1347788"/>
            <a:ext cx="1584325" cy="560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c——ch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9" name="文本框 2"/>
          <p:cNvSpPr txBox="1"/>
          <p:nvPr/>
        </p:nvSpPr>
        <p:spPr>
          <a:xfrm>
            <a:off x="2771775" y="2427288"/>
            <a:ext cx="1938338" cy="2062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8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c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ā bō li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80000"/>
              </a:lnSpc>
              <a:buNone/>
            </a:pP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y</a:t>
            </a: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á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ch</a:t>
            </a:r>
            <a:r>
              <a:rPr lang="en-US" altLang="zh-CN" sz="3600" dirty="0">
                <a:latin typeface="汉语拼音" pitchFamily="34" charset="0"/>
                <a:ea typeface="微软雅黑" panose="020B0503020204020204" pitchFamily="34" charset="-122"/>
              </a:rPr>
              <a:t>ǐ</a:t>
            </a:r>
            <a:endParaRPr lang="en-US" altLang="zh-CN" sz="36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5551488" y="1347788"/>
            <a:ext cx="1582738" cy="560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s——sh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21" name="文本框 3"/>
          <p:cNvSpPr txBox="1">
            <a:spLocks noChangeArrowheads="1"/>
          </p:cNvSpPr>
          <p:nvPr/>
        </p:nvSpPr>
        <p:spPr bwMode="auto">
          <a:xfrm>
            <a:off x="5286375" y="2428875"/>
            <a:ext cx="1938338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</a:rPr>
              <a:t>s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ù  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</a:rPr>
              <a:t>sh</a:t>
            </a: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è</a:t>
            </a:r>
            <a:endParaRPr kumimoji="0" lang="en-US" altLang="zh-CN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pPr marR="0" algn="ctr" defTabSz="914400" fontAlgn="auto">
              <a:lnSpc>
                <a:spcPct val="180000"/>
              </a:lnSpc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dú  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</a:rPr>
              <a:t>sh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ū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67945" name="Line 18"/>
          <p:cNvSpPr/>
          <p:nvPr/>
        </p:nvSpPr>
        <p:spPr>
          <a:xfrm flipH="1">
            <a:off x="2573338" y="1166813"/>
            <a:ext cx="0" cy="31686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7946" name="Line 22"/>
          <p:cNvSpPr/>
          <p:nvPr/>
        </p:nvSpPr>
        <p:spPr>
          <a:xfrm flipH="1">
            <a:off x="4932363" y="1203325"/>
            <a:ext cx="0" cy="324167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7947" name="Text Box 13"/>
          <p:cNvSpPr txBox="1"/>
          <p:nvPr/>
        </p:nvSpPr>
        <p:spPr>
          <a:xfrm>
            <a:off x="2951163" y="411163"/>
            <a:ext cx="33512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认一认，读一读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7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9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021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bldLvl="0" animBg="1"/>
      <p:bldP spid="12" grpId="0" bldLvl="0" animBg="1"/>
      <p:bldP spid="16" grpId="0" bldLvl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9986" name="组合 1"/>
          <p:cNvGrpSpPr/>
          <p:nvPr/>
        </p:nvGrpSpPr>
        <p:grpSpPr>
          <a:xfrm>
            <a:off x="2789238" y="141288"/>
            <a:ext cx="4321175" cy="931862"/>
            <a:chOff x="5580063" y="268288"/>
            <a:chExt cx="2665412" cy="1648845"/>
          </a:xfrm>
        </p:grpSpPr>
        <p:sp>
          <p:nvSpPr>
            <p:cNvPr id="170001" name="云形标注 17"/>
            <p:cNvSpPr/>
            <p:nvPr/>
          </p:nvSpPr>
          <p:spPr>
            <a:xfrm>
              <a:off x="5580063" y="268288"/>
              <a:ext cx="2665412" cy="1513269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>
                    <a:alpha val="100000"/>
                  </a:srgbClr>
                </a:gs>
                <a:gs pos="35001">
                  <a:srgbClr val="BBEFFF">
                    <a:alpha val="100000"/>
                  </a:srgbClr>
                </a:gs>
                <a:gs pos="100000">
                  <a:srgbClr val="E4F9FF">
                    <a:alpha val="100000"/>
                  </a:srgbClr>
                </a:gs>
              </a:gsLst>
              <a:lin ang="16200000" scaled="1"/>
              <a:tileRect/>
            </a:gradFill>
            <a:ln w="9525" cap="flat" cmpd="sng">
              <a:solidFill>
                <a:srgbClr val="46AAC5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 anchorCtr="0"/>
            <a:p>
              <a:pPr algn="ctr">
                <a:buNone/>
              </a:pPr>
              <a:endParaRPr lang="zh-CN" altLang="en-US" sz="3600" dirty="0">
                <a:solidFill>
                  <a:srgbClr val="0033CC"/>
                </a:solidFill>
                <a:latin typeface="汉语拼音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0002" name="Text Box 16"/>
            <p:cNvSpPr txBox="1"/>
            <p:nvPr/>
          </p:nvSpPr>
          <p:spPr>
            <a:xfrm>
              <a:off x="5790593" y="773647"/>
              <a:ext cx="113957" cy="1143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None/>
              </a:pPr>
              <a:endParaRPr lang="zh-CN" altLang="en-US" sz="3600" dirty="0">
                <a:latin typeface="汉语拼音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9987" name="Text Box 5"/>
          <p:cNvSpPr txBox="1"/>
          <p:nvPr/>
        </p:nvSpPr>
        <p:spPr>
          <a:xfrm>
            <a:off x="684213" y="3219450"/>
            <a:ext cx="139700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endParaRPr lang="zh-CN" altLang="en-US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4" name="Text Box 16"/>
          <p:cNvSpPr txBox="1"/>
          <p:nvPr/>
        </p:nvSpPr>
        <p:spPr>
          <a:xfrm>
            <a:off x="844550" y="1438275"/>
            <a:ext cx="10271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cǎo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5" name="Rectangle 7"/>
          <p:cNvSpPr/>
          <p:nvPr/>
        </p:nvSpPr>
        <p:spPr>
          <a:xfrm>
            <a:off x="1871663" y="1438275"/>
            <a:ext cx="1319212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c</a:t>
            </a:r>
            <a:r>
              <a:rPr lang="zh-CN" altLang="en-US" sz="3600" dirty="0">
                <a:latin typeface="汉语拼音" pitchFamily="34" charset="0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6" name="Text Box 16"/>
          <p:cNvSpPr txBox="1"/>
          <p:nvPr/>
        </p:nvSpPr>
        <p:spPr>
          <a:xfrm>
            <a:off x="4194175" y="1492250"/>
            <a:ext cx="10271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huí 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7" name="Text Box 16"/>
          <p:cNvSpPr txBox="1"/>
          <p:nvPr/>
        </p:nvSpPr>
        <p:spPr>
          <a:xfrm>
            <a:off x="5489575" y="1492250"/>
            <a:ext cx="1349375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( h ) 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8" name="Text Box 16"/>
          <p:cNvSpPr txBox="1"/>
          <p:nvPr/>
        </p:nvSpPr>
        <p:spPr>
          <a:xfrm>
            <a:off x="3978275" y="3597275"/>
            <a:ext cx="19446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  zhuō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19" name="Text Box 16"/>
          <p:cNvSpPr txBox="1"/>
          <p:nvPr/>
        </p:nvSpPr>
        <p:spPr>
          <a:xfrm>
            <a:off x="5303838" y="3597275"/>
            <a:ext cx="14017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  (zh)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0" name="Text Box 16"/>
          <p:cNvSpPr txBox="1"/>
          <p:nvPr/>
        </p:nvSpPr>
        <p:spPr>
          <a:xfrm>
            <a:off x="846138" y="2679700"/>
            <a:ext cx="1457325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ruì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1" name="Text Box 16"/>
          <p:cNvSpPr txBox="1"/>
          <p:nvPr/>
        </p:nvSpPr>
        <p:spPr>
          <a:xfrm>
            <a:off x="2249488" y="2625725"/>
            <a:ext cx="10271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(r)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2" name="Text Box 16"/>
          <p:cNvSpPr txBox="1"/>
          <p:nvPr/>
        </p:nvSpPr>
        <p:spPr>
          <a:xfrm>
            <a:off x="4027488" y="2597150"/>
            <a:ext cx="1619250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xióng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3" name="Text Box 16"/>
          <p:cNvSpPr txBox="1"/>
          <p:nvPr/>
        </p:nvSpPr>
        <p:spPr>
          <a:xfrm>
            <a:off x="5678488" y="2527300"/>
            <a:ext cx="10271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(x)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4" name="Text Box 16"/>
          <p:cNvSpPr txBox="1"/>
          <p:nvPr/>
        </p:nvSpPr>
        <p:spPr>
          <a:xfrm>
            <a:off x="684213" y="3597275"/>
            <a:ext cx="15668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 yǎng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6625" name="Text Box 16"/>
          <p:cNvSpPr txBox="1"/>
          <p:nvPr/>
        </p:nvSpPr>
        <p:spPr>
          <a:xfrm>
            <a:off x="2303463" y="3597275"/>
            <a:ext cx="10271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黑体" panose="02010609060101010101" pitchFamily="49" charset="-122"/>
              </a:rPr>
              <a:t> (y) 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70000" name="Text Box 18"/>
          <p:cNvSpPr txBox="1"/>
          <p:nvPr/>
        </p:nvSpPr>
        <p:spPr>
          <a:xfrm>
            <a:off x="3816350" y="249238"/>
            <a:ext cx="2041525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zh-CN" altLang="en-US" sz="3600" dirty="0">
                <a:latin typeface="汉语拼音" pitchFamily="34" charset="0"/>
                <a:ea typeface="黑体" panose="02010609060101010101" pitchFamily="49" charset="-122"/>
              </a:rPr>
              <a:t>找声母</a:t>
            </a:r>
            <a:endParaRPr lang="zh-CN" altLang="en-US" sz="3600" dirty="0">
              <a:latin typeface="汉语拼音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1966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66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66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9661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66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966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66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966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66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66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966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661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19661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/>
      <p:bldP spid="196615" grpId="0" build="allAtOnce"/>
      <p:bldP spid="196617" grpId="0" build="allAtOnce"/>
      <p:bldP spid="196618" grpId="0"/>
      <p:bldP spid="196619" grpId="0" build="allAtOnce"/>
      <p:bldP spid="196620" grpId="0"/>
      <p:bldP spid="196622" grpId="0"/>
      <p:bldP spid="196623" grpId="0" build="allAtOnce"/>
      <p:bldP spid="196625" grpId="0" build="allAtOnce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 7"/>
          <p:cNvSpPr/>
          <p:nvPr/>
        </p:nvSpPr>
        <p:spPr>
          <a:xfrm>
            <a:off x="2357438" y="519113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+mn-cs"/>
              </a:rPr>
              <a:t>声母韵母我知道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1835150" y="1870075"/>
            <a:ext cx="12160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</a:t>
            </a:r>
            <a:r>
              <a:rPr kumimoji="0" lang="en-US" altLang="zh-CN" sz="3600" b="1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ǎ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i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2411413" y="1870075"/>
            <a:ext cx="9017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0191" name="Text Box 21"/>
          <p:cNvSpPr txBox="1">
            <a:spLocks noChangeArrowheads="1"/>
          </p:cNvSpPr>
          <p:nvPr/>
        </p:nvSpPr>
        <p:spPr bwMode="auto">
          <a:xfrm>
            <a:off x="1763713" y="2590800"/>
            <a:ext cx="14033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qún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1014" name="Text Box 23"/>
          <p:cNvSpPr txBox="1"/>
          <p:nvPr/>
        </p:nvSpPr>
        <p:spPr>
          <a:xfrm>
            <a:off x="2843213" y="1943100"/>
            <a:ext cx="2271712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36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171015" name="Text Box 24"/>
          <p:cNvSpPr txBox="1"/>
          <p:nvPr/>
        </p:nvSpPr>
        <p:spPr>
          <a:xfrm>
            <a:off x="4171950" y="1870075"/>
            <a:ext cx="887413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36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1763713" y="3382963"/>
            <a:ext cx="22510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zh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à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ng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3278" name="Text Box 30"/>
          <p:cNvSpPr txBox="1">
            <a:spLocks noChangeArrowheads="1"/>
          </p:cNvSpPr>
          <p:nvPr/>
        </p:nvSpPr>
        <p:spPr bwMode="auto">
          <a:xfrm>
            <a:off x="2987675" y="3382963"/>
            <a:ext cx="9017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49" name="Text Box 26"/>
          <p:cNvSpPr txBox="1">
            <a:spLocks noChangeArrowheads="1"/>
          </p:cNvSpPr>
          <p:nvPr/>
        </p:nvSpPr>
        <p:spPr bwMode="auto">
          <a:xfrm>
            <a:off x="2843213" y="2590800"/>
            <a:ext cx="15128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q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50" name="Text Box 27"/>
          <p:cNvSpPr txBox="1">
            <a:spLocks noChangeArrowheads="1"/>
          </p:cNvSpPr>
          <p:nvPr/>
        </p:nvSpPr>
        <p:spPr bwMode="auto">
          <a:xfrm>
            <a:off x="4821238" y="1870075"/>
            <a:ext cx="14065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</a:t>
            </a:r>
            <a:r>
              <a:rPr kumimoji="0" lang="en-US" altLang="zh-CN" sz="3600" b="1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ǎ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i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51" name="Rectangle 28"/>
          <p:cNvSpPr>
            <a:spLocks noChangeArrowheads="1"/>
          </p:cNvSpPr>
          <p:nvPr/>
        </p:nvSpPr>
        <p:spPr bwMode="auto">
          <a:xfrm>
            <a:off x="2555875" y="2590800"/>
            <a:ext cx="9017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52" name="Text Box 29"/>
          <p:cNvSpPr txBox="1">
            <a:spLocks noChangeArrowheads="1"/>
          </p:cNvSpPr>
          <p:nvPr/>
        </p:nvSpPr>
        <p:spPr bwMode="auto">
          <a:xfrm>
            <a:off x="2914650" y="1870075"/>
            <a:ext cx="17303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 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 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53" name="Text Box 30"/>
          <p:cNvSpPr txBox="1">
            <a:spLocks noChangeArrowheads="1"/>
          </p:cNvSpPr>
          <p:nvPr/>
        </p:nvSpPr>
        <p:spPr bwMode="auto">
          <a:xfrm>
            <a:off x="4676775" y="2590800"/>
            <a:ext cx="1944688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</a:t>
            </a:r>
            <a:r>
              <a:rPr kumimoji="0" lang="en-US" altLang="en-US" sz="40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ǘ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71023" name="Text Box 24"/>
          <p:cNvSpPr txBox="1"/>
          <p:nvPr/>
        </p:nvSpPr>
        <p:spPr>
          <a:xfrm>
            <a:off x="4171950" y="2590800"/>
            <a:ext cx="887413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3600" dirty="0"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44055" name="Text Box 32"/>
          <p:cNvSpPr txBox="1">
            <a:spLocks noChangeArrowheads="1"/>
          </p:cNvSpPr>
          <p:nvPr/>
        </p:nvSpPr>
        <p:spPr bwMode="auto">
          <a:xfrm>
            <a:off x="4964113" y="3382963"/>
            <a:ext cx="2487613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</a:t>
            </a:r>
            <a:r>
              <a:rPr kumimoji="0" lang="en-US" altLang="zh-CN" sz="4000" kern="1200" cap="none" spc="0" normalizeH="0" baseline="0" noProof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à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ng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4056" name="Text Box 33"/>
          <p:cNvSpPr txBox="1">
            <a:spLocks noChangeArrowheads="1"/>
          </p:cNvSpPr>
          <p:nvPr/>
        </p:nvSpPr>
        <p:spPr bwMode="auto">
          <a:xfrm>
            <a:off x="3130550" y="3382963"/>
            <a:ext cx="194786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（ 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zh </a:t>
            </a: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）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4316413" y="1870075"/>
            <a:ext cx="974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4244975" y="2590800"/>
            <a:ext cx="974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748213" y="3382963"/>
            <a:ext cx="9747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5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05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32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32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05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0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5" grpId="0"/>
      <p:bldP spid="50191" grpId="0"/>
      <p:bldP spid="44051" grpId="0"/>
      <p:bldP spid="4" grpId="0"/>
      <p:bldP spid="5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 7"/>
          <p:cNvSpPr/>
          <p:nvPr/>
        </p:nvSpPr>
        <p:spPr>
          <a:xfrm>
            <a:off x="2465388" y="465138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+mn-cs"/>
              </a:rPr>
              <a:t>读一读，填一填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1763713" y="2012950"/>
            <a:ext cx="137636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zh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2195513" y="2012950"/>
            <a:ext cx="18034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á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2976563" y="2012950"/>
            <a:ext cx="12350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3490913" y="2012950"/>
            <a:ext cx="26162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(zh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á)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8383" name="Text Box 15"/>
          <p:cNvSpPr txBox="1">
            <a:spLocks noChangeArrowheads="1"/>
          </p:cNvSpPr>
          <p:nvPr/>
        </p:nvSpPr>
        <p:spPr bwMode="auto">
          <a:xfrm>
            <a:off x="1763713" y="1509713"/>
            <a:ext cx="69850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sh—è→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5" name="Text Box 17"/>
          <p:cNvSpPr txBox="1">
            <a:spLocks noChangeArrowheads="1"/>
          </p:cNvSpPr>
          <p:nvPr/>
        </p:nvSpPr>
        <p:spPr bwMode="auto">
          <a:xfrm>
            <a:off x="1690688" y="3525838"/>
            <a:ext cx="12858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sh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2195513" y="3525838"/>
            <a:ext cx="123507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2698750" y="3525838"/>
            <a:ext cx="8524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u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2914650" y="3525838"/>
            <a:ext cx="1938338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r>
              <a:rPr kumimoji="0" lang="en-US" altLang="zh-CN" sz="40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ǎ</a:t>
            </a:r>
            <a:r>
              <a:rPr kumimoji="0" lang="en-US" altLang="zh-CN" sz="4000" kern="1200" cap="none" spc="0" normalizeH="0" baseline="0" noProof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→</a:t>
            </a:r>
            <a:endParaRPr kumimoji="0" lang="en-US" altLang="zh-CN" sz="40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4427538" y="3525838"/>
            <a:ext cx="381635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(shu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ǎ)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1690688" y="2949575"/>
            <a:ext cx="14700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ch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2195513" y="2949575"/>
            <a:ext cx="1470025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2627313" y="2949575"/>
            <a:ext cx="9350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ā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2976563" y="3021013"/>
            <a:ext cx="13081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4" name="Text Box 26"/>
          <p:cNvSpPr txBox="1">
            <a:spLocks noChangeArrowheads="1"/>
          </p:cNvSpPr>
          <p:nvPr/>
        </p:nvSpPr>
        <p:spPr bwMode="auto">
          <a:xfrm>
            <a:off x="3514725" y="3021013"/>
            <a:ext cx="262255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(chā)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6" name="Text Box 28"/>
          <p:cNvSpPr txBox="1">
            <a:spLocks noChangeArrowheads="1"/>
          </p:cNvSpPr>
          <p:nvPr/>
        </p:nvSpPr>
        <p:spPr bwMode="auto">
          <a:xfrm>
            <a:off x="1906588" y="2517775"/>
            <a:ext cx="6985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r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8" name="Text Box 30"/>
          <p:cNvSpPr txBox="1">
            <a:spLocks noChangeArrowheads="1"/>
          </p:cNvSpPr>
          <p:nvPr/>
        </p:nvSpPr>
        <p:spPr bwMode="auto">
          <a:xfrm>
            <a:off x="2051050" y="2517775"/>
            <a:ext cx="17859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399" name="Rectangle 31"/>
          <p:cNvSpPr>
            <a:spLocks noChangeArrowheads="1"/>
          </p:cNvSpPr>
          <p:nvPr/>
        </p:nvSpPr>
        <p:spPr bwMode="auto">
          <a:xfrm>
            <a:off x="2873375" y="2517775"/>
            <a:ext cx="9779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→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0" name="Text Box 32"/>
          <p:cNvSpPr txBox="1">
            <a:spLocks noChangeArrowheads="1"/>
          </p:cNvSpPr>
          <p:nvPr/>
        </p:nvSpPr>
        <p:spPr bwMode="auto">
          <a:xfrm>
            <a:off x="3275013" y="2517775"/>
            <a:ext cx="2055813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(rǔ)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1" name="Text Box 33"/>
          <p:cNvSpPr txBox="1">
            <a:spLocks noChangeArrowheads="1"/>
          </p:cNvSpPr>
          <p:nvPr/>
        </p:nvSpPr>
        <p:spPr bwMode="auto">
          <a:xfrm>
            <a:off x="1763713" y="4029075"/>
            <a:ext cx="698500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r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2" name="Text Box 34"/>
          <p:cNvSpPr txBox="1">
            <a:spLocks noChangeArrowheads="1"/>
          </p:cNvSpPr>
          <p:nvPr/>
        </p:nvSpPr>
        <p:spPr bwMode="auto">
          <a:xfrm>
            <a:off x="1979613" y="4029075"/>
            <a:ext cx="13096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3" name="Text Box 35"/>
          <p:cNvSpPr txBox="1">
            <a:spLocks noChangeArrowheads="1"/>
          </p:cNvSpPr>
          <p:nvPr/>
        </p:nvSpPr>
        <p:spPr bwMode="auto">
          <a:xfrm>
            <a:off x="2411413" y="4029075"/>
            <a:ext cx="8524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u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4" name="Text Box 36"/>
          <p:cNvSpPr txBox="1">
            <a:spLocks noChangeArrowheads="1"/>
          </p:cNvSpPr>
          <p:nvPr/>
        </p:nvSpPr>
        <p:spPr bwMode="auto">
          <a:xfrm>
            <a:off x="2698750" y="4029075"/>
            <a:ext cx="178593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—ò</a:t>
            </a:r>
            <a:r>
              <a:rPr kumimoji="0" lang="en-US" altLang="zh-CN" sz="3600" kern="1200" cap="none" spc="0" normalizeH="0" baseline="0" noProof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→</a:t>
            </a:r>
            <a:endParaRPr kumimoji="0" lang="zh-CN" altLang="en-US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405" name="Text Box 37"/>
          <p:cNvSpPr txBox="1">
            <a:spLocks noChangeArrowheads="1"/>
          </p:cNvSpPr>
          <p:nvPr/>
        </p:nvSpPr>
        <p:spPr bwMode="auto">
          <a:xfrm>
            <a:off x="4151313" y="4011613"/>
            <a:ext cx="37607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(ruò)</a:t>
            </a:r>
            <a:endParaRPr kumimoji="0" lang="en-US" altLang="zh-CN" sz="36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5038" y="1482725"/>
            <a:ext cx="13525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" altLang="zh-CN" sz="3600" dirty="0">
                <a:solidFill>
                  <a:srgbClr val="000000"/>
                </a:solidFill>
                <a:latin typeface="汉语拼音" pitchFamily="34" charset="0"/>
                <a:cs typeface="汉语拼音" pitchFamily="34" charset="0"/>
              </a:rPr>
              <a:t>(shè)</a:t>
            </a:r>
            <a:endParaRPr lang="" altLang="en-US" sz="3600" dirty="0">
              <a:solidFill>
                <a:srgbClr val="000000"/>
              </a:solidFill>
              <a:latin typeface="汉语拼音" pitchFamily="34" charset="0"/>
              <a:ea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4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9" grpId="0"/>
      <p:bldP spid="58394" grpId="0"/>
      <p:bldP spid="58405" grpId="0"/>
      <p:bldP spid="2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云形 35"/>
          <p:cNvSpPr/>
          <p:nvPr/>
        </p:nvSpPr>
        <p:spPr>
          <a:xfrm>
            <a:off x="2843213" y="185738"/>
            <a:ext cx="3887788" cy="720725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+mn-cs"/>
              </a:rPr>
              <a:t>拼一拼，读一读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3059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850" y="1193800"/>
            <a:ext cx="1071563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943" name="Rectangle 8"/>
          <p:cNvSpPr>
            <a:spLocks noChangeArrowheads="1"/>
          </p:cNvSpPr>
          <p:nvPr/>
        </p:nvSpPr>
        <p:spPr bwMode="auto">
          <a:xfrm>
            <a:off x="522288" y="1525588"/>
            <a:ext cx="2714625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　　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t—ōu→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84324" name="Rectangle 9"/>
          <p:cNvSpPr>
            <a:spLocks noChangeArrowheads="1"/>
          </p:cNvSpPr>
          <p:nvPr/>
        </p:nvSpPr>
        <p:spPr bwMode="auto">
          <a:xfrm>
            <a:off x="4665663" y="3668713"/>
            <a:ext cx="207168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n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—iú→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09945" name="Rectangle 10"/>
          <p:cNvSpPr>
            <a:spLocks noChangeArrowheads="1"/>
          </p:cNvSpPr>
          <p:nvPr/>
        </p:nvSpPr>
        <p:spPr bwMode="auto">
          <a:xfrm>
            <a:off x="4665663" y="1525588"/>
            <a:ext cx="2357438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h—ún→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808038" y="3668713"/>
            <a:ext cx="2643188" cy="560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d—i—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ào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09947" name="Rectangle 12"/>
          <p:cNvSpPr>
            <a:spLocks noChangeArrowheads="1"/>
          </p:cNvSpPr>
          <p:nvPr/>
        </p:nvSpPr>
        <p:spPr bwMode="auto">
          <a:xfrm>
            <a:off x="773113" y="2663825"/>
            <a:ext cx="2143125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j—üé→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8143" name="Rectangle 15"/>
          <p:cNvSpPr>
            <a:spLocks noChangeArrowheads="1"/>
          </p:cNvSpPr>
          <p:nvPr/>
        </p:nvSpPr>
        <p:spPr bwMode="auto">
          <a:xfrm flipH="1">
            <a:off x="5022850" y="2668588"/>
            <a:ext cx="2000250" cy="622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b—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à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n→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79725" y="1514475"/>
            <a:ext cx="1014413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tōu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73067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850" y="2371725"/>
            <a:ext cx="1071563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068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350" y="3371850"/>
            <a:ext cx="1071563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069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13" y="3443288"/>
            <a:ext cx="1071562" cy="92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070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13" y="2443163"/>
            <a:ext cx="1071562" cy="92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071" name="RR53a.EPS" descr="说明: id:21475278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13" y="1228725"/>
            <a:ext cx="1071562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879725" y="2657475"/>
            <a:ext cx="874713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jué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08350" y="3657600"/>
            <a:ext cx="966788" cy="56197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diào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08788" y="1514475"/>
            <a:ext cx="873125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hún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08788" y="2728913"/>
            <a:ext cx="881063" cy="56197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bà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808788" y="3729038"/>
            <a:ext cx="7239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汉语拼音" pitchFamily="34" charset="0"/>
                <a:ea typeface="+mn-ea"/>
                <a:cs typeface="汉语拼音" pitchFamily="34" charset="0"/>
              </a:rPr>
              <a:t>niú</a:t>
            </a:r>
            <a:endParaRPr kumimoji="0" lang="zh-CN" altLang="en-US" sz="3200" kern="1200" cap="none" spc="0" normalizeH="0" baseline="0" noProof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82" name="TextBox 1"/>
          <p:cNvSpPr txBox="1"/>
          <p:nvPr/>
        </p:nvSpPr>
        <p:spPr>
          <a:xfrm>
            <a:off x="814388" y="1127125"/>
            <a:ext cx="7515225" cy="2695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掌握了这一单元的生字后，我们再一起看一看本单元有哪些需要掌握的词语吧！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WordArt 2"/>
          <p:cNvSpPr>
            <a:spLocks noTextEdit="1"/>
          </p:cNvSpPr>
          <p:nvPr/>
        </p:nvSpPr>
        <p:spPr>
          <a:xfrm>
            <a:off x="5651500" y="1058863"/>
            <a:ext cx="576263" cy="302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0" y="1357313"/>
            <a:ext cx="2286000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93750" y="555625"/>
            <a:ext cx="7620000" cy="41322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会认字组词</a:t>
            </a:r>
            <a:endParaRPr kumimoji="0" lang="zh-CN" altLang="en-US" sz="2800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爸（bà）  （爸爸） （爸妈）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妈（</a:t>
            </a:r>
            <a:r>
              <a:rPr kumimoji="0" lang="en-US" altLang="zh-CN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mā</a:t>
            </a: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（妈妈） （爸妈） （姨妈）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马（</a:t>
            </a:r>
            <a:r>
              <a:rPr kumimoji="0" lang="en-US" altLang="zh-CN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mǎ</a:t>
            </a: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（大马） （小马） （白马）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土（</a:t>
            </a:r>
            <a:r>
              <a:rPr kumimoji="0" lang="en-US" altLang="zh-CN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tǔ</a:t>
            </a: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  （土地） （泥土） （土里）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不（</a:t>
            </a:r>
            <a:r>
              <a:rPr kumimoji="0" lang="en-US" altLang="zh-CN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bù</a:t>
            </a: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 （不会） （不说） （不吃）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画（</a:t>
            </a:r>
            <a:r>
              <a:rPr kumimoji="0" lang="en-US" altLang="zh-CN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huà</a:t>
            </a:r>
            <a:r>
              <a:rPr kumimoji="0" lang="zh-CN" altLang="en-US" sz="3200" b="1" kern="1200" cap="none" spc="113" normalizeH="0" baseline="0" noProof="1"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）（画画） （画本）</a:t>
            </a:r>
            <a:endParaRPr kumimoji="0" lang="zh-CN" altLang="en-US" sz="3200" b="1" kern="1200" cap="none" spc="113" normalizeH="0" baseline="0" noProof="1">
              <a:latin typeface="汉语拼音" pitchFamily="34" charset="0"/>
              <a:ea typeface="+mn-ea"/>
              <a:cs typeface="汉语拼音" pitchFamily="34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27088" y="341313"/>
            <a:ext cx="8229600" cy="43910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会认字组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词</a:t>
            </a:r>
            <a:br>
              <a:rPr kumimoji="0" lang="zh-CN" altLang="en-US" sz="3600" b="0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打（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dǎ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）（打架）（拍打）（打球）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旗（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qí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）（红旗）（国旗）（</a:t>
            </a:r>
            <a:r>
              <a:rPr kumimoji="0" lang="zh-CN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下棋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)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鸡（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jī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）（母鸡）（小鸡）（公鸡）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字（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zì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）（汉字）（写字）（打字）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词（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cí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）（词语）（组词）（台词）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语（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yǔ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）（语文）（英语）（汉语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汉语拼音" pitchFamily="34" charset="0"/>
              <a:ea typeface="+mj-ea"/>
              <a:cs typeface="汉语拼音" pitchFamily="34" charset="0"/>
            </a:endParaRPr>
          </a:p>
        </p:txBody>
      </p:sp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90550" y="411163"/>
            <a:ext cx="8229600" cy="4392613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会认字组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词</a:t>
            </a:r>
            <a:br>
              <a:rPr kumimoji="0" lang="zh-CN" altLang="en-US" sz="3600" b="0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句（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jù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）（句子）（句号）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子（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zǐ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）（小子）（男子）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桌（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zhuō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）（擦桌子）（书桌）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纸（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zhǐ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）（白纸）（黑纸）（折纸）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文（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wén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）（语文）（英文）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数（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shù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）（数学）（数数）（小数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19113" y="627063"/>
            <a:ext cx="8229600" cy="3744913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会认字组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词</a:t>
            </a:r>
            <a:br>
              <a:rPr kumimoji="0" lang="zh-CN" altLang="en-US" sz="3600" b="0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学（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xué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）（学习）（上学）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音（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yīn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（音乐）（拼音）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乐（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yuè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）（乐曲）（音乐）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妹（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mèi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）（妹妹）（姐妹）（表妹）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奶（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nǎi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 （奶奶）（奶牛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汉语拼音" pitchFamily="34" charset="0"/>
              <a:ea typeface="+mj-ea"/>
              <a:cs typeface="汉语拼音" pitchFamily="34" charset="0"/>
            </a:endParaRPr>
          </a:p>
        </p:txBody>
      </p:sp>
    </p:spTree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914400" y="700088"/>
            <a:ext cx="8229600" cy="3600450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会认字组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词</a:t>
            </a:r>
            <a:b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小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xiǎo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）（小子）（男子）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桥（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qiáo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）（过桥）（石桥）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台（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tái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）（台灯）（台子）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雪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xuě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下雪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）（白雪）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儿（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ér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）（儿子）（女儿）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汉语拼音" pitchFamily="34" charset="0"/>
              <a:ea typeface="+mj-ea"/>
              <a:cs typeface="汉语拼音" pitchFamily="34" charset="0"/>
            </a:endParaRP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3213" y="411163"/>
            <a:ext cx="8229600" cy="475297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会认的字组词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白（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bái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） （雪白）（白色）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草（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 cǎo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草叶）（草地）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家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 jiā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大家）（家具）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是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 shì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是哪）（不是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</a:t>
            </a:r>
            <a:b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</a:b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车（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 chē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汽车）（打车）（大车）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路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</a:t>
            </a:r>
            <a:r>
              <a:rPr kumimoji="0" lang="en-US" altLang="zh-CN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 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lù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马路）（小路）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灯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 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dēng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电灯）（车灯）（大灯）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走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（ </a:t>
            </a:r>
            <a:r>
              <a:rPr kumimoji="0" lang="en-US" altLang="zh-CN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zǒu </a:t>
            </a:r>
            <a:r>
              <a:rPr kumimoji="0" lang="zh-CN" altLang="en-US" sz="3600" b="1" i="0" u="none" strike="noStrike" kern="1200" cap="none" spc="113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）（</a:t>
            </a:r>
            <a: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走路）（小路）（大路）</a:t>
            </a:r>
            <a:br>
              <a:rPr kumimoji="0" lang="zh-CN" altLang="en-US" sz="3600" b="1" i="0" u="none" strike="noStrike" kern="1200" cap="none" spc="113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</a:b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汉语拼音" pitchFamily="34" charset="0"/>
              <a:ea typeface="+mj-ea"/>
              <a:cs typeface="汉语拼音" pitchFamily="34" charset="0"/>
            </a:endParaRP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1250" name="文本框 3"/>
          <p:cNvSpPr txBox="1"/>
          <p:nvPr/>
        </p:nvSpPr>
        <p:spPr>
          <a:xfrm>
            <a:off x="436563" y="1120775"/>
            <a:ext cx="8707437" cy="2100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动物园里来了一群动物，快来认一认！</a:t>
            </a:r>
            <a:endParaRPr lang="zh-CN" altLang="en-US" sz="66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2274" name="A+74.eps" descr="id:214749226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238" y="1004888"/>
            <a:ext cx="2051050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75" name="大象.jpg" descr="id:214749233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1058863"/>
            <a:ext cx="2105025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4" name="Rectangle 9"/>
          <p:cNvSpPr/>
          <p:nvPr/>
        </p:nvSpPr>
        <p:spPr>
          <a:xfrm>
            <a:off x="304800" y="3111500"/>
            <a:ext cx="2592388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shī zi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5" name="Rectangle 10"/>
          <p:cNvSpPr/>
          <p:nvPr/>
        </p:nvSpPr>
        <p:spPr>
          <a:xfrm>
            <a:off x="5813425" y="3065463"/>
            <a:ext cx="3078163" cy="900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dà xiàn</a:t>
            </a:r>
            <a:r>
              <a:rPr lang="en-US" altLang="zh-CN" sz="5400" dirty="0">
                <a:latin typeface="Arial" panose="020B0604020202020204" pitchFamily="34" charset="0"/>
                <a:ea typeface="黑体" panose="02010609060101010101" pitchFamily="49" charset="-122"/>
              </a:rPr>
              <a:t>g</a:t>
            </a:r>
            <a:endParaRPr lang="zh-CN" altLang="en-US" sz="5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82278" name="松鼠.jpg" descr="id:2147494295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500" y="1004888"/>
            <a:ext cx="2051050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23" name="Rectangle 11"/>
          <p:cNvSpPr/>
          <p:nvPr/>
        </p:nvSpPr>
        <p:spPr>
          <a:xfrm>
            <a:off x="2951163" y="3165475"/>
            <a:ext cx="2641600" cy="808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800" dirty="0">
                <a:latin typeface="Arial" panose="020B0604020202020204" pitchFamily="34" charset="0"/>
                <a:ea typeface="微软雅黑" panose="020B0503020204020204" pitchFamily="34" charset="-122"/>
              </a:rPr>
              <a:t>sōng shǔ</a:t>
            </a:r>
            <a:endParaRPr lang="zh-CN" altLang="en-US" sz="4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2280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288" y="4408488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81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7688" y="4408488"/>
            <a:ext cx="762000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82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7063" y="4408488"/>
            <a:ext cx="762000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83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354513"/>
            <a:ext cx="762000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84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8238" y="4354513"/>
            <a:ext cx="762000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285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1375" y="4354513"/>
            <a:ext cx="762000" cy="54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25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25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86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86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3298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buNone/>
            </a:pPr>
            <a:endParaRPr lang="zh-CN" altLang="en-US" sz="6600" b="1" dirty="0">
              <a:solidFill>
                <a:srgbClr val="FF6600"/>
              </a:solidFill>
              <a:latin typeface="汉语拼音" pitchFamily="34" charset="0"/>
              <a:ea typeface="Xingkai SC"/>
            </a:endParaRPr>
          </a:p>
        </p:txBody>
      </p:sp>
      <p:sp>
        <p:nvSpPr>
          <p:cNvPr id="192523" name="Rectangle 11"/>
          <p:cNvSpPr/>
          <p:nvPr/>
        </p:nvSpPr>
        <p:spPr>
          <a:xfrm>
            <a:off x="6565900" y="3003550"/>
            <a:ext cx="16065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4800" dirty="0">
                <a:latin typeface="汉语拼音" pitchFamily="34" charset="0"/>
                <a:ea typeface="微软雅黑" panose="020B0503020204020204" pitchFamily="34" charset="-122"/>
              </a:rPr>
              <a:t>y</a:t>
            </a:r>
            <a:r>
              <a:rPr lang="en-US" altLang="zh-CN" sz="5400" dirty="0">
                <a:latin typeface="汉语拼音" pitchFamily="34" charset="0"/>
                <a:ea typeface="黑体" panose="02010609060101010101" pitchFamily="49" charset="-122"/>
              </a:rPr>
              <a:t>ā</a:t>
            </a:r>
            <a:r>
              <a:rPr lang="en-US" altLang="zh-CN" sz="4800" dirty="0">
                <a:latin typeface="汉语拼音" pitchFamily="34" charset="0"/>
                <a:ea typeface="微软雅黑" panose="020B0503020204020204" pitchFamily="34" charset="-122"/>
              </a:rPr>
              <a:t> zi</a:t>
            </a:r>
            <a:endParaRPr lang="zh-CN" altLang="en-US" sz="48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pic>
        <p:nvPicPr>
          <p:cNvPr id="183300" name="D22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963" y="1165225"/>
            <a:ext cx="1727200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8" name="Rectangle 14"/>
          <p:cNvSpPr/>
          <p:nvPr/>
        </p:nvSpPr>
        <p:spPr>
          <a:xfrm>
            <a:off x="146050" y="3059113"/>
            <a:ext cx="3565525" cy="8080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None/>
            </a:pPr>
            <a:r>
              <a:rPr lang="en-US" altLang="zh-CN" sz="4800" dirty="0">
                <a:latin typeface="汉语拼音" pitchFamily="34" charset="0"/>
                <a:ea typeface="微软雅黑" panose="020B0503020204020204" pitchFamily="34" charset="-122"/>
              </a:rPr>
              <a:t>xióng m</a:t>
            </a:r>
            <a:r>
              <a:rPr lang="en-US" altLang="zh-CN" sz="4800" dirty="0">
                <a:latin typeface="汉语拼音" pitchFamily="34" charset="0"/>
                <a:ea typeface="黑体" panose="02010609060101010101" pitchFamily="49" charset="-122"/>
              </a:rPr>
              <a:t>ā</a:t>
            </a:r>
            <a:r>
              <a:rPr lang="en-US" altLang="zh-CN" sz="4800" dirty="0">
                <a:latin typeface="汉语拼音" pitchFamily="34" charset="0"/>
                <a:ea typeface="微软雅黑" panose="020B0503020204020204" pitchFamily="34" charset="-122"/>
              </a:rPr>
              <a:t>o</a:t>
            </a:r>
            <a:endParaRPr lang="zh-CN" altLang="en-US" sz="48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92527" name="Rectangle 15"/>
          <p:cNvSpPr/>
          <p:nvPr/>
        </p:nvSpPr>
        <p:spPr>
          <a:xfrm>
            <a:off x="3565525" y="2970213"/>
            <a:ext cx="2627313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en-US" sz="4500" dirty="0">
                <a:latin typeface="汉语拼音" pitchFamily="34" charset="0"/>
                <a:ea typeface="微软雅黑" panose="020B0503020204020204" pitchFamily="34" charset="-122"/>
              </a:rPr>
              <a:t>xi</a:t>
            </a:r>
            <a:r>
              <a:rPr lang="en-US" altLang="en-US" sz="4500" dirty="0">
                <a:latin typeface="汉语拼音" pitchFamily="34" charset="0"/>
                <a:ea typeface="楷体" panose="02010609060101010101" pitchFamily="49" charset="-122"/>
              </a:rPr>
              <a:t>ǎ</a:t>
            </a:r>
            <a:r>
              <a:rPr lang="en-US" altLang="en-US" sz="4500" dirty="0">
                <a:latin typeface="汉语拼音" pitchFamily="34" charset="0"/>
                <a:ea typeface="微软雅黑" panose="020B0503020204020204" pitchFamily="34" charset="-122"/>
              </a:rPr>
              <a:t>o  niú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 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pic>
        <p:nvPicPr>
          <p:cNvPr id="183303" name="ff8.jpg" descr="说明: id:2147491563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1058863"/>
            <a:ext cx="1781175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4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38" y="4246563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5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425" y="4192588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6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875" y="4192588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7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788" y="4300538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8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188" y="4246563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09" name="d3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013" y="4300538"/>
            <a:ext cx="7620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10" name="f23.jpg" descr="id:2147492330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6350" y="950913"/>
            <a:ext cx="2268538" cy="183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25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25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8" grpId="0"/>
      <p:bldP spid="192527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22" name="文本框 3"/>
          <p:cNvSpPr txBox="1"/>
          <p:nvPr/>
        </p:nvSpPr>
        <p:spPr>
          <a:xfrm>
            <a:off x="395288" y="1295400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pic>
        <p:nvPicPr>
          <p:cNvPr id="184323" name="f22.jpg" descr="id:214749232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0" y="1295400"/>
            <a:ext cx="1457325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27" name="Rectangle 15"/>
          <p:cNvSpPr/>
          <p:nvPr/>
        </p:nvSpPr>
        <p:spPr>
          <a:xfrm>
            <a:off x="6642100" y="2789238"/>
            <a:ext cx="1600200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tù zi 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4325" name="Picture 13" descr="B0A48DEB7D7AE23162E80D6A8EDC98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481013"/>
            <a:ext cx="1944688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28" name="Rectangle 16"/>
          <p:cNvSpPr/>
          <p:nvPr/>
        </p:nvSpPr>
        <p:spPr>
          <a:xfrm>
            <a:off x="1474788" y="2619375"/>
            <a:ext cx="2189162" cy="992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l</a:t>
            </a:r>
            <a:r>
              <a:rPr lang="en-US" altLang="en-US" sz="6000" dirty="0">
                <a:latin typeface="汉语拼音" pitchFamily="34" charset="0"/>
                <a:ea typeface="楷体" panose="02010609060101010101" pitchFamily="49" charset="-122"/>
              </a:rPr>
              <a:t>ǎ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o hǔ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pic>
        <p:nvPicPr>
          <p:cNvPr id="184327" name="Picture 3" descr="0176BC0202DA8E179F1C56A7DCF90A9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6063" y="574675"/>
            <a:ext cx="1890712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41" name="Rectangle 9"/>
          <p:cNvSpPr/>
          <p:nvPr/>
        </p:nvSpPr>
        <p:spPr>
          <a:xfrm>
            <a:off x="3995738" y="2711450"/>
            <a:ext cx="21574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 anchorCtr="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hóu zi 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4329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4086225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0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6950" y="4032250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1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013" y="3978275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2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8975" y="3978275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3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4500" y="3978275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4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125" y="3978275"/>
            <a:ext cx="76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5" name="d3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650" y="4032250"/>
            <a:ext cx="762000" cy="573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7" grpId="0"/>
      <p:bldP spid="192528" grpId="0"/>
      <p:bldP spid="1976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WordArt 2"/>
          <p:cNvSpPr>
            <a:spLocks noTextEdit="1"/>
          </p:cNvSpPr>
          <p:nvPr/>
        </p:nvSpPr>
        <p:spPr>
          <a:xfrm>
            <a:off x="5029200" y="893763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g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331913"/>
            <a:ext cx="2286000" cy="2481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5346" name="A+77.eps" descr="id:214749228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238" y="627063"/>
            <a:ext cx="16192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347" name="d4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763" y="1762125"/>
            <a:ext cx="2065337" cy="183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348" name="羊.jpg" descr="说明: id:214749795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213" y="2247900"/>
            <a:ext cx="1511300" cy="129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349" name="Picture 8" descr="D80EA5A83CBEC1925E6FF9BD5FC4F0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238" y="1004888"/>
            <a:ext cx="2051050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42" name="Rectangle 10"/>
          <p:cNvSpPr>
            <a:spLocks noChangeArrowheads="1"/>
          </p:cNvSpPr>
          <p:nvPr/>
        </p:nvSpPr>
        <p:spPr bwMode="auto">
          <a:xfrm>
            <a:off x="196850" y="3921125"/>
            <a:ext cx="2917825" cy="89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ch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á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g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 j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ĭ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g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 lù</a:t>
            </a: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 </a:t>
            </a: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97643" name="Rectangle 11"/>
          <p:cNvSpPr/>
          <p:nvPr/>
        </p:nvSpPr>
        <p:spPr>
          <a:xfrm>
            <a:off x="4841875" y="896938"/>
            <a:ext cx="2039938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3600" dirty="0">
                <a:latin typeface="汉语拼音" pitchFamily="34" charset="0"/>
                <a:ea typeface="楷体" panose="02010609060101010101" pitchFamily="49" charset="-122"/>
              </a:rPr>
              <a:t>xi</a:t>
            </a:r>
            <a:r>
              <a:rPr lang="en-US" altLang="en-US" sz="3600" dirty="0">
                <a:latin typeface="汉语拼音" pitchFamily="34" charset="0"/>
                <a:ea typeface="楷体" panose="02010609060101010101" pitchFamily="49" charset="-122"/>
              </a:rPr>
              <a:t>ǎ</a:t>
            </a:r>
            <a:r>
              <a:rPr lang="en-US" altLang="zh-CN" sz="3600" dirty="0">
                <a:latin typeface="汉语拼音" pitchFamily="34" charset="0"/>
                <a:ea typeface="楷体" panose="02010609060101010101" pitchFamily="49" charset="-122"/>
              </a:rPr>
              <a:t>o  m</a:t>
            </a:r>
            <a:r>
              <a:rPr lang="en-US" altLang="en-US" sz="3600" dirty="0">
                <a:latin typeface="汉语拼音" pitchFamily="34" charset="0"/>
                <a:ea typeface="楷体" panose="02010609060101010101" pitchFamily="49" charset="-122"/>
              </a:rPr>
              <a:t>ǎ</a:t>
            </a:r>
            <a:endParaRPr lang="zh-CN" altLang="en-US" sz="3600" dirty="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97644" name="Rectangle 12"/>
          <p:cNvSpPr/>
          <p:nvPr/>
        </p:nvSpPr>
        <p:spPr>
          <a:xfrm>
            <a:off x="3438525" y="3813175"/>
            <a:ext cx="2381250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" altLang="zh-CN" sz="3600" dirty="0">
                <a:latin typeface="汉语拼音" pitchFamily="34" charset="0"/>
                <a:ea typeface="黑体" panose="02010609060101010101" pitchFamily="49" charset="-122"/>
              </a:rPr>
              <a:t>shān yán</a:t>
            </a:r>
            <a:r>
              <a:rPr lang="" altLang="zh-CN" sz="3200" dirty="0">
                <a:latin typeface="汉语拼音" pitchFamily="34" charset="0"/>
                <a:ea typeface="黑体" panose="02010609060101010101" pitchFamily="49" charset="-122"/>
              </a:rPr>
              <a:t>g</a:t>
            </a:r>
            <a:endParaRPr lang="" altLang="en-US" sz="5400" dirty="0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97645" name="Rectangle 13"/>
          <p:cNvSpPr>
            <a:spLocks noChangeArrowheads="1"/>
          </p:cNvSpPr>
          <p:nvPr/>
        </p:nvSpPr>
        <p:spPr bwMode="auto">
          <a:xfrm>
            <a:off x="6624638" y="3597275"/>
            <a:ext cx="1752600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 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wū 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+mn-ea"/>
                <a:cs typeface="汉语拼音" pitchFamily="34" charset="0"/>
              </a:rPr>
              <a:t>g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uī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76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76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76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76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WordArt 2"/>
          <p:cNvSpPr>
            <a:spLocks noTextEdit="1"/>
          </p:cNvSpPr>
          <p:nvPr/>
        </p:nvSpPr>
        <p:spPr>
          <a:xfrm>
            <a:off x="5173663" y="862013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k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257300"/>
            <a:ext cx="2386013" cy="262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WordArt 2"/>
          <p:cNvSpPr>
            <a:spLocks noTextEdit="1"/>
          </p:cNvSpPr>
          <p:nvPr/>
        </p:nvSpPr>
        <p:spPr>
          <a:xfrm>
            <a:off x="5389563" y="752475"/>
            <a:ext cx="1990725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86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863" y="1254125"/>
            <a:ext cx="2443162" cy="263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WordArt 2"/>
          <p:cNvSpPr>
            <a:spLocks noTextEdit="1"/>
          </p:cNvSpPr>
          <p:nvPr/>
        </p:nvSpPr>
        <p:spPr>
          <a:xfrm>
            <a:off x="5029200" y="1058863"/>
            <a:ext cx="1990725" cy="302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79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j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9699" name="图片 2"/>
          <p:cNvPicPr>
            <a:picLocks noChangeAspect="1"/>
          </p:cNvPicPr>
          <p:nvPr/>
        </p:nvPicPr>
        <p:blipFill>
          <a:blip r:embed="rId2"/>
          <a:srcRect l="4129" t="3120" r="7446" b="3133"/>
          <a:stretch>
            <a:fillRect/>
          </a:stretch>
        </p:blipFill>
        <p:spPr>
          <a:xfrm>
            <a:off x="1738313" y="896938"/>
            <a:ext cx="2752725" cy="334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868363" y="506413"/>
            <a:ext cx="7521575" cy="40100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单元学习内容包括6个单韵母、 23个声母和10个整体认读音节，还穿插安排了儿歌、词语以及认读字。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9个复韵母、 9个鼻韵母和6个整体认读音节，还穿插安排了儿歌、词语以及认读字。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下面我们就把两个拼音单元综合到一起来复习一下吧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文本框 3"/>
          <p:cNvSpPr txBox="1"/>
          <p:nvPr/>
        </p:nvSpPr>
        <p:spPr>
          <a:xfrm rot="480000">
            <a:off x="1855788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0723" name="WordArt 2"/>
          <p:cNvSpPr>
            <a:spLocks noTextEdit="1"/>
          </p:cNvSpPr>
          <p:nvPr/>
        </p:nvSpPr>
        <p:spPr>
          <a:xfrm>
            <a:off x="4756150" y="1166813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5903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q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072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3" y="1376363"/>
            <a:ext cx="2922587" cy="2814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WordArt 2"/>
          <p:cNvSpPr>
            <a:spLocks noTextEdit="1"/>
          </p:cNvSpPr>
          <p:nvPr/>
        </p:nvSpPr>
        <p:spPr>
          <a:xfrm>
            <a:off x="5319713" y="1065213"/>
            <a:ext cx="2132012" cy="274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x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17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1065213"/>
            <a:ext cx="2906713" cy="322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3"/>
          <p:cNvSpPr txBox="1"/>
          <p:nvPr/>
        </p:nvSpPr>
        <p:spPr>
          <a:xfrm>
            <a:off x="1604963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2771" name="WordArt 2"/>
          <p:cNvSpPr>
            <a:spLocks noTextEdit="1"/>
          </p:cNvSpPr>
          <p:nvPr/>
        </p:nvSpPr>
        <p:spPr>
          <a:xfrm>
            <a:off x="4806950" y="1341438"/>
            <a:ext cx="1990725" cy="2266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z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277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3" y="784225"/>
            <a:ext cx="2320925" cy="2643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文本框 3"/>
          <p:cNvSpPr txBox="1"/>
          <p:nvPr/>
        </p:nvSpPr>
        <p:spPr>
          <a:xfrm>
            <a:off x="19653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3795" name="WordArt 2"/>
          <p:cNvSpPr>
            <a:spLocks noTextEdit="1"/>
          </p:cNvSpPr>
          <p:nvPr/>
        </p:nvSpPr>
        <p:spPr>
          <a:xfrm>
            <a:off x="5002213" y="1273175"/>
            <a:ext cx="1990725" cy="2268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379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75" y="668338"/>
            <a:ext cx="2185988" cy="287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文本框 3"/>
          <p:cNvSpPr txBox="1"/>
          <p:nvPr/>
        </p:nvSpPr>
        <p:spPr>
          <a:xfrm>
            <a:off x="17494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4819" name="WordArt 2"/>
          <p:cNvSpPr>
            <a:spLocks noTextEdit="1"/>
          </p:cNvSpPr>
          <p:nvPr/>
        </p:nvSpPr>
        <p:spPr>
          <a:xfrm>
            <a:off x="4927600" y="1263650"/>
            <a:ext cx="1990725" cy="2268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482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62075"/>
            <a:ext cx="2251075" cy="231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文本框 3"/>
          <p:cNvSpPr txBox="1"/>
          <p:nvPr/>
        </p:nvSpPr>
        <p:spPr>
          <a:xfrm>
            <a:off x="167640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5843" name="WordArt 2"/>
          <p:cNvSpPr>
            <a:spLocks noTextEdit="1"/>
          </p:cNvSpPr>
          <p:nvPr/>
        </p:nvSpPr>
        <p:spPr>
          <a:xfrm>
            <a:off x="4359275" y="1112838"/>
            <a:ext cx="327977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zh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584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704975"/>
            <a:ext cx="2320925" cy="227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 3"/>
          <p:cNvSpPr txBox="1"/>
          <p:nvPr/>
        </p:nvSpPr>
        <p:spPr>
          <a:xfrm>
            <a:off x="167640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6867" name="WordArt 2"/>
          <p:cNvSpPr>
            <a:spLocks noTextEdit="1"/>
          </p:cNvSpPr>
          <p:nvPr/>
        </p:nvSpPr>
        <p:spPr>
          <a:xfrm>
            <a:off x="4365625" y="992188"/>
            <a:ext cx="3155950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ch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68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8" y="1917700"/>
            <a:ext cx="2257425" cy="2328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文本框 3"/>
          <p:cNvSpPr txBox="1"/>
          <p:nvPr/>
        </p:nvSpPr>
        <p:spPr>
          <a:xfrm>
            <a:off x="17494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7891" name="WordArt 2"/>
          <p:cNvSpPr>
            <a:spLocks noTextEdit="1"/>
          </p:cNvSpPr>
          <p:nvPr/>
        </p:nvSpPr>
        <p:spPr>
          <a:xfrm>
            <a:off x="4195763" y="1112838"/>
            <a:ext cx="3382962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sh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789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887538"/>
            <a:ext cx="2236788" cy="224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3"/>
          <p:cNvSpPr txBox="1"/>
          <p:nvPr/>
        </p:nvSpPr>
        <p:spPr>
          <a:xfrm>
            <a:off x="167640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38915" name="WordArt 2"/>
          <p:cNvSpPr>
            <a:spLocks noTextEdit="1"/>
          </p:cNvSpPr>
          <p:nvPr/>
        </p:nvSpPr>
        <p:spPr>
          <a:xfrm>
            <a:off x="4964113" y="1192213"/>
            <a:ext cx="1979612" cy="282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891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1403350"/>
            <a:ext cx="2286000" cy="233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WordArt 2"/>
          <p:cNvSpPr>
            <a:spLocks noTextEdit="1"/>
          </p:cNvSpPr>
          <p:nvPr/>
        </p:nvSpPr>
        <p:spPr>
          <a:xfrm>
            <a:off x="5245100" y="1274763"/>
            <a:ext cx="1990725" cy="2268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y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993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330325"/>
            <a:ext cx="2014538" cy="2157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635000" y="1093788"/>
            <a:ext cx="8597900" cy="3300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声母   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汉语拼音   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韵母    </a:t>
            </a:r>
            <a:endParaRPr lang="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音节是由声母和韵母组合而成的</a:t>
            </a:r>
            <a:endParaRPr lang="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13"/>
          <p:cNvGrpSpPr/>
          <p:nvPr/>
        </p:nvGrpSpPr>
        <p:grpSpPr>
          <a:xfrm>
            <a:off x="1008063" y="195263"/>
            <a:ext cx="6480175" cy="917575"/>
            <a:chOff x="4448480" y="1688121"/>
            <a:chExt cx="4202422" cy="2929229"/>
          </a:xfrm>
        </p:grpSpPr>
        <p:grpSp>
          <p:nvGrpSpPr>
            <p:cNvPr id="13322" name="组合 17"/>
            <p:cNvGrpSpPr/>
            <p:nvPr/>
          </p:nvGrpSpPr>
          <p:grpSpPr>
            <a:xfrm>
              <a:off x="4448480" y="1688121"/>
              <a:ext cx="4202422" cy="2929229"/>
              <a:chOff x="6231198" y="2807615"/>
              <a:chExt cx="2962051" cy="2271517"/>
            </a:xfrm>
          </p:grpSpPr>
          <p:sp>
            <p:nvSpPr>
              <p:cNvPr id="16" name="云形标注 15"/>
              <p:cNvSpPr/>
              <p:nvPr/>
            </p:nvSpPr>
            <p:spPr>
              <a:xfrm>
                <a:off x="6231198" y="2807615"/>
                <a:ext cx="2962051" cy="2271517"/>
              </a:xfrm>
              <a:prstGeom prst="cloudCallout">
                <a:avLst>
                  <a:gd name="adj1" fmla="val 44110"/>
                  <a:gd name="adj2" fmla="val 6267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3325" name="矩形 14"/>
              <p:cNvSpPr/>
              <p:nvPr/>
            </p:nvSpPr>
            <p:spPr>
              <a:xfrm>
                <a:off x="6356930" y="4074480"/>
                <a:ext cx="2794408" cy="8377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endParaRPr lang="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389" name="TextBox 2"/>
            <p:cNvSpPr txBox="1">
              <a:spLocks noChangeArrowheads="1"/>
            </p:cNvSpPr>
            <p:nvPr/>
          </p:nvSpPr>
          <p:spPr bwMode="auto">
            <a:xfrm>
              <a:off x="4734681" y="2037802"/>
              <a:ext cx="3914162" cy="1946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1">
                  <a:solidFill>
                    <a:srgbClr val="FF0000"/>
                  </a:solidFill>
                  <a:latin typeface="宋体" panose="02010600030101010101" pitchFamily="2" charset="-122"/>
                  <a:ea typeface="+mn-ea"/>
                  <a:cs typeface="+mn-cs"/>
                </a:rPr>
                <a:t>同学们，我们看看汉语拼音的分类！</a:t>
              </a:r>
              <a:r>
                <a:rPr kumimoji="0" lang="zh-CN" altLang="en-US" sz="24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　</a:t>
              </a:r>
              <a:r>
                <a:rPr kumimoji="0" lang="zh-CN" altLang="en-US" sz="16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endParaRPr kumimoji="0" lang="zh-CN" altLang="en-US" sz="1600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316" name="Text Box 19"/>
          <p:cNvSpPr txBox="1"/>
          <p:nvPr/>
        </p:nvSpPr>
        <p:spPr>
          <a:xfrm>
            <a:off x="2411413" y="195263"/>
            <a:ext cx="138112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7" name="文本框 1"/>
          <p:cNvSpPr txBox="1"/>
          <p:nvPr/>
        </p:nvSpPr>
        <p:spPr>
          <a:xfrm>
            <a:off x="3687763" y="449263"/>
            <a:ext cx="1397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693988" y="1612900"/>
            <a:ext cx="293688" cy="1679575"/>
          </a:xfrm>
          <a:prstGeom prst="leftBrace">
            <a:avLst>
              <a:gd name="adj1" fmla="val 92239"/>
              <a:gd name="adj2" fmla="val 50000"/>
            </a:avLst>
          </a:prstGeom>
          <a:ln w="412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00" y="1203325"/>
            <a:ext cx="1992313" cy="6238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声母</a:t>
            </a:r>
            <a:r>
              <a:rPr lang="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1638" y="2913063"/>
            <a:ext cx="199390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韵母</a:t>
            </a:r>
            <a:r>
              <a:rPr lang="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r>
              <a:rPr lang="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0425" y="2024063"/>
            <a:ext cx="2922588" cy="692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整体认读音节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62" name="文本框 3"/>
          <p:cNvSpPr txBox="1"/>
          <p:nvPr/>
        </p:nvSpPr>
        <p:spPr>
          <a:xfrm>
            <a:off x="1604963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40963" name="WordArt 2"/>
          <p:cNvSpPr>
            <a:spLocks noTextEdit="1"/>
          </p:cNvSpPr>
          <p:nvPr/>
        </p:nvSpPr>
        <p:spPr>
          <a:xfrm>
            <a:off x="4924425" y="1674813"/>
            <a:ext cx="22987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096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3" y="1458913"/>
            <a:ext cx="2163762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986" name="Picture 2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38" y="1276350"/>
            <a:ext cx="2581275" cy="197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Rectangle 3"/>
          <p:cNvSpPr/>
          <p:nvPr/>
        </p:nvSpPr>
        <p:spPr>
          <a:xfrm flipH="1">
            <a:off x="2411413" y="1384300"/>
            <a:ext cx="1357312" cy="1709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endParaRPr lang="en-US" altLang="zh-CN" sz="9600" b="1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1988" name="Picture 4" descr="dd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1330325"/>
            <a:ext cx="2689225" cy="188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Rectangle 5"/>
          <p:cNvSpPr/>
          <p:nvPr/>
        </p:nvSpPr>
        <p:spPr>
          <a:xfrm>
            <a:off x="5813425" y="1384300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</a:t>
            </a:r>
            <a:endParaRPr lang="en-US" altLang="zh-CN" sz="9600" b="1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1990" name="组合 1"/>
          <p:cNvGrpSpPr/>
          <p:nvPr/>
        </p:nvGrpSpPr>
        <p:grpSpPr>
          <a:xfrm>
            <a:off x="2951163" y="141288"/>
            <a:ext cx="4105275" cy="836612"/>
            <a:chOff x="5580063" y="268288"/>
            <a:chExt cx="2665412" cy="16716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306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995" name="Text Box 16"/>
            <p:cNvSpPr txBox="1"/>
            <p:nvPr/>
          </p:nvSpPr>
          <p:spPr>
            <a:xfrm>
              <a:off x="5795738" y="770632"/>
              <a:ext cx="119939" cy="1169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48134" name="Text Box 9"/>
          <p:cNvSpPr txBox="1">
            <a:spLocks noChangeArrowheads="1"/>
          </p:cNvSpPr>
          <p:nvPr/>
        </p:nvSpPr>
        <p:spPr bwMode="auto">
          <a:xfrm>
            <a:off x="3492500" y="195263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辨一辨，记一记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992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3651250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075" y="3597275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590550" y="3076575"/>
            <a:ext cx="3832225" cy="11779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拉开天线听广播，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右下半圆 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 b b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57192" y="815136"/>
            <a:ext cx="879696" cy="1545904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</a:t>
            </a:r>
            <a:endParaRPr kumimoji="0" lang="en-US" altLang="zh-CN" sz="9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0179" name="Picture 5" descr="2265364FC49BAE998FA3F67B4F1525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842963"/>
            <a:ext cx="1047750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Picture 3" descr="2006311930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163" y="461963"/>
            <a:ext cx="2789237" cy="304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Text Box 4"/>
          <p:cNvSpPr txBox="1"/>
          <p:nvPr/>
        </p:nvSpPr>
        <p:spPr>
          <a:xfrm>
            <a:off x="4932363" y="3508375"/>
            <a:ext cx="3600450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鼓锤队鼓 </a:t>
            </a:r>
            <a:r>
              <a:rPr lang="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 d d</a:t>
            </a:r>
            <a:endParaRPr lang="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8" name="Text Box 7"/>
          <p:cNvSpPr txBox="1">
            <a:spLocks noChangeArrowheads="1"/>
          </p:cNvSpPr>
          <p:nvPr/>
        </p:nvSpPr>
        <p:spPr bwMode="auto">
          <a:xfrm>
            <a:off x="5081588" y="938213"/>
            <a:ext cx="2082800" cy="1300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8000" b="1" kern="1200" cap="none" spc="0" normalizeH="0" baseline="0" noProof="1">
                <a:latin typeface="+mn-lt"/>
                <a:ea typeface="+mn-ea"/>
                <a:cs typeface="+mn-cs"/>
              </a:rPr>
              <a:t>d</a:t>
            </a:r>
            <a:endParaRPr kumimoji="0" lang="en-US" altLang="zh-CN" sz="80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4034" name="Picture 2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838" y="1330325"/>
            <a:ext cx="2095500" cy="197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Picture 3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1276350"/>
            <a:ext cx="2095500" cy="197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Rectangle 4"/>
          <p:cNvSpPr/>
          <p:nvPr/>
        </p:nvSpPr>
        <p:spPr>
          <a:xfrm>
            <a:off x="2303463" y="1222375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0066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</a:t>
            </a: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37" name="Rectangle 5"/>
          <p:cNvSpPr/>
          <p:nvPr/>
        </p:nvSpPr>
        <p:spPr>
          <a:xfrm>
            <a:off x="5705475" y="1166813"/>
            <a:ext cx="1377950" cy="13287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0066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</a:t>
            </a: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4038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" y="3597275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050" y="3435350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040" name="组合 1"/>
          <p:cNvGrpSpPr/>
          <p:nvPr/>
        </p:nvGrpSpPr>
        <p:grpSpPr>
          <a:xfrm>
            <a:off x="2897188" y="141288"/>
            <a:ext cx="4105275" cy="836612"/>
            <a:chOff x="5580063" y="268288"/>
            <a:chExt cx="2665412" cy="16716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306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43" name="Text Box 16"/>
            <p:cNvSpPr txBox="1"/>
            <p:nvPr/>
          </p:nvSpPr>
          <p:spPr>
            <a:xfrm>
              <a:off x="5795738" y="770632"/>
              <a:ext cx="119939" cy="1169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1208" name="Text Box 9"/>
          <p:cNvSpPr txBox="1">
            <a:spLocks noChangeArrowheads="1"/>
          </p:cNvSpPr>
          <p:nvPr/>
        </p:nvSpPr>
        <p:spPr bwMode="auto">
          <a:xfrm>
            <a:off x="3438525" y="195263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辨一辨，记一记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1979613" y="268288"/>
            <a:ext cx="1377950" cy="13287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0066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</a:t>
            </a: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59" name="Rectangle 3"/>
          <p:cNvSpPr/>
          <p:nvPr/>
        </p:nvSpPr>
        <p:spPr>
          <a:xfrm>
            <a:off x="5233988" y="223838"/>
            <a:ext cx="1377950" cy="12954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0066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</a:t>
            </a: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" y="1731963"/>
            <a:ext cx="3670300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片 2"/>
          <p:cNvPicPr>
            <a:picLocks noChangeAspect="1"/>
          </p:cNvPicPr>
          <p:nvPr/>
        </p:nvPicPr>
        <p:blipFill>
          <a:blip r:embed="rId3"/>
          <a:srcRect b="4640"/>
          <a:stretch>
            <a:fillRect/>
          </a:stretch>
        </p:blipFill>
        <p:spPr>
          <a:xfrm>
            <a:off x="6378575" y="842963"/>
            <a:ext cx="1573213" cy="283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矩形 7"/>
          <p:cNvSpPr>
            <a:spLocks noChangeArrowheads="1"/>
          </p:cNvSpPr>
          <p:nvPr/>
        </p:nvSpPr>
        <p:spPr bwMode="auto">
          <a:xfrm>
            <a:off x="4410075" y="3843338"/>
            <a:ext cx="4249738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天上气球红蓝绿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左上半圆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 q q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4363" y="3724275"/>
            <a:ext cx="3832225" cy="11763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小猴勇敢爬山坡，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右下半圆 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p p p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6082" name="Picture 2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563" y="1438275"/>
            <a:ext cx="2538412" cy="197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Picture 3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1330325"/>
            <a:ext cx="2376488" cy="197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Rectangle 4"/>
          <p:cNvSpPr/>
          <p:nvPr/>
        </p:nvSpPr>
        <p:spPr>
          <a:xfrm>
            <a:off x="3167063" y="1492250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33CC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</a:t>
            </a:r>
            <a:endParaRPr lang="en-US" altLang="zh-CN" sz="9600" b="1" dirty="0">
              <a:solidFill>
                <a:srgbClr val="33CC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085" name="Rectangle 5"/>
          <p:cNvSpPr/>
          <p:nvPr/>
        </p:nvSpPr>
        <p:spPr>
          <a:xfrm>
            <a:off x="6138863" y="1384300"/>
            <a:ext cx="2232025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33CC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</a:t>
            </a:r>
            <a:endParaRPr lang="en-US" altLang="zh-CN" sz="9600" b="1" dirty="0">
              <a:solidFill>
                <a:srgbClr val="33CC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608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" y="3327400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875" y="3435350"/>
            <a:ext cx="3671888" cy="1189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6088" name="组合 1"/>
          <p:cNvGrpSpPr/>
          <p:nvPr/>
        </p:nvGrpSpPr>
        <p:grpSpPr>
          <a:xfrm>
            <a:off x="2357438" y="195263"/>
            <a:ext cx="4429125" cy="852487"/>
            <a:chOff x="5580063" y="268288"/>
            <a:chExt cx="2665412" cy="1600350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945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091" name="Text Box 16"/>
            <p:cNvSpPr txBox="1"/>
            <p:nvPr/>
          </p:nvSpPr>
          <p:spPr>
            <a:xfrm>
              <a:off x="5795016" y="771087"/>
              <a:ext cx="111170" cy="1097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4280" name="Text Box 9"/>
          <p:cNvSpPr txBox="1">
            <a:spLocks noChangeArrowheads="1"/>
          </p:cNvSpPr>
          <p:nvPr/>
        </p:nvSpPr>
        <p:spPr bwMode="auto">
          <a:xfrm>
            <a:off x="2951163" y="357188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辨一辨，记一记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6" name="Rectangle 4"/>
          <p:cNvSpPr/>
          <p:nvPr/>
        </p:nvSpPr>
        <p:spPr>
          <a:xfrm>
            <a:off x="3492500" y="1438275"/>
            <a:ext cx="1457325" cy="2052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33CC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</a:t>
            </a:r>
            <a:endParaRPr lang="en-US" altLang="zh-CN" sz="9600" b="1" dirty="0">
              <a:solidFill>
                <a:srgbClr val="33CC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107" name="Rectangle 5"/>
          <p:cNvSpPr/>
          <p:nvPr/>
        </p:nvSpPr>
        <p:spPr>
          <a:xfrm>
            <a:off x="5291138" y="1465263"/>
            <a:ext cx="576262" cy="13287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33CC3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</a:t>
            </a:r>
            <a:endParaRPr lang="en-US" altLang="zh-CN" sz="9600" b="1" dirty="0">
              <a:solidFill>
                <a:srgbClr val="33CC3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5301" name="Picture 18" descr="C:\Users\lenpvo\Desktop\5dc042396d238da9f7b61f6262440f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638" y="627063"/>
            <a:ext cx="2957512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2" name="Text Box 2"/>
          <p:cNvSpPr txBox="1">
            <a:spLocks noChangeArrowheads="1"/>
          </p:cNvSpPr>
          <p:nvPr/>
        </p:nvSpPr>
        <p:spPr bwMode="auto">
          <a:xfrm>
            <a:off x="4356100" y="3940175"/>
            <a:ext cx="32400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华文楷体" panose="02010600040101010101" pitchFamily="2" charset="-122"/>
                <a:ea typeface="+mn-ea"/>
                <a:cs typeface="+mn-cs"/>
              </a:rPr>
              <a:t>像个伞把儿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华文楷体" panose="02010600040101010101" pitchFamily="2" charset="-122"/>
                <a:ea typeface="+mn-ea"/>
                <a:cs typeface="+mn-cs"/>
              </a:rPr>
              <a:t>t t t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latin typeface="华文楷体" panose="0201060004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4" name="Text Box 2"/>
          <p:cNvSpPr txBox="1">
            <a:spLocks noChangeArrowheads="1"/>
          </p:cNvSpPr>
          <p:nvPr/>
        </p:nvSpPr>
        <p:spPr bwMode="auto">
          <a:xfrm>
            <a:off x="846138" y="4030663"/>
            <a:ext cx="3240088" cy="62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latin typeface="华文楷体" panose="02010600040101010101" pitchFamily="2" charset="-122"/>
                <a:ea typeface="+mn-ea"/>
                <a:cs typeface="+mn-cs"/>
              </a:rPr>
              <a:t>一根拐杖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latin typeface="华文楷体" panose="02010600040101010101" pitchFamily="2" charset="-122"/>
                <a:ea typeface="+mn-ea"/>
                <a:cs typeface="+mn-cs"/>
              </a:rPr>
              <a:t>f f f</a:t>
            </a:r>
            <a:endParaRPr kumimoji="0" lang="en-US" altLang="zh-CN" sz="3600" b="1" kern="1200" cap="none" spc="0" normalizeH="0" baseline="0" noProof="1">
              <a:solidFill>
                <a:srgbClr val="FF0000"/>
              </a:solidFill>
              <a:latin typeface="华文楷体" panose="0201060004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889000"/>
            <a:ext cx="2003425" cy="292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530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53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8130" name="Picture 2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1438275"/>
            <a:ext cx="2592387" cy="197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3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1384300"/>
            <a:ext cx="2700338" cy="197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Rectangle 4"/>
          <p:cNvSpPr/>
          <p:nvPr/>
        </p:nvSpPr>
        <p:spPr>
          <a:xfrm>
            <a:off x="2303463" y="1438275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</a:t>
            </a:r>
            <a:endParaRPr lang="en-US" altLang="zh-CN" sz="9600" b="1" dirty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3" name="Rectangle 5"/>
          <p:cNvSpPr/>
          <p:nvPr/>
        </p:nvSpPr>
        <p:spPr>
          <a:xfrm>
            <a:off x="5867400" y="1276350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</a:t>
            </a:r>
            <a:endParaRPr lang="en-US" altLang="zh-CN" sz="9600" b="1" dirty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813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435350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025" y="3381375"/>
            <a:ext cx="4211638" cy="12430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136" name="组合 1"/>
          <p:cNvGrpSpPr/>
          <p:nvPr/>
        </p:nvGrpSpPr>
        <p:grpSpPr>
          <a:xfrm>
            <a:off x="2357438" y="303213"/>
            <a:ext cx="4159250" cy="852487"/>
            <a:chOff x="5580063" y="268288"/>
            <a:chExt cx="2665412" cy="1602648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131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139" name="Text Box 16"/>
            <p:cNvSpPr txBox="1"/>
            <p:nvPr/>
          </p:nvSpPr>
          <p:spPr>
            <a:xfrm>
              <a:off x="5795249" y="771807"/>
              <a:ext cx="118394" cy="10991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7352" name="Text Box 12"/>
          <p:cNvSpPr txBox="1">
            <a:spLocks noChangeArrowheads="1"/>
          </p:cNvSpPr>
          <p:nvPr/>
        </p:nvSpPr>
        <p:spPr bwMode="auto">
          <a:xfrm>
            <a:off x="3438525" y="411163"/>
            <a:ext cx="1785938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火眼金睛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/>
          <p:nvPr/>
        </p:nvSpPr>
        <p:spPr>
          <a:xfrm>
            <a:off x="1979613" y="504825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155" name="Rectangle 3"/>
          <p:cNvSpPr/>
          <p:nvPr/>
        </p:nvSpPr>
        <p:spPr>
          <a:xfrm>
            <a:off x="4310063" y="504825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endParaRPr lang="en-US" altLang="zh-CN" sz="9600" b="1" dirty="0">
              <a:solidFill>
                <a:srgbClr val="0066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156" name="Rectangle 4"/>
          <p:cNvSpPr/>
          <p:nvPr/>
        </p:nvSpPr>
        <p:spPr>
          <a:xfrm>
            <a:off x="1322388" y="2376488"/>
            <a:ext cx="1377950" cy="14906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</a:t>
            </a:r>
            <a:endParaRPr lang="en-US" altLang="zh-CN" sz="9600" b="1" dirty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157" name="Rectangle 5"/>
          <p:cNvSpPr/>
          <p:nvPr/>
        </p:nvSpPr>
        <p:spPr>
          <a:xfrm>
            <a:off x="5813425" y="2355850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</a:t>
            </a:r>
            <a:endParaRPr lang="en-US" altLang="zh-CN" sz="9600" b="1" dirty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9158" name="Picture 3" descr="200631193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1330325"/>
            <a:ext cx="1482725" cy="147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9" name="Rectangle 8"/>
          <p:cNvSpPr/>
          <p:nvPr/>
        </p:nvSpPr>
        <p:spPr>
          <a:xfrm>
            <a:off x="5219700" y="3813175"/>
            <a:ext cx="335597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一个门洞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n n n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0" name="Rectangle 9"/>
          <p:cNvSpPr/>
          <p:nvPr/>
        </p:nvSpPr>
        <p:spPr>
          <a:xfrm>
            <a:off x="684213" y="4011613"/>
            <a:ext cx="33575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两个门洞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m m m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61" name="组合 1"/>
          <p:cNvGrpSpPr/>
          <p:nvPr/>
        </p:nvGrpSpPr>
        <p:grpSpPr>
          <a:xfrm>
            <a:off x="2681288" y="195263"/>
            <a:ext cx="4159250" cy="852487"/>
            <a:chOff x="5580063" y="268288"/>
            <a:chExt cx="2665412" cy="1600350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945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65" name="Text Box 16"/>
            <p:cNvSpPr txBox="1"/>
            <p:nvPr/>
          </p:nvSpPr>
          <p:spPr>
            <a:xfrm>
              <a:off x="5795249" y="771087"/>
              <a:ext cx="118394" cy="1097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8378" name="Text Box 9"/>
          <p:cNvSpPr txBox="1">
            <a:spLocks noChangeArrowheads="1"/>
          </p:cNvSpPr>
          <p:nvPr/>
        </p:nvSpPr>
        <p:spPr bwMode="auto">
          <a:xfrm>
            <a:off x="3330575" y="303213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辨一辨，记一记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163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63" y="1047750"/>
            <a:ext cx="2540000" cy="186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0178" name="WordArt 4"/>
          <p:cNvSpPr>
            <a:spLocks noTextEdit="1"/>
          </p:cNvSpPr>
          <p:nvPr/>
        </p:nvSpPr>
        <p:spPr>
          <a:xfrm>
            <a:off x="2303463" y="1600200"/>
            <a:ext cx="4159250" cy="188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内容占位符 2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246313" y="1011238"/>
            <a:ext cx="4397375" cy="4052887"/>
          </a:xfrm>
          <a:ln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76200" tIns="28575" rIns="57150" bIns="28575" numCol="1" rtlCol="0" anchor="ctr" anchorCtr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u="none" strike="noStrike" kern="1200" cap="none" spc="15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grpSp>
        <p:nvGrpSpPr>
          <p:cNvPr id="14340" name="组合 13"/>
          <p:cNvGrpSpPr/>
          <p:nvPr/>
        </p:nvGrpSpPr>
        <p:grpSpPr>
          <a:xfrm>
            <a:off x="0" y="184150"/>
            <a:ext cx="7623175" cy="919163"/>
            <a:chOff x="4448480" y="1688121"/>
            <a:chExt cx="4202422" cy="2929229"/>
          </a:xfrm>
        </p:grpSpPr>
        <p:grpSp>
          <p:nvGrpSpPr>
            <p:cNvPr id="14341" name="组合 17"/>
            <p:cNvGrpSpPr/>
            <p:nvPr/>
          </p:nvGrpSpPr>
          <p:grpSpPr>
            <a:xfrm>
              <a:off x="4448480" y="1688121"/>
              <a:ext cx="4202422" cy="2929229"/>
              <a:chOff x="6231198" y="2807615"/>
              <a:chExt cx="2962051" cy="2271517"/>
            </a:xfrm>
          </p:grpSpPr>
          <p:sp>
            <p:nvSpPr>
              <p:cNvPr id="16" name="云形标注 15"/>
              <p:cNvSpPr/>
              <p:nvPr/>
            </p:nvSpPr>
            <p:spPr>
              <a:xfrm>
                <a:off x="6231198" y="2807615"/>
                <a:ext cx="2962051" cy="2271517"/>
              </a:xfrm>
              <a:prstGeom prst="cloudCallout">
                <a:avLst>
                  <a:gd name="adj1" fmla="val 44110"/>
                  <a:gd name="adj2" fmla="val 6267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4344" name="矩形 14"/>
              <p:cNvSpPr/>
              <p:nvPr/>
            </p:nvSpPr>
            <p:spPr>
              <a:xfrm>
                <a:off x="6357046" y="4074480"/>
                <a:ext cx="2794100" cy="8377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endParaRPr lang="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389" name="TextBox 2"/>
            <p:cNvSpPr txBox="1">
              <a:spLocks noChangeArrowheads="1"/>
            </p:cNvSpPr>
            <p:nvPr/>
          </p:nvSpPr>
          <p:spPr bwMode="auto">
            <a:xfrm>
              <a:off x="4734651" y="2037202"/>
              <a:ext cx="3914501" cy="1942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1">
                  <a:solidFill>
                    <a:srgbClr val="FF0000"/>
                  </a:solidFill>
                  <a:latin typeface="宋体" panose="02010600030101010101" pitchFamily="2" charset="-122"/>
                  <a:ea typeface="+mn-ea"/>
                  <a:cs typeface="+mn-cs"/>
                </a:rPr>
                <a:t>同学们，我们来认识一下汉语拼音字母表！</a:t>
              </a:r>
              <a:r>
                <a:rPr kumimoji="0" lang="zh-CN" altLang="en-US" sz="24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　</a:t>
              </a:r>
              <a:r>
                <a:rPr kumimoji="0" lang="zh-CN" altLang="en-US" sz="16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endParaRPr kumimoji="0" lang="zh-CN" altLang="en-US" sz="1600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02" name="Picture 2" descr="d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004888"/>
            <a:ext cx="1944687" cy="116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77938" y="788988"/>
            <a:ext cx="1377950" cy="43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04" name="Picture 4" descr="dd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338" y="1004888"/>
            <a:ext cx="1944687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Picture 5" descr="dd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825" y="1166813"/>
            <a:ext cx="2095500" cy="1023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6" descr="dd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8500" y="1112838"/>
            <a:ext cx="2095500" cy="113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3222625" y="788988"/>
            <a:ext cx="863600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08" name="Picture 8" descr="dd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775" y="2301875"/>
            <a:ext cx="20955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9" name="Picture 9" descr="dd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5263" y="2517775"/>
            <a:ext cx="2095500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0" name="Picture 10" descr="dd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1750" y="2571750"/>
            <a:ext cx="20955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1" name="Picture 11" descr="dd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8363" y="2679700"/>
            <a:ext cx="172878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2" name="Picture 12" descr="dd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0" y="3813175"/>
            <a:ext cx="2095500" cy="113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3" name="Picture 13" descr="dd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9238" y="3651250"/>
            <a:ext cx="2095500" cy="118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4" name="Picture 14" descr="dd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9825" y="3813175"/>
            <a:ext cx="2095500" cy="102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5" name="Picture 15" descr="dd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56438" y="3813175"/>
            <a:ext cx="18446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1277938" y="2139950"/>
            <a:ext cx="1403350" cy="971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44" name="Rectangle 17"/>
          <p:cNvSpPr>
            <a:spLocks noChangeArrowheads="1"/>
          </p:cNvSpPr>
          <p:nvPr/>
        </p:nvSpPr>
        <p:spPr bwMode="auto">
          <a:xfrm>
            <a:off x="3654425" y="2247900"/>
            <a:ext cx="612775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45" name="Rectangle 18"/>
          <p:cNvSpPr>
            <a:spLocks noChangeArrowheads="1"/>
          </p:cNvSpPr>
          <p:nvPr/>
        </p:nvSpPr>
        <p:spPr bwMode="auto">
          <a:xfrm>
            <a:off x="5921375" y="2301875"/>
            <a:ext cx="1306513" cy="5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46" name="Rectangle 19"/>
          <p:cNvSpPr>
            <a:spLocks noChangeArrowheads="1"/>
          </p:cNvSpPr>
          <p:nvPr/>
        </p:nvSpPr>
        <p:spPr bwMode="auto">
          <a:xfrm>
            <a:off x="7866063" y="2301875"/>
            <a:ext cx="1277938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47" name="Rectangle 20"/>
          <p:cNvSpPr/>
          <p:nvPr/>
        </p:nvSpPr>
        <p:spPr>
          <a:xfrm>
            <a:off x="1277938" y="3381375"/>
            <a:ext cx="1377950" cy="1004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96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 sz="96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48" name="Rectangle 21"/>
          <p:cNvSpPr/>
          <p:nvPr/>
        </p:nvSpPr>
        <p:spPr>
          <a:xfrm>
            <a:off x="3563938" y="3508375"/>
            <a:ext cx="1377950" cy="1328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257175" indent="-257175" eaLnBrk="0" hangingPunct="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72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zh</a:t>
            </a:r>
            <a:endParaRPr lang="en-US" altLang="zh-CN" sz="72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49" name="Rectangle 22"/>
          <p:cNvSpPr>
            <a:spLocks noChangeArrowheads="1"/>
          </p:cNvSpPr>
          <p:nvPr/>
        </p:nvSpPr>
        <p:spPr bwMode="auto">
          <a:xfrm>
            <a:off x="5813425" y="3489325"/>
            <a:ext cx="1377950" cy="757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0" name="Rectangle 23"/>
          <p:cNvSpPr>
            <a:spLocks noChangeArrowheads="1"/>
          </p:cNvSpPr>
          <p:nvPr/>
        </p:nvSpPr>
        <p:spPr bwMode="auto">
          <a:xfrm>
            <a:off x="7974013" y="3597275"/>
            <a:ext cx="647700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1" name="Rectangle 24"/>
          <p:cNvSpPr>
            <a:spLocks noChangeArrowheads="1"/>
          </p:cNvSpPr>
          <p:nvPr/>
        </p:nvSpPr>
        <p:spPr bwMode="auto">
          <a:xfrm>
            <a:off x="5867400" y="681038"/>
            <a:ext cx="792163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2" name="Rectangle 25"/>
          <p:cNvSpPr>
            <a:spLocks noChangeArrowheads="1"/>
          </p:cNvSpPr>
          <p:nvPr/>
        </p:nvSpPr>
        <p:spPr bwMode="auto">
          <a:xfrm>
            <a:off x="7866063" y="735013"/>
            <a:ext cx="1073150" cy="950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marR="0" lvl="0" indent="-257175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endParaRPr kumimoji="0" lang="en-US" altLang="zh-CN" sz="8000" b="1" i="0" u="none" strike="noStrike" kern="1200" cap="none" spc="0" normalizeH="0" baseline="0" noProof="1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26" name="组合 1"/>
          <p:cNvGrpSpPr/>
          <p:nvPr/>
        </p:nvGrpSpPr>
        <p:grpSpPr>
          <a:xfrm>
            <a:off x="2789238" y="141288"/>
            <a:ext cx="4321175" cy="800100"/>
            <a:chOff x="5580063" y="268288"/>
            <a:chExt cx="2665412" cy="1888327"/>
          </a:xfrm>
        </p:grpSpPr>
        <p:sp>
          <p:nvSpPr>
            <p:cNvPr id="51228" name="云形标注 17"/>
            <p:cNvSpPr/>
            <p:nvPr/>
          </p:nvSpPr>
          <p:spPr>
            <a:xfrm>
              <a:off x="5580063" y="268288"/>
              <a:ext cx="2665412" cy="1516516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>
                    <a:alpha val="100000"/>
                  </a:srgbClr>
                </a:gs>
                <a:gs pos="35001">
                  <a:srgbClr val="BBEFFF">
                    <a:alpha val="100000"/>
                  </a:srgbClr>
                </a:gs>
                <a:gs pos="100000">
                  <a:srgbClr val="E4F9FF">
                    <a:alpha val="100000"/>
                  </a:srgbClr>
                </a:gs>
              </a:gsLst>
              <a:lin ang="16200000" scaled="1"/>
              <a:tileRect/>
            </a:gradFill>
            <a:ln w="9525" cap="flat" cmpd="sng">
              <a:solidFill>
                <a:srgbClr val="46AAC5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 anchorCtr="0"/>
            <a:p>
              <a:pPr algn="ctr"/>
              <a:endParaRPr lang="" altLang="en-US" sz="3200" dirty="0">
                <a:solidFill>
                  <a:srgbClr val="0033CC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51229" name="Text Box 16"/>
            <p:cNvSpPr txBox="1"/>
            <p:nvPr/>
          </p:nvSpPr>
          <p:spPr>
            <a:xfrm>
              <a:off x="5790857" y="774730"/>
              <a:ext cx="113957" cy="13818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47130" name="Text Box 29"/>
          <p:cNvSpPr txBox="1">
            <a:spLocks noChangeArrowheads="1"/>
          </p:cNvSpPr>
          <p:nvPr/>
        </p:nvSpPr>
        <p:spPr bwMode="auto">
          <a:xfrm>
            <a:off x="3438525" y="141288"/>
            <a:ext cx="302260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认一认，读一读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81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1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46" grpId="0"/>
      <p:bldP spid="48147" grpId="0"/>
      <p:bldP spid="48150" grpId="0"/>
      <p:bldP spid="48151" grpId="0"/>
      <p:bldP spid="4815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2226" name="Picture 2" descr="2008530161316393_2">
            <a:hlinkClick r:id="rId2"/>
          </p:cNvPr>
          <p:cNvPicPr>
            <a:picLocks noChangeAspect="1"/>
          </p:cNvPicPr>
          <p:nvPr/>
        </p:nvPicPr>
        <p:blipFill>
          <a:blip r:embed="rId3"/>
          <a:srcRect t="31268" b="17772"/>
          <a:stretch>
            <a:fillRect/>
          </a:stretch>
        </p:blipFill>
        <p:spPr>
          <a:xfrm>
            <a:off x="0" y="1384300"/>
            <a:ext cx="9144000" cy="375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Text Box 3"/>
          <p:cNvSpPr txBox="1"/>
          <p:nvPr/>
        </p:nvSpPr>
        <p:spPr>
          <a:xfrm>
            <a:off x="36513" y="1347788"/>
            <a:ext cx="9144000" cy="37607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en-US" altLang="zh-CN" sz="60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  p  m  f       d  t   n  l</a:t>
            </a:r>
            <a:endParaRPr lang="en-US" altLang="zh-CN" sz="60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g  k   h            j  q   x</a:t>
            </a:r>
            <a:endParaRPr lang="en-US" altLang="zh-CN" sz="60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zh ch sh r      z   c   s</a:t>
            </a:r>
            <a:endParaRPr lang="en-US" altLang="zh-CN" sz="60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solidFill>
                  <a:srgbClr val="CC009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y                 w </a:t>
            </a:r>
            <a:endParaRPr lang="en-US" altLang="zh-CN" sz="6000" b="1" dirty="0">
              <a:solidFill>
                <a:srgbClr val="CC009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38244" name="Picture 4" descr="005">
            <a:hlinkClick r:id="rId4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2875" y="2112963"/>
            <a:ext cx="715963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5" name="Picture 5" descr="0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0750" y="2859088"/>
            <a:ext cx="773113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6" name="Picture 6" descr="0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7513" y="3848100"/>
            <a:ext cx="715962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7" name="Picture 7" descr="0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3100" y="2757488"/>
            <a:ext cx="773113" cy="57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8" name="Picture 8" descr="0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3413" y="2174875"/>
            <a:ext cx="89217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9" name="Picture 9" descr="005">
            <a:hlinkClick r:id="rId4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00" y="2220913"/>
            <a:ext cx="715963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0" name="Picture 10" descr="0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9350" y="4371975"/>
            <a:ext cx="890588" cy="579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1" name="Picture 11" descr="0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000" y="3927475"/>
            <a:ext cx="7143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2" name="Picture 12" descr="0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00438" y="2063750"/>
            <a:ext cx="77311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3" name="Picture 13" descr="0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088" y="3940175"/>
            <a:ext cx="893762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4" name="Picture 14" descr="2007127103555222_2">
            <a:hlinkClick r:id="rId12"/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5999" contrast="-8000"/>
          </a:blip>
          <a:srcRect b="5463"/>
          <a:stretch>
            <a:fillRect/>
          </a:stretch>
        </p:blipFill>
        <p:spPr>
          <a:xfrm>
            <a:off x="900113" y="0"/>
            <a:ext cx="935037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9" name="Picture 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8238" y="519113"/>
            <a:ext cx="1241425" cy="118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6" name="Picture 16" descr="00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58113" y="735013"/>
            <a:ext cx="719137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7" name="Picture 17" descr="00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42213" y="788988"/>
            <a:ext cx="719137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8" name="Picture 18" descr="00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58113" y="681038"/>
            <a:ext cx="647700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9" name="Picture 19" descr="00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50163" y="788988"/>
            <a:ext cx="792162" cy="595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0" name="Picture 20" descr="00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50163" y="735013"/>
            <a:ext cx="647700" cy="42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1" name="Picture 21" descr="00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96188" y="788988"/>
            <a:ext cx="719137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2" name="Picture 22" descr="00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596188" y="681038"/>
            <a:ext cx="719137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3" name="Picture 23" descr="00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85113" y="700088"/>
            <a:ext cx="647700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4" name="Picture 24" descr="00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488238" y="627063"/>
            <a:ext cx="792162" cy="595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65" name="Picture 25" descr="0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0163" y="627063"/>
            <a:ext cx="1008062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66" name="AutoShape 26"/>
          <p:cNvSpPr>
            <a:spLocks noChangeArrowheads="1"/>
          </p:cNvSpPr>
          <p:nvPr/>
        </p:nvSpPr>
        <p:spPr bwMode="auto">
          <a:xfrm>
            <a:off x="2195513" y="195263"/>
            <a:ext cx="4968875" cy="735013"/>
          </a:xfrm>
          <a:prstGeom prst="wedgeRoundRectCallout">
            <a:avLst>
              <a:gd name="adj1" fmla="val -60958"/>
              <a:gd name="adj2" fmla="val 60153"/>
              <a:gd name="adj3" fmla="val 16667"/>
            </a:avLst>
          </a:prstGeom>
          <a:noFill/>
          <a:ln w="38100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把兔子采的蘑菇读出来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0.14005 C -0.01493 0.14884 -0.01406 0.15833 -0.01059 0.16597 C -0.0092 0.17222 -0.00851 0.18056 -0.00608 0.18588 C -0.00521 0.18958 -0.00382 0.19329 -0.00382 0.19745 " pathEditMode="relative" rAng="0" ptsTypes="fffA">
                                      <p:cBhvr>
                                        <p:cTn id="15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19745 C -0.00191 0.19167 8.33333E-7 0.18588 0.00521 0.18079 C 0.00555 0.17847 0.00538 0.17593 0.0066 0.17384 C 0.00712 0.17268 0.00799 0.17106 0.00972 0.17106 C 0.01267 0.17106 0.01476 0.17292 0.01736 0.17384 C 0.02205 0.17847 0.02621 0.1831 0.03108 0.18773 C 0.03333 0.18958 0.03715 0.19352 0.03715 0.19375 C 0.04062 0.20069 0.04323 0.19259 0.04635 0.18958 C 0.04826 0.18588 0.05052 0.18264 0.05243 0.1787 C 0.0533 0.17685 0.05538 0.17292 0.05538 0.17315 C 0.05851 0.17384 0.06198 0.17454 0.06458 0.17569 C 0.07049 0.17847 0.0743 0.18588 0.0783 0.18958 C 0.0809 0.19213 0.0849 0.19398 0.08767 0.19653 C 0.08993 0.19583 0.0934 0.1956 0.09531 0.19444 C 0.09844 0.19259 0.0993 0.18935 0.10295 0.18773 C 0.10434 0.18704 0.1059 0.18634 0.10746 0.18565 C 0.1118 0.18009 0.1151 0.17662 0.12257 0.17292 C 0.12587 0.17593 0.12847 0.17963 0.13194 0.18264 C 0.13767 0.18773 0.14375 0.19213 0.14722 0.19838 C 0.15156 0.19444 0.15139 0.19005 0.15486 0.18565 C 0.15764 0.18218 0.16111 0.1787 0.16545 0.17569 C 0.17691 0.18079 0.18576 0.18819 0.19149 0.19653 C 0.19444 0.20069 0.19583 0.20486 0.20069 0.20856 " pathEditMode="relative" rAng="0" ptsTypes="ffffffffffffffffffffffA">
                                      <p:cBhvr>
                                        <p:cTn id="26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448 0.21296 C 0.22587 0.20625 0.22621 0.20046 0.23003 0.19491 C 0.23177 0.18819 0.23299 0.18264 0.23715 0.17708 C 0.2375 0.1743 0.23576 0.16967 0.23837 0.16875 C 0.24167 0.16736 0.24549 0.17083 0.24844 0.17291 C 0.24983 0.17384 0.25365 0.18171 0.25399 0.18264 C 0.25816 0.18981 0.26371 0.19606 0.26805 0.20324 C 0.26996 0.20185 0.27222 0.20092 0.27378 0.19907 C 0.27483 0.19791 0.2743 0.19606 0.27517 0.19491 C 0.28073 0.18819 0.29444 0.18264 0.30208 0.17708 C 0.30451 0.17754 0.30729 0.17685 0.30903 0.17824 C 0.3118 0.18055 0.31042 0.18495 0.31198 0.18796 C 0.31406 0.19213 0.31562 0.19305 0.31892 0.19629 C 0.32135 0.1875 0.32847 0.18079 0.33316 0.17291 C 0.33611 0.16759 0.33785 0.1618 0.3401 0.15648 C 0.34288 0.16041 0.34687 0.16412 0.34861 0.16875 C 0.35312 0.18217 0.35799 0.19537 0.36285 0.20856 C 0.36493 0.20509 0.36753 0.20185 0.3684 0.19768 C 0.37049 0.18912 0.37031 0.18241 0.3783 0.17708 C 0.38871 0.18032 0.38576 0.18889 0.39097 0.19629 C 0.39149 0.19815 0.39167 0.20023 0.39253 0.20185 C 0.3934 0.20393 0.39618 0.20509 0.3967 0.20741 C 0.39774 0.2118 0.3967 0.21666 0.3967 0.22129 " pathEditMode="relative" rAng="0" ptsTypes="ffffffffffffffffffffffA">
                                      <p:cBhvr>
                                        <p:cTn id="37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774 0.17431 C 0.39965 0.16736 0.40121 0.16111 0.40521 0.15509 C 0.40625 0.14722 0.40729 0.1375 0.41545 0.13449 C 0.42344 0.14236 0.42187 0.15417 0.43038 0.1625 C 0.4309 0.16389 0.43038 0.16759 0.43177 0.1669 C 0.43698 0.16435 0.43576 0.15903 0.43785 0.15509 C 0.44045 0.15023 0.44288 0.14861 0.4467 0.14491 C 0.44861 0.13843 0.45139 0.13403 0.45573 0.12847 C 0.45781 0.12176 0.45851 0.11875 0.46597 0.1213 C 0.46892 0.13056 0.47674 0.13843 0.48229 0.1463 C 0.48594 0.15139 0.48819 0.15648 0.49253 0.16111 C 0.49601 0.15139 0.50035 0.14236 0.50451 0.1331 C 0.50694 0.12778 0.50694 0.12292 0.51042 0.11829 C 0.5118 0.11667 0.51371 0.11551 0.5151 0.11389 C 0.51615 0.1125 0.51701 0.11111 0.51788 0.10949 C 0.5184 0.10764 0.51753 0.10301 0.51944 0.10347 C 0.52274 0.10486 0.52326 0.10949 0.52535 0.1125 C 0.52674 0.11458 0.52969 0.11829 0.52969 0.11852 C 0.53125 0.12593 0.53177 0.12986 0.53576 0.13611 C 0.53733 0.14445 0.53976 0.15232 0.54462 0.15949 C 0.54635 0.16505 0.55035 0.16875 0.55208 0.17431 C 0.55833 0.16482 0.56285 0.1544 0.56545 0.14329 C 0.56771 0.13403 0.56615 0.13982 0.56996 0.12847 C 0.57049 0.12708 0.57135 0.12431 0.57135 0.12454 C 0.57569 0.13657 0.56944 0.12014 0.57587 0.1331 C 0.57812 0.1375 0.57795 0.14329 0.58021 0.14792 C 0.5809 0.14931 0.58229 0.1507 0.58316 0.15208 C 0.58385 0.15347 0.58576 0.15972 0.58611 0.16111 C 0.58663 0.16296 0.58785 0.1669 0.58785 0.16713 " pathEditMode="relative" rAng="0" ptsTypes="ffffffffffffffffffffffffffffA">
                                      <p:cBhvr>
                                        <p:cTn id="48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48 0.39306 C -0.12049 0.38264 -0.11615 0.37361 -0.10972 0.36551 C -0.10868 0.36296 -0.10833 0.35972 -0.10677 0.35764 C -0.09931 0.34769 -0.09774 0.35949 -0.09219 0.36366 C -0.09045 0.36505 -0.0882 0.36482 -0.08629 0.36551 C -0.08455 0.3669 -0.0776 0.37338 -0.07604 0.37338 C -0.07118 0.37338 -0.06076 0.36019 -0.05538 0.35764 C -0.04896 0.34954 -0.04809 0.34931 -0.03924 0.35185 C -0.02743 0.36227 -0.03299 0.36296 -0.01719 0.35764 C -0.01042 0.35162 -0.00417 0.34491 0.00347 0.34005 C 0.01476 0.32431 0.0158 0.33333 0.02986 0.33796 C 0.03142 0.34005 0.03229 0.34352 0.03437 0.34398 C 0.03767 0.34445 0.0434 0.3382 0.04618 0.33611 C 0.0533 0.33056 0.05156 0.33218 0.06076 0.33032 C 0.06875 0.32662 0.0684 0.33056 0.07413 0.33796 C 0.07934 0.34491 0.0842 0.35185 0.09028 0.35764 C 0.09844 0.34676 0.09948 0.3382 0.10174 0.32431 C 0.10868 0.32894 0.11076 0.33357 0.1151 0.3419 C 0.11719 0.34583 0.12101 0.3537 0.12101 0.3537 C 0.12413 0.3456 0.12604 0.33866 0.1283 0.33032 C 0.1316 0.3331 0.13906 0.33843 0.14149 0.34398 C 0.14271 0.3463 0.14201 0.34954 0.14305 0.35185 C 0.14479 0.35509 0.14896 0.35972 0.14896 0.35972 " pathEditMode="relative" ptsTypes="ffffffffffffffffffffffA">
                                      <p:cBhvr>
                                        <p:cTn id="59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437 0.3463 C 0.1901 0.34306 0.19549 0.33889 0.20139 0.33634 C 0.20972 0.32847 0.21024 0.33032 0.22153 0.33426 C 0.23871 0.35255 0.21771 0.32824 0.23021 0.34861 C 0.23177 0.35116 0.2342 0.35232 0.23594 0.3544 C 0.24132 0.36111 0.24184 0.36273 0.24601 0.3706 C 0.25451 0.36759 0.25191 0.36482 0.25746 0.3544 C 0.26146 0.33704 0.25469 0.36343 0.26458 0.34236 C 0.26719 0.33681 0.26788 0.32963 0.27049 0.32431 C 0.2724 0.325 0.27448 0.325 0.27639 0.32639 C 0.28055 0.32986 0.2809 0.33472 0.28333 0.34051 C 0.28611 0.34769 0.29028 0.3537 0.29358 0.36065 C 0.3 0.35116 0.30174 0.33727 0.30799 0.32639 C 0.31128 0.3338 0.31354 0.34028 0.31788 0.3463 C 0.32101 0.35463 0.32326 0.36019 0.32795 0.36667 C 0.32917 0.36968 0.33229 0.38195 0.33663 0.38079 C 0.33871 0.38032 0.33837 0.37523 0.33958 0.37269 C 0.34601 0.35857 0.35295 0.34583 0.35955 0.33241 C 0.36146 0.3338 0.36389 0.33426 0.36528 0.33634 C 0.3684 0.34051 0.37257 0.35046 0.37257 0.3507 C 0.37483 0.35926 0.37865 0.36366 0.3842 0.36852 C 0.3941 0.36528 0.39375 0.35671 0.40278 0.35255 C 0.40746 0.34583 0.4118 0.34398 0.41719 0.3382 C 0.41944 0.33889 0.4224 0.3382 0.4243 0.34051 C 0.42569 0.34236 0.42483 0.34607 0.42569 0.34861 C 0.42691 0.35093 0.42882 0.35208 0.43003 0.3544 C 0.43403 0.36204 0.43542 0.36806 0.44028 0.37477 C 0.4408 0.37732 0.44045 0.38079 0.44149 0.38287 C 0.44253 0.38449 0.44479 0.38657 0.44583 0.38472 C 0.44948 0.3794 0.4533 0.36482 0.4533 0.36505 C 0.45382 0.36204 0.45365 0.35903 0.45451 0.35671 C 0.45555 0.3544 0.45764 0.35417 0.45903 0.35255 C 0.46024 0.35093 0.46059 0.34815 0.4618 0.3463 C 0.46944 0.33704 0.46962 0.3375 0.47621 0.33426 C 0.47708 0.33148 0.47691 0.32639 0.47899 0.32639 C 0.48559 0.32639 0.49167 0.34144 0.49774 0.34445 C 0.50608 0.35324 0.5066 0.35278 0.51788 0.35046 C 0.52569 0.34676 0.5316 0.34514 0.53958 0.34236 C 0.54236 0.34144 0.54809 0.3382 0.54809 0.33843 C 0.5493 0.33634 0.55104 0.33449 0.55243 0.33241 C 0.5533 0.33032 0.55347 0.3257 0.55538 0.32639 C 0.55851 0.32755 0.56024 0.33287 0.5625 0.33634 C 0.56528 0.34074 0.56962 0.35046 0.56962 0.3507 C 0.5724 0.34653 0.57674 0.34167 0.5783 0.33634 C 0.57951 0.33264 0.58108 0.32431 0.58108 0.32454 C 0.5901 0.3331 0.59601 0.34375 0.60573 0.35046 C 0.61701 0.34838 0.62083 0.34491 0.63003 0.33634 C 0.63646 0.32454 0.63594 0.32639 0.64305 0.33634 C 0.64392 0.34144 0.6441 0.35046 0.65017 0.35046 C 0.6526 0.35046 0.65417 0.3463 0.6559 0.34445 C 0.65903 0.33773 0.66302 0.33495 0.66597 0.32824 C 0.66736 0.33009 0.6691 0.33218 0.67031 0.33426 C 0.67153 0.33611 0.67344 0.34051 0.67344 0.34074 " pathEditMode="relative" rAng="0" ptsTypes="ffffffffffffffffffffffffffffffffffffffffffffffffffffA">
                                      <p:cBhvr>
                                        <p:cTn id="70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67 0.54005 C -0.13472 0.52384 -0.13906 0.54005 -0.13038 0.52639 C -0.12934 0.52477 -0.12951 0.52222 -0.12882 0.52037 C -0.12604 0.5132 -0.12361 0.50718 -0.11858 0.50278 C -0.11754 0.49398 -0.11615 0.4875 -0.11424 0.47917 C -0.10556 0.4831 -0.11354 0.47824 -0.10538 0.48912 C -0.10417 0.49074 -0.10226 0.49144 -0.10087 0.49306 C -0.10087 0.49306 -0.09184 0.50509 -0.08924 0.50857 " pathEditMode="relative" ptsTypes="fffffffA">
                                      <p:cBhvr>
                                        <p:cTn id="81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13 0.52245 C 0.02552 0.51019 0.02708 0.49213 0.02986 0.47917 C 0.0316 0.47153 0.03437 0.46551 0.03576 0.45764 C 0.04635 0.4669 0.05347 0.48125 0.06233 0.49306 C 0.06788 0.48032 0.0724 0.47662 0.08142 0.46945 C 0.08455 0.4669 0.09028 0.46157 0.09028 0.46157 C 0.10104 0.46736 0.09878 0.46782 0.10486 0.47917 C 0.10851 0.48611 0.11371 0.49306 0.11823 0.49884 C 0.12066 0.49815 0.12361 0.49907 0.12552 0.49699 C 0.12708 0.49537 0.12569 0.4912 0.12691 0.48912 C 0.1283 0.48681 0.1309 0.48657 0.13281 0.48519 C 0.13455 0.47847 0.13715 0.47222 0.13871 0.46551 C 0.14167 0.4662 0.14496 0.46551 0.14757 0.46736 C 0.14965 0.46898 0.15017 0.47292 0.15191 0.47523 C 0.15365 0.47755 0.15608 0.47894 0.15781 0.48125 C 0.16354 0.48889 0.16753 0.49537 0.17552 0.49884 C 0.18576 0.4787 0.17083 0.50949 0.17986 0.48519 C 0.18316 0.47616 0.18906 0.46806 0.19323 0.45972 C 0.20417 0.47037 0.21111 0.4831 0.22413 0.48912 C 0.22795 0.47824 0.22917 0.47037 0.23576 0.46157 C 0.23785 0.45093 0.2441 0.44282 0.24913 0.43403 C 0.25156 0.43542 0.25451 0.43565 0.25642 0.43796 C 0.25816 0.43982 0.25833 0.44329 0.25937 0.44583 C 0.26215 0.45255 0.2625 0.45208 0.26667 0.45764 C 0.26858 0.46713 0.27257 0.4713 0.27691 0.47917 C 0.28316 0.46829 0.28038 0.46713 0.28437 0.45764 C 0.28594 0.45417 0.29271 0.44792 0.29462 0.44583 C 0.29705 0.44653 0.29965 0.44653 0.30191 0.44792 C 0.31128 0.45417 0.3125 0.47153 0.32118 0.47917 C 0.32413 0.47662 0.32691 0.47384 0.32986 0.4713 C 0.33142 0.46991 0.33437 0.46736 0.33437 0.46736 C 0.33889 0.45857 0.3408 0.45 0.34757 0.44398 C 0.35226 0.45023 0.35382 0.45648 0.35781 0.46366 C 0.36007 0.47199 0.36354 0.47708 0.36823 0.4831 C 0.36875 0.48519 0.3691 0.48727 0.36962 0.48912 C 0.37049 0.4919 0.3717 0.49421 0.37257 0.49699 C 0.37326 0.49954 0.37413 0.50463 0.37413 0.50463 " pathEditMode="relative" ptsTypes="ffffffffffffffffffffffffffffffffffffA">
                                      <p:cBhvr>
                                        <p:cTn id="92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354 0.52477 C 0.42344 0.50787 0.42517 0.48079 0.43142 0.45995 C 0.4368 0.46296 0.43976 0.46945 0.44462 0.47361 C 0.4474 0.48241 0.45278 0.49167 0.45799 0.49722 C 0.46059 0.48866 0.4618 0.47986 0.4651 0.47176 C 0.46684 0.45995 0.46788 0.46042 0.47483 0.46389 C 0.48264 0.47361 0.48351 0.48218 0.4941 0.48542 C 0.49965 0.4794 0.50694 0.47338 0.51337 0.46968 C 0.51858 0.47199 0.52205 0.4757 0.52656 0.47963 C 0.52969 0.48657 0.52778 0.48426 0.5316 0.4875 " pathEditMode="relative" rAng="0" ptsTypes="fffffffffA">
                                      <p:cBhvr>
                                        <p:cTn id="103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86 0.72176 C -0.12604 0.71042 -0.12483 0.69861 -0.11945 0.68843 C -0.11493 0.66782 -0.11788 0.6757 -0.11163 0.66296 C -0.10764 0.675 -0.10174 0.68519 -0.09688 0.6963 C -0.09358 0.7037 -0.09132 0.71065 -0.08767 0.71782 C -0.08403 0.69491 -0.10017 0.64005 -0.07969 0.65509 C -0.07708 0.6632 -0.07483 0.66852 -0.07049 0.67477 C -0.06858 0.68773 -0.06024 0.69769 -0.0559 0.70995 C -0.05347 0.69954 -0.0526 0.68866 -0.04913 0.6787 C -0.04879 0.67292 -0.04896 0.6669 -0.04792 0.66111 C -0.04774 0.6588 -0.04688 0.65509 -0.04531 0.65509 C -0.03785 0.65509 -0.03247 0.66829 -0.02813 0.67477 C -0.02066 0.68588 -0.01181 0.69491 -0.00417 0.70602 C -0.00104 0.69167 -0.00365 0.67685 0.00104 0.66296 C 0.00052 0.65718 -0.00035 0.65116 -0.00035 0.64537 C -0.00035 0.64329 -0.00035 0.64028 0.00104 0.63935 C 0.00226 0.63843 0.00365 0.64074 0.00503 0.64144 C 0.00937 0.65023 0.01476 0.65695 0.01979 0.66505 " pathEditMode="relative" rAng="0" ptsTypes="fffffffffffffffffA">
                                      <p:cBhvr>
                                        <p:cTn id="114" dur="2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6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3250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93540" name="Rectangle 4"/>
          <p:cNvSpPr/>
          <p:nvPr/>
        </p:nvSpPr>
        <p:spPr>
          <a:xfrm>
            <a:off x="0" y="3705225"/>
            <a:ext cx="33528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guǎng </a:t>
            </a: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ō 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93541" name="Rectangle 5"/>
          <p:cNvSpPr/>
          <p:nvPr/>
        </p:nvSpPr>
        <p:spPr>
          <a:xfrm>
            <a:off x="2740025" y="3705225"/>
            <a:ext cx="1728788" cy="898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√</a:t>
            </a:r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3542" name="Rectangle 6"/>
          <p:cNvSpPr/>
          <p:nvPr/>
        </p:nvSpPr>
        <p:spPr>
          <a:xfrm>
            <a:off x="5489575" y="1492250"/>
            <a:ext cx="3341688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guǎng </a:t>
            </a: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p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ō 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93543" name="Text Box 7"/>
          <p:cNvSpPr txBox="1"/>
          <p:nvPr/>
        </p:nvSpPr>
        <p:spPr>
          <a:xfrm>
            <a:off x="6246813" y="2625725"/>
            <a:ext cx="1716087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(  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  </a:t>
            </a: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)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3255" name="组合 1"/>
          <p:cNvGrpSpPr/>
          <p:nvPr/>
        </p:nvGrpSpPr>
        <p:grpSpPr>
          <a:xfrm>
            <a:off x="993775" y="0"/>
            <a:ext cx="2573338" cy="836613"/>
            <a:chOff x="5580063" y="268288"/>
            <a:chExt cx="2665412" cy="1674863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601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259" name="Text Box 16"/>
            <p:cNvSpPr txBox="1"/>
            <p:nvPr/>
          </p:nvSpPr>
          <p:spPr>
            <a:xfrm>
              <a:off x="5795811" y="773259"/>
              <a:ext cx="130682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0184" name="Text Box 12"/>
          <p:cNvSpPr txBox="1">
            <a:spLocks noChangeArrowheads="1"/>
          </p:cNvSpPr>
          <p:nvPr/>
        </p:nvSpPr>
        <p:spPr bwMode="auto">
          <a:xfrm>
            <a:off x="1398588" y="98425"/>
            <a:ext cx="1787525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火眼金睛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3257" name="Picture 15" descr="https://timgsa.baidu.com/timg?image&amp;quality=80&amp;size=b9999_10000&amp;sec=1587558724157&amp;di=458b3dabb4bf160cbb75b169e43ce005&amp;imgtype=0&amp;src=http%3A%2F%2Fpic1.16pic.com%2F00%2F05%2F09%2F16pic_509730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38" y="1225550"/>
            <a:ext cx="2733675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/>
      <p:bldP spid="193541" grpId="0"/>
      <p:bldP spid="193542" grpId="0"/>
      <p:bldP spid="19354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4274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pic>
        <p:nvPicPr>
          <p:cNvPr id="5427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88" y="896938"/>
            <a:ext cx="4860925" cy="2052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8" name="Rectangle 8"/>
          <p:cNvSpPr/>
          <p:nvPr/>
        </p:nvSpPr>
        <p:spPr>
          <a:xfrm>
            <a:off x="1008063" y="3867150"/>
            <a:ext cx="19034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√</a:t>
            </a:r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277" name="Rectangle 9"/>
          <p:cNvSpPr/>
          <p:nvPr/>
        </p:nvSpPr>
        <p:spPr>
          <a:xfrm>
            <a:off x="1062038" y="2841625"/>
            <a:ext cx="2435225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p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ō shuǐ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54278" name="Rectangle 10"/>
          <p:cNvSpPr/>
          <p:nvPr/>
        </p:nvSpPr>
        <p:spPr>
          <a:xfrm>
            <a:off x="5327650" y="2787650"/>
            <a:ext cx="2435225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q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ō shuǐ</a:t>
            </a:r>
            <a:endParaRPr lang="en-US" altLang="zh-CN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94571" name="Rectangle 11"/>
          <p:cNvSpPr/>
          <p:nvPr/>
        </p:nvSpPr>
        <p:spPr>
          <a:xfrm>
            <a:off x="5219700" y="3867150"/>
            <a:ext cx="2446338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 （ 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 </a:t>
            </a:r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4280" name="组合 1"/>
          <p:cNvGrpSpPr/>
          <p:nvPr/>
        </p:nvGrpSpPr>
        <p:grpSpPr>
          <a:xfrm>
            <a:off x="2087563" y="141288"/>
            <a:ext cx="4699000" cy="838200"/>
            <a:chOff x="5580063" y="268288"/>
            <a:chExt cx="2665412" cy="1674865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09916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283" name="Text Box 16"/>
            <p:cNvSpPr txBox="1"/>
            <p:nvPr/>
          </p:nvSpPr>
          <p:spPr>
            <a:xfrm>
              <a:off x="5795484" y="773261"/>
              <a:ext cx="104776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3257" name="Text Box 12"/>
          <p:cNvSpPr txBox="1">
            <a:spLocks noChangeArrowheads="1"/>
          </p:cNvSpPr>
          <p:nvPr/>
        </p:nvSpPr>
        <p:spPr bwMode="auto">
          <a:xfrm>
            <a:off x="3384550" y="249238"/>
            <a:ext cx="1787525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火眼金睛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45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8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pic>
        <p:nvPicPr>
          <p:cNvPr id="5529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3" y="1276350"/>
            <a:ext cx="3457575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Rectangle 4"/>
          <p:cNvSpPr/>
          <p:nvPr/>
        </p:nvSpPr>
        <p:spPr>
          <a:xfrm>
            <a:off x="5651500" y="3219450"/>
            <a:ext cx="28130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f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ēi niǎo 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55301" name="Rectangle 5"/>
          <p:cNvSpPr/>
          <p:nvPr/>
        </p:nvSpPr>
        <p:spPr>
          <a:xfrm>
            <a:off x="684213" y="3219450"/>
            <a:ext cx="2757487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汉语拼音" pitchFamily="34" charset="0"/>
                <a:ea typeface="微软雅黑" panose="020B0503020204020204" pitchFamily="34" charset="-122"/>
              </a:rPr>
              <a:t>t</a:t>
            </a:r>
            <a:r>
              <a:rPr lang="en-US" altLang="zh-CN" sz="5400" dirty="0">
                <a:latin typeface="汉语拼音" pitchFamily="34" charset="0"/>
                <a:ea typeface="微软雅黑" panose="020B0503020204020204" pitchFamily="34" charset="-122"/>
              </a:rPr>
              <a:t>ēi niǎo </a:t>
            </a:r>
            <a:endParaRPr lang="zh-CN" altLang="en-US" sz="5400" dirty="0">
              <a:latin typeface="汉语拼音" pitchFamily="34" charset="0"/>
              <a:ea typeface="微软雅黑" panose="020B0503020204020204" pitchFamily="34" charset="-122"/>
            </a:endParaRPr>
          </a:p>
        </p:txBody>
      </p:sp>
      <p:sp>
        <p:nvSpPr>
          <p:cNvPr id="195590" name="Text Box 6"/>
          <p:cNvSpPr txBox="1"/>
          <p:nvPr/>
        </p:nvSpPr>
        <p:spPr>
          <a:xfrm>
            <a:off x="1062038" y="3921125"/>
            <a:ext cx="22542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（ 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</a:t>
            </a: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5591" name="Text Box 7"/>
          <p:cNvSpPr txBox="1"/>
          <p:nvPr/>
        </p:nvSpPr>
        <p:spPr>
          <a:xfrm>
            <a:off x="5759450" y="3813175"/>
            <a:ext cx="18859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√</a:t>
            </a:r>
            <a:r>
              <a:rPr lang="zh-CN" altLang="en-US" sz="5400" dirty="0"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5304" name="组合 1"/>
          <p:cNvGrpSpPr/>
          <p:nvPr/>
        </p:nvGrpSpPr>
        <p:grpSpPr>
          <a:xfrm>
            <a:off x="2141538" y="303213"/>
            <a:ext cx="4699000" cy="852487"/>
            <a:chOff x="5580063" y="268288"/>
            <a:chExt cx="2665412" cy="1602648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131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307" name="Text Box 16"/>
            <p:cNvSpPr txBox="1"/>
            <p:nvPr/>
          </p:nvSpPr>
          <p:spPr>
            <a:xfrm>
              <a:off x="5795538" y="771807"/>
              <a:ext cx="104803" cy="10991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6328" name="Text Box 12"/>
          <p:cNvSpPr txBox="1">
            <a:spLocks noChangeArrowheads="1"/>
          </p:cNvSpPr>
          <p:nvPr/>
        </p:nvSpPr>
        <p:spPr bwMode="auto">
          <a:xfrm>
            <a:off x="3167063" y="357188"/>
            <a:ext cx="2700338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+mn-ea"/>
                <a:cs typeface="+mn-cs"/>
              </a:rPr>
              <a:t>火眼金睛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WordArt 4" descr="白色大理石"/>
          <p:cNvSpPr>
            <a:spLocks noTextEdit="1"/>
          </p:cNvSpPr>
          <p:nvPr/>
        </p:nvSpPr>
        <p:spPr>
          <a:xfrm>
            <a:off x="2346325" y="2268538"/>
            <a:ext cx="4267200" cy="180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EFEF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1104BC"/>
                </a:solidFill>
                <a:effectLst>
                  <a:outerShdw dist="50800" dir="7500014" algn="tl" rotWithShape="0">
                    <a:srgbClr val="000000">
                      <a:alpha val="34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认读韵母</a:t>
            </a:r>
            <a:endParaRPr lang="zh-CN" altLang="en-US" sz="3600" b="1">
              <a:ln w="19050" cap="flat" cmpd="sng">
                <a:solidFill>
                  <a:srgbClr val="FEFEFE"/>
                </a:solidFill>
                <a:prstDash val="solid"/>
                <a:headEnd type="none" w="med" len="med"/>
                <a:tailEnd type="none" w="med" len="med"/>
              </a:ln>
              <a:solidFill>
                <a:srgbClr val="1104BC"/>
              </a:solidFill>
              <a:effectLst>
                <a:outerShdw dist="50800" dir="7500014" algn="tl" rotWithShape="0">
                  <a:srgbClr val="000000">
                    <a:alpha val="34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文本框 2"/>
          <p:cNvSpPr txBox="1"/>
          <p:nvPr/>
        </p:nvSpPr>
        <p:spPr>
          <a:xfrm>
            <a:off x="760413" y="842963"/>
            <a:ext cx="7624762" cy="11779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</a:rPr>
              <a:t>下面就让我们一起来复习一下我们学过的</a:t>
            </a:r>
            <a:r>
              <a:rPr lang="en-US" altLang="zh-CN" sz="3600" dirty="0">
                <a:latin typeface="Arial" panose="020B0604020202020204" pitchFamily="34" charset="0"/>
              </a:rPr>
              <a:t>24</a:t>
            </a:r>
            <a:r>
              <a:rPr lang="zh-CN" altLang="en-US" sz="3600" dirty="0">
                <a:latin typeface="Arial" panose="020B0604020202020204" pitchFamily="34" charset="0"/>
              </a:rPr>
              <a:t>个韵母。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46" name="WordArt 2"/>
          <p:cNvSpPr>
            <a:spLocks noTextEdit="1"/>
          </p:cNvSpPr>
          <p:nvPr/>
        </p:nvSpPr>
        <p:spPr>
          <a:xfrm>
            <a:off x="5364163" y="1844675"/>
            <a:ext cx="2376487" cy="210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ɑ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7826" name="Text Box 3"/>
          <p:cNvSpPr txBox="1"/>
          <p:nvPr/>
        </p:nvSpPr>
        <p:spPr>
          <a:xfrm>
            <a:off x="1176338" y="1222375"/>
            <a:ext cx="6257925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小朋友唱歌</a:t>
            </a:r>
            <a:r>
              <a:rPr lang="en-US" altLang="zh-CN" sz="3600" dirty="0">
                <a:latin typeface="Arial" panose="020B0604020202020204" pitchFamily="34" charset="0"/>
                <a:ea typeface="微软雅黑" panose="020B0503020204020204" pitchFamily="34" charset="-122"/>
              </a:rPr>
              <a:t>ɑ ɑ ɑ</a:t>
            </a:r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7348" name="组合 1"/>
          <p:cNvGrpSpPr/>
          <p:nvPr/>
        </p:nvGrpSpPr>
        <p:grpSpPr>
          <a:xfrm>
            <a:off x="2627313" y="141288"/>
            <a:ext cx="4483100" cy="852487"/>
            <a:chOff x="5580063" y="268288"/>
            <a:chExt cx="2665412" cy="1602648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131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352" name="Text Box 16"/>
            <p:cNvSpPr txBox="1"/>
            <p:nvPr/>
          </p:nvSpPr>
          <p:spPr>
            <a:xfrm>
              <a:off x="5795278" y="771807"/>
              <a:ext cx="109841" cy="10991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7349" name="Text Box 7"/>
          <p:cNvSpPr txBox="1"/>
          <p:nvPr/>
        </p:nvSpPr>
        <p:spPr>
          <a:xfrm>
            <a:off x="3113088" y="195263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认一认，读一读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573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1844675"/>
            <a:ext cx="2006600" cy="218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8370" name="WordArt 2"/>
          <p:cNvSpPr>
            <a:spLocks noTextEdit="1"/>
          </p:cNvSpPr>
          <p:nvPr/>
        </p:nvSpPr>
        <p:spPr>
          <a:xfrm>
            <a:off x="5454650" y="1519238"/>
            <a:ext cx="2070100" cy="2484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4754" name="Text Box 3"/>
          <p:cNvSpPr txBox="1"/>
          <p:nvPr/>
        </p:nvSpPr>
        <p:spPr>
          <a:xfrm>
            <a:off x="1243013" y="720725"/>
            <a:ext cx="57578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公鸡打鸣 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o o o</a:t>
            </a:r>
            <a:endParaRPr lang="en-US" altLang="zh-CN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8372" name="图片 1"/>
          <p:cNvPicPr>
            <a:picLocks noChangeAspect="1"/>
          </p:cNvPicPr>
          <p:nvPr/>
        </p:nvPicPr>
        <p:blipFill>
          <a:blip r:embed="rId2"/>
          <a:srcRect r="4979"/>
          <a:stretch>
            <a:fillRect/>
          </a:stretch>
        </p:blipFill>
        <p:spPr>
          <a:xfrm>
            <a:off x="1651000" y="1903413"/>
            <a:ext cx="2076450" cy="2263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4" name="文本框 3"/>
          <p:cNvSpPr txBox="1"/>
          <p:nvPr/>
        </p:nvSpPr>
        <p:spPr>
          <a:xfrm>
            <a:off x="1244600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59395" name="WordArt 7"/>
          <p:cNvSpPr>
            <a:spLocks noTextEdit="1"/>
          </p:cNvSpPr>
          <p:nvPr/>
        </p:nvSpPr>
        <p:spPr>
          <a:xfrm>
            <a:off x="5599113" y="1236663"/>
            <a:ext cx="1990725" cy="2482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5779" name="Text Box 8"/>
          <p:cNvSpPr txBox="1"/>
          <p:nvPr/>
        </p:nvSpPr>
        <p:spPr>
          <a:xfrm>
            <a:off x="1585913" y="654050"/>
            <a:ext cx="55800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白鹅拨水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e e e</a:t>
            </a:r>
            <a:endParaRPr lang="en-US" altLang="zh-CN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939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725" y="2047875"/>
            <a:ext cx="2157413" cy="201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0418" name="文本框 3"/>
          <p:cNvSpPr txBox="1"/>
          <p:nvPr/>
        </p:nvSpPr>
        <p:spPr>
          <a:xfrm>
            <a:off x="1173163" y="1543050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0419" name="WordArt 7"/>
          <p:cNvSpPr>
            <a:spLocks noTextEdit="1"/>
          </p:cNvSpPr>
          <p:nvPr/>
        </p:nvSpPr>
        <p:spPr>
          <a:xfrm rot="307747">
            <a:off x="5688013" y="1208088"/>
            <a:ext cx="9366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6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38100" dir="2699999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38100" dir="2699999" algn="tl" rotWithShape="0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6803" name="Text Box 8"/>
          <p:cNvSpPr txBox="1"/>
          <p:nvPr/>
        </p:nvSpPr>
        <p:spPr>
          <a:xfrm>
            <a:off x="1736725" y="831850"/>
            <a:ext cx="4884738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自己穿衣</a:t>
            </a:r>
            <a:r>
              <a:rPr lang="en-US" altLang="zh-CN" sz="3600" dirty="0">
                <a:latin typeface="Arial" panose="020B0604020202020204" pitchFamily="34" charset="0"/>
                <a:ea typeface="楷体" panose="02010609060101010101" pitchFamily="49" charset="-122"/>
              </a:rPr>
              <a:t>i i i</a:t>
            </a:r>
            <a:endParaRPr lang="en-US" altLang="zh-CN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04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1882775"/>
            <a:ext cx="21209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7680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484188" y="771525"/>
            <a:ext cx="8174037" cy="3946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音节包括</a:t>
            </a:r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整体认读音节、两拼音节、三拼音节和零声母音节。</a:t>
            </a:r>
            <a:endParaRPr lang="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整体认读音节</a:t>
            </a:r>
            <a:r>
              <a:rPr lang="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是指不需要拼读直接整体认读的音节。</a:t>
            </a:r>
            <a:endParaRPr lang="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两拼音节</a:t>
            </a:r>
            <a:r>
              <a:rPr lang="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由一个声母、一个韵母组成。</a:t>
            </a:r>
            <a:endParaRPr lang="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三拼音节</a:t>
            </a:r>
            <a:r>
              <a:rPr lang="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由声母、介母加韵母组成。</a:t>
            </a:r>
            <a:endParaRPr lang="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零声母音节</a:t>
            </a:r>
            <a:r>
              <a:rPr lang="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就是前面不需要加声母直接用单独的韵母来给汉字注音的音节。</a:t>
            </a:r>
            <a:endParaRPr lang="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3" name="组合 13"/>
          <p:cNvGrpSpPr/>
          <p:nvPr/>
        </p:nvGrpSpPr>
        <p:grpSpPr>
          <a:xfrm>
            <a:off x="1008063" y="195263"/>
            <a:ext cx="6480175" cy="917575"/>
            <a:chOff x="4448480" y="1688121"/>
            <a:chExt cx="4202422" cy="2929229"/>
          </a:xfrm>
        </p:grpSpPr>
        <p:grpSp>
          <p:nvGrpSpPr>
            <p:cNvPr id="15365" name="组合 17"/>
            <p:cNvGrpSpPr/>
            <p:nvPr/>
          </p:nvGrpSpPr>
          <p:grpSpPr>
            <a:xfrm>
              <a:off x="4448480" y="1688121"/>
              <a:ext cx="4202422" cy="2929229"/>
              <a:chOff x="6231198" y="2807615"/>
              <a:chExt cx="2962051" cy="2271517"/>
            </a:xfrm>
          </p:grpSpPr>
          <p:sp>
            <p:nvSpPr>
              <p:cNvPr id="16" name="云形标注 15"/>
              <p:cNvSpPr/>
              <p:nvPr/>
            </p:nvSpPr>
            <p:spPr>
              <a:xfrm>
                <a:off x="6231198" y="2807615"/>
                <a:ext cx="2962051" cy="2271517"/>
              </a:xfrm>
              <a:prstGeom prst="cloudCallout">
                <a:avLst>
                  <a:gd name="adj1" fmla="val 44110"/>
                  <a:gd name="adj2" fmla="val 6267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5368" name="矩形 14"/>
              <p:cNvSpPr/>
              <p:nvPr/>
            </p:nvSpPr>
            <p:spPr>
              <a:xfrm>
                <a:off x="6356930" y="4074480"/>
                <a:ext cx="2794408" cy="8377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endParaRPr lang="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389" name="TextBox 2"/>
            <p:cNvSpPr txBox="1">
              <a:spLocks noChangeArrowheads="1"/>
            </p:cNvSpPr>
            <p:nvPr/>
          </p:nvSpPr>
          <p:spPr bwMode="auto">
            <a:xfrm>
              <a:off x="4734681" y="2037802"/>
              <a:ext cx="3914162" cy="1946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1">
                  <a:solidFill>
                    <a:srgbClr val="FF0000"/>
                  </a:solidFill>
                  <a:latin typeface="宋体" panose="02010600030101010101" pitchFamily="2" charset="-122"/>
                  <a:ea typeface="+mn-ea"/>
                  <a:cs typeface="+mn-cs"/>
                </a:rPr>
                <a:t>同学们，我们看看音节</a:t>
              </a:r>
              <a:r>
                <a:rPr kumimoji="0" lang="zh-CN" altLang="zh-CN" sz="2800" b="1" kern="1200" cap="none" spc="0" normalizeH="0" baseline="0" noProof="1">
                  <a:solidFill>
                    <a:srgbClr val="FF0000"/>
                  </a:solidFill>
                  <a:latin typeface="宋体" panose="02010600030101010101" pitchFamily="2" charset="-122"/>
                  <a:ea typeface="+mn-ea"/>
                  <a:cs typeface="+mn-cs"/>
                </a:rPr>
                <a:t>的</a:t>
              </a:r>
              <a:r>
                <a:rPr kumimoji="0" lang="zh-CN" altLang="en-US" sz="2800" b="1" kern="1200" cap="none" spc="0" normalizeH="0" baseline="0" noProof="1">
                  <a:solidFill>
                    <a:srgbClr val="FF0000"/>
                  </a:solidFill>
                  <a:latin typeface="宋体" panose="02010600030101010101" pitchFamily="2" charset="-122"/>
                  <a:ea typeface="+mn-ea"/>
                  <a:cs typeface="+mn-cs"/>
                </a:rPr>
                <a:t>分类！</a:t>
              </a:r>
              <a:r>
                <a:rPr kumimoji="0" lang="zh-CN" altLang="en-US" sz="24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　</a:t>
              </a:r>
              <a:r>
                <a:rPr kumimoji="0" lang="zh-CN" altLang="en-US" sz="1600" kern="1200" cap="none" spc="0" normalizeH="0" baseline="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endParaRPr kumimoji="0" lang="zh-CN" altLang="en-US" sz="1600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364" name="Text Box 19"/>
          <p:cNvSpPr txBox="1"/>
          <p:nvPr/>
        </p:nvSpPr>
        <p:spPr>
          <a:xfrm>
            <a:off x="2411413" y="195263"/>
            <a:ext cx="138112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42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1443" name="WordArt 7"/>
          <p:cNvSpPr>
            <a:spLocks noTextEdit="1"/>
          </p:cNvSpPr>
          <p:nvPr/>
        </p:nvSpPr>
        <p:spPr>
          <a:xfrm>
            <a:off x="5195888" y="1563688"/>
            <a:ext cx="1889125" cy="2322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1009650" y="798513"/>
            <a:ext cx="3706813" cy="6207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树上鸟窝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u u u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438" y="1808163"/>
            <a:ext cx="2101850" cy="2078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78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2466" name="WordArt 3"/>
          <p:cNvSpPr>
            <a:spLocks noTextEdit="1"/>
          </p:cNvSpPr>
          <p:nvPr/>
        </p:nvSpPr>
        <p:spPr>
          <a:xfrm>
            <a:off x="4879975" y="1831975"/>
            <a:ext cx="1817688" cy="2141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ü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246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3" y="1831975"/>
            <a:ext cx="2100262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422" name="Text Box 6"/>
          <p:cNvSpPr txBox="1"/>
          <p:nvPr/>
        </p:nvSpPr>
        <p:spPr>
          <a:xfrm>
            <a:off x="909638" y="915988"/>
            <a:ext cx="5318125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鲤鱼吐泡</a:t>
            </a:r>
            <a:r>
              <a:rPr lang="en-US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üüü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3490" name="文本框 3"/>
          <p:cNvSpPr txBox="1"/>
          <p:nvPr/>
        </p:nvSpPr>
        <p:spPr>
          <a:xfrm>
            <a:off x="1101725" y="1574800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3491" name="WordArt 8"/>
          <p:cNvSpPr>
            <a:spLocks noTextEdit="1"/>
          </p:cNvSpPr>
          <p:nvPr/>
        </p:nvSpPr>
        <p:spPr>
          <a:xfrm>
            <a:off x="3952875" y="1924050"/>
            <a:ext cx="2089150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ɑ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3492" name="WordArt 9"/>
          <p:cNvSpPr>
            <a:spLocks noTextEdit="1"/>
          </p:cNvSpPr>
          <p:nvPr/>
        </p:nvSpPr>
        <p:spPr>
          <a:xfrm>
            <a:off x="6289675" y="1490663"/>
            <a:ext cx="569913" cy="2790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8852" name="Text Box 11"/>
          <p:cNvSpPr txBox="1"/>
          <p:nvPr/>
        </p:nvSpPr>
        <p:spPr>
          <a:xfrm>
            <a:off x="1101725" y="573088"/>
            <a:ext cx="4294188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有礼貌的孩子人人爱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34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76400"/>
            <a:ext cx="2605088" cy="2624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788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4514" name="WordArt 7"/>
          <p:cNvSpPr>
            <a:spLocks noTextEdit="1"/>
          </p:cNvSpPr>
          <p:nvPr/>
        </p:nvSpPr>
        <p:spPr>
          <a:xfrm>
            <a:off x="4621213" y="2100263"/>
            <a:ext cx="1990725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4515" name="WordArt 8"/>
          <p:cNvSpPr>
            <a:spLocks noTextEdit="1"/>
          </p:cNvSpPr>
          <p:nvPr/>
        </p:nvSpPr>
        <p:spPr>
          <a:xfrm>
            <a:off x="6880225" y="1647825"/>
            <a:ext cx="571500" cy="265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9876" name="Text Box 10"/>
          <p:cNvSpPr txBox="1"/>
          <p:nvPr/>
        </p:nvSpPr>
        <p:spPr>
          <a:xfrm>
            <a:off x="1284288" y="68103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老师对我笑微微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451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1817688"/>
            <a:ext cx="2154238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7987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55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0" y="1411288"/>
            <a:ext cx="266065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WordArt 6"/>
          <p:cNvSpPr>
            <a:spLocks noTextEdit="1"/>
          </p:cNvSpPr>
          <p:nvPr/>
        </p:nvSpPr>
        <p:spPr>
          <a:xfrm>
            <a:off x="4894263" y="2062163"/>
            <a:ext cx="1990725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5540" name="WordArt 7"/>
          <p:cNvSpPr>
            <a:spLocks noTextEdit="1"/>
          </p:cNvSpPr>
          <p:nvPr/>
        </p:nvSpPr>
        <p:spPr>
          <a:xfrm>
            <a:off x="7302500" y="1211263"/>
            <a:ext cx="582613" cy="3086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0899" name="Text Box 8"/>
          <p:cNvSpPr txBox="1"/>
          <p:nvPr/>
        </p:nvSpPr>
        <p:spPr>
          <a:xfrm>
            <a:off x="1751013" y="78898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冬天到，北风吹</a:t>
            </a:r>
            <a:endParaRPr lang="en-US" altLang="zh-CN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089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6562" name="文本框 3"/>
          <p:cNvSpPr txBox="1"/>
          <p:nvPr/>
        </p:nvSpPr>
        <p:spPr>
          <a:xfrm>
            <a:off x="741363" y="1384300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6563" name="WordArt 7"/>
          <p:cNvSpPr>
            <a:spLocks noTextEdit="1"/>
          </p:cNvSpPr>
          <p:nvPr/>
        </p:nvSpPr>
        <p:spPr>
          <a:xfrm>
            <a:off x="4040188" y="1474788"/>
            <a:ext cx="1736725" cy="2066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ɑ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6564" name="WordArt 8"/>
          <p:cNvSpPr>
            <a:spLocks noTextEdit="1"/>
          </p:cNvSpPr>
          <p:nvPr/>
        </p:nvSpPr>
        <p:spPr>
          <a:xfrm>
            <a:off x="5929313" y="1474788"/>
            <a:ext cx="1728787" cy="2068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1924" name="Text Box 9"/>
          <p:cNvSpPr txBox="1"/>
          <p:nvPr/>
        </p:nvSpPr>
        <p:spPr>
          <a:xfrm>
            <a:off x="993775" y="555625"/>
            <a:ext cx="3338513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冬天到，穿棉袄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6566" name="图片 1"/>
          <p:cNvPicPr>
            <a:picLocks noChangeAspect="1"/>
          </p:cNvPicPr>
          <p:nvPr/>
        </p:nvPicPr>
        <p:blipFill>
          <a:blip r:embed="rId2"/>
          <a:srcRect l="262" r="2386"/>
          <a:stretch>
            <a:fillRect/>
          </a:stretch>
        </p:blipFill>
        <p:spPr>
          <a:xfrm>
            <a:off x="1212850" y="1474788"/>
            <a:ext cx="2301875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7586" name="文本框 3"/>
          <p:cNvSpPr txBox="1"/>
          <p:nvPr/>
        </p:nvSpPr>
        <p:spPr>
          <a:xfrm>
            <a:off x="1101725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7587" name="WordArt 7"/>
          <p:cNvSpPr>
            <a:spLocks noTextEdit="1"/>
          </p:cNvSpPr>
          <p:nvPr/>
        </p:nvSpPr>
        <p:spPr>
          <a:xfrm>
            <a:off x="4484688" y="1728788"/>
            <a:ext cx="1725612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7588" name="WordArt 8"/>
          <p:cNvSpPr>
            <a:spLocks noTextEdit="1"/>
          </p:cNvSpPr>
          <p:nvPr/>
        </p:nvSpPr>
        <p:spPr>
          <a:xfrm>
            <a:off x="6316663" y="1728788"/>
            <a:ext cx="1463675" cy="214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2948" name="Text Box 9"/>
          <p:cNvSpPr txBox="1"/>
          <p:nvPr/>
        </p:nvSpPr>
        <p:spPr>
          <a:xfrm>
            <a:off x="1246188" y="78898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蓝蓝天空飞海鸥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759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0" y="1728788"/>
            <a:ext cx="22860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9634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69635" name="WordArt 7"/>
          <p:cNvSpPr>
            <a:spLocks noTextEdit="1"/>
          </p:cNvSpPr>
          <p:nvPr/>
        </p:nvSpPr>
        <p:spPr>
          <a:xfrm>
            <a:off x="4545013" y="1563688"/>
            <a:ext cx="558800" cy="2640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9636" name="WordArt 8"/>
          <p:cNvSpPr>
            <a:spLocks noTextEdit="1"/>
          </p:cNvSpPr>
          <p:nvPr/>
        </p:nvSpPr>
        <p:spPr>
          <a:xfrm>
            <a:off x="5630863" y="2224088"/>
            <a:ext cx="1889125" cy="1979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4996" name="Text Box 9"/>
          <p:cNvSpPr txBox="1"/>
          <p:nvPr/>
        </p:nvSpPr>
        <p:spPr>
          <a:xfrm>
            <a:off x="522288" y="681038"/>
            <a:ext cx="4294187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一棵椰树，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ie ie ie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1819275"/>
            <a:ext cx="2235200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658" name="文本框 3"/>
          <p:cNvSpPr txBox="1"/>
          <p:nvPr/>
        </p:nvSpPr>
        <p:spPr>
          <a:xfrm>
            <a:off x="550863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0659" name="WordArt 8"/>
          <p:cNvSpPr>
            <a:spLocks noTextEdit="1"/>
          </p:cNvSpPr>
          <p:nvPr/>
        </p:nvSpPr>
        <p:spPr>
          <a:xfrm>
            <a:off x="3560763" y="2157413"/>
            <a:ext cx="1343025" cy="2049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ü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660" name="WordArt 12"/>
          <p:cNvSpPr>
            <a:spLocks noTextEdit="1"/>
          </p:cNvSpPr>
          <p:nvPr/>
        </p:nvSpPr>
        <p:spPr>
          <a:xfrm>
            <a:off x="5087938" y="2200275"/>
            <a:ext cx="1511300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6020" name="Text Box 13"/>
          <p:cNvSpPr txBox="1"/>
          <p:nvPr/>
        </p:nvSpPr>
        <p:spPr>
          <a:xfrm>
            <a:off x="846138" y="303213"/>
            <a:ext cx="5461000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一轮圆月，</a:t>
            </a:r>
            <a:r>
              <a:rPr lang="zh-CN" altLang="en-US" sz="3600" dirty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üe üe üe</a:t>
            </a:r>
            <a:r>
              <a:rPr lang="en-US" altLang="zh-CN" sz="5400" dirty="0">
                <a:latin typeface="宋体" panose="02010600030101010101" pitchFamily="2" charset="-122"/>
                <a:ea typeface="微软雅黑" panose="020B0503020204020204" pitchFamily="34" charset="-122"/>
              </a:rPr>
              <a:t> </a:t>
            </a:r>
            <a:endParaRPr lang="en-US" altLang="zh-CN" sz="5400" dirty="0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pic>
        <p:nvPicPr>
          <p:cNvPr id="7066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3" y="1441450"/>
            <a:ext cx="2343150" cy="276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602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2" name="WordArt 7"/>
          <p:cNvSpPr>
            <a:spLocks noTextEdit="1"/>
          </p:cNvSpPr>
          <p:nvPr/>
        </p:nvSpPr>
        <p:spPr>
          <a:xfrm>
            <a:off x="3702050" y="1887538"/>
            <a:ext cx="1990725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683" name="WordArt 8"/>
          <p:cNvSpPr>
            <a:spLocks noTextEdit="1"/>
          </p:cNvSpPr>
          <p:nvPr/>
        </p:nvSpPr>
        <p:spPr>
          <a:xfrm>
            <a:off x="5924550" y="1804988"/>
            <a:ext cx="1312863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7043" name="Text Box 9"/>
          <p:cNvSpPr txBox="1"/>
          <p:nvPr/>
        </p:nvSpPr>
        <p:spPr>
          <a:xfrm>
            <a:off x="792163" y="681038"/>
            <a:ext cx="37957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摸摸耳朵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er er er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85" name="图片 1"/>
          <p:cNvPicPr>
            <a:picLocks noChangeAspect="1"/>
          </p:cNvPicPr>
          <p:nvPr/>
        </p:nvPicPr>
        <p:blipFill>
          <a:blip r:embed="rId2"/>
          <a:srcRect r="3772"/>
          <a:stretch>
            <a:fillRect/>
          </a:stretch>
        </p:blipFill>
        <p:spPr>
          <a:xfrm>
            <a:off x="976313" y="1804988"/>
            <a:ext cx="2295525" cy="2471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758825" y="263525"/>
            <a:ext cx="7626350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</a:rPr>
              <a:t>下面就让我们一起来复习一下我们学过的</a:t>
            </a:r>
            <a:r>
              <a:rPr lang="en-US" altLang="zh-CN" sz="3600" dirty="0">
                <a:latin typeface="Arial" panose="020B0604020202020204" pitchFamily="34" charset="0"/>
              </a:rPr>
              <a:t>23</a:t>
            </a:r>
            <a:r>
              <a:rPr lang="zh-CN" altLang="en-US" sz="3600" dirty="0">
                <a:latin typeface="Arial" panose="020B0604020202020204" pitchFamily="34" charset="0"/>
              </a:rPr>
              <a:t>个声母。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6387" name="WordArt 4" descr="白色大理石"/>
          <p:cNvSpPr>
            <a:spLocks noTextEdit="1"/>
          </p:cNvSpPr>
          <p:nvPr/>
        </p:nvSpPr>
        <p:spPr>
          <a:xfrm>
            <a:off x="2303463" y="1747838"/>
            <a:ext cx="453707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FEFEFE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EF1928"/>
                </a:solidFill>
                <a:effectLst>
                  <a:outerShdw dist="50800" dir="7500014" algn="tl" rotWithShape="0">
                    <a:srgbClr val="000000">
                      <a:alpha val="34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认读声母</a:t>
            </a:r>
            <a:endParaRPr lang="zh-CN" altLang="en-US" sz="3600" b="1">
              <a:ln w="19050" cap="flat" cmpd="sng">
                <a:solidFill>
                  <a:srgbClr val="FEFEFE"/>
                </a:solidFill>
                <a:prstDash val="solid"/>
                <a:headEnd type="none" w="med" len="med"/>
                <a:tailEnd type="none" w="med" len="med"/>
              </a:ln>
              <a:solidFill>
                <a:srgbClr val="EF1928"/>
              </a:solidFill>
              <a:effectLst>
                <a:outerShdw dist="50800" dir="7500014" algn="tl" rotWithShape="0">
                  <a:srgbClr val="000000">
                    <a:alpha val="34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2706" name="WordArt 7"/>
          <p:cNvSpPr>
            <a:spLocks noTextEdit="1"/>
          </p:cNvSpPr>
          <p:nvPr/>
        </p:nvSpPr>
        <p:spPr>
          <a:xfrm>
            <a:off x="3603625" y="1816100"/>
            <a:ext cx="1655763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ɑ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07" name="WordArt 8"/>
          <p:cNvSpPr>
            <a:spLocks noTextEdit="1"/>
          </p:cNvSpPr>
          <p:nvPr/>
        </p:nvSpPr>
        <p:spPr>
          <a:xfrm>
            <a:off x="5599113" y="1814513"/>
            <a:ext cx="165576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8067" name="Text Box 9"/>
          <p:cNvSpPr txBox="1"/>
          <p:nvPr/>
        </p:nvSpPr>
        <p:spPr>
          <a:xfrm>
            <a:off x="1008063" y="627063"/>
            <a:ext cx="4524375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天安门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ɑn ɑn ɑn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3730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3731" name="WordArt 7"/>
          <p:cNvSpPr>
            <a:spLocks noTextEdit="1"/>
          </p:cNvSpPr>
          <p:nvPr/>
        </p:nvSpPr>
        <p:spPr>
          <a:xfrm>
            <a:off x="3298825" y="1695450"/>
            <a:ext cx="1655763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3732" name="WordArt 8"/>
          <p:cNvSpPr>
            <a:spLocks noTextEdit="1"/>
          </p:cNvSpPr>
          <p:nvPr/>
        </p:nvSpPr>
        <p:spPr>
          <a:xfrm>
            <a:off x="5221288" y="1695450"/>
            <a:ext cx="165576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9092" name="Text Box 10"/>
          <p:cNvSpPr txBox="1"/>
          <p:nvPr/>
        </p:nvSpPr>
        <p:spPr>
          <a:xfrm>
            <a:off x="900113" y="573088"/>
            <a:ext cx="383222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手拿遥控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en en en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73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695450"/>
            <a:ext cx="2243137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890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778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5779" name="WordArt 7"/>
          <p:cNvSpPr>
            <a:spLocks noTextEdit="1"/>
          </p:cNvSpPr>
          <p:nvPr/>
        </p:nvSpPr>
        <p:spPr>
          <a:xfrm>
            <a:off x="4176713" y="1898650"/>
            <a:ext cx="1584325" cy="215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5780" name="WordArt 8"/>
          <p:cNvSpPr>
            <a:spLocks noTextEdit="1"/>
          </p:cNvSpPr>
          <p:nvPr/>
        </p:nvSpPr>
        <p:spPr>
          <a:xfrm>
            <a:off x="5797550" y="1844675"/>
            <a:ext cx="1655763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1140" name="Text Box 9"/>
          <p:cNvSpPr txBox="1"/>
          <p:nvPr/>
        </p:nvSpPr>
        <p:spPr>
          <a:xfrm>
            <a:off x="792163" y="681038"/>
            <a:ext cx="37957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一只蚊子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un un un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114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6802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6803" name="WordArt 7"/>
          <p:cNvSpPr>
            <a:spLocks noTextEdit="1"/>
          </p:cNvSpPr>
          <p:nvPr/>
        </p:nvSpPr>
        <p:spPr>
          <a:xfrm>
            <a:off x="5568950" y="2201863"/>
            <a:ext cx="1489075" cy="183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6804" name="WordArt 9"/>
          <p:cNvSpPr>
            <a:spLocks noTextEdit="1"/>
          </p:cNvSpPr>
          <p:nvPr/>
        </p:nvSpPr>
        <p:spPr>
          <a:xfrm>
            <a:off x="3660775" y="1757363"/>
            <a:ext cx="1547813" cy="2276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ü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164" name="Text Box 12"/>
          <p:cNvSpPr txBox="1"/>
          <p:nvPr/>
        </p:nvSpPr>
        <p:spPr>
          <a:xfrm>
            <a:off x="684213" y="681038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蓝蓝天空飘白云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76806" name="图片 1"/>
          <p:cNvPicPr>
            <a:picLocks noChangeAspect="1"/>
          </p:cNvPicPr>
          <p:nvPr/>
        </p:nvPicPr>
        <p:blipFill>
          <a:blip r:embed="rId2"/>
          <a:srcRect r="2391"/>
          <a:stretch>
            <a:fillRect/>
          </a:stretch>
        </p:blipFill>
        <p:spPr>
          <a:xfrm>
            <a:off x="812800" y="1924050"/>
            <a:ext cx="2198688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216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9216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build="allAtOnce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7826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7827" name="WordArt 7"/>
          <p:cNvSpPr>
            <a:spLocks noTextEdit="1"/>
          </p:cNvSpPr>
          <p:nvPr/>
        </p:nvSpPr>
        <p:spPr>
          <a:xfrm>
            <a:off x="2962275" y="1920875"/>
            <a:ext cx="1655763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ɑ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28" name="WordArt 8"/>
          <p:cNvSpPr>
            <a:spLocks noTextEdit="1"/>
          </p:cNvSpPr>
          <p:nvPr/>
        </p:nvSpPr>
        <p:spPr>
          <a:xfrm>
            <a:off x="4852988" y="1920875"/>
            <a:ext cx="1655762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7829" name="WordArt 9"/>
          <p:cNvSpPr>
            <a:spLocks noTextEdit="1"/>
          </p:cNvSpPr>
          <p:nvPr/>
        </p:nvSpPr>
        <p:spPr>
          <a:xfrm>
            <a:off x="6688138" y="1866900"/>
            <a:ext cx="1271587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g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  <p:sp>
        <p:nvSpPr>
          <p:cNvPr id="93189" name="Text Box 10"/>
          <p:cNvSpPr txBox="1"/>
          <p:nvPr/>
        </p:nvSpPr>
        <p:spPr>
          <a:xfrm>
            <a:off x="684213" y="627063"/>
            <a:ext cx="3370262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昂首挺胸把歌唱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77831" name="图片 1"/>
          <p:cNvPicPr>
            <a:picLocks noChangeAspect="1"/>
          </p:cNvPicPr>
          <p:nvPr/>
        </p:nvPicPr>
        <p:blipFill>
          <a:blip r:embed="rId2"/>
          <a:srcRect r="2864"/>
          <a:stretch>
            <a:fillRect/>
          </a:stretch>
        </p:blipFill>
        <p:spPr>
          <a:xfrm>
            <a:off x="354013" y="1485900"/>
            <a:ext cx="2335212" cy="2382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931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8850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8851" name="WordArt 7"/>
          <p:cNvSpPr>
            <a:spLocks noTextEdit="1"/>
          </p:cNvSpPr>
          <p:nvPr/>
        </p:nvSpPr>
        <p:spPr>
          <a:xfrm>
            <a:off x="2994025" y="1773238"/>
            <a:ext cx="1655763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8852" name="WordArt 8"/>
          <p:cNvSpPr>
            <a:spLocks noTextEdit="1"/>
          </p:cNvSpPr>
          <p:nvPr/>
        </p:nvSpPr>
        <p:spPr>
          <a:xfrm>
            <a:off x="4722813" y="1773238"/>
            <a:ext cx="1655762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8853" name="WordArt 9"/>
          <p:cNvSpPr>
            <a:spLocks noTextEdit="1"/>
          </p:cNvSpPr>
          <p:nvPr/>
        </p:nvSpPr>
        <p:spPr>
          <a:xfrm>
            <a:off x="6557963" y="1773238"/>
            <a:ext cx="1271587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g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  <p:sp>
        <p:nvSpPr>
          <p:cNvPr id="94213" name="Text Box 10"/>
          <p:cNvSpPr txBox="1"/>
          <p:nvPr/>
        </p:nvSpPr>
        <p:spPr>
          <a:xfrm>
            <a:off x="792163" y="627063"/>
            <a:ext cx="33385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这个房间一盏灯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7885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8" y="1563688"/>
            <a:ext cx="1981200" cy="219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9874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79875" name="WordArt 7"/>
          <p:cNvSpPr>
            <a:spLocks noTextEdit="1"/>
          </p:cNvSpPr>
          <p:nvPr/>
        </p:nvSpPr>
        <p:spPr>
          <a:xfrm>
            <a:off x="3278188" y="1668463"/>
            <a:ext cx="61595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9876" name="WordArt 8"/>
          <p:cNvSpPr>
            <a:spLocks noTextEdit="1"/>
          </p:cNvSpPr>
          <p:nvPr/>
        </p:nvSpPr>
        <p:spPr>
          <a:xfrm>
            <a:off x="4275138" y="2244725"/>
            <a:ext cx="1655762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9877" name="WordArt 9"/>
          <p:cNvSpPr>
            <a:spLocks noTextEdit="1"/>
          </p:cNvSpPr>
          <p:nvPr/>
        </p:nvSpPr>
        <p:spPr>
          <a:xfrm>
            <a:off x="6075363" y="2100263"/>
            <a:ext cx="1271587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g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  <p:sp>
        <p:nvSpPr>
          <p:cNvPr id="95237" name="Text Box 10"/>
          <p:cNvSpPr txBox="1"/>
          <p:nvPr/>
        </p:nvSpPr>
        <p:spPr>
          <a:xfrm>
            <a:off x="684213" y="573088"/>
            <a:ext cx="33702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高空飞翔是老鹰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7987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1760538"/>
            <a:ext cx="2171700" cy="2100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52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0898" name="WordArt 6"/>
          <p:cNvSpPr>
            <a:spLocks noTextEdit="1"/>
          </p:cNvSpPr>
          <p:nvPr/>
        </p:nvSpPr>
        <p:spPr>
          <a:xfrm>
            <a:off x="3048000" y="1814513"/>
            <a:ext cx="1479550" cy="1514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0899" name="WordArt 7"/>
          <p:cNvSpPr>
            <a:spLocks noTextEdit="1"/>
          </p:cNvSpPr>
          <p:nvPr/>
        </p:nvSpPr>
        <p:spPr>
          <a:xfrm>
            <a:off x="4776788" y="1762125"/>
            <a:ext cx="1423987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0900" name="WordArt 8"/>
          <p:cNvSpPr>
            <a:spLocks noTextEdit="1"/>
          </p:cNvSpPr>
          <p:nvPr/>
        </p:nvSpPr>
        <p:spPr>
          <a:xfrm>
            <a:off x="6450013" y="1652588"/>
            <a:ext cx="1401762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Verdana" panose="020B0604030504040204" charset="0"/>
                <a:ea typeface="Verdana" panose="020B0604030504040204" charset="0"/>
              </a:rPr>
              <a:t>g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Verdana" panose="020B0604030504040204" charset="0"/>
              <a:ea typeface="Verdana" panose="020B0604030504040204" charset="0"/>
            </a:endParaRPr>
          </a:p>
        </p:txBody>
      </p:sp>
      <p:sp>
        <p:nvSpPr>
          <p:cNvPr id="96260" name="Text Box 9"/>
          <p:cNvSpPr txBox="1"/>
          <p:nvPr/>
        </p:nvSpPr>
        <p:spPr>
          <a:xfrm>
            <a:off x="700088" y="811213"/>
            <a:ext cx="33702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敲起队鼓咚咚咚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8090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75" y="1914525"/>
            <a:ext cx="1957388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70359" name="Group 23"/>
          <p:cNvGrpSpPr/>
          <p:nvPr/>
        </p:nvGrpSpPr>
        <p:grpSpPr>
          <a:xfrm>
            <a:off x="1282700" y="1835150"/>
            <a:ext cx="7129463" cy="2470150"/>
            <a:chOff x="748" y="1434"/>
            <a:chExt cx="4491" cy="1557"/>
          </a:xfrm>
        </p:grpSpPr>
        <p:sp>
          <p:nvSpPr>
            <p:cNvPr id="81924" name="Text Box 24"/>
            <p:cNvSpPr txBox="1"/>
            <p:nvPr/>
          </p:nvSpPr>
          <p:spPr>
            <a:xfrm>
              <a:off x="748" y="1434"/>
              <a:ext cx="879" cy="1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a</a:t>
              </a:r>
              <a:endParaRPr lang="en-US" altLang="zh-CN" sz="15000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81925" name="Text Box 25"/>
            <p:cNvSpPr txBox="1"/>
            <p:nvPr/>
          </p:nvSpPr>
          <p:spPr>
            <a:xfrm>
              <a:off x="1548" y="1434"/>
              <a:ext cx="879" cy="1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o</a:t>
              </a:r>
              <a:endParaRPr lang="en-US" altLang="zh-CN" sz="15000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81926" name="Text Box 26"/>
            <p:cNvSpPr txBox="1"/>
            <p:nvPr/>
          </p:nvSpPr>
          <p:spPr>
            <a:xfrm>
              <a:off x="2304" y="1434"/>
              <a:ext cx="880" cy="1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e</a:t>
              </a:r>
              <a:endParaRPr lang="en-US" altLang="zh-CN" sz="15000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81927" name="Text Box 27"/>
            <p:cNvSpPr txBox="1"/>
            <p:nvPr/>
          </p:nvSpPr>
          <p:spPr>
            <a:xfrm>
              <a:off x="3104" y="1478"/>
              <a:ext cx="879" cy="1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i</a:t>
              </a:r>
              <a:endParaRPr lang="en-US" altLang="zh-CN" sz="15000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sp>
          <p:nvSpPr>
            <p:cNvPr id="81928" name="Text Box 28"/>
            <p:cNvSpPr txBox="1"/>
            <p:nvPr/>
          </p:nvSpPr>
          <p:spPr>
            <a:xfrm>
              <a:off x="3598" y="1434"/>
              <a:ext cx="879" cy="1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rPr>
                <a:t>u</a:t>
              </a:r>
              <a:endParaRPr lang="en-US" altLang="zh-CN" sz="15000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1929" name="Group 29"/>
            <p:cNvGrpSpPr/>
            <p:nvPr/>
          </p:nvGrpSpPr>
          <p:grpSpPr>
            <a:xfrm>
              <a:off x="4360" y="1434"/>
              <a:ext cx="879" cy="1513"/>
              <a:chOff x="4360" y="1434"/>
              <a:chExt cx="879" cy="1513"/>
            </a:xfrm>
          </p:grpSpPr>
          <p:sp>
            <p:nvSpPr>
              <p:cNvPr id="81930" name="Text Box 30"/>
              <p:cNvSpPr txBox="1"/>
              <p:nvPr/>
            </p:nvSpPr>
            <p:spPr>
              <a:xfrm>
                <a:off x="4360" y="1434"/>
                <a:ext cx="879" cy="15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15000" dirty="0">
                    <a:solidFill>
                      <a:srgbClr val="0000FF"/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</a:rPr>
                  <a:t>u</a:t>
                </a:r>
                <a:endParaRPr lang="en-US" altLang="zh-CN" sz="15000" dirty="0">
                  <a:solidFill>
                    <a:srgbClr val="0000FF"/>
                  </a:solidFill>
                  <a:latin typeface="Comic Sans MS" panose="030F0702030302020204" pitchFamily="66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931" name="Oval 31"/>
              <p:cNvSpPr/>
              <p:nvPr/>
            </p:nvSpPr>
            <p:spPr>
              <a:xfrm>
                <a:off x="4513" y="1797"/>
                <a:ext cx="114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5400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932" name="Oval 32"/>
              <p:cNvSpPr/>
              <p:nvPr/>
            </p:nvSpPr>
            <p:spPr>
              <a:xfrm>
                <a:off x="4853" y="1797"/>
                <a:ext cx="114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5400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1923" name="WordArt 33"/>
          <p:cNvSpPr>
            <a:spLocks noTextEdit="1"/>
          </p:cNvSpPr>
          <p:nvPr/>
        </p:nvSpPr>
        <p:spPr>
          <a:xfrm>
            <a:off x="3479800" y="509588"/>
            <a:ext cx="19446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单韵母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4210" name="Text Box 7"/>
          <p:cNvSpPr txBox="1">
            <a:spLocks noChangeArrowheads="1"/>
          </p:cNvSpPr>
          <p:nvPr/>
        </p:nvSpPr>
        <p:spPr bwMode="auto">
          <a:xfrm>
            <a:off x="1860550" y="690563"/>
            <a:ext cx="6210300" cy="376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1">
                <a:latin typeface="Comic Sans MS" panose="030F0702030302020204" pitchFamily="66" charset="0"/>
                <a:ea typeface="+mn-ea"/>
                <a:cs typeface="+mn-cs"/>
              </a:rPr>
              <a:t>ai     ei    ui   </a:t>
            </a:r>
            <a:endParaRPr kumimoji="0" lang="en-US" altLang="zh-CN" sz="8000" kern="1200" cap="none" spc="0" normalizeH="0" baseline="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1">
                <a:latin typeface="Comic Sans MS" panose="030F0702030302020204" pitchFamily="66" charset="0"/>
                <a:ea typeface="+mn-ea"/>
                <a:cs typeface="+mn-cs"/>
              </a:rPr>
              <a:t>ao    ou    iu    </a:t>
            </a:r>
            <a:endParaRPr kumimoji="0" lang="en-US" altLang="zh-CN" sz="8000" kern="1200" cap="none" spc="0" normalizeH="0" baseline="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1">
                <a:latin typeface="Comic Sans MS" panose="030F0702030302020204" pitchFamily="66" charset="0"/>
                <a:ea typeface="+mn-ea"/>
                <a:cs typeface="+mn-cs"/>
              </a:rPr>
              <a:t>ie     üe</a:t>
            </a:r>
            <a:endParaRPr kumimoji="0" lang="en-US" altLang="zh-CN" sz="8000" kern="1200" cap="none" spc="0" normalizeH="0" baseline="0" noProof="1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4" name="AutoShape 8"/>
          <p:cNvSpPr/>
          <p:nvPr/>
        </p:nvSpPr>
        <p:spPr>
          <a:xfrm>
            <a:off x="6289675" y="3175000"/>
            <a:ext cx="2052638" cy="1135063"/>
          </a:xfrm>
          <a:prstGeom prst="wedgeRoundRectCallout">
            <a:avLst>
              <a:gd name="adj1" fmla="val 60139"/>
              <a:gd name="adj2" fmla="val 160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er</a:t>
            </a:r>
            <a:endParaRPr lang="en-US" altLang="zh-CN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948" name="WordArt 20"/>
          <p:cNvSpPr>
            <a:spLocks noTextEdit="1"/>
          </p:cNvSpPr>
          <p:nvPr/>
        </p:nvSpPr>
        <p:spPr>
          <a:xfrm rot="5400000">
            <a:off x="-333375" y="1838325"/>
            <a:ext cx="2593975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1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复韵母</a:t>
            </a:r>
            <a:endParaRPr lang="zh-CN" altLang="en-US" sz="1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10547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1430338" y="1004888"/>
            <a:ext cx="6965950" cy="3762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</a:rPr>
              <a:t>          声母 （23个）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</a:rPr>
              <a:t>b  p  m  f      d  t  n  l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</a:rPr>
              <a:t>  g  k  h          j  q  x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</a:rPr>
              <a:t>zh ch sh r      z  c  s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</a:rPr>
              <a:t>       y                w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411" name="组合 1"/>
          <p:cNvGrpSpPr/>
          <p:nvPr/>
        </p:nvGrpSpPr>
        <p:grpSpPr>
          <a:xfrm>
            <a:off x="1217613" y="249238"/>
            <a:ext cx="2647950" cy="835025"/>
            <a:chOff x="5580063" y="268288"/>
            <a:chExt cx="2665412" cy="1671666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27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4" name="Text Box 16"/>
            <p:cNvSpPr txBox="1"/>
            <p:nvPr/>
          </p:nvSpPr>
          <p:spPr>
            <a:xfrm>
              <a:off x="5795692" y="770632"/>
              <a:ext cx="137763" cy="11693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7412" name="Text Box 11"/>
          <p:cNvSpPr txBox="1"/>
          <p:nvPr/>
        </p:nvSpPr>
        <p:spPr>
          <a:xfrm>
            <a:off x="1868488" y="315913"/>
            <a:ext cx="1509712" cy="6207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微软雅黑" panose="020B0503020204020204" pitchFamily="34" charset="-122"/>
              </a:rPr>
              <a:t>读一读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charRg st="1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7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3">
                                            <p:txEl>
                                              <p:charRg st="7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9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charRg st="97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3970" name="WordArt 7"/>
          <p:cNvSpPr>
            <a:spLocks noTextEdit="1"/>
          </p:cNvSpPr>
          <p:nvPr/>
        </p:nvSpPr>
        <p:spPr>
          <a:xfrm rot="5400000">
            <a:off x="28575" y="2344738"/>
            <a:ext cx="2592388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1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鼻韵母</a:t>
            </a:r>
            <a:endParaRPr lang="zh-CN" altLang="en-US" sz="1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498" name="Rectangle 8"/>
          <p:cNvSpPr>
            <a:spLocks noChangeArrowheads="1"/>
          </p:cNvSpPr>
          <p:nvPr/>
        </p:nvSpPr>
        <p:spPr bwMode="auto">
          <a:xfrm>
            <a:off x="2286000" y="788988"/>
            <a:ext cx="5670550" cy="231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前鼻音韵母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         </a:t>
            </a:r>
            <a:r>
              <a:rPr kumimoji="0" lang="en-US" altLang="en-US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n en in un </a:t>
            </a:r>
            <a:r>
              <a:rPr kumimoji="0" lang="en-US" altLang="en-US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ü</a:t>
            </a: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n</a:t>
            </a:r>
            <a:endParaRPr kumimoji="0" lang="zh-CN" altLang="en-US" sz="6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500" name="Rectangle 8"/>
          <p:cNvSpPr>
            <a:spLocks noChangeArrowheads="1"/>
          </p:cNvSpPr>
          <p:nvPr/>
        </p:nvSpPr>
        <p:spPr bwMode="auto">
          <a:xfrm>
            <a:off x="2232025" y="1816100"/>
            <a:ext cx="5670550" cy="2406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后鼻音韵母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n</a:t>
            </a: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</a:t>
            </a: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en</a:t>
            </a:r>
            <a:r>
              <a:rPr kumimoji="0" lang="de-DE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</a:t>
            </a: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</a:t>
            </a: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in</a:t>
            </a:r>
            <a:r>
              <a:rPr kumimoji="0" lang="de-DE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</a:t>
            </a: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</a:t>
            </a: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on</a:t>
            </a:r>
            <a:r>
              <a:rPr kumimoji="0" lang="de-DE" altLang="zh-CN" sz="5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</a:t>
            </a: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charRg st="1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00">
                                            <p:txEl>
                                              <p:charRg st="1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6500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8311" name="Picture 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1577975"/>
            <a:ext cx="2681288" cy="356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5" name="Picture 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163" y="1739900"/>
            <a:ext cx="2428875" cy="340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9" name="Picture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525" y="1978025"/>
            <a:ext cx="2322513" cy="27003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4997" name="组合 1"/>
          <p:cNvGrpSpPr/>
          <p:nvPr/>
        </p:nvGrpSpPr>
        <p:grpSpPr>
          <a:xfrm>
            <a:off x="2411413" y="141288"/>
            <a:ext cx="4321175" cy="871537"/>
            <a:chOff x="5580063" y="268288"/>
            <a:chExt cx="2665412" cy="1540983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291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001" name="Text Box 16"/>
            <p:cNvSpPr txBox="1"/>
            <p:nvPr/>
          </p:nvSpPr>
          <p:spPr>
            <a:xfrm>
              <a:off x="5790799" y="774116"/>
              <a:ext cx="113926" cy="1035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84998" name="Text Box 13"/>
          <p:cNvSpPr txBox="1"/>
          <p:nvPr/>
        </p:nvSpPr>
        <p:spPr>
          <a:xfrm>
            <a:off x="2951163" y="195263"/>
            <a:ext cx="335121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辨一辩，记一记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4999" name="WordArt 9"/>
          <p:cNvSpPr>
            <a:spLocks noTextEdit="1"/>
          </p:cNvSpPr>
          <p:nvPr/>
        </p:nvSpPr>
        <p:spPr>
          <a:xfrm>
            <a:off x="1371600" y="987425"/>
            <a:ext cx="6400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把复韵母中第一个字母的音读准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6018" name="Picture 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608013"/>
            <a:ext cx="2681288" cy="383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Text Box 9"/>
          <p:cNvSpPr txBox="1"/>
          <p:nvPr/>
        </p:nvSpPr>
        <p:spPr>
          <a:xfrm>
            <a:off x="4625975" y="681038"/>
            <a:ext cx="1555750" cy="1176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en-US" altLang="zh-CN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0355" name="Text Box 6"/>
          <p:cNvSpPr txBox="1"/>
          <p:nvPr/>
        </p:nvSpPr>
        <p:spPr>
          <a:xfrm>
            <a:off x="3708400" y="1058863"/>
            <a:ext cx="336550" cy="900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459" name="Text Box 11"/>
          <p:cNvSpPr txBox="1"/>
          <p:nvPr/>
        </p:nvSpPr>
        <p:spPr>
          <a:xfrm>
            <a:off x="4932363" y="1058863"/>
            <a:ext cx="671512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ie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460" name="Text Box 12"/>
          <p:cNvSpPr txBox="1"/>
          <p:nvPr/>
        </p:nvSpPr>
        <p:spPr>
          <a:xfrm>
            <a:off x="4067175" y="1058863"/>
            <a:ext cx="831850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463" name="Text Box 15"/>
          <p:cNvSpPr txBox="1"/>
          <p:nvPr/>
        </p:nvSpPr>
        <p:spPr>
          <a:xfrm>
            <a:off x="3978275" y="2409825"/>
            <a:ext cx="8239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464" name="Text Box 16"/>
          <p:cNvSpPr txBox="1"/>
          <p:nvPr/>
        </p:nvSpPr>
        <p:spPr>
          <a:xfrm>
            <a:off x="3600450" y="2409825"/>
            <a:ext cx="5191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e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465" name="Text Box 17"/>
          <p:cNvSpPr txBox="1"/>
          <p:nvPr/>
        </p:nvSpPr>
        <p:spPr>
          <a:xfrm>
            <a:off x="4787900" y="2355850"/>
            <a:ext cx="67151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ei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026" name="WordArt 15"/>
          <p:cNvSpPr>
            <a:spLocks noTextEdit="1"/>
          </p:cNvSpPr>
          <p:nvPr/>
        </p:nvSpPr>
        <p:spPr>
          <a:xfrm>
            <a:off x="2087563" y="3759200"/>
            <a:ext cx="6400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把复韵母中第一个字母的音读准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7"/>
          <p:cNvSpPr txBox="1"/>
          <p:nvPr/>
        </p:nvSpPr>
        <p:spPr>
          <a:xfrm>
            <a:off x="5705475" y="2355850"/>
            <a:ext cx="67151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ei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 Box 17"/>
          <p:cNvSpPr txBox="1"/>
          <p:nvPr/>
        </p:nvSpPr>
        <p:spPr>
          <a:xfrm>
            <a:off x="6570663" y="2355850"/>
            <a:ext cx="67786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ei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7488238" y="2301875"/>
            <a:ext cx="6715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ei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5724525" y="1004888"/>
            <a:ext cx="6715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ie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6588125" y="1004888"/>
            <a:ext cx="677863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ie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7451725" y="1004888"/>
            <a:ext cx="6715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ie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44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44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044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  <p:bldP spid="104460" grpId="0"/>
      <p:bldP spid="10446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8066" name="Picture 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8" y="484188"/>
            <a:ext cx="2428875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5" name="Text Box 5"/>
          <p:cNvSpPr txBox="1"/>
          <p:nvPr/>
        </p:nvSpPr>
        <p:spPr>
          <a:xfrm>
            <a:off x="3167063" y="539750"/>
            <a:ext cx="2921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4356100" y="1943100"/>
            <a:ext cx="67786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27" name="Text Box 7"/>
          <p:cNvSpPr txBox="1"/>
          <p:nvPr/>
        </p:nvSpPr>
        <p:spPr>
          <a:xfrm>
            <a:off x="3546475" y="1943100"/>
            <a:ext cx="83185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29" name="Text Box 9"/>
          <p:cNvSpPr txBox="1"/>
          <p:nvPr/>
        </p:nvSpPr>
        <p:spPr>
          <a:xfrm>
            <a:off x="3438525" y="539750"/>
            <a:ext cx="83026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→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0" name="Text Box 10"/>
          <p:cNvSpPr txBox="1"/>
          <p:nvPr/>
        </p:nvSpPr>
        <p:spPr>
          <a:xfrm>
            <a:off x="4248150" y="593725"/>
            <a:ext cx="6715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iu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1" name="Text Box 11"/>
          <p:cNvSpPr txBox="1"/>
          <p:nvPr/>
        </p:nvSpPr>
        <p:spPr>
          <a:xfrm>
            <a:off x="3005138" y="1943100"/>
            <a:ext cx="5191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2" name="Text Box 12"/>
          <p:cNvSpPr txBox="1"/>
          <p:nvPr/>
        </p:nvSpPr>
        <p:spPr>
          <a:xfrm>
            <a:off x="5759450" y="593725"/>
            <a:ext cx="6715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iu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3" name="Text Box 13"/>
          <p:cNvSpPr txBox="1"/>
          <p:nvPr/>
        </p:nvSpPr>
        <p:spPr>
          <a:xfrm>
            <a:off x="6624638" y="593725"/>
            <a:ext cx="6715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iu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4" name="Text Box 14"/>
          <p:cNvSpPr txBox="1"/>
          <p:nvPr/>
        </p:nvSpPr>
        <p:spPr>
          <a:xfrm>
            <a:off x="7488238" y="593725"/>
            <a:ext cx="6715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iu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5" name="Text Box 15"/>
          <p:cNvSpPr txBox="1"/>
          <p:nvPr/>
        </p:nvSpPr>
        <p:spPr>
          <a:xfrm>
            <a:off x="5705475" y="2051050"/>
            <a:ext cx="6715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6" name="Text Box 16"/>
          <p:cNvSpPr txBox="1"/>
          <p:nvPr/>
        </p:nvSpPr>
        <p:spPr>
          <a:xfrm>
            <a:off x="6624638" y="2051050"/>
            <a:ext cx="6715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37" name="Text Box 17"/>
          <p:cNvSpPr txBox="1"/>
          <p:nvPr/>
        </p:nvSpPr>
        <p:spPr>
          <a:xfrm>
            <a:off x="7596188" y="2051050"/>
            <a:ext cx="6715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ui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959" name="WordArt 15"/>
          <p:cNvSpPr>
            <a:spLocks noChangeArrowheads="1" noChangeShapeType="1" noTextEdit="1"/>
          </p:cNvSpPr>
          <p:nvPr/>
        </p:nvSpPr>
        <p:spPr bwMode="auto">
          <a:xfrm>
            <a:off x="2309813" y="3080271"/>
            <a:ext cx="5591175" cy="8655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022E59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022E59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把复韵母中第一个字母的音读准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gradFill rotWithShape="1">
                <a:gsLst>
                  <a:gs pos="0">
                    <a:srgbClr val="022E59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075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75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75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75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7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075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1075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075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075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10753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075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075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  <p:bldP spid="107527" grpId="0"/>
      <p:bldP spid="107529" grpId="0"/>
      <p:bldP spid="107530" grpId="0"/>
      <p:bldP spid="107531" grpId="0"/>
      <p:bldP spid="107533" grpId="0"/>
      <p:bldP spid="107534" grpId="0"/>
      <p:bldP spid="107536" grpId="0"/>
      <p:bldP spid="10753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957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888" y="822325"/>
            <a:ext cx="2905125" cy="227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2" name="Text Box 6"/>
          <p:cNvSpPr txBox="1"/>
          <p:nvPr/>
        </p:nvSpPr>
        <p:spPr>
          <a:xfrm>
            <a:off x="522288" y="3489325"/>
            <a:ext cx="523875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d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573" name="Text Box 7"/>
          <p:cNvSpPr txBox="1"/>
          <p:nvPr/>
        </p:nvSpPr>
        <p:spPr>
          <a:xfrm>
            <a:off x="954088" y="3489325"/>
            <a:ext cx="679450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ū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74" name="Text Box 8"/>
          <p:cNvSpPr txBox="1"/>
          <p:nvPr/>
        </p:nvSpPr>
        <p:spPr>
          <a:xfrm>
            <a:off x="1709738" y="3381375"/>
            <a:ext cx="3116262" cy="9921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sh</a:t>
            </a:r>
            <a:r>
              <a:rPr lang="en-US" altLang="zh-CN" sz="6000" dirty="0">
                <a:latin typeface="Arial" panose="020B0604020202020204" pitchFamily="34" charset="0"/>
                <a:ea typeface="微软雅黑" panose="020B0503020204020204" pitchFamily="34" charset="-122"/>
              </a:rPr>
              <a:t>ǒ</a:t>
            </a: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 ju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n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575" name="Text Box 9"/>
          <p:cNvSpPr txBox="1"/>
          <p:nvPr/>
        </p:nvSpPr>
        <p:spPr>
          <a:xfrm>
            <a:off x="5508625" y="3381375"/>
            <a:ext cx="331788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t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576" name="Text Box 10"/>
          <p:cNvSpPr txBox="1"/>
          <p:nvPr/>
        </p:nvSpPr>
        <p:spPr>
          <a:xfrm>
            <a:off x="5759450" y="3381375"/>
            <a:ext cx="709613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ī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77" name="Text Box 11"/>
          <p:cNvSpPr txBox="1"/>
          <p:nvPr/>
        </p:nvSpPr>
        <p:spPr>
          <a:xfrm>
            <a:off x="6732588" y="3381375"/>
            <a:ext cx="12430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chē</a:t>
            </a:r>
            <a:endParaRPr lang="en-US" altLang="zh-CN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909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8" y="373063"/>
            <a:ext cx="3009900" cy="311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95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095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1095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 build="allAtOnce"/>
      <p:bldP spid="109574" grpId="0"/>
      <p:bldP spid="109575" grpId="0"/>
      <p:bldP spid="109576" grpId="0"/>
      <p:bldP spid="109576" grpId="1"/>
      <p:bldP spid="10957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3186" name="Text Box 4"/>
          <p:cNvSpPr txBox="1"/>
          <p:nvPr/>
        </p:nvSpPr>
        <p:spPr>
          <a:xfrm>
            <a:off x="3005138" y="195263"/>
            <a:ext cx="547687" cy="7000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1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</a:t>
            </a:r>
            <a:endParaRPr lang="en-US" altLang="zh-CN" sz="41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22" name="Text Box 6"/>
          <p:cNvSpPr txBox="1"/>
          <p:nvPr/>
        </p:nvSpPr>
        <p:spPr>
          <a:xfrm>
            <a:off x="2573338" y="1222375"/>
            <a:ext cx="3759200" cy="7000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4100" dirty="0">
                <a:latin typeface="Arial" panose="020B0604020202020204" pitchFamily="34" charset="0"/>
                <a:ea typeface="微软雅黑" panose="020B0503020204020204" pitchFamily="34" charset="-122"/>
              </a:rPr>
              <a:t>两个字母</a:t>
            </a:r>
            <a:r>
              <a:rPr lang="en-US" altLang="zh-CN" sz="41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in,in,in</a:t>
            </a:r>
            <a:endParaRPr lang="en-US" altLang="zh-CN" sz="41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523" name="Text Box 8"/>
          <p:cNvSpPr txBox="1"/>
          <p:nvPr/>
        </p:nvSpPr>
        <p:spPr>
          <a:xfrm>
            <a:off x="250825" y="3921125"/>
            <a:ext cx="5686425" cy="70008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4100" dirty="0">
                <a:latin typeface="Arial" panose="020B0604020202020204" pitchFamily="34" charset="0"/>
                <a:ea typeface="微软雅黑" panose="020B0503020204020204" pitchFamily="34" charset="-122"/>
              </a:rPr>
              <a:t>带个小</a:t>
            </a:r>
            <a:r>
              <a:rPr lang="en-US" altLang="zh-CN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</a:t>
            </a:r>
            <a:r>
              <a:rPr lang="zh-CN" altLang="en-US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ing</a:t>
            </a:r>
            <a:r>
              <a:rPr lang="zh-CN" altLang="en-US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ing</a:t>
            </a:r>
            <a:r>
              <a:rPr lang="zh-CN" altLang="en-US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ing</a:t>
            </a:r>
            <a:endParaRPr lang="en-US" altLang="zh-CN" sz="4100" dirty="0">
              <a:solidFill>
                <a:srgbClr val="66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7524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3" y="788988"/>
            <a:ext cx="1998662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450" y="1978025"/>
            <a:ext cx="2747963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1" name="Text Box 5"/>
          <p:cNvSpPr txBox="1"/>
          <p:nvPr/>
        </p:nvSpPr>
        <p:spPr>
          <a:xfrm>
            <a:off x="3816350" y="195263"/>
            <a:ext cx="838200" cy="7000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100" dirty="0">
                <a:solidFill>
                  <a:srgbClr val="66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ing</a:t>
            </a:r>
            <a:endParaRPr lang="en-US" altLang="zh-CN" sz="4100" dirty="0">
              <a:solidFill>
                <a:srgbClr val="66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192" name="Rectangle 12"/>
          <p:cNvSpPr/>
          <p:nvPr/>
        </p:nvSpPr>
        <p:spPr>
          <a:xfrm>
            <a:off x="3384550" y="141288"/>
            <a:ext cx="665163" cy="7000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4100" dirty="0">
                <a:latin typeface="Arial" panose="020B0604020202020204" pitchFamily="34" charset="0"/>
                <a:ea typeface="微软雅黑" panose="020B0503020204020204" pitchFamily="34" charset="-122"/>
              </a:rPr>
              <a:t>︱</a:t>
            </a:r>
            <a:endParaRPr lang="en-US" altLang="zh-CN" sz="4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4210" name="WordArt 3"/>
          <p:cNvSpPr>
            <a:spLocks noTextEdit="1"/>
          </p:cNvSpPr>
          <p:nvPr/>
        </p:nvSpPr>
        <p:spPr>
          <a:xfrm>
            <a:off x="2303463" y="1600200"/>
            <a:ext cx="4159250" cy="188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258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96259" name="WordArt 7"/>
          <p:cNvSpPr>
            <a:spLocks noTextEdit="1"/>
          </p:cNvSpPr>
          <p:nvPr/>
        </p:nvSpPr>
        <p:spPr>
          <a:xfrm>
            <a:off x="900113" y="842963"/>
            <a:ext cx="215900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6504" name="Picture 8" descr="mvc-0001"/>
          <p:cNvPicPr>
            <a:picLocks noChangeAspect="1"/>
          </p:cNvPicPr>
          <p:nvPr/>
        </p:nvPicPr>
        <p:blipFill>
          <a:blip r:embed="rId2">
            <a:lum bright="57999" contrast="86000"/>
          </a:blip>
          <a:stretch>
            <a:fillRect/>
          </a:stretch>
        </p:blipFill>
        <p:spPr>
          <a:xfrm>
            <a:off x="4356100" y="842963"/>
            <a:ext cx="3024188" cy="205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5" name="Picture 9" descr="30"/>
          <p:cNvPicPr>
            <a:picLocks noChangeAspect="1"/>
          </p:cNvPicPr>
          <p:nvPr/>
        </p:nvPicPr>
        <p:blipFill>
          <a:blip r:embed="rId3">
            <a:lum bright="51999" contrast="80000"/>
          </a:blip>
          <a:stretch>
            <a:fillRect/>
          </a:stretch>
        </p:blipFill>
        <p:spPr>
          <a:xfrm>
            <a:off x="522288" y="2733675"/>
            <a:ext cx="2862262" cy="199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2" name="WordArt 10"/>
          <p:cNvSpPr>
            <a:spLocks noTextEdit="1"/>
          </p:cNvSpPr>
          <p:nvPr/>
        </p:nvSpPr>
        <p:spPr>
          <a:xfrm>
            <a:off x="4518025" y="3273425"/>
            <a:ext cx="2700338" cy="158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507" name="Oval 11"/>
          <p:cNvSpPr/>
          <p:nvPr/>
        </p:nvSpPr>
        <p:spPr>
          <a:xfrm>
            <a:off x="4518025" y="284162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508" name="Oval 12"/>
          <p:cNvSpPr/>
          <p:nvPr/>
        </p:nvSpPr>
        <p:spPr>
          <a:xfrm>
            <a:off x="5381625" y="284162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7" grpId="0" bldLvl="0" animBg="1"/>
      <p:bldP spid="106508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282" name="WordArt 9"/>
          <p:cNvSpPr>
            <a:spLocks noTextEdit="1"/>
          </p:cNvSpPr>
          <p:nvPr/>
        </p:nvSpPr>
        <p:spPr>
          <a:xfrm>
            <a:off x="6570663" y="1004888"/>
            <a:ext cx="1143000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汉语拼音" pitchFamily="34" charset="0"/>
                <a:ea typeface="汉语拼音" pitchFamily="34" charset="0"/>
              </a:rPr>
              <a:t>g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97283" name="WordArt 12"/>
          <p:cNvSpPr>
            <a:spLocks noTextEdit="1"/>
          </p:cNvSpPr>
          <p:nvPr/>
        </p:nvSpPr>
        <p:spPr>
          <a:xfrm>
            <a:off x="2735263" y="3327400"/>
            <a:ext cx="757237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汉语拼音" pitchFamily="34" charset="0"/>
                <a:ea typeface="汉语拼音" pitchFamily="34" charset="0"/>
              </a:rPr>
              <a:t>g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汉语拼音" pitchFamily="34" charset="0"/>
              <a:ea typeface="汉语拼音" pitchFamily="34" charset="0"/>
            </a:endParaRPr>
          </a:p>
        </p:txBody>
      </p:sp>
      <p:sp>
        <p:nvSpPr>
          <p:cNvPr id="97284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97285" name="WordArt 8"/>
          <p:cNvSpPr>
            <a:spLocks noTextEdit="1"/>
          </p:cNvSpPr>
          <p:nvPr/>
        </p:nvSpPr>
        <p:spPr>
          <a:xfrm>
            <a:off x="4302125" y="1058863"/>
            <a:ext cx="2133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汉语拼音" pitchFamily="34" charset="0"/>
                <a:ea typeface="汉语拼音" pitchFamily="34" charset="0"/>
              </a:rPr>
              <a:t>an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汉语拼音" pitchFamily="34" charset="0"/>
              <a:ea typeface="汉语拼音" pitchFamily="34" charset="0"/>
            </a:endParaRPr>
          </a:p>
        </p:txBody>
      </p:sp>
      <p:pic>
        <p:nvPicPr>
          <p:cNvPr id="107530" name="Picture 10" descr="34"/>
          <p:cNvPicPr>
            <a:picLocks noChangeAspect="1"/>
          </p:cNvPicPr>
          <p:nvPr/>
        </p:nvPicPr>
        <p:blipFill>
          <a:blip r:embed="rId2">
            <a:lum bright="51999" contrast="74000"/>
          </a:blip>
          <a:stretch>
            <a:fillRect/>
          </a:stretch>
        </p:blipFill>
        <p:spPr>
          <a:xfrm>
            <a:off x="4625975" y="2841625"/>
            <a:ext cx="3186113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7" name="WordArt 11"/>
          <p:cNvSpPr>
            <a:spLocks noTextEdit="1"/>
          </p:cNvSpPr>
          <p:nvPr/>
        </p:nvSpPr>
        <p:spPr>
          <a:xfrm>
            <a:off x="684213" y="3381375"/>
            <a:ext cx="1889125" cy="1166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汉语拼音" pitchFamily="34" charset="0"/>
                <a:ea typeface="汉语拼音" pitchFamily="34" charset="0"/>
              </a:rPr>
              <a:t>en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汉语拼音" pitchFamily="34" charset="0"/>
              <a:ea typeface="汉语拼音" pitchFamily="34" charset="0"/>
            </a:endParaRPr>
          </a:p>
        </p:txBody>
      </p:sp>
      <p:pic>
        <p:nvPicPr>
          <p:cNvPr id="97288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519113"/>
            <a:ext cx="3349625" cy="243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306" name="WordArt 5"/>
          <p:cNvSpPr>
            <a:spLocks noTextEdit="1"/>
          </p:cNvSpPr>
          <p:nvPr/>
        </p:nvSpPr>
        <p:spPr>
          <a:xfrm>
            <a:off x="1709738" y="1600200"/>
            <a:ext cx="5397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endParaRPr lang="zh-CN" altLang="en-US" sz="3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307" name="WordArt 4"/>
          <p:cNvSpPr>
            <a:spLocks noTextEdit="1"/>
          </p:cNvSpPr>
          <p:nvPr/>
        </p:nvSpPr>
        <p:spPr>
          <a:xfrm>
            <a:off x="5705475" y="3165475"/>
            <a:ext cx="7016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308" name="WordArt 2"/>
          <p:cNvSpPr>
            <a:spLocks noTextEdit="1"/>
          </p:cNvSpPr>
          <p:nvPr/>
        </p:nvSpPr>
        <p:spPr>
          <a:xfrm>
            <a:off x="4140200" y="3219450"/>
            <a:ext cx="1412875" cy="852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on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9" name="WordArt 3"/>
          <p:cNvSpPr>
            <a:spLocks noTextEdit="1"/>
          </p:cNvSpPr>
          <p:nvPr/>
        </p:nvSpPr>
        <p:spPr>
          <a:xfrm>
            <a:off x="900113" y="1384300"/>
            <a:ext cx="744537" cy="917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endParaRPr lang="zh-CN" altLang="en-US" sz="3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8424" name="Picture 8" descr="32"/>
          <p:cNvPicPr>
            <a:picLocks noChangeAspect="1"/>
          </p:cNvPicPr>
          <p:nvPr/>
        </p:nvPicPr>
        <p:blipFill>
          <a:blip r:embed="rId2">
            <a:lum bright="34000" contrast="32000"/>
          </a:blip>
          <a:stretch>
            <a:fillRect/>
          </a:stretch>
        </p:blipFill>
        <p:spPr>
          <a:xfrm>
            <a:off x="504825" y="2787650"/>
            <a:ext cx="2195513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11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5" y="573088"/>
            <a:ext cx="2484438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WordArt 8"/>
          <p:cNvSpPr>
            <a:spLocks noTextEdit="1"/>
          </p:cNvSpPr>
          <p:nvPr/>
        </p:nvSpPr>
        <p:spPr>
          <a:xfrm>
            <a:off x="5245100" y="1112838"/>
            <a:ext cx="199072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b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8435" name="组合 1"/>
          <p:cNvGrpSpPr/>
          <p:nvPr/>
        </p:nvGrpSpPr>
        <p:grpSpPr>
          <a:xfrm>
            <a:off x="2633663" y="195263"/>
            <a:ext cx="3878262" cy="836612"/>
            <a:chOff x="5580063" y="268288"/>
            <a:chExt cx="2665412" cy="1671668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3066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0" name="Text Box 16"/>
            <p:cNvSpPr txBox="1"/>
            <p:nvPr/>
          </p:nvSpPr>
          <p:spPr>
            <a:xfrm>
              <a:off x="5795293" y="770634"/>
              <a:ext cx="138303" cy="11693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8436" name="Text Box 6"/>
          <p:cNvSpPr txBox="1"/>
          <p:nvPr/>
        </p:nvSpPr>
        <p:spPr>
          <a:xfrm>
            <a:off x="4651375" y="0"/>
            <a:ext cx="1397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7" name="Text Box 7"/>
          <p:cNvSpPr txBox="1"/>
          <p:nvPr/>
        </p:nvSpPr>
        <p:spPr>
          <a:xfrm>
            <a:off x="2803525" y="261938"/>
            <a:ext cx="3370263" cy="6238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微软雅黑" panose="020B0503020204020204" pitchFamily="34" charset="-122"/>
              </a:rPr>
              <a:t>认一认，读一读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8438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47825" y="1428750"/>
            <a:ext cx="2630488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7634" name="AutoShape 2"/>
          <p:cNvSpPr/>
          <p:nvPr/>
        </p:nvSpPr>
        <p:spPr>
          <a:xfrm>
            <a:off x="2303463" y="195263"/>
            <a:ext cx="1566862" cy="811212"/>
          </a:xfrm>
          <a:prstGeom prst="rightArrowCallout">
            <a:avLst>
              <a:gd name="adj1" fmla="val 25000"/>
              <a:gd name="adj2" fmla="val 25000"/>
              <a:gd name="adj3" fmla="val 32129"/>
              <a:gd name="adj4" fmla="val 6666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endParaRPr lang="en-US" altLang="zh-CN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7635" name="AutoShape 3"/>
          <p:cNvSpPr/>
          <p:nvPr/>
        </p:nvSpPr>
        <p:spPr>
          <a:xfrm>
            <a:off x="2357438" y="1276350"/>
            <a:ext cx="1511300" cy="1036638"/>
          </a:xfrm>
          <a:prstGeom prst="rightArrowCallout">
            <a:avLst>
              <a:gd name="adj1" fmla="val 25000"/>
              <a:gd name="adj2" fmla="val 25000"/>
              <a:gd name="adj3" fmla="val 24244"/>
              <a:gd name="adj4" fmla="val 6666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en</a:t>
            </a:r>
            <a:endParaRPr lang="en-US" altLang="zh-CN" sz="6000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36" name="AutoShape 4"/>
          <p:cNvSpPr/>
          <p:nvPr/>
        </p:nvSpPr>
        <p:spPr>
          <a:xfrm>
            <a:off x="2249488" y="2463800"/>
            <a:ext cx="1511300" cy="971550"/>
          </a:xfrm>
          <a:prstGeom prst="rightArrowCallout">
            <a:avLst>
              <a:gd name="adj1" fmla="val 25000"/>
              <a:gd name="adj2" fmla="val 25000"/>
              <a:gd name="adj3" fmla="val 25875"/>
              <a:gd name="adj4" fmla="val 6666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</a:t>
            </a:r>
            <a:endParaRPr lang="en-US" altLang="zh-CN" sz="6000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37" name="AutoShape 5"/>
          <p:cNvSpPr/>
          <p:nvPr/>
        </p:nvSpPr>
        <p:spPr>
          <a:xfrm>
            <a:off x="2303463" y="3597275"/>
            <a:ext cx="1511300" cy="1062038"/>
          </a:xfrm>
          <a:prstGeom prst="rightArrowCallout">
            <a:avLst>
              <a:gd name="adj1" fmla="val 25000"/>
              <a:gd name="adj2" fmla="val 25000"/>
              <a:gd name="adj3" fmla="val 23670"/>
              <a:gd name="adj4" fmla="val 66667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un</a:t>
            </a:r>
            <a:endParaRPr lang="en-US" altLang="zh-CN" sz="6000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38" name="AutoShape 6"/>
          <p:cNvSpPr/>
          <p:nvPr/>
        </p:nvSpPr>
        <p:spPr>
          <a:xfrm>
            <a:off x="4086225" y="141288"/>
            <a:ext cx="2862263" cy="809625"/>
          </a:xfrm>
          <a:prstGeom prst="leftArrowCallout">
            <a:avLst>
              <a:gd name="adj1" fmla="val 25000"/>
              <a:gd name="adj2" fmla="val 25000"/>
              <a:gd name="adj3" fmla="val 58807"/>
              <a:gd name="adj4" fmla="val 6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6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ɑ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n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</a:t>
            </a:r>
            <a:endParaRPr lang="en-US" altLang="zh-CN" sz="60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39" name="AutoShape 7"/>
          <p:cNvSpPr/>
          <p:nvPr/>
        </p:nvSpPr>
        <p:spPr>
          <a:xfrm>
            <a:off x="4140200" y="1222375"/>
            <a:ext cx="2665413" cy="971550"/>
          </a:xfrm>
          <a:prstGeom prst="leftArrowCallout">
            <a:avLst>
              <a:gd name="adj1" fmla="val 25000"/>
              <a:gd name="adj2" fmla="val 25000"/>
              <a:gd name="adj3" fmla="val 45622"/>
              <a:gd name="adj4" fmla="val 6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en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</a:t>
            </a:r>
            <a:endParaRPr lang="en-US" altLang="zh-CN" sz="60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40" name="AutoShape 8"/>
          <p:cNvSpPr/>
          <p:nvPr/>
        </p:nvSpPr>
        <p:spPr>
          <a:xfrm>
            <a:off x="4032250" y="2301875"/>
            <a:ext cx="2665413" cy="1079500"/>
          </a:xfrm>
          <a:prstGeom prst="leftArrowCallout">
            <a:avLst>
              <a:gd name="adj1" fmla="val 25000"/>
              <a:gd name="adj2" fmla="val 25000"/>
              <a:gd name="adj3" fmla="val 41071"/>
              <a:gd name="adj4" fmla="val 6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0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</a:t>
            </a:r>
            <a:endParaRPr lang="en-US" altLang="zh-CN" sz="60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7641" name="AutoShape 9"/>
          <p:cNvSpPr/>
          <p:nvPr/>
        </p:nvSpPr>
        <p:spPr>
          <a:xfrm>
            <a:off x="4086225" y="3651250"/>
            <a:ext cx="2665413" cy="1098550"/>
          </a:xfrm>
          <a:prstGeom prst="leftArrowCallout">
            <a:avLst>
              <a:gd name="adj1" fmla="val 25000"/>
              <a:gd name="adj2" fmla="val 25000"/>
              <a:gd name="adj3" fmla="val 40348"/>
              <a:gd name="adj4" fmla="val 6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/>
            <a:r>
              <a:rPr lang="en-US" altLang="zh-CN" sz="66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ü</a:t>
            </a:r>
            <a:r>
              <a:rPr lang="en-US" altLang="zh-CN" sz="7200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</a:t>
            </a:r>
            <a:endParaRPr lang="en-US" altLang="zh-CN" sz="7200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9338" name="Text Box 10"/>
          <p:cNvSpPr txBox="1"/>
          <p:nvPr/>
        </p:nvSpPr>
        <p:spPr>
          <a:xfrm>
            <a:off x="995363" y="896938"/>
            <a:ext cx="692150" cy="3529012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Berlin Sans FB Demi" pitchFamily="34" charset="0"/>
                <a:ea typeface="微软雅黑" panose="020B0503020204020204" pitchFamily="34" charset="-122"/>
              </a:rPr>
              <a:t>比一比，读一读</a:t>
            </a:r>
            <a:endParaRPr lang="zh-CN" altLang="en-US" sz="3600" b="1" dirty="0">
              <a:latin typeface="Berlin Sans FB Demi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 bldLvl="0" animBg="1"/>
      <p:bldP spid="197635" grpId="0" bldLvl="0" animBg="1"/>
      <p:bldP spid="197636" grpId="0" bldLvl="0" animBg="1"/>
      <p:bldP spid="197637" grpId="0" bldLvl="0" animBg="1"/>
      <p:bldP spid="197638" grpId="0" bldLvl="0" animBg="1"/>
      <p:bldP spid="197639" grpId="0" bldLvl="0" animBg="1"/>
      <p:bldP spid="197640" grpId="0" bldLvl="0" animBg="1"/>
      <p:bldP spid="197641" grpId="0" bldLvl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0354" name="Group 8"/>
          <p:cNvGrpSpPr/>
          <p:nvPr/>
        </p:nvGrpSpPr>
        <p:grpSpPr>
          <a:xfrm>
            <a:off x="846138" y="195263"/>
            <a:ext cx="1547812" cy="1611312"/>
            <a:chOff x="0" y="0"/>
            <a:chExt cx="1111" cy="1296"/>
          </a:xfrm>
        </p:grpSpPr>
        <p:pic>
          <p:nvPicPr>
            <p:cNvPr id="100401" name="Picture 9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402" name="Rectangle 10"/>
            <p:cNvSpPr/>
            <p:nvPr/>
          </p:nvSpPr>
          <p:spPr>
            <a:xfrm>
              <a:off x="341" y="479"/>
              <a:ext cx="491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000" b="1" dirty="0">
                  <a:latin typeface="Arial" panose="020B0604020202020204" pitchFamily="34" charset="0"/>
                  <a:ea typeface="微软雅黑" panose="020B0503020204020204" pitchFamily="34" charset="-122"/>
                </a:rPr>
                <a:t>ɑ</a:t>
              </a:r>
              <a:endParaRPr lang="en-US" altLang="zh-CN" sz="6000" b="1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267" name="Group 11"/>
          <p:cNvGrpSpPr/>
          <p:nvPr/>
        </p:nvGrpSpPr>
        <p:grpSpPr>
          <a:xfrm>
            <a:off x="2357438" y="249238"/>
            <a:ext cx="1439862" cy="1544637"/>
            <a:chOff x="0" y="0"/>
            <a:chExt cx="1111" cy="1186"/>
          </a:xfrm>
        </p:grpSpPr>
        <p:pic>
          <p:nvPicPr>
            <p:cNvPr id="100399" name="Picture 12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400" name="Rectangle 13"/>
            <p:cNvSpPr/>
            <p:nvPr/>
          </p:nvSpPr>
          <p:spPr>
            <a:xfrm>
              <a:off x="341" y="477"/>
              <a:ext cx="271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56" name="Group 14"/>
          <p:cNvGrpSpPr/>
          <p:nvPr/>
        </p:nvGrpSpPr>
        <p:grpSpPr>
          <a:xfrm>
            <a:off x="4140200" y="0"/>
            <a:ext cx="1439863" cy="1441450"/>
            <a:chOff x="0" y="0"/>
            <a:chExt cx="1111" cy="1130"/>
          </a:xfrm>
        </p:grpSpPr>
        <p:pic>
          <p:nvPicPr>
            <p:cNvPr id="100397" name="Picture 15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98" name="Rectangle 16"/>
            <p:cNvSpPr/>
            <p:nvPr/>
          </p:nvSpPr>
          <p:spPr>
            <a:xfrm>
              <a:off x="333" y="406"/>
              <a:ext cx="485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o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57" name="Group 17"/>
          <p:cNvGrpSpPr/>
          <p:nvPr/>
        </p:nvGrpSpPr>
        <p:grpSpPr>
          <a:xfrm>
            <a:off x="738188" y="1438275"/>
            <a:ext cx="1493837" cy="1504950"/>
            <a:chOff x="0" y="0"/>
            <a:chExt cx="1111" cy="1238"/>
          </a:xfrm>
        </p:grpSpPr>
        <p:pic>
          <p:nvPicPr>
            <p:cNvPr id="100395" name="Picture 18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96" name="Rectangle 19"/>
            <p:cNvSpPr/>
            <p:nvPr/>
          </p:nvSpPr>
          <p:spPr>
            <a:xfrm>
              <a:off x="341" y="478"/>
              <a:ext cx="491" cy="7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a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58" name="Group 20"/>
          <p:cNvGrpSpPr/>
          <p:nvPr/>
        </p:nvGrpSpPr>
        <p:grpSpPr>
          <a:xfrm>
            <a:off x="846138" y="2625725"/>
            <a:ext cx="1547812" cy="1477963"/>
            <a:chOff x="0" y="0"/>
            <a:chExt cx="1111" cy="1269"/>
          </a:xfrm>
        </p:grpSpPr>
        <p:pic>
          <p:nvPicPr>
            <p:cNvPr id="100393" name="Picture 21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94" name="Rectangle 22"/>
            <p:cNvSpPr/>
            <p:nvPr/>
          </p:nvSpPr>
          <p:spPr>
            <a:xfrm>
              <a:off x="341" y="476"/>
              <a:ext cx="252" cy="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59" name="Group 23"/>
          <p:cNvGrpSpPr/>
          <p:nvPr/>
        </p:nvGrpSpPr>
        <p:grpSpPr>
          <a:xfrm>
            <a:off x="4194175" y="1330325"/>
            <a:ext cx="1439863" cy="1536700"/>
            <a:chOff x="0" y="0"/>
            <a:chExt cx="1111" cy="1217"/>
          </a:xfrm>
        </p:grpSpPr>
        <p:pic>
          <p:nvPicPr>
            <p:cNvPr id="100391" name="Picture 24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92" name="Rectangle 25"/>
            <p:cNvSpPr/>
            <p:nvPr/>
          </p:nvSpPr>
          <p:spPr>
            <a:xfrm>
              <a:off x="341" y="267"/>
              <a:ext cx="497" cy="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7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u</a:t>
              </a:r>
              <a:endParaRPr lang="en-US" altLang="zh-CN" sz="7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0360" name="Group 26"/>
          <p:cNvGrpSpPr/>
          <p:nvPr/>
        </p:nvGrpSpPr>
        <p:grpSpPr>
          <a:xfrm>
            <a:off x="4194175" y="2463800"/>
            <a:ext cx="1439863" cy="1541463"/>
            <a:chOff x="0" y="0"/>
            <a:chExt cx="1111" cy="1193"/>
          </a:xfrm>
        </p:grpSpPr>
        <p:pic>
          <p:nvPicPr>
            <p:cNvPr id="100389" name="Picture 27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90" name="Rectangle 28"/>
            <p:cNvSpPr/>
            <p:nvPr/>
          </p:nvSpPr>
          <p:spPr>
            <a:xfrm>
              <a:off x="341" y="478"/>
              <a:ext cx="485" cy="7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e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285" name="Group 29"/>
          <p:cNvGrpSpPr/>
          <p:nvPr/>
        </p:nvGrpSpPr>
        <p:grpSpPr>
          <a:xfrm>
            <a:off x="5759450" y="0"/>
            <a:ext cx="1439863" cy="1471613"/>
            <a:chOff x="0" y="0"/>
            <a:chExt cx="1111" cy="1228"/>
          </a:xfrm>
        </p:grpSpPr>
        <p:pic>
          <p:nvPicPr>
            <p:cNvPr id="100387" name="Picture 30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88" name="Rectangle 31"/>
            <p:cNvSpPr/>
            <p:nvPr/>
          </p:nvSpPr>
          <p:spPr>
            <a:xfrm>
              <a:off x="341" y="458"/>
              <a:ext cx="409" cy="7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u</a:t>
              </a:r>
              <a:endPara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6288" name="Group 32"/>
          <p:cNvGrpSpPr/>
          <p:nvPr/>
        </p:nvGrpSpPr>
        <p:grpSpPr>
          <a:xfrm>
            <a:off x="2303463" y="1492250"/>
            <a:ext cx="1439862" cy="1481138"/>
            <a:chOff x="0" y="0"/>
            <a:chExt cx="1111" cy="1268"/>
          </a:xfrm>
        </p:grpSpPr>
        <p:pic>
          <p:nvPicPr>
            <p:cNvPr id="100385" name="Picture 33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86" name="Rectangle 34"/>
            <p:cNvSpPr/>
            <p:nvPr/>
          </p:nvSpPr>
          <p:spPr>
            <a:xfrm>
              <a:off x="341" y="478"/>
              <a:ext cx="485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o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291" name="Group 35"/>
          <p:cNvGrpSpPr/>
          <p:nvPr/>
        </p:nvGrpSpPr>
        <p:grpSpPr>
          <a:xfrm>
            <a:off x="5813425" y="1330325"/>
            <a:ext cx="1439863" cy="1497013"/>
            <a:chOff x="0" y="0"/>
            <a:chExt cx="1111" cy="1244"/>
          </a:xfrm>
        </p:grpSpPr>
        <p:pic>
          <p:nvPicPr>
            <p:cNvPr id="100383" name="Picture 36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84" name="Rectangle 37"/>
            <p:cNvSpPr/>
            <p:nvPr/>
          </p:nvSpPr>
          <p:spPr>
            <a:xfrm>
              <a:off x="341" y="477"/>
              <a:ext cx="271" cy="7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294" name="Group 38"/>
          <p:cNvGrpSpPr/>
          <p:nvPr/>
        </p:nvGrpSpPr>
        <p:grpSpPr>
          <a:xfrm>
            <a:off x="2249488" y="2517775"/>
            <a:ext cx="1439862" cy="1506538"/>
            <a:chOff x="0" y="0"/>
            <a:chExt cx="1111" cy="1231"/>
          </a:xfrm>
        </p:grpSpPr>
        <p:pic>
          <p:nvPicPr>
            <p:cNvPr id="100381" name="Picture 39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82" name="Rectangle 40"/>
            <p:cNvSpPr/>
            <p:nvPr/>
          </p:nvSpPr>
          <p:spPr>
            <a:xfrm>
              <a:off x="341" y="476"/>
              <a:ext cx="465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u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297" name="Group 41"/>
          <p:cNvGrpSpPr/>
          <p:nvPr/>
        </p:nvGrpSpPr>
        <p:grpSpPr>
          <a:xfrm>
            <a:off x="5813425" y="2463800"/>
            <a:ext cx="1439863" cy="1541463"/>
            <a:chOff x="0" y="0"/>
            <a:chExt cx="1111" cy="1193"/>
          </a:xfrm>
        </p:grpSpPr>
        <p:pic>
          <p:nvPicPr>
            <p:cNvPr id="100379" name="Picture 42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80" name="Rectangle 43"/>
            <p:cNvSpPr/>
            <p:nvPr/>
          </p:nvSpPr>
          <p:spPr>
            <a:xfrm>
              <a:off x="341" y="478"/>
              <a:ext cx="271" cy="7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66" name="Group 44"/>
          <p:cNvGrpSpPr/>
          <p:nvPr/>
        </p:nvGrpSpPr>
        <p:grpSpPr>
          <a:xfrm>
            <a:off x="954088" y="3721100"/>
            <a:ext cx="1439862" cy="1430338"/>
            <a:chOff x="0" y="0"/>
            <a:chExt cx="1111" cy="1341"/>
          </a:xfrm>
        </p:grpSpPr>
        <p:pic>
          <p:nvPicPr>
            <p:cNvPr id="100377" name="Picture 45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78" name="Rectangle 46"/>
            <p:cNvSpPr/>
            <p:nvPr/>
          </p:nvSpPr>
          <p:spPr>
            <a:xfrm>
              <a:off x="341" y="476"/>
              <a:ext cx="289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367" name="Group 47"/>
          <p:cNvGrpSpPr/>
          <p:nvPr/>
        </p:nvGrpSpPr>
        <p:grpSpPr>
          <a:xfrm>
            <a:off x="4248150" y="3611563"/>
            <a:ext cx="1439863" cy="1539875"/>
            <a:chOff x="0" y="0"/>
            <a:chExt cx="1111" cy="1190"/>
          </a:xfrm>
        </p:grpSpPr>
        <p:pic>
          <p:nvPicPr>
            <p:cNvPr id="100375" name="Picture 48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76" name="Rectangle 49"/>
            <p:cNvSpPr/>
            <p:nvPr/>
          </p:nvSpPr>
          <p:spPr>
            <a:xfrm>
              <a:off x="341" y="477"/>
              <a:ext cx="463" cy="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u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306" name="Group 50"/>
          <p:cNvGrpSpPr/>
          <p:nvPr/>
        </p:nvGrpSpPr>
        <p:grpSpPr>
          <a:xfrm>
            <a:off x="2249488" y="3673475"/>
            <a:ext cx="1439862" cy="1477963"/>
            <a:chOff x="0" y="0"/>
            <a:chExt cx="1111" cy="1267"/>
          </a:xfrm>
        </p:grpSpPr>
        <p:pic>
          <p:nvPicPr>
            <p:cNvPr id="100373" name="Picture 51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74" name="Rectangle 52"/>
            <p:cNvSpPr/>
            <p:nvPr/>
          </p:nvSpPr>
          <p:spPr>
            <a:xfrm>
              <a:off x="341" y="476"/>
              <a:ext cx="436" cy="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e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309" name="Group 53"/>
          <p:cNvGrpSpPr/>
          <p:nvPr/>
        </p:nvGrpSpPr>
        <p:grpSpPr>
          <a:xfrm>
            <a:off x="5813425" y="3611563"/>
            <a:ext cx="1439863" cy="1539875"/>
            <a:chOff x="0" y="0"/>
            <a:chExt cx="1111" cy="1190"/>
          </a:xfrm>
        </p:grpSpPr>
        <p:pic>
          <p:nvPicPr>
            <p:cNvPr id="100371" name="Picture 54" descr="辣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72" name="Rectangle 55"/>
            <p:cNvSpPr/>
            <p:nvPr/>
          </p:nvSpPr>
          <p:spPr>
            <a:xfrm>
              <a:off x="341" y="477"/>
              <a:ext cx="271" cy="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5400" b="1" dirty="0">
                  <a:latin typeface="Century Gothic" panose="020B0502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5400" b="1" dirty="0"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0370" name="WordArt 57"/>
          <p:cNvSpPr>
            <a:spLocks noTextEdit="1"/>
          </p:cNvSpPr>
          <p:nvPr/>
        </p:nvSpPr>
        <p:spPr>
          <a:xfrm rot="5400000">
            <a:off x="6310313" y="2452688"/>
            <a:ext cx="3565525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1800">
                <a:ln w="158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认一认，读一读</a:t>
            </a:r>
            <a:endParaRPr lang="zh-CN" altLang="en-US" sz="1800">
              <a:ln w="158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8663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7865 0.0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07865 0.006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08663 0.002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8646 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1378" name="文本框 3"/>
          <p:cNvSpPr txBox="1"/>
          <p:nvPr/>
        </p:nvSpPr>
        <p:spPr>
          <a:xfrm>
            <a:off x="522288" y="1546225"/>
            <a:ext cx="7791450" cy="7794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70000"/>
              </a:lnSpc>
            </a:pPr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01379" name="Text Box 10"/>
          <p:cNvSpPr txBox="1"/>
          <p:nvPr/>
        </p:nvSpPr>
        <p:spPr>
          <a:xfrm>
            <a:off x="1817688" y="842963"/>
            <a:ext cx="609600" cy="4075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70000"/>
              </a:lnSpc>
            </a:pPr>
            <a:r>
              <a:rPr lang="en-US" altLang="zh-CN" sz="4800" b="1" dirty="0">
                <a:solidFill>
                  <a:srgbClr val="FF0066"/>
                </a:solidFill>
                <a:latin typeface="华文细黑" panose="02010600040101010101" pitchFamily="2" charset="-122"/>
                <a:ea typeface="微软雅黑" panose="020B0503020204020204" pitchFamily="34" charset="-122"/>
              </a:rPr>
              <a:t>a</a:t>
            </a:r>
            <a:r>
              <a:rPr lang="en-US" altLang="zh-CN" sz="5400" b="1" dirty="0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oeiuür</a:t>
            </a:r>
            <a:endParaRPr lang="en-US" altLang="zh-CN" sz="5400" b="1" dirty="0">
              <a:solidFill>
                <a:srgbClr val="FF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1380" name="Rectangle 11"/>
          <p:cNvSpPr/>
          <p:nvPr/>
        </p:nvSpPr>
        <p:spPr>
          <a:xfrm>
            <a:off x="4194175" y="735013"/>
            <a:ext cx="609600" cy="4073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7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华文细黑" panose="02010600040101010101" pitchFamily="2" charset="-122"/>
                <a:ea typeface="微软雅黑" panose="020B0503020204020204" pitchFamily="34" charset="-122"/>
              </a:rPr>
              <a:t>a</a:t>
            </a:r>
            <a:r>
              <a:rPr lang="en-US" altLang="zh-CN" sz="5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oeiuur</a:t>
            </a:r>
            <a:endParaRPr lang="en-US" altLang="zh-CN" sz="5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8556" name="Line 12"/>
          <p:cNvSpPr/>
          <p:nvPr/>
        </p:nvSpPr>
        <p:spPr>
          <a:xfrm>
            <a:off x="2357438" y="1058863"/>
            <a:ext cx="1828800" cy="558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57" name="Line 13"/>
          <p:cNvSpPr/>
          <p:nvPr/>
        </p:nvSpPr>
        <p:spPr>
          <a:xfrm>
            <a:off x="2357438" y="1276350"/>
            <a:ext cx="1998662" cy="1241425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58" name="Line 14"/>
          <p:cNvSpPr/>
          <p:nvPr/>
        </p:nvSpPr>
        <p:spPr>
          <a:xfrm>
            <a:off x="2249488" y="1654175"/>
            <a:ext cx="1998662" cy="161925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59" name="Line 15"/>
          <p:cNvSpPr/>
          <p:nvPr/>
        </p:nvSpPr>
        <p:spPr>
          <a:xfrm>
            <a:off x="2141538" y="2193925"/>
            <a:ext cx="2160587" cy="53975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61" name="Line 17"/>
          <p:cNvSpPr/>
          <p:nvPr/>
        </p:nvSpPr>
        <p:spPr>
          <a:xfrm flipV="1">
            <a:off x="2068513" y="2168525"/>
            <a:ext cx="1981200" cy="720725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62" name="Line 18"/>
          <p:cNvSpPr/>
          <p:nvPr/>
        </p:nvSpPr>
        <p:spPr>
          <a:xfrm>
            <a:off x="2195513" y="2841625"/>
            <a:ext cx="2268537" cy="53975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63" name="Line 19"/>
          <p:cNvSpPr/>
          <p:nvPr/>
        </p:nvSpPr>
        <p:spPr>
          <a:xfrm flipV="1">
            <a:off x="2303463" y="2787650"/>
            <a:ext cx="1998662" cy="6477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8564" name="Line 20"/>
          <p:cNvSpPr/>
          <p:nvPr/>
        </p:nvSpPr>
        <p:spPr>
          <a:xfrm flipV="1">
            <a:off x="2303463" y="2247900"/>
            <a:ext cx="2052637" cy="1712913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1389" name="Oval 24"/>
          <p:cNvSpPr/>
          <p:nvPr/>
        </p:nvSpPr>
        <p:spPr>
          <a:xfrm>
            <a:off x="4356100" y="3597275"/>
            <a:ext cx="76200" cy="7143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728" name="Text Box 25"/>
          <p:cNvSpPr txBox="1">
            <a:spLocks noChangeArrowheads="1"/>
          </p:cNvSpPr>
          <p:nvPr/>
        </p:nvSpPr>
        <p:spPr bwMode="auto">
          <a:xfrm flipH="1">
            <a:off x="7110413" y="842963"/>
            <a:ext cx="990600" cy="418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5400" b="1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4000" kern="1200" cap="none" spc="0" normalizeH="0" baseline="0" noProof="1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iei</a:t>
            </a:r>
            <a:endParaRPr kumimoji="0" lang="en-US" altLang="zh-CN" sz="4000" kern="1200" cap="none" spc="0" normalizeH="0" baseline="0" noProof="1">
              <a:solidFill>
                <a:srgbClr val="FF0000"/>
              </a:solidFill>
              <a:latin typeface="Arial Black" panose="020B0A04020102020204" pitchFamily="34" charset="0"/>
              <a:ea typeface="+mn-ea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1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ui</a:t>
            </a:r>
            <a:endParaRPr kumimoji="0" lang="en-US" altLang="zh-CN" sz="4000" kern="1200" cap="none" spc="0" normalizeH="0" baseline="0" noProof="1">
              <a:solidFill>
                <a:srgbClr val="FF0000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</a:t>
            </a:r>
            <a:r>
              <a:rPr kumimoji="0" lang="en-US" altLang="zh-CN" sz="4000" kern="1200" cap="none" spc="0" normalizeH="0" baseline="0" noProof="1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ou            iu ie</a:t>
            </a:r>
            <a:endParaRPr kumimoji="0" lang="en-US" altLang="zh-CN" sz="4000" kern="1200" cap="none" spc="0" normalizeH="0" baseline="0" noProof="1">
              <a:solidFill>
                <a:srgbClr val="FF0000"/>
              </a:solidFill>
              <a:latin typeface="Arial Black" panose="020B0A04020102020204" pitchFamily="34" charset="0"/>
              <a:ea typeface="+mn-ea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1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üeer</a:t>
            </a:r>
            <a:endParaRPr kumimoji="0" lang="en-US" altLang="zh-CN" sz="4000" kern="1200" cap="none" spc="0" normalizeH="0" baseline="0" noProof="1">
              <a:solidFill>
                <a:srgbClr val="FF0000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570" name="Line 26"/>
          <p:cNvSpPr/>
          <p:nvPr/>
        </p:nvSpPr>
        <p:spPr>
          <a:xfrm flipV="1">
            <a:off x="4518025" y="1222375"/>
            <a:ext cx="2754313" cy="1554163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1" name="Line 27"/>
          <p:cNvSpPr/>
          <p:nvPr/>
        </p:nvSpPr>
        <p:spPr>
          <a:xfrm flipV="1">
            <a:off x="4464050" y="1654175"/>
            <a:ext cx="2700338" cy="11334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2" name="Line 28"/>
          <p:cNvSpPr/>
          <p:nvPr/>
        </p:nvSpPr>
        <p:spPr>
          <a:xfrm flipV="1">
            <a:off x="4464050" y="2085975"/>
            <a:ext cx="2754313" cy="7016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3" name="Line 29"/>
          <p:cNvSpPr/>
          <p:nvPr/>
        </p:nvSpPr>
        <p:spPr>
          <a:xfrm>
            <a:off x="4625975" y="1654175"/>
            <a:ext cx="2646363" cy="8636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4" name="Line 30"/>
          <p:cNvSpPr/>
          <p:nvPr/>
        </p:nvSpPr>
        <p:spPr>
          <a:xfrm flipV="1">
            <a:off x="4625975" y="2949575"/>
            <a:ext cx="2592388" cy="3778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5" name="Line 31"/>
          <p:cNvSpPr/>
          <p:nvPr/>
        </p:nvSpPr>
        <p:spPr>
          <a:xfrm flipV="1">
            <a:off x="4625975" y="3435350"/>
            <a:ext cx="2592388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6" name="Line 32"/>
          <p:cNvSpPr/>
          <p:nvPr/>
        </p:nvSpPr>
        <p:spPr>
          <a:xfrm>
            <a:off x="4625975" y="2247900"/>
            <a:ext cx="2646363" cy="15652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7" name="Line 33"/>
          <p:cNvSpPr/>
          <p:nvPr/>
        </p:nvSpPr>
        <p:spPr>
          <a:xfrm>
            <a:off x="4572000" y="2301875"/>
            <a:ext cx="2646363" cy="194468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8578" name="Line 34"/>
          <p:cNvSpPr/>
          <p:nvPr/>
        </p:nvSpPr>
        <p:spPr>
          <a:xfrm flipV="1">
            <a:off x="4506913" y="5327650"/>
            <a:ext cx="25146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01400" name="Oval 36"/>
          <p:cNvSpPr/>
          <p:nvPr/>
        </p:nvSpPr>
        <p:spPr>
          <a:xfrm>
            <a:off x="7434263" y="3867150"/>
            <a:ext cx="76200" cy="7143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pPr algn="ctr">
              <a:lnSpc>
                <a:spcPct val="70000"/>
              </a:lnSpc>
            </a:pP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1401" name="Oval 24"/>
          <p:cNvSpPr/>
          <p:nvPr/>
        </p:nvSpPr>
        <p:spPr>
          <a:xfrm>
            <a:off x="4518025" y="3597275"/>
            <a:ext cx="76200" cy="7143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 anchorCtr="0"/>
          <a:p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745" name="Line 33"/>
          <p:cNvSpPr/>
          <p:nvPr/>
        </p:nvSpPr>
        <p:spPr>
          <a:xfrm>
            <a:off x="2249488" y="2409825"/>
            <a:ext cx="2106612" cy="2106613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Line 31"/>
          <p:cNvSpPr/>
          <p:nvPr/>
        </p:nvSpPr>
        <p:spPr>
          <a:xfrm>
            <a:off x="4572000" y="4516438"/>
            <a:ext cx="2700338" cy="1619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stealth" w="med" len="lg"/>
          </a:ln>
        </p:spPr>
      </p:sp>
      <p:grpSp>
        <p:nvGrpSpPr>
          <p:cNvPr id="101404" name="组合 1"/>
          <p:cNvGrpSpPr/>
          <p:nvPr/>
        </p:nvGrpSpPr>
        <p:grpSpPr>
          <a:xfrm>
            <a:off x="2627313" y="141288"/>
            <a:ext cx="4321175" cy="762000"/>
            <a:chOff x="5580063" y="268288"/>
            <a:chExt cx="2665412" cy="2198955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78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连一连，读一读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406" name="Text Box 16"/>
            <p:cNvSpPr txBox="1"/>
            <p:nvPr/>
          </p:nvSpPr>
          <p:spPr>
            <a:xfrm>
              <a:off x="5790857" y="777474"/>
              <a:ext cx="113957" cy="16897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57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02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02403" name="WordArt 3" descr="褐色大理石"/>
          <p:cNvSpPr>
            <a:spLocks noTextEdit="1"/>
          </p:cNvSpPr>
          <p:nvPr/>
        </p:nvSpPr>
        <p:spPr>
          <a:xfrm>
            <a:off x="1360488" y="1150938"/>
            <a:ext cx="6424612" cy="185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06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整体认读音节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07975" y="1492250"/>
            <a:ext cx="4318000" cy="4365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        </a:t>
            </a:r>
            <a:r>
              <a:rPr kumimoji="0" lang="en-US" altLang="zh-CN" sz="3200" kern="1200" cap="none" spc="0" normalizeH="0" baseline="0" noProof="1">
                <a:latin typeface="+mn-lt"/>
                <a:ea typeface="Gulim" pitchFamily="34" charset="-127"/>
                <a:cs typeface="+mn-cs"/>
              </a:rPr>
              <a:t>zhi  chi  shi  ri </a:t>
            </a:r>
            <a:endParaRPr kumimoji="0" lang="en-US" altLang="zh-CN" sz="3200" kern="1200" cap="none" spc="0" normalizeH="0" baseline="0" noProof="1">
              <a:latin typeface="Arial" panose="020B0604020202020204" pitchFamily="34" charset="0"/>
              <a:ea typeface="Gulim" pitchFamily="34" charset="-127"/>
              <a:cs typeface="+mn-cs"/>
            </a:endParaRPr>
          </a:p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+mn-lt"/>
                <a:ea typeface="+mn-ea"/>
                <a:cs typeface="+mn-cs"/>
              </a:rPr>
              <a:t>        zi  ci  si </a:t>
            </a:r>
            <a:endParaRPr kumimoji="0" lang="en-US" altLang="zh-CN" sz="3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+mn-lt"/>
                <a:ea typeface="Gulim" pitchFamily="34" charset="-127"/>
                <a:cs typeface="+mn-cs"/>
              </a:rPr>
              <a:t>        yi  wu  yu </a:t>
            </a:r>
            <a:endParaRPr kumimoji="0" lang="en-US" altLang="zh-CN" sz="3200" kern="1200" cap="none" spc="0" normalizeH="0" baseline="0" noProof="1">
              <a:latin typeface="Arial" panose="020B0604020202020204" pitchFamily="34" charset="0"/>
              <a:ea typeface="Gulim" pitchFamily="34" charset="-127"/>
              <a:cs typeface="+mn-cs"/>
            </a:endParaRPr>
          </a:p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+mn-lt"/>
                <a:ea typeface="+mn-ea"/>
                <a:cs typeface="+mn-cs"/>
              </a:rPr>
              <a:t>        ye  yue  yu</a:t>
            </a:r>
            <a:r>
              <a:rPr kumimoji="0" lang="zh-CN" altLang="zh-CN" sz="36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en-US" altLang="zh-CN" sz="3200" kern="1200" cap="none" spc="0" normalizeH="0" baseline="0" noProof="1">
                <a:latin typeface="+mn-lt"/>
                <a:ea typeface="+mn-ea"/>
                <a:cs typeface="+mn-cs"/>
              </a:rPr>
              <a:t>n </a:t>
            </a:r>
            <a:endParaRPr kumimoji="0" lang="en-US" altLang="zh-CN" sz="3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latin typeface="+mn-lt"/>
                <a:ea typeface="+mn-ea"/>
                <a:cs typeface="+mn-cs"/>
              </a:rPr>
              <a:t>        yin  yun  ying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3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2000" kern="1200" cap="none" spc="0" normalizeH="0" baseline="0" noProof="1">
              <a:latin typeface="Gulim" pitchFamily="34" charset="-127"/>
              <a:ea typeface="Gulim" pitchFamily="34" charset="-127"/>
              <a:cs typeface="+mn-cs"/>
            </a:endParaRPr>
          </a:p>
          <a:p>
            <a:pPr marR="0" defTabSz="914400" fontAlgn="auto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2000" kern="1200" cap="none" spc="0" normalizeH="0" baseline="0" noProof="1"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云形标注 3"/>
          <p:cNvSpPr>
            <a:spLocks noChangeArrowheads="1"/>
          </p:cNvSpPr>
          <p:nvPr/>
        </p:nvSpPr>
        <p:spPr bwMode="auto">
          <a:xfrm>
            <a:off x="5435600" y="1438275"/>
            <a:ext cx="2665413" cy="1511300"/>
          </a:xfrm>
          <a:prstGeom prst="cloudCallout">
            <a:avLst>
              <a:gd name="adj1" fmla="val -78231"/>
              <a:gd name="adj2" fmla="val 42542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763" name="文本框 3"/>
          <p:cNvSpPr txBox="1">
            <a:spLocks noChangeArrowheads="1"/>
          </p:cNvSpPr>
          <p:nvPr/>
        </p:nvSpPr>
        <p:spPr bwMode="auto">
          <a:xfrm>
            <a:off x="254000" y="574675"/>
            <a:ext cx="6586538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不需要拼读，直接整体认读的音节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29" name="WordArt 6" descr="窄竖线"/>
          <p:cNvSpPr>
            <a:spLocks noTextEdit="1"/>
          </p:cNvSpPr>
          <p:nvPr/>
        </p:nvSpPr>
        <p:spPr>
          <a:xfrm>
            <a:off x="5543550" y="1816100"/>
            <a:ext cx="2333625" cy="765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大声读出来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7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90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450" name="WordArt 4"/>
          <p:cNvSpPr>
            <a:spLocks noTextEdit="1"/>
          </p:cNvSpPr>
          <p:nvPr/>
        </p:nvSpPr>
        <p:spPr>
          <a:xfrm>
            <a:off x="1493838" y="1438275"/>
            <a:ext cx="6048375" cy="1230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圈画重难点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474" name="Text Box 3"/>
          <p:cNvSpPr txBox="1"/>
          <p:nvPr/>
        </p:nvSpPr>
        <p:spPr>
          <a:xfrm>
            <a:off x="669925" y="1106488"/>
            <a:ext cx="7513638" cy="1730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</a:rPr>
              <a:t>            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有的声母读音和整体认读读音相同，有的韵母读音和整体认读读音相同，怎么更好地区分呢？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5475" name="Text Box 3"/>
          <p:cNvSpPr txBox="1"/>
          <p:nvPr/>
        </p:nvSpPr>
        <p:spPr>
          <a:xfrm>
            <a:off x="792163" y="3273425"/>
            <a:ext cx="7158037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同音的整体认读音节比同音的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声母或者韵母多一个字母。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476" name="组合 1"/>
          <p:cNvGrpSpPr/>
          <p:nvPr/>
        </p:nvGrpSpPr>
        <p:grpSpPr>
          <a:xfrm>
            <a:off x="2465388" y="195263"/>
            <a:ext cx="4483100" cy="852487"/>
            <a:chOff x="5580063" y="268288"/>
            <a:chExt cx="2665412" cy="1600350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0945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479" name="Text Box 16"/>
            <p:cNvSpPr txBox="1"/>
            <p:nvPr/>
          </p:nvSpPr>
          <p:spPr>
            <a:xfrm>
              <a:off x="5795278" y="771087"/>
              <a:ext cx="109841" cy="1097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5477" name="WordArt 10"/>
          <p:cNvSpPr>
            <a:spLocks noTextEdit="1"/>
          </p:cNvSpPr>
          <p:nvPr/>
        </p:nvSpPr>
        <p:spPr>
          <a:xfrm>
            <a:off x="2897188" y="0"/>
            <a:ext cx="2916237" cy="14097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知识记得牢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5953" name="Text Box 2"/>
          <p:cNvSpPr txBox="1"/>
          <p:nvPr/>
        </p:nvSpPr>
        <p:spPr>
          <a:xfrm>
            <a:off x="419100" y="1544638"/>
            <a:ext cx="2424113" cy="9017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zh—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zhi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954" name="Text Box 3"/>
          <p:cNvSpPr txBox="1"/>
          <p:nvPr/>
        </p:nvSpPr>
        <p:spPr>
          <a:xfrm>
            <a:off x="1227138" y="3435350"/>
            <a:ext cx="14462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r—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955" name="Text Box 4"/>
          <p:cNvSpPr txBox="1"/>
          <p:nvPr/>
        </p:nvSpPr>
        <p:spPr>
          <a:xfrm>
            <a:off x="3475038" y="3435350"/>
            <a:ext cx="16621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z—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956" name="Text Box 5"/>
          <p:cNvSpPr txBox="1"/>
          <p:nvPr/>
        </p:nvSpPr>
        <p:spPr>
          <a:xfrm>
            <a:off x="5842000" y="3435350"/>
            <a:ext cx="16764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c—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957" name="Text Box 6"/>
          <p:cNvSpPr txBox="1"/>
          <p:nvPr/>
        </p:nvSpPr>
        <p:spPr>
          <a:xfrm>
            <a:off x="3094038" y="1546225"/>
            <a:ext cx="24241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ch—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958" name="Text Box 7"/>
          <p:cNvSpPr txBox="1"/>
          <p:nvPr/>
        </p:nvSpPr>
        <p:spPr>
          <a:xfrm>
            <a:off x="5764213" y="1546225"/>
            <a:ext cx="24257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sh—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6504" name="组合 1"/>
          <p:cNvGrpSpPr/>
          <p:nvPr/>
        </p:nvGrpSpPr>
        <p:grpSpPr>
          <a:xfrm>
            <a:off x="2411413" y="141288"/>
            <a:ext cx="4321175" cy="871537"/>
            <a:chOff x="5580063" y="268288"/>
            <a:chExt cx="2665412" cy="1540983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2914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507" name="Text Box 16"/>
            <p:cNvSpPr txBox="1"/>
            <p:nvPr/>
          </p:nvSpPr>
          <p:spPr>
            <a:xfrm>
              <a:off x="5790799" y="774116"/>
              <a:ext cx="113926" cy="1035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6505" name="Text Box 12"/>
          <p:cNvSpPr txBox="1"/>
          <p:nvPr/>
        </p:nvSpPr>
        <p:spPr>
          <a:xfrm>
            <a:off x="2843213" y="249238"/>
            <a:ext cx="3370262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微软雅黑" panose="020B0503020204020204" pitchFamily="34" charset="-122"/>
              </a:rPr>
              <a:t>读读记记分得清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9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59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59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7522" name="文本框 3"/>
          <p:cNvSpPr txBox="1"/>
          <p:nvPr/>
        </p:nvSpPr>
        <p:spPr>
          <a:xfrm>
            <a:off x="630238" y="1600200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26978" name="Text Box 3"/>
          <p:cNvSpPr txBox="1"/>
          <p:nvPr/>
        </p:nvSpPr>
        <p:spPr>
          <a:xfrm>
            <a:off x="3546475" y="1546225"/>
            <a:ext cx="14859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979" name="Text Box 4"/>
          <p:cNvSpPr txBox="1"/>
          <p:nvPr/>
        </p:nvSpPr>
        <p:spPr>
          <a:xfrm>
            <a:off x="3316288" y="3057525"/>
            <a:ext cx="1930400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ü—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980" name="Text Box 5"/>
          <p:cNvSpPr txBox="1"/>
          <p:nvPr/>
        </p:nvSpPr>
        <p:spPr>
          <a:xfrm>
            <a:off x="6030913" y="3057525"/>
            <a:ext cx="2081212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ie—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ye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06" name="Text Box 7"/>
          <p:cNvSpPr txBox="1"/>
          <p:nvPr/>
        </p:nvSpPr>
        <p:spPr>
          <a:xfrm>
            <a:off x="6240463" y="1492250"/>
            <a:ext cx="16621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y—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982" name="Text Box 8"/>
          <p:cNvSpPr txBox="1"/>
          <p:nvPr/>
        </p:nvSpPr>
        <p:spPr>
          <a:xfrm>
            <a:off x="468313" y="3057525"/>
            <a:ext cx="21955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w—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wu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983" name="Text Box 9"/>
          <p:cNvSpPr txBox="1"/>
          <p:nvPr/>
        </p:nvSpPr>
        <p:spPr>
          <a:xfrm>
            <a:off x="646113" y="1492250"/>
            <a:ext cx="167640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s—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69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69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26982" grpId="0"/>
      <p:bldP spid="12698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3906" name="Text Box 7"/>
          <p:cNvSpPr txBox="1"/>
          <p:nvPr/>
        </p:nvSpPr>
        <p:spPr>
          <a:xfrm>
            <a:off x="1300163" y="1276350"/>
            <a:ext cx="2692400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üe—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yue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907" name="Text Box 9"/>
          <p:cNvSpPr txBox="1"/>
          <p:nvPr/>
        </p:nvSpPr>
        <p:spPr>
          <a:xfrm>
            <a:off x="5241925" y="3219450"/>
            <a:ext cx="2997200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ing—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ying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908" name="Text Box 12"/>
          <p:cNvSpPr txBox="1"/>
          <p:nvPr/>
        </p:nvSpPr>
        <p:spPr>
          <a:xfrm>
            <a:off x="5459413" y="1276350"/>
            <a:ext cx="2233612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in—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yin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909" name="Text Box 13"/>
          <p:cNvSpPr txBox="1"/>
          <p:nvPr/>
        </p:nvSpPr>
        <p:spPr>
          <a:xfrm>
            <a:off x="1030288" y="3219450"/>
            <a:ext cx="2692400" cy="89852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5400" dirty="0">
                <a:latin typeface="Arial" panose="020B0604020202020204" pitchFamily="34" charset="0"/>
                <a:ea typeface="微软雅黑" panose="020B0503020204020204" pitchFamily="34" charset="-122"/>
              </a:rPr>
              <a:t>un—</a:t>
            </a:r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yun</a:t>
            </a:r>
            <a:endParaRPr lang="en-US" altLang="zh-CN" sz="5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90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WordArt 2"/>
          <p:cNvSpPr>
            <a:spLocks noTextEdit="1"/>
          </p:cNvSpPr>
          <p:nvPr/>
        </p:nvSpPr>
        <p:spPr>
          <a:xfrm>
            <a:off x="4787900" y="869950"/>
            <a:ext cx="1990725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p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945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492250"/>
            <a:ext cx="357505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9570" name="WordArt 3"/>
          <p:cNvSpPr>
            <a:spLocks noTextEdit="1"/>
          </p:cNvSpPr>
          <p:nvPr/>
        </p:nvSpPr>
        <p:spPr>
          <a:xfrm>
            <a:off x="2303463" y="1600200"/>
            <a:ext cx="4159250" cy="1635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0594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pic>
        <p:nvPicPr>
          <p:cNvPr id="110595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3165475"/>
            <a:ext cx="1295400" cy="1566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3219450"/>
            <a:ext cx="12954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7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638" y="2032000"/>
            <a:ext cx="1295400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8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165475"/>
            <a:ext cx="12954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9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475" y="2032000"/>
            <a:ext cx="1295400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5725" y="519113"/>
            <a:ext cx="1295400" cy="168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1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8" y="735013"/>
            <a:ext cx="1295400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978025"/>
            <a:ext cx="1295400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3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627063"/>
            <a:ext cx="1295400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8" y="842963"/>
            <a:ext cx="1295400" cy="130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5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0" y="1978025"/>
            <a:ext cx="1295400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0" y="3327400"/>
            <a:ext cx="1295400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7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513" y="3219450"/>
            <a:ext cx="1295400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513" y="1978025"/>
            <a:ext cx="1295400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9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463" y="627063"/>
            <a:ext cx="1295400" cy="1520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0610" name="组合 1"/>
          <p:cNvGrpSpPr/>
          <p:nvPr/>
        </p:nvGrpSpPr>
        <p:grpSpPr>
          <a:xfrm>
            <a:off x="1763713" y="141288"/>
            <a:ext cx="6567487" cy="798512"/>
            <a:chOff x="5580063" y="268288"/>
            <a:chExt cx="2665412" cy="1891457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662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629" name="Text Box 16"/>
            <p:cNvSpPr txBox="1"/>
            <p:nvPr/>
          </p:nvSpPr>
          <p:spPr>
            <a:xfrm>
              <a:off x="5795484" y="773503"/>
              <a:ext cx="104776" cy="1386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86406" name="Text Box 38"/>
          <p:cNvSpPr txBox="1">
            <a:spLocks noChangeArrowheads="1"/>
          </p:cNvSpPr>
          <p:nvPr/>
        </p:nvSpPr>
        <p:spPr bwMode="auto">
          <a:xfrm>
            <a:off x="1925638" y="195263"/>
            <a:ext cx="66008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atin typeface="+mn-lt"/>
                <a:ea typeface="楷体" panose="02010609060101010101" pitchFamily="49" charset="-122"/>
                <a:cs typeface="+mn-cs"/>
              </a:rPr>
              <a:t>哪只蜜蜂采到了花蜜（找整体认读音节）</a:t>
            </a:r>
            <a:endParaRPr kumimoji="0" lang="zh-CN" altLang="en-US" sz="2800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0612" name="Text Box 40"/>
          <p:cNvSpPr txBox="1"/>
          <p:nvPr/>
        </p:nvSpPr>
        <p:spPr>
          <a:xfrm>
            <a:off x="738188" y="1166813"/>
            <a:ext cx="138112" cy="900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613" name="WordArt 49"/>
          <p:cNvSpPr>
            <a:spLocks noTextEdit="1"/>
          </p:cNvSpPr>
          <p:nvPr/>
        </p:nvSpPr>
        <p:spPr>
          <a:xfrm>
            <a:off x="3816350" y="2841625"/>
            <a:ext cx="647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614" name="WordArt 50"/>
          <p:cNvSpPr>
            <a:spLocks noTextEdit="1"/>
          </p:cNvSpPr>
          <p:nvPr/>
        </p:nvSpPr>
        <p:spPr>
          <a:xfrm>
            <a:off x="5381625" y="2625725"/>
            <a:ext cx="673100" cy="53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ie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15" name="WordArt 52"/>
          <p:cNvSpPr>
            <a:spLocks noTextEdit="1"/>
          </p:cNvSpPr>
          <p:nvPr/>
        </p:nvSpPr>
        <p:spPr>
          <a:xfrm>
            <a:off x="846138" y="3813175"/>
            <a:ext cx="485775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ri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16" name="WordArt 53"/>
          <p:cNvSpPr>
            <a:spLocks noTextEdit="1"/>
          </p:cNvSpPr>
          <p:nvPr/>
        </p:nvSpPr>
        <p:spPr>
          <a:xfrm>
            <a:off x="2249488" y="3705225"/>
            <a:ext cx="673100" cy="595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17" name="WordArt 54"/>
          <p:cNvSpPr>
            <a:spLocks noTextEdit="1"/>
          </p:cNvSpPr>
          <p:nvPr/>
        </p:nvSpPr>
        <p:spPr>
          <a:xfrm>
            <a:off x="3762375" y="3867150"/>
            <a:ext cx="593725" cy="62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ci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18" name="WordArt 56"/>
          <p:cNvSpPr>
            <a:spLocks noTextEdit="1"/>
          </p:cNvSpPr>
          <p:nvPr/>
        </p:nvSpPr>
        <p:spPr>
          <a:xfrm>
            <a:off x="5381625" y="3976688"/>
            <a:ext cx="595313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ye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19" name="WordArt 58"/>
          <p:cNvSpPr>
            <a:spLocks noTextEdit="1"/>
          </p:cNvSpPr>
          <p:nvPr/>
        </p:nvSpPr>
        <p:spPr>
          <a:xfrm>
            <a:off x="7434263" y="1330325"/>
            <a:ext cx="717550" cy="700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ing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0620" name="WordArt 59"/>
          <p:cNvSpPr>
            <a:spLocks noTextEdit="1"/>
          </p:cNvSpPr>
          <p:nvPr/>
        </p:nvSpPr>
        <p:spPr>
          <a:xfrm>
            <a:off x="7164388" y="3976688"/>
            <a:ext cx="5397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un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1" name="WordArt 60"/>
          <p:cNvSpPr>
            <a:spLocks noTextEdit="1"/>
          </p:cNvSpPr>
          <p:nvPr/>
        </p:nvSpPr>
        <p:spPr>
          <a:xfrm>
            <a:off x="684213" y="1600200"/>
            <a:ext cx="917575" cy="53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yun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2" name="WordArt 62"/>
          <p:cNvSpPr>
            <a:spLocks noTextEdit="1"/>
          </p:cNvSpPr>
          <p:nvPr/>
        </p:nvSpPr>
        <p:spPr>
          <a:xfrm>
            <a:off x="2141538" y="1546225"/>
            <a:ext cx="863600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3" name="WordArt 63"/>
          <p:cNvSpPr>
            <a:spLocks noTextEdit="1"/>
          </p:cNvSpPr>
          <p:nvPr/>
        </p:nvSpPr>
        <p:spPr>
          <a:xfrm>
            <a:off x="3816350" y="1222375"/>
            <a:ext cx="755650" cy="75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ci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4" name="WordArt 64"/>
          <p:cNvSpPr>
            <a:spLocks noTextEdit="1"/>
          </p:cNvSpPr>
          <p:nvPr/>
        </p:nvSpPr>
        <p:spPr>
          <a:xfrm>
            <a:off x="5435600" y="1222375"/>
            <a:ext cx="757238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5" name="WordArt 65"/>
          <p:cNvSpPr>
            <a:spLocks noTextEdit="1"/>
          </p:cNvSpPr>
          <p:nvPr/>
        </p:nvSpPr>
        <p:spPr>
          <a:xfrm>
            <a:off x="792163" y="2517775"/>
            <a:ext cx="809625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6" name="WordArt 66"/>
          <p:cNvSpPr>
            <a:spLocks noTextEdit="1"/>
          </p:cNvSpPr>
          <p:nvPr/>
        </p:nvSpPr>
        <p:spPr>
          <a:xfrm>
            <a:off x="2195513" y="2625725"/>
            <a:ext cx="701675" cy="61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yi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627" name="WordArt 67"/>
          <p:cNvSpPr>
            <a:spLocks noTextEdit="1"/>
          </p:cNvSpPr>
          <p:nvPr/>
        </p:nvSpPr>
        <p:spPr>
          <a:xfrm>
            <a:off x="7164388" y="2679700"/>
            <a:ext cx="701675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yue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106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0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0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0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1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110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0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1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1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1000" fill="hold"/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1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1000" fill="hold"/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10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1618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11619" name="WordArt 3"/>
          <p:cNvSpPr>
            <a:spLocks noTextEdit="1"/>
          </p:cNvSpPr>
          <p:nvPr/>
        </p:nvSpPr>
        <p:spPr>
          <a:xfrm>
            <a:off x="2249488" y="141288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火眼金睛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9027" name="Text Box 4"/>
          <p:cNvSpPr txBox="1"/>
          <p:nvPr/>
        </p:nvSpPr>
        <p:spPr>
          <a:xfrm>
            <a:off x="611188" y="846138"/>
            <a:ext cx="7702550" cy="3670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      动物园要开运动会，哪些小动物要去参加呢？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     拼一拼，看谁先找出整体认读音节。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charRg st="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7">
                                            <p:txEl>
                                              <p:charRg st="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charRg st="3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27">
                                            <p:txEl>
                                              <p:charRg st="3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42" name="文本框 3"/>
          <p:cNvSpPr txBox="1"/>
          <p:nvPr/>
        </p:nvSpPr>
        <p:spPr>
          <a:xfrm>
            <a:off x="539750" y="1563688"/>
            <a:ext cx="779145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pic>
        <p:nvPicPr>
          <p:cNvPr id="11264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8925" y="-506412"/>
            <a:ext cx="9753600" cy="615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213" y="3814763"/>
            <a:ext cx="1314450" cy="132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5" name="D123.EPS" descr="说明: id:214750404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163" y="-128587"/>
            <a:ext cx="3009900" cy="833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6" name="青蛙.jpg" descr="说明: id:2147497922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2841625"/>
            <a:ext cx="792163" cy="91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7" name="Text Box 14"/>
          <p:cNvSpPr txBox="1"/>
          <p:nvPr/>
        </p:nvSpPr>
        <p:spPr>
          <a:xfrm>
            <a:off x="0" y="3921125"/>
            <a:ext cx="13811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zh-CN" altLang="en-US" sz="5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431" name="Text Box 15"/>
          <p:cNvSpPr txBox="1">
            <a:spLocks noChangeArrowheads="1"/>
          </p:cNvSpPr>
          <p:nvPr/>
        </p:nvSpPr>
        <p:spPr bwMode="auto">
          <a:xfrm>
            <a:off x="142875" y="4502150"/>
            <a:ext cx="70643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tù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微软雅黑" panose="020B0503020204020204" pitchFamily="34" charset="-122"/>
              <a:cs typeface="汉语拼音" pitchFamily="34" charset="0"/>
            </a:endParaRPr>
          </a:p>
        </p:txBody>
      </p:sp>
      <p:sp>
        <p:nvSpPr>
          <p:cNvPr id="188433" name="Text Box 17"/>
          <p:cNvSpPr txBox="1">
            <a:spLocks noChangeArrowheads="1"/>
          </p:cNvSpPr>
          <p:nvPr/>
        </p:nvSpPr>
        <p:spPr bwMode="auto">
          <a:xfrm>
            <a:off x="792163" y="4441825"/>
            <a:ext cx="6254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1">
                <a:effectLst>
                  <a:glow rad="127000">
                    <a:schemeClr val="bg1"/>
                  </a:glow>
                </a:effectLst>
                <a:latin typeface="汉语拼音" pitchFamily="34" charset="0"/>
                <a:ea typeface="+mn-ea"/>
                <a:cs typeface="汉语拼音" pitchFamily="34" charset="0"/>
              </a:rPr>
              <a:t>zi</a:t>
            </a:r>
            <a:endParaRPr kumimoji="0" lang="en-US" altLang="zh-CN" sz="4000" kern="1200" cap="none" spc="0" normalizeH="0" baseline="0" noProof="1">
              <a:effectLst>
                <a:glow rad="127000">
                  <a:schemeClr val="bg1"/>
                </a:glow>
              </a:effectLst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88436" name="Text Box 20"/>
          <p:cNvSpPr txBox="1">
            <a:spLocks noChangeArrowheads="1"/>
          </p:cNvSpPr>
          <p:nvPr/>
        </p:nvSpPr>
        <p:spPr bwMode="auto">
          <a:xfrm>
            <a:off x="0" y="1492250"/>
            <a:ext cx="31289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q</a:t>
            </a:r>
            <a:r>
              <a:rPr kumimoji="0" lang="en-US" altLang="zh-CN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ī</a:t>
            </a:r>
            <a:r>
              <a:rPr kumimoji="0" lang="en-US" altLang="zh-CN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ng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  </a:t>
            </a:r>
            <a:r>
              <a:rPr kumimoji="0" lang="en-US" altLang="zh-CN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w</a:t>
            </a:r>
            <a:r>
              <a:rPr kumimoji="0" lang="en-US" altLang="zh-CN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ā</a:t>
            </a: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微软雅黑" panose="020B0503020204020204" pitchFamily="34" charset="-122"/>
              <a:cs typeface="汉语拼音" pitchFamily="34" charset="0"/>
            </a:endParaRPr>
          </a:p>
        </p:txBody>
      </p:sp>
      <p:sp>
        <p:nvSpPr>
          <p:cNvPr id="188437" name="Rectangle 21"/>
          <p:cNvSpPr>
            <a:spLocks noChangeArrowheads="1"/>
          </p:cNvSpPr>
          <p:nvPr/>
        </p:nvSpPr>
        <p:spPr bwMode="auto">
          <a:xfrm>
            <a:off x="6142608" y="-56688"/>
            <a:ext cx="3109912" cy="90024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m</a:t>
            </a:r>
            <a:r>
              <a:rPr kumimoji="0" lang="en-US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ì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  </a:t>
            </a:r>
            <a:r>
              <a:rPr kumimoji="0" lang="en-US" altLang="zh-CN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f</a:t>
            </a:r>
            <a:r>
              <a:rPr kumimoji="0" lang="en-US" alt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ē</a:t>
            </a:r>
            <a:r>
              <a:rPr kumimoji="0" lang="en-US" altLang="zh-CN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ng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微软雅黑" panose="020B0503020204020204" pitchFamily="34" charset="-122"/>
              <a:cs typeface="汉语拼音" pitchFamily="34" charset="0"/>
            </a:endParaRPr>
          </a:p>
        </p:txBody>
      </p:sp>
      <p:sp>
        <p:nvSpPr>
          <p:cNvPr id="188438" name="Rectangle 22"/>
          <p:cNvSpPr>
            <a:spLocks noChangeArrowheads="1"/>
          </p:cNvSpPr>
          <p:nvPr/>
        </p:nvSpPr>
        <p:spPr bwMode="auto">
          <a:xfrm>
            <a:off x="6300788" y="2895600"/>
            <a:ext cx="151447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w</a:t>
            </a:r>
            <a:r>
              <a:rPr kumimoji="0" lang="en-US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ū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88440" name="Rectangle 24"/>
          <p:cNvSpPr>
            <a:spLocks noChangeArrowheads="1"/>
          </p:cNvSpPr>
          <p:nvPr/>
        </p:nvSpPr>
        <p:spPr bwMode="auto">
          <a:xfrm>
            <a:off x="7326313" y="2949575"/>
            <a:ext cx="133667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gu</a:t>
            </a:r>
            <a:r>
              <a:rPr kumimoji="0" lang="en-US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ī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88441" name="Text Box 25"/>
          <p:cNvSpPr txBox="1">
            <a:spLocks noChangeArrowheads="1"/>
          </p:cNvSpPr>
          <p:nvPr/>
        </p:nvSpPr>
        <p:spPr bwMode="auto">
          <a:xfrm>
            <a:off x="4140200" y="4138613"/>
            <a:ext cx="6604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ci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微软雅黑" panose="020B0503020204020204" pitchFamily="34" charset="-122"/>
              <a:cs typeface="汉语拼音" pitchFamily="34" charset="0"/>
            </a:endParaRPr>
          </a:p>
        </p:txBody>
      </p:sp>
      <p:sp>
        <p:nvSpPr>
          <p:cNvPr id="188442" name="Text Box 26"/>
          <p:cNvSpPr txBox="1">
            <a:spLocks noChangeArrowheads="1"/>
          </p:cNvSpPr>
          <p:nvPr/>
        </p:nvSpPr>
        <p:spPr bwMode="auto">
          <a:xfrm>
            <a:off x="4625975" y="4138613"/>
            <a:ext cx="16414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uLnTx/>
                <a:uFillTx/>
                <a:latin typeface="汉语拼音" pitchFamily="34" charset="0"/>
                <a:ea typeface="微软雅黑" panose="020B0503020204020204" pitchFamily="34" charset="-122"/>
                <a:cs typeface="汉语拼音" pitchFamily="34" charset="0"/>
              </a:rPr>
              <a:t>wei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glow rad="127000">
                  <a:schemeClr val="bg1"/>
                </a:glow>
              </a:effectLst>
              <a:uLnTx/>
              <a:uFillTx/>
              <a:latin typeface="汉语拼音" pitchFamily="34" charset="0"/>
              <a:ea typeface="微软雅黑" panose="020B0503020204020204" pitchFamily="34" charset="-122"/>
              <a:cs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18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000" fill="hold"/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3" grpId="0" build="allAtOnce"/>
      <p:bldP spid="188438" grpId="0"/>
      <p:bldP spid="188438" grpId="1"/>
      <p:bldP spid="188441" grpId="0"/>
      <p:bldP spid="188441" grpId="1"/>
      <p:bldP spid="18844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666" name="文本框 3"/>
          <p:cNvSpPr txBox="1"/>
          <p:nvPr/>
        </p:nvSpPr>
        <p:spPr>
          <a:xfrm>
            <a:off x="522288" y="1546225"/>
            <a:ext cx="779145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endParaRPr lang="zh-CN" altLang="en-US" sz="6600" b="1" dirty="0">
              <a:solidFill>
                <a:srgbClr val="FF6600"/>
              </a:solidFill>
              <a:latin typeface="Xingkai SC"/>
              <a:ea typeface="Xingkai SC"/>
            </a:endParaRPr>
          </a:p>
        </p:txBody>
      </p:sp>
      <p:sp>
        <p:nvSpPr>
          <p:cNvPr id="113667" name="WordArt 3" descr="褐色大理石"/>
          <p:cNvSpPr>
            <a:spLocks noTextEdit="1"/>
          </p:cNvSpPr>
          <p:nvPr/>
        </p:nvSpPr>
        <p:spPr>
          <a:xfrm>
            <a:off x="1612900" y="1176338"/>
            <a:ext cx="5918200" cy="2049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16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书写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4690" name="组合 1"/>
          <p:cNvGrpSpPr/>
          <p:nvPr/>
        </p:nvGrpSpPr>
        <p:grpSpPr>
          <a:xfrm>
            <a:off x="2411413" y="303213"/>
            <a:ext cx="4699000" cy="838200"/>
            <a:chOff x="5580063" y="268288"/>
            <a:chExt cx="2665412" cy="1674866"/>
          </a:xfrm>
        </p:grpSpPr>
        <p:sp>
          <p:nvSpPr>
            <p:cNvPr id="114694" name="云形标注 17"/>
            <p:cNvSpPr/>
            <p:nvPr/>
          </p:nvSpPr>
          <p:spPr>
            <a:xfrm>
              <a:off x="5580063" y="268288"/>
              <a:ext cx="2665412" cy="1511300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>
                    <a:alpha val="100000"/>
                  </a:srgbClr>
                </a:gs>
                <a:gs pos="35001">
                  <a:srgbClr val="BBEFFF">
                    <a:alpha val="100000"/>
                  </a:srgbClr>
                </a:gs>
                <a:gs pos="100000">
                  <a:srgbClr val="E4F9FF">
                    <a:alpha val="100000"/>
                  </a:srgbClr>
                </a:gs>
              </a:gsLst>
              <a:lin ang="16200000" scaled="1"/>
              <a:tileRect/>
            </a:gradFill>
            <a:ln w="9525" cap="flat" cmpd="sng">
              <a:solidFill>
                <a:srgbClr val="46AAC5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 anchorCtr="0"/>
            <a:p>
              <a:pPr algn="ctr"/>
              <a:endParaRPr lang="zh-CN" altLang="en-US" dirty="0">
                <a:solidFill>
                  <a:srgbClr val="0033C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4695" name="Text Box 16"/>
            <p:cNvSpPr txBox="1"/>
            <p:nvPr/>
          </p:nvSpPr>
          <p:spPr>
            <a:xfrm>
              <a:off x="5795484" y="773262"/>
              <a:ext cx="104776" cy="1169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endParaRPr lang="" altLang="en-US" sz="32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4566" name="Text Box 6"/>
          <p:cNvSpPr txBox="1"/>
          <p:nvPr/>
        </p:nvSpPr>
        <p:spPr>
          <a:xfrm>
            <a:off x="1385888" y="1222375"/>
            <a:ext cx="3832225" cy="3670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拼音格，四条线，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拼音字母住里边。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住上格的不顶线，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住下格的不踩边，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中格写满顶两边。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4692" name="WordArt 9"/>
          <p:cNvSpPr>
            <a:spLocks noTextEdit="1"/>
          </p:cNvSpPr>
          <p:nvPr/>
        </p:nvSpPr>
        <p:spPr>
          <a:xfrm>
            <a:off x="3600450" y="357188"/>
            <a:ext cx="2592388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四线三格歌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4693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5" y="2193925"/>
            <a:ext cx="2971800" cy="2439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714" name="Text Box 15"/>
          <p:cNvSpPr txBox="1"/>
          <p:nvPr/>
        </p:nvSpPr>
        <p:spPr>
          <a:xfrm>
            <a:off x="1042988" y="915988"/>
            <a:ext cx="2895600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</a:pPr>
            <a:r>
              <a:rPr lang="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四线三格</a:t>
            </a:r>
            <a:endParaRPr lang="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90" t="21556"/>
          <a:stretch>
            <a:fillRect/>
          </a:stretch>
        </p:blipFill>
        <p:spPr>
          <a:xfrm>
            <a:off x="2124075" y="1924050"/>
            <a:ext cx="5006975" cy="224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073" name="Text Box 3"/>
          <p:cNvSpPr txBox="1">
            <a:spLocks noChangeArrowheads="1"/>
          </p:cNvSpPr>
          <p:nvPr/>
        </p:nvSpPr>
        <p:spPr bwMode="auto">
          <a:xfrm>
            <a:off x="720725" y="444500"/>
            <a:ext cx="1906588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+mn-ea"/>
                <a:cs typeface="+mn-cs"/>
              </a:rPr>
              <a:t>写一写</a:t>
            </a:r>
            <a:endParaRPr kumimoji="0" lang="zh-CN" altLang="en-US" sz="32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739" name="Text Box 4"/>
          <p:cNvSpPr txBox="1"/>
          <p:nvPr/>
        </p:nvSpPr>
        <p:spPr>
          <a:xfrm>
            <a:off x="900113" y="1347788"/>
            <a:ext cx="138112" cy="5619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en-US" sz="3200" dirty="0">
              <a:latin typeface="Arial" panose="020B0604020202020204" pitchFamily="34" charset="0"/>
            </a:endParaRPr>
          </a:p>
        </p:txBody>
      </p:sp>
      <p:sp>
        <p:nvSpPr>
          <p:cNvPr id="131075" name="Text Box 6"/>
          <p:cNvSpPr txBox="1">
            <a:spLocks noChangeArrowheads="1"/>
          </p:cNvSpPr>
          <p:nvPr/>
        </p:nvSpPr>
        <p:spPr bwMode="auto">
          <a:xfrm>
            <a:off x="1619250" y="3219450"/>
            <a:ext cx="5964238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1"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1">
                <a:latin typeface="+mn-lt"/>
                <a:ea typeface="+mn-ea"/>
                <a:cs typeface="+mn-cs"/>
              </a:rPr>
              <a:t>ɑ</a:t>
            </a:r>
            <a:r>
              <a:rPr kumimoji="0" lang="zh-CN" altLang="en-US" sz="2400" kern="1200" cap="none" spc="0" normalizeH="0" baseline="0" noProof="1">
                <a:latin typeface="+mn-lt"/>
                <a:ea typeface="+mn-ea"/>
                <a:cs typeface="+mn-cs"/>
              </a:rPr>
              <a:t>：第一笔左半圆，第二笔竖右弯</a:t>
            </a:r>
            <a:endParaRPr kumimoji="0" lang="zh-CN" altLang="en-US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latin typeface="+mn-lt"/>
                <a:ea typeface="+mn-ea"/>
                <a:cs typeface="+mn-cs"/>
              </a:rPr>
              <a:t>  o</a:t>
            </a:r>
            <a:r>
              <a:rPr kumimoji="0" lang="zh-CN" altLang="en-US" sz="2400" kern="1200" cap="none" spc="0" normalizeH="0" baseline="0" noProof="1">
                <a:latin typeface="+mn-lt"/>
                <a:ea typeface="+mn-ea"/>
                <a:cs typeface="+mn-cs"/>
              </a:rPr>
              <a:t>：左上起笔，一笔写成</a:t>
            </a:r>
            <a:endParaRPr kumimoji="0" lang="zh-CN" altLang="en-US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7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latin typeface="+mn-lt"/>
                <a:ea typeface="+mn-ea"/>
                <a:cs typeface="+mn-cs"/>
              </a:rPr>
              <a:t>  e</a:t>
            </a:r>
            <a:r>
              <a:rPr kumimoji="0" lang="zh-CN" altLang="en-US" sz="2400" kern="1200" cap="none" spc="0" normalizeH="0" baseline="0" noProof="1">
                <a:latin typeface="+mn-lt"/>
                <a:ea typeface="+mn-ea"/>
                <a:cs typeface="+mn-cs"/>
              </a:rPr>
              <a:t>：中间起笔，从左至右一笔写成</a:t>
            </a:r>
            <a:endParaRPr kumimoji="0" lang="zh-CN" altLang="en-US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741" name="Text Box 6"/>
          <p:cNvSpPr txBox="1"/>
          <p:nvPr/>
        </p:nvSpPr>
        <p:spPr>
          <a:xfrm>
            <a:off x="2339975" y="1276350"/>
            <a:ext cx="1223963" cy="5603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endParaRPr lang="" altLang="en-US" sz="3200" dirty="0">
              <a:latin typeface="Arial" panose="020B0604020202020204" pitchFamily="34" charset="0"/>
            </a:endParaRPr>
          </a:p>
        </p:txBody>
      </p:sp>
      <p:pic>
        <p:nvPicPr>
          <p:cNvPr id="116742" name="Picture 1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1004888"/>
            <a:ext cx="7281862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2" descr="a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1738" y="1779588"/>
            <a:ext cx="803275" cy="760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任意多边形 14"/>
          <p:cNvSpPr/>
          <p:nvPr/>
        </p:nvSpPr>
        <p:spPr>
          <a:xfrm>
            <a:off x="2627313" y="1852613"/>
            <a:ext cx="363538" cy="539750"/>
          </a:xfrm>
          <a:custGeom>
            <a:avLst/>
            <a:gdLst/>
            <a:ahLst/>
            <a:cxnLst/>
            <a:rect l="l" t="t" r="r" b="b"/>
            <a:pathLst>
              <a:path w="363003" h="540441">
                <a:moveTo>
                  <a:pt x="228917" y="0"/>
                </a:moveTo>
                <a:cubicBezTo>
                  <a:pt x="275695" y="0"/>
                  <a:pt x="316315" y="14183"/>
                  <a:pt x="350777" y="42549"/>
                </a:cubicBezTo>
                <a:lnTo>
                  <a:pt x="363003" y="55033"/>
                </a:lnTo>
                <a:lnTo>
                  <a:pt x="363003" y="168650"/>
                </a:lnTo>
                <a:lnTo>
                  <a:pt x="339145" y="123415"/>
                </a:lnTo>
                <a:cubicBezTo>
                  <a:pt x="310447" y="90571"/>
                  <a:pt x="275861" y="74149"/>
                  <a:pt x="235386" y="74149"/>
                </a:cubicBezTo>
                <a:cubicBezTo>
                  <a:pt x="195574" y="74149"/>
                  <a:pt x="161735" y="90322"/>
                  <a:pt x="133866" y="122669"/>
                </a:cubicBezTo>
                <a:cubicBezTo>
                  <a:pt x="105998" y="155016"/>
                  <a:pt x="92064" y="203038"/>
                  <a:pt x="92064" y="266737"/>
                </a:cubicBezTo>
                <a:cubicBezTo>
                  <a:pt x="92064" y="336075"/>
                  <a:pt x="105833" y="386669"/>
                  <a:pt x="133369" y="418518"/>
                </a:cubicBezTo>
                <a:cubicBezTo>
                  <a:pt x="160905" y="450368"/>
                  <a:pt x="195408" y="466292"/>
                  <a:pt x="236879" y="466292"/>
                </a:cubicBezTo>
                <a:cubicBezTo>
                  <a:pt x="278017" y="466292"/>
                  <a:pt x="312521" y="450451"/>
                  <a:pt x="340389" y="418767"/>
                </a:cubicBezTo>
                <a:lnTo>
                  <a:pt x="363003" y="374751"/>
                </a:lnTo>
                <a:lnTo>
                  <a:pt x="363003" y="482653"/>
                </a:lnTo>
                <a:lnTo>
                  <a:pt x="343561" y="501532"/>
                </a:lnTo>
                <a:cubicBezTo>
                  <a:pt x="310592" y="527472"/>
                  <a:pt x="272212" y="540441"/>
                  <a:pt x="228419" y="540441"/>
                </a:cubicBezTo>
                <a:cubicBezTo>
                  <a:pt x="155763" y="540441"/>
                  <a:pt x="99529" y="514232"/>
                  <a:pt x="59718" y="461813"/>
                </a:cubicBezTo>
                <a:cubicBezTo>
                  <a:pt x="19906" y="409395"/>
                  <a:pt x="0" y="346526"/>
                  <a:pt x="0" y="273206"/>
                </a:cubicBezTo>
                <a:cubicBezTo>
                  <a:pt x="0" y="222778"/>
                  <a:pt x="9124" y="176249"/>
                  <a:pt x="27371" y="133617"/>
                </a:cubicBezTo>
                <a:cubicBezTo>
                  <a:pt x="45618" y="90986"/>
                  <a:pt x="72076" y="58058"/>
                  <a:pt x="106745" y="34835"/>
                </a:cubicBezTo>
                <a:cubicBezTo>
                  <a:pt x="141414" y="11611"/>
                  <a:pt x="182138" y="0"/>
                  <a:pt x="228917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562475" y="1903413"/>
            <a:ext cx="374650" cy="495300"/>
          </a:xfrm>
          <a:custGeom>
            <a:avLst/>
            <a:gdLst/>
            <a:ahLst/>
            <a:cxnLst/>
            <a:rect l="l" t="t" r="r" b="b"/>
            <a:pathLst>
              <a:path w="374349" h="495205">
                <a:moveTo>
                  <a:pt x="288288" y="0"/>
                </a:moveTo>
                <a:lnTo>
                  <a:pt x="305176" y="14232"/>
                </a:lnTo>
                <a:cubicBezTo>
                  <a:pt x="351291" y="61840"/>
                  <a:pt x="374349" y="127612"/>
                  <a:pt x="374349" y="211548"/>
                </a:cubicBezTo>
                <a:cubicBezTo>
                  <a:pt x="374349" y="279559"/>
                  <a:pt x="364147" y="333056"/>
                  <a:pt x="343744" y="372038"/>
                </a:cubicBezTo>
                <a:cubicBezTo>
                  <a:pt x="323340" y="411020"/>
                  <a:pt x="293648" y="441293"/>
                  <a:pt x="254665" y="462858"/>
                </a:cubicBezTo>
                <a:cubicBezTo>
                  <a:pt x="215683" y="484422"/>
                  <a:pt x="173135" y="495205"/>
                  <a:pt x="127020" y="495205"/>
                </a:cubicBezTo>
                <a:cubicBezTo>
                  <a:pt x="90029" y="495205"/>
                  <a:pt x="56583" y="489275"/>
                  <a:pt x="26682" y="477414"/>
                </a:cubicBezTo>
                <a:lnTo>
                  <a:pt x="7999" y="467567"/>
                </a:lnTo>
                <a:lnTo>
                  <a:pt x="0" y="389640"/>
                </a:lnTo>
                <a:lnTo>
                  <a:pt x="4140" y="349315"/>
                </a:lnTo>
                <a:lnTo>
                  <a:pt x="15548" y="371042"/>
                </a:lnTo>
                <a:cubicBezTo>
                  <a:pt x="45074" y="404716"/>
                  <a:pt x="82232" y="421553"/>
                  <a:pt x="127020" y="421553"/>
                </a:cubicBezTo>
                <a:cubicBezTo>
                  <a:pt x="171476" y="421553"/>
                  <a:pt x="208468" y="404633"/>
                  <a:pt x="237994" y="370794"/>
                </a:cubicBezTo>
                <a:cubicBezTo>
                  <a:pt x="267521" y="336954"/>
                  <a:pt x="282285" y="285365"/>
                  <a:pt x="282285" y="216026"/>
                </a:cubicBezTo>
                <a:cubicBezTo>
                  <a:pt x="282285" y="150669"/>
                  <a:pt x="267438" y="101153"/>
                  <a:pt x="237746" y="67480"/>
                </a:cubicBezTo>
                <a:lnTo>
                  <a:pt x="200726" y="39404"/>
                </a:lnTo>
                <a:lnTo>
                  <a:pt x="256417" y="9716"/>
                </a:lnTo>
                <a:lnTo>
                  <a:pt x="28828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441825" y="1846263"/>
            <a:ext cx="407988" cy="525463"/>
          </a:xfrm>
          <a:custGeom>
            <a:avLst/>
            <a:gdLst/>
            <a:ahLst/>
            <a:cxnLst/>
            <a:rect l="l" t="t" r="r" b="b"/>
            <a:pathLst>
              <a:path w="409095" h="524747">
                <a:moveTo>
                  <a:pt x="247827" y="0"/>
                </a:moveTo>
                <a:cubicBezTo>
                  <a:pt x="302319" y="0"/>
                  <a:pt x="349346" y="13390"/>
                  <a:pt x="388909" y="40169"/>
                </a:cubicBezTo>
                <a:lnTo>
                  <a:pt x="409095" y="57180"/>
                </a:lnTo>
                <a:lnTo>
                  <a:pt x="377224" y="66896"/>
                </a:lnTo>
                <a:lnTo>
                  <a:pt x="321533" y="96584"/>
                </a:lnTo>
                <a:lnTo>
                  <a:pt x="308602" y="86777"/>
                </a:lnTo>
                <a:cubicBezTo>
                  <a:pt x="290147" y="78358"/>
                  <a:pt x="269889" y="74149"/>
                  <a:pt x="247827" y="74149"/>
                </a:cubicBezTo>
                <a:cubicBezTo>
                  <a:pt x="203039" y="74149"/>
                  <a:pt x="165881" y="90903"/>
                  <a:pt x="136355" y="124411"/>
                </a:cubicBezTo>
                <a:cubicBezTo>
                  <a:pt x="106828" y="157919"/>
                  <a:pt x="92064" y="208513"/>
                  <a:pt x="92064" y="276192"/>
                </a:cubicBezTo>
                <a:cubicBezTo>
                  <a:pt x="92064" y="310032"/>
                  <a:pt x="95755" y="339621"/>
                  <a:pt x="103137" y="364959"/>
                </a:cubicBezTo>
                <a:lnTo>
                  <a:pt x="124947" y="406495"/>
                </a:lnTo>
                <a:lnTo>
                  <a:pt x="120807" y="446820"/>
                </a:lnTo>
                <a:lnTo>
                  <a:pt x="128806" y="524747"/>
                </a:lnTo>
                <a:lnTo>
                  <a:pt x="105298" y="512356"/>
                </a:lnTo>
                <a:cubicBezTo>
                  <a:pt x="92121" y="503461"/>
                  <a:pt x="79830" y="493083"/>
                  <a:pt x="68426" y="481222"/>
                </a:cubicBezTo>
                <a:cubicBezTo>
                  <a:pt x="22809" y="433779"/>
                  <a:pt x="0" y="365436"/>
                  <a:pt x="0" y="276192"/>
                </a:cubicBezTo>
                <a:cubicBezTo>
                  <a:pt x="0" y="178322"/>
                  <a:pt x="27205" y="105832"/>
                  <a:pt x="81614" y="58722"/>
                </a:cubicBezTo>
                <a:cubicBezTo>
                  <a:pt x="127065" y="19574"/>
                  <a:pt x="182470" y="0"/>
                  <a:pt x="24782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14"/>
          <p:cNvSpPr txBox="1"/>
          <p:nvPr/>
        </p:nvSpPr>
        <p:spPr>
          <a:xfrm>
            <a:off x="5795963" y="1325563"/>
            <a:ext cx="17526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rgbClr val="FF0000"/>
                </a:solidFill>
                <a:latin typeface="汉语拼音" pitchFamily="34" charset="0"/>
                <a:ea typeface="zypyyb"/>
              </a:rPr>
              <a:t>e</a:t>
            </a:r>
            <a:endParaRPr lang="" altLang="zh-CN" sz="8500" dirty="0">
              <a:solidFill>
                <a:srgbClr val="FF0000"/>
              </a:solidFill>
              <a:latin typeface="汉语拼音" pitchFamily="34" charset="0"/>
              <a:ea typeface="zypyyb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7762" name="Picture 1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38" y="241300"/>
            <a:ext cx="5181600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12"/>
          <p:cNvSpPr txBox="1"/>
          <p:nvPr/>
        </p:nvSpPr>
        <p:spPr>
          <a:xfrm>
            <a:off x="1908175" y="484188"/>
            <a:ext cx="15240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chemeClr val="hlink"/>
                </a:solidFill>
                <a:latin typeface="汉语拼音" pitchFamily="34" charset="0"/>
                <a:ea typeface="zypyyb"/>
              </a:rPr>
              <a:t>i</a:t>
            </a:r>
            <a:endParaRPr lang="" altLang="zh-CN" sz="8500" dirty="0">
              <a:solidFill>
                <a:schemeClr val="hlink"/>
              </a:solidFill>
              <a:latin typeface="汉语拼音" pitchFamily="34" charset="0"/>
              <a:ea typeface="zypyyb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2843213" y="484188"/>
            <a:ext cx="13208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chemeClr val="hlink"/>
                </a:solidFill>
                <a:latin typeface="汉语拼音" pitchFamily="34" charset="0"/>
                <a:ea typeface="zypyyb"/>
              </a:rPr>
              <a:t>u</a:t>
            </a:r>
            <a:endParaRPr lang="" altLang="zh-CN" sz="8500" dirty="0">
              <a:solidFill>
                <a:schemeClr val="hlink"/>
              </a:solidFill>
              <a:latin typeface="汉语拼音" pitchFamily="34" charset="0"/>
              <a:ea typeface="zypyyb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3467100" y="484188"/>
            <a:ext cx="17526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chemeClr val="hlink"/>
                </a:solidFill>
                <a:latin typeface="汉语拼音" pitchFamily="34" charset="0"/>
                <a:ea typeface="zypyyb"/>
              </a:rPr>
              <a:t>ü</a:t>
            </a:r>
            <a:endParaRPr lang="" altLang="zh-CN" sz="8500" dirty="0">
              <a:solidFill>
                <a:schemeClr val="hlink"/>
              </a:solidFill>
              <a:latin typeface="汉语拼音" pitchFamily="34" charset="0"/>
              <a:ea typeface="zypyyb"/>
            </a:endParaRPr>
          </a:p>
        </p:txBody>
      </p:sp>
      <p:sp>
        <p:nvSpPr>
          <p:cNvPr id="29701" name="Text Box 14"/>
          <p:cNvSpPr txBox="1"/>
          <p:nvPr/>
        </p:nvSpPr>
        <p:spPr>
          <a:xfrm>
            <a:off x="4356100" y="484188"/>
            <a:ext cx="16383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chemeClr val="hlink"/>
                </a:solidFill>
                <a:latin typeface="汉语拼音" pitchFamily="34" charset="0"/>
                <a:ea typeface="zypyyb"/>
              </a:rPr>
              <a:t>y</a:t>
            </a:r>
            <a:endParaRPr lang="" altLang="zh-CN" sz="8500" dirty="0">
              <a:solidFill>
                <a:schemeClr val="hlink"/>
              </a:solidFill>
              <a:latin typeface="汉语拼音" pitchFamily="34" charset="0"/>
              <a:ea typeface="zypyyb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5292725" y="411163"/>
            <a:ext cx="16383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" altLang="zh-CN" sz="8500" dirty="0">
                <a:solidFill>
                  <a:schemeClr val="hlink"/>
                </a:solidFill>
                <a:latin typeface="汉语拼音" pitchFamily="34" charset="0"/>
                <a:ea typeface="zypyyb"/>
              </a:rPr>
              <a:t>w</a:t>
            </a:r>
            <a:endParaRPr lang="" altLang="zh-CN" sz="8500" dirty="0">
              <a:solidFill>
                <a:schemeClr val="hlink"/>
              </a:solidFill>
              <a:latin typeface="汉语拼音" pitchFamily="34" charset="0"/>
              <a:ea typeface="zypyyb"/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90" t="21556"/>
          <a:stretch>
            <a:fillRect/>
          </a:stretch>
        </p:blipFill>
        <p:spPr>
          <a:xfrm>
            <a:off x="2987675" y="2500313"/>
            <a:ext cx="5006975" cy="224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15"/>
          <p:cNvSpPr txBox="1"/>
          <p:nvPr/>
        </p:nvSpPr>
        <p:spPr>
          <a:xfrm>
            <a:off x="107950" y="3111500"/>
            <a:ext cx="2895600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spcBef>
                <a:spcPct val="50000"/>
              </a:spcBef>
            </a:pPr>
            <a:r>
              <a:rPr lang="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四线三格</a:t>
            </a:r>
            <a:endParaRPr lang="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9701" grpId="0"/>
      <p:bldP spid="15" grpId="0"/>
      <p:bldP spid="9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8786" name="Picture 1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113" y="1347788"/>
            <a:ext cx="2392362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5"/>
          <p:cNvSpPr txBox="1"/>
          <p:nvPr/>
        </p:nvSpPr>
        <p:spPr>
          <a:xfrm>
            <a:off x="3589338" y="3903663"/>
            <a:ext cx="17033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" altLang="zh-CN" sz="4000" b="1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" altLang="en-US" sz="40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Freeform 14"/>
          <p:cNvSpPr/>
          <p:nvPr/>
        </p:nvSpPr>
        <p:spPr>
          <a:xfrm>
            <a:off x="1979613" y="2205038"/>
            <a:ext cx="177800" cy="7270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335" h="915">
                <a:moveTo>
                  <a:pt x="167" y="0"/>
                </a:moveTo>
                <a:lnTo>
                  <a:pt x="191" y="0"/>
                </a:lnTo>
                <a:lnTo>
                  <a:pt x="213" y="0"/>
                </a:lnTo>
                <a:lnTo>
                  <a:pt x="233" y="0"/>
                </a:lnTo>
                <a:lnTo>
                  <a:pt x="250" y="2"/>
                </a:lnTo>
                <a:lnTo>
                  <a:pt x="266" y="2"/>
                </a:lnTo>
                <a:lnTo>
                  <a:pt x="279" y="4"/>
                </a:lnTo>
                <a:lnTo>
                  <a:pt x="290" y="6"/>
                </a:lnTo>
                <a:lnTo>
                  <a:pt x="300" y="8"/>
                </a:lnTo>
                <a:lnTo>
                  <a:pt x="316" y="11"/>
                </a:lnTo>
                <a:lnTo>
                  <a:pt x="328" y="17"/>
                </a:lnTo>
                <a:lnTo>
                  <a:pt x="333" y="23"/>
                </a:lnTo>
                <a:lnTo>
                  <a:pt x="335" y="29"/>
                </a:lnTo>
                <a:lnTo>
                  <a:pt x="335" y="886"/>
                </a:lnTo>
                <a:lnTo>
                  <a:pt x="333" y="892"/>
                </a:lnTo>
                <a:lnTo>
                  <a:pt x="328" y="898"/>
                </a:lnTo>
                <a:lnTo>
                  <a:pt x="316" y="904"/>
                </a:lnTo>
                <a:lnTo>
                  <a:pt x="300" y="908"/>
                </a:lnTo>
                <a:lnTo>
                  <a:pt x="290" y="909"/>
                </a:lnTo>
                <a:lnTo>
                  <a:pt x="279" y="911"/>
                </a:lnTo>
                <a:lnTo>
                  <a:pt x="266" y="913"/>
                </a:lnTo>
                <a:lnTo>
                  <a:pt x="250" y="913"/>
                </a:lnTo>
                <a:lnTo>
                  <a:pt x="233" y="915"/>
                </a:lnTo>
                <a:lnTo>
                  <a:pt x="213" y="915"/>
                </a:lnTo>
                <a:lnTo>
                  <a:pt x="191" y="915"/>
                </a:lnTo>
                <a:lnTo>
                  <a:pt x="167" y="915"/>
                </a:lnTo>
                <a:lnTo>
                  <a:pt x="143" y="915"/>
                </a:lnTo>
                <a:lnTo>
                  <a:pt x="122" y="915"/>
                </a:lnTo>
                <a:lnTo>
                  <a:pt x="103" y="915"/>
                </a:lnTo>
                <a:lnTo>
                  <a:pt x="86" y="913"/>
                </a:lnTo>
                <a:lnTo>
                  <a:pt x="70" y="913"/>
                </a:lnTo>
                <a:lnTo>
                  <a:pt x="56" y="911"/>
                </a:lnTo>
                <a:lnTo>
                  <a:pt x="44" y="909"/>
                </a:lnTo>
                <a:lnTo>
                  <a:pt x="34" y="908"/>
                </a:lnTo>
                <a:lnTo>
                  <a:pt x="24" y="906"/>
                </a:lnTo>
                <a:lnTo>
                  <a:pt x="17" y="904"/>
                </a:lnTo>
                <a:lnTo>
                  <a:pt x="11" y="902"/>
                </a:lnTo>
                <a:lnTo>
                  <a:pt x="7" y="898"/>
                </a:lnTo>
                <a:lnTo>
                  <a:pt x="1" y="892"/>
                </a:lnTo>
                <a:lnTo>
                  <a:pt x="0" y="886"/>
                </a:lnTo>
                <a:lnTo>
                  <a:pt x="0" y="29"/>
                </a:lnTo>
                <a:lnTo>
                  <a:pt x="1" y="23"/>
                </a:lnTo>
                <a:lnTo>
                  <a:pt x="7" y="17"/>
                </a:lnTo>
                <a:lnTo>
                  <a:pt x="11" y="13"/>
                </a:lnTo>
                <a:lnTo>
                  <a:pt x="17" y="11"/>
                </a:lnTo>
                <a:lnTo>
                  <a:pt x="24" y="9"/>
                </a:lnTo>
                <a:lnTo>
                  <a:pt x="34" y="8"/>
                </a:lnTo>
                <a:lnTo>
                  <a:pt x="44" y="6"/>
                </a:lnTo>
                <a:lnTo>
                  <a:pt x="56" y="4"/>
                </a:lnTo>
                <a:lnTo>
                  <a:pt x="70" y="2"/>
                </a:lnTo>
                <a:lnTo>
                  <a:pt x="86" y="2"/>
                </a:lnTo>
                <a:lnTo>
                  <a:pt x="103" y="0"/>
                </a:lnTo>
                <a:lnTo>
                  <a:pt x="122" y="0"/>
                </a:lnTo>
                <a:lnTo>
                  <a:pt x="143" y="0"/>
                </a:lnTo>
                <a:lnTo>
                  <a:pt x="167" y="0"/>
                </a:lnTo>
              </a:path>
            </a:pathLst>
          </a:custGeom>
          <a:solidFill>
            <a:srgbClr val="FF0000">
              <a:alpha val="100000"/>
            </a:srgbClr>
          </a:solidFill>
          <a:ln w="4763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" name="Freeform 15"/>
          <p:cNvSpPr/>
          <p:nvPr/>
        </p:nvSpPr>
        <p:spPr>
          <a:xfrm>
            <a:off x="1958975" y="1916113"/>
            <a:ext cx="220663" cy="149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415" h="188">
                <a:moveTo>
                  <a:pt x="210" y="0"/>
                </a:moveTo>
                <a:lnTo>
                  <a:pt x="238" y="0"/>
                </a:lnTo>
                <a:lnTo>
                  <a:pt x="264" y="0"/>
                </a:lnTo>
                <a:lnTo>
                  <a:pt x="288" y="2"/>
                </a:lnTo>
                <a:lnTo>
                  <a:pt x="310" y="4"/>
                </a:lnTo>
                <a:lnTo>
                  <a:pt x="328" y="7"/>
                </a:lnTo>
                <a:lnTo>
                  <a:pt x="344" y="9"/>
                </a:lnTo>
                <a:lnTo>
                  <a:pt x="359" y="13"/>
                </a:lnTo>
                <a:lnTo>
                  <a:pt x="372" y="19"/>
                </a:lnTo>
                <a:lnTo>
                  <a:pt x="390" y="30"/>
                </a:lnTo>
                <a:lnTo>
                  <a:pt x="405" y="46"/>
                </a:lnTo>
                <a:lnTo>
                  <a:pt x="412" y="67"/>
                </a:lnTo>
                <a:lnTo>
                  <a:pt x="415" y="92"/>
                </a:lnTo>
                <a:lnTo>
                  <a:pt x="412" y="117"/>
                </a:lnTo>
                <a:lnTo>
                  <a:pt x="405" y="138"/>
                </a:lnTo>
                <a:lnTo>
                  <a:pt x="390" y="155"/>
                </a:lnTo>
                <a:lnTo>
                  <a:pt x="370" y="167"/>
                </a:lnTo>
                <a:lnTo>
                  <a:pt x="359" y="172"/>
                </a:lnTo>
                <a:lnTo>
                  <a:pt x="343" y="176"/>
                </a:lnTo>
                <a:lnTo>
                  <a:pt x="325" y="180"/>
                </a:lnTo>
                <a:lnTo>
                  <a:pt x="307" y="182"/>
                </a:lnTo>
                <a:lnTo>
                  <a:pt x="285" y="184"/>
                </a:lnTo>
                <a:lnTo>
                  <a:pt x="261" y="186"/>
                </a:lnTo>
                <a:lnTo>
                  <a:pt x="235" y="188"/>
                </a:lnTo>
                <a:lnTo>
                  <a:pt x="206" y="188"/>
                </a:lnTo>
                <a:lnTo>
                  <a:pt x="177" y="188"/>
                </a:lnTo>
                <a:lnTo>
                  <a:pt x="151" y="186"/>
                </a:lnTo>
                <a:lnTo>
                  <a:pt x="127" y="184"/>
                </a:lnTo>
                <a:lnTo>
                  <a:pt x="107" y="182"/>
                </a:lnTo>
                <a:lnTo>
                  <a:pt x="87" y="180"/>
                </a:lnTo>
                <a:lnTo>
                  <a:pt x="71" y="176"/>
                </a:lnTo>
                <a:lnTo>
                  <a:pt x="56" y="172"/>
                </a:lnTo>
                <a:lnTo>
                  <a:pt x="43" y="169"/>
                </a:lnTo>
                <a:lnTo>
                  <a:pt x="25" y="155"/>
                </a:lnTo>
                <a:lnTo>
                  <a:pt x="12" y="140"/>
                </a:lnTo>
                <a:lnTo>
                  <a:pt x="3" y="119"/>
                </a:lnTo>
                <a:lnTo>
                  <a:pt x="0" y="94"/>
                </a:lnTo>
                <a:lnTo>
                  <a:pt x="3" y="69"/>
                </a:lnTo>
                <a:lnTo>
                  <a:pt x="12" y="48"/>
                </a:lnTo>
                <a:lnTo>
                  <a:pt x="25" y="30"/>
                </a:lnTo>
                <a:lnTo>
                  <a:pt x="45" y="19"/>
                </a:lnTo>
                <a:lnTo>
                  <a:pt x="58" y="15"/>
                </a:lnTo>
                <a:lnTo>
                  <a:pt x="72" y="9"/>
                </a:lnTo>
                <a:lnTo>
                  <a:pt x="90" y="7"/>
                </a:lnTo>
                <a:lnTo>
                  <a:pt x="108" y="4"/>
                </a:lnTo>
                <a:lnTo>
                  <a:pt x="130" y="2"/>
                </a:lnTo>
                <a:lnTo>
                  <a:pt x="154" y="0"/>
                </a:lnTo>
                <a:lnTo>
                  <a:pt x="180" y="0"/>
                </a:lnTo>
                <a:lnTo>
                  <a:pt x="210" y="0"/>
                </a:lnTo>
              </a:path>
            </a:pathLst>
          </a:custGeom>
          <a:solidFill>
            <a:srgbClr val="FF0000">
              <a:alpha val="100000"/>
            </a:srgbClr>
          </a:solidFill>
          <a:ln w="4763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8790" name="Picture 6" descr="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5" y="1276350"/>
            <a:ext cx="2393950" cy="2601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27002"/>
          <a:stretch>
            <a:fillRect/>
          </a:stretch>
        </p:blipFill>
        <p:spPr>
          <a:xfrm>
            <a:off x="6516688" y="2193925"/>
            <a:ext cx="431800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75665"/>
          <a:stretch>
            <a:fillRect/>
          </a:stretch>
        </p:blipFill>
        <p:spPr>
          <a:xfrm>
            <a:off x="6948488" y="2193925"/>
            <a:ext cx="134937" cy="78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p="http://schemas.openxmlformats.org/presentationml/2006/main">
  <p:tag name="REFSHAPE" val="294874380"/>
  <p:tag name="KSO_WM_UNIT_PLACING_PICTURE_USER_VIEWPORT" val="{&quot;height&quot;:7659,&quot;width&quot;:8308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REFSHAPE" val="458983436"/>
  <p:tag name="KSO_WM_UNIT_PLACING_PICTURE_USER_VIEWPORT" val="{&quot;height&quot;:5700,&quot;width&quot;:5535}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PP_MARK_KEY" val="f05b5d01-27f7-4073-b333-bdd97a01a764"/>
  <p:tag name="COMMONDATA" val="eyJoZGlkIjoiMDUzMmRhYzhkNzM3Y2ZlODExZjhhYzliMDJjYzA0ZGIifQ=="/>
</p:tagLst>
</file>

<file path=ppt/theme/theme1.xml><?xml version="1.0" encoding="utf-8"?>
<a:theme xmlns:a="http://schemas.openxmlformats.org/drawingml/2006/main" name="默认设计模板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5733</Words>
  <Application>WPS 演示</Application>
  <PresentationFormat>全屏显示(16:9)</PresentationFormat>
  <Paragraphs>1611</Paragraphs>
  <Slides>160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160</vt:i4>
      </vt:variant>
    </vt:vector>
  </HeadingPairs>
  <TitlesOfParts>
    <vt:vector size="189" baseType="lpstr">
      <vt:lpstr>Arial</vt:lpstr>
      <vt:lpstr>宋体</vt:lpstr>
      <vt:lpstr>Wingdings</vt:lpstr>
      <vt:lpstr>Calibri</vt:lpstr>
      <vt:lpstr>黑体</vt:lpstr>
      <vt:lpstr>楷体</vt:lpstr>
      <vt:lpstr>+mn-ea</vt:lpstr>
      <vt:lpstr>Segoe Print</vt:lpstr>
      <vt:lpstr>微软雅黑</vt:lpstr>
      <vt:lpstr>Xingkai SC</vt:lpstr>
      <vt:lpstr>华文楷体</vt:lpstr>
      <vt:lpstr>汉语拼音</vt:lpstr>
      <vt:lpstr>Comic Sans MS</vt:lpstr>
      <vt:lpstr>Berlin Sans FB Demi</vt:lpstr>
      <vt:lpstr>Century Gothic</vt:lpstr>
      <vt:lpstr>华文细黑</vt:lpstr>
      <vt:lpstr>Times New Roman</vt:lpstr>
      <vt:lpstr>Arial Black</vt:lpstr>
      <vt:lpstr>Gulim</vt:lpstr>
      <vt:lpstr>Malgun Gothic</vt:lpstr>
      <vt:lpstr>楷体_GB2312</vt:lpstr>
      <vt:lpstr>新宋体</vt:lpstr>
      <vt:lpstr>zypyyb</vt:lpstr>
      <vt:lpstr>方正姚体</vt:lpstr>
      <vt:lpstr>Arial Unicode MS</vt:lpstr>
      <vt:lpstr>汉语拼音</vt:lpstr>
      <vt:lpstr>Verdana</vt:lpstr>
      <vt:lpstr>Tahoma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102</cp:revision>
  <dcterms:created xsi:type="dcterms:W3CDTF">2020-02-27T00:23:08Z</dcterms:created>
  <dcterms:modified xsi:type="dcterms:W3CDTF">2022-11-29T06:06:03Z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5526114639D14673A3496BB246DB9947</vt:lpwstr>
  </property>
</Properties>
</file>