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60" r:id="rId6"/>
    <p:sldId id="387" r:id="rId7"/>
    <p:sldId id="388" r:id="rId8"/>
    <p:sldId id="389" r:id="rId9"/>
    <p:sldId id="509" r:id="rId10"/>
    <p:sldId id="510" r:id="rId11"/>
    <p:sldId id="390" r:id="rId12"/>
    <p:sldId id="391" r:id="rId13"/>
    <p:sldId id="392" r:id="rId14"/>
    <p:sldId id="393" r:id="rId15"/>
    <p:sldId id="394" r:id="rId16"/>
    <p:sldId id="395" r:id="rId17"/>
    <p:sldId id="396" r:id="rId18"/>
    <p:sldId id="397" r:id="rId19"/>
    <p:sldId id="507" r:id="rId20"/>
    <p:sldId id="342" r:id="rId21"/>
    <p:sldId id="456" r:id="rId22"/>
    <p:sldId id="318" r:id="rId23"/>
    <p:sldId id="457" r:id="rId24"/>
    <p:sldId id="458" r:id="rId25"/>
    <p:sldId id="459" r:id="rId26"/>
    <p:sldId id="460" r:id="rId27"/>
    <p:sldId id="506" r:id="rId28"/>
    <p:sldId id="508" r:id="rId29"/>
    <p:sldId id="511" r:id="rId30"/>
    <p:sldId id="516" r:id="rId31"/>
    <p:sldId id="517" r:id="rId32"/>
    <p:sldId id="518" r:id="rId33"/>
    <p:sldId id="543" r:id="rId34"/>
    <p:sldId id="275" r:id="rId35"/>
    <p:sldId id="310" r:id="rId36"/>
    <p:sldId id="455" r:id="rId37"/>
    <p:sldId id="519" r:id="rId38"/>
    <p:sldId id="521" r:id="rId39"/>
    <p:sldId id="525" r:id="rId40"/>
    <p:sldId id="522" r:id="rId41"/>
    <p:sldId id="523" r:id="rId42"/>
    <p:sldId id="524" r:id="rId43"/>
    <p:sldId id="554" r:id="rId44"/>
    <p:sldId id="556" r:id="rId45"/>
    <p:sldId id="557" r:id="rId46"/>
    <p:sldId id="558" r:id="rId47"/>
    <p:sldId id="559" r:id="rId48"/>
    <p:sldId id="560" r:id="rId49"/>
    <p:sldId id="561" r:id="rId50"/>
    <p:sldId id="562" r:id="rId51"/>
    <p:sldId id="563" r:id="rId52"/>
    <p:sldId id="564" r:id="rId53"/>
    <p:sldId id="566" r:id="rId54"/>
    <p:sldId id="567" r:id="rId55"/>
    <p:sldId id="565" r:id="rId56"/>
    <p:sldId id="570" r:id="rId57"/>
    <p:sldId id="569" r:id="rId58"/>
    <p:sldId id="571" r:id="rId59"/>
    <p:sldId id="572" r:id="rId60"/>
    <p:sldId id="574" r:id="rId61"/>
    <p:sldId id="576" r:id="rId62"/>
  </p:sldIdLst>
  <p:sldSz cx="9144000" cy="5143500" type="screen16x9"/>
  <p:notesSz cx="6858000" cy="9144000"/>
  <p:custDataLst>
    <p:tags r:id="rId67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684" y="-402"/>
      </p:cViewPr>
      <p:guideLst>
        <p:guide orient="horz" pos="1434"/>
        <p:guide pos="29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7" Type="http://schemas.openxmlformats.org/officeDocument/2006/relationships/tags" Target="tags/tag16.xml"/><Relationship Id="rId66" Type="http://schemas.openxmlformats.org/officeDocument/2006/relationships/commentAuthors" Target="commentAuthors.xml"/><Relationship Id="rId65" Type="http://schemas.openxmlformats.org/officeDocument/2006/relationships/tableStyles" Target="tableStyles.xml"/><Relationship Id="rId64" Type="http://schemas.openxmlformats.org/officeDocument/2006/relationships/viewProps" Target="viewProps.xml"/><Relationship Id="rId63" Type="http://schemas.openxmlformats.org/officeDocument/2006/relationships/presProps" Target="presProps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40409" y="4333854"/>
            <a:ext cx="9003591" cy="685384"/>
            <a:chOff x="511504" y="778442"/>
            <a:chExt cx="11307854" cy="1280532"/>
          </a:xfrm>
        </p:grpSpPr>
        <p:grpSp>
          <p:nvGrpSpPr>
            <p:cNvPr id="3" name="组合 17"/>
            <p:cNvGrpSpPr/>
            <p:nvPr/>
          </p:nvGrpSpPr>
          <p:grpSpPr>
            <a:xfrm flipH="1">
              <a:off x="511504" y="906088"/>
              <a:ext cx="685800" cy="875286"/>
              <a:chOff x="9085015" y="2407058"/>
              <a:chExt cx="685800" cy="875286"/>
            </a:xfrm>
          </p:grpSpPr>
          <p:sp>
            <p:nvSpPr>
              <p:cNvPr id="11" name="Freeform 265"/>
              <p:cNvSpPr>
                <a:spLocks noEditPoints="1"/>
              </p:cNvSpPr>
              <p:nvPr/>
            </p:nvSpPr>
            <p:spPr bwMode="auto">
              <a:xfrm>
                <a:off x="9310440" y="2779106"/>
                <a:ext cx="328613" cy="179388"/>
              </a:xfrm>
              <a:custGeom>
                <a:avLst/>
                <a:gdLst>
                  <a:gd name="T0" fmla="*/ 10 w 70"/>
                  <a:gd name="T1" fmla="*/ 38 h 38"/>
                  <a:gd name="T2" fmla="*/ 3 w 70"/>
                  <a:gd name="T3" fmla="*/ 35 h 38"/>
                  <a:gd name="T4" fmla="*/ 3 w 70"/>
                  <a:gd name="T5" fmla="*/ 35 h 38"/>
                  <a:gd name="T6" fmla="*/ 0 w 70"/>
                  <a:gd name="T7" fmla="*/ 29 h 38"/>
                  <a:gd name="T8" fmla="*/ 0 w 70"/>
                  <a:gd name="T9" fmla="*/ 29 h 38"/>
                  <a:gd name="T10" fmla="*/ 9 w 70"/>
                  <a:gd name="T11" fmla="*/ 18 h 38"/>
                  <a:gd name="T12" fmla="*/ 9 w 70"/>
                  <a:gd name="T13" fmla="*/ 18 h 38"/>
                  <a:gd name="T14" fmla="*/ 25 w 70"/>
                  <a:gd name="T15" fmla="*/ 9 h 38"/>
                  <a:gd name="T16" fmla="*/ 25 w 70"/>
                  <a:gd name="T17" fmla="*/ 9 h 38"/>
                  <a:gd name="T18" fmla="*/ 60 w 70"/>
                  <a:gd name="T19" fmla="*/ 0 h 38"/>
                  <a:gd name="T20" fmla="*/ 60 w 70"/>
                  <a:gd name="T21" fmla="*/ 0 h 38"/>
                  <a:gd name="T22" fmla="*/ 62 w 70"/>
                  <a:gd name="T23" fmla="*/ 0 h 38"/>
                  <a:gd name="T24" fmla="*/ 62 w 70"/>
                  <a:gd name="T25" fmla="*/ 0 h 38"/>
                  <a:gd name="T26" fmla="*/ 65 w 70"/>
                  <a:gd name="T27" fmla="*/ 5 h 38"/>
                  <a:gd name="T28" fmla="*/ 65 w 70"/>
                  <a:gd name="T29" fmla="*/ 5 h 38"/>
                  <a:gd name="T30" fmla="*/ 65 w 70"/>
                  <a:gd name="T31" fmla="*/ 5 h 38"/>
                  <a:gd name="T32" fmla="*/ 65 w 70"/>
                  <a:gd name="T33" fmla="*/ 5 h 38"/>
                  <a:gd name="T34" fmla="*/ 66 w 70"/>
                  <a:gd name="T35" fmla="*/ 5 h 38"/>
                  <a:gd name="T36" fmla="*/ 66 w 70"/>
                  <a:gd name="T37" fmla="*/ 5 h 38"/>
                  <a:gd name="T38" fmla="*/ 70 w 70"/>
                  <a:gd name="T39" fmla="*/ 12 h 38"/>
                  <a:gd name="T40" fmla="*/ 70 w 70"/>
                  <a:gd name="T41" fmla="*/ 12 h 38"/>
                  <a:gd name="T42" fmla="*/ 62 w 70"/>
                  <a:gd name="T43" fmla="*/ 23 h 38"/>
                  <a:gd name="T44" fmla="*/ 62 w 70"/>
                  <a:gd name="T45" fmla="*/ 23 h 38"/>
                  <a:gd name="T46" fmla="*/ 50 w 70"/>
                  <a:gd name="T47" fmla="*/ 29 h 38"/>
                  <a:gd name="T48" fmla="*/ 50 w 70"/>
                  <a:gd name="T49" fmla="*/ 29 h 38"/>
                  <a:gd name="T50" fmla="*/ 13 w 70"/>
                  <a:gd name="T51" fmla="*/ 38 h 38"/>
                  <a:gd name="T52" fmla="*/ 13 w 70"/>
                  <a:gd name="T53" fmla="*/ 38 h 38"/>
                  <a:gd name="T54" fmla="*/ 10 w 70"/>
                  <a:gd name="T55" fmla="*/ 38 h 38"/>
                  <a:gd name="T56" fmla="*/ 8 w 70"/>
                  <a:gd name="T57" fmla="*/ 29 h 38"/>
                  <a:gd name="T58" fmla="*/ 12 w 70"/>
                  <a:gd name="T59" fmla="*/ 30 h 38"/>
                  <a:gd name="T60" fmla="*/ 12 w 70"/>
                  <a:gd name="T61" fmla="*/ 30 h 38"/>
                  <a:gd name="T62" fmla="*/ 13 w 70"/>
                  <a:gd name="T63" fmla="*/ 30 h 38"/>
                  <a:gd name="T64" fmla="*/ 13 w 70"/>
                  <a:gd name="T65" fmla="*/ 30 h 38"/>
                  <a:gd name="T66" fmla="*/ 48 w 70"/>
                  <a:gd name="T67" fmla="*/ 22 h 38"/>
                  <a:gd name="T68" fmla="*/ 48 w 70"/>
                  <a:gd name="T69" fmla="*/ 22 h 38"/>
                  <a:gd name="T70" fmla="*/ 61 w 70"/>
                  <a:gd name="T71" fmla="*/ 13 h 38"/>
                  <a:gd name="T72" fmla="*/ 61 w 70"/>
                  <a:gd name="T73" fmla="*/ 13 h 38"/>
                  <a:gd name="T74" fmla="*/ 62 w 70"/>
                  <a:gd name="T75" fmla="*/ 12 h 38"/>
                  <a:gd name="T76" fmla="*/ 62 w 70"/>
                  <a:gd name="T77" fmla="*/ 12 h 38"/>
                  <a:gd name="T78" fmla="*/ 61 w 70"/>
                  <a:gd name="T79" fmla="*/ 12 h 38"/>
                  <a:gd name="T80" fmla="*/ 61 w 70"/>
                  <a:gd name="T81" fmla="*/ 12 h 38"/>
                  <a:gd name="T82" fmla="*/ 56 w 70"/>
                  <a:gd name="T83" fmla="*/ 10 h 38"/>
                  <a:gd name="T84" fmla="*/ 56 w 70"/>
                  <a:gd name="T85" fmla="*/ 10 h 38"/>
                  <a:gd name="T86" fmla="*/ 54 w 70"/>
                  <a:gd name="T87" fmla="*/ 9 h 38"/>
                  <a:gd name="T88" fmla="*/ 54 w 70"/>
                  <a:gd name="T89" fmla="*/ 9 h 38"/>
                  <a:gd name="T90" fmla="*/ 14 w 70"/>
                  <a:gd name="T91" fmla="*/ 24 h 38"/>
                  <a:gd name="T92" fmla="*/ 14 w 70"/>
                  <a:gd name="T93" fmla="*/ 24 h 38"/>
                  <a:gd name="T94" fmla="*/ 8 w 70"/>
                  <a:gd name="T95" fmla="*/ 29 h 38"/>
                  <a:gd name="T96" fmla="*/ 8 w 70"/>
                  <a:gd name="T97" fmla="*/ 29 h 38"/>
                  <a:gd name="T98" fmla="*/ 8 w 70"/>
                  <a:gd name="T99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38">
                    <a:moveTo>
                      <a:pt x="10" y="38"/>
                    </a:moveTo>
                    <a:cubicBezTo>
                      <a:pt x="7" y="37"/>
                      <a:pt x="5" y="36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4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4"/>
                      <a:pt x="4" y="21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15"/>
                      <a:pt x="19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37" y="4"/>
                      <a:pt x="51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4" y="0"/>
                      <a:pt x="66" y="2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8" y="7"/>
                      <a:pt x="70" y="9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9" y="17"/>
                      <a:pt x="66" y="20"/>
                      <a:pt x="62" y="23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8" y="26"/>
                      <a:pt x="54" y="28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44" y="31"/>
                      <a:pt x="2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2" y="38"/>
                      <a:pt x="11" y="38"/>
                      <a:pt x="10" y="38"/>
                    </a:cubicBezTo>
                    <a:close/>
                    <a:moveTo>
                      <a:pt x="8" y="29"/>
                    </a:moveTo>
                    <a:cubicBezTo>
                      <a:pt x="9" y="29"/>
                      <a:pt x="10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20" y="31"/>
                      <a:pt x="42" y="24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51" y="21"/>
                      <a:pt x="59" y="17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59" y="11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43" y="11"/>
                      <a:pt x="24" y="17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6"/>
                      <a:pt x="9" y="28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2" name="Freeform 267"/>
              <p:cNvSpPr>
                <a:spLocks noEditPoints="1"/>
              </p:cNvSpPr>
              <p:nvPr/>
            </p:nvSpPr>
            <p:spPr bwMode="auto">
              <a:xfrm>
                <a:off x="9319965" y="2868006"/>
                <a:ext cx="450850" cy="414338"/>
              </a:xfrm>
              <a:custGeom>
                <a:avLst/>
                <a:gdLst>
                  <a:gd name="T0" fmla="*/ 18 w 96"/>
                  <a:gd name="T1" fmla="*/ 86 h 88"/>
                  <a:gd name="T2" fmla="*/ 0 w 96"/>
                  <a:gd name="T3" fmla="*/ 48 h 88"/>
                  <a:gd name="T4" fmla="*/ 0 w 96"/>
                  <a:gd name="T5" fmla="*/ 48 h 88"/>
                  <a:gd name="T6" fmla="*/ 4 w 96"/>
                  <a:gd name="T7" fmla="*/ 20 h 88"/>
                  <a:gd name="T8" fmla="*/ 4 w 96"/>
                  <a:gd name="T9" fmla="*/ 20 h 88"/>
                  <a:gd name="T10" fmla="*/ 4 w 96"/>
                  <a:gd name="T11" fmla="*/ 20 h 88"/>
                  <a:gd name="T12" fmla="*/ 10 w 96"/>
                  <a:gd name="T13" fmla="*/ 18 h 88"/>
                  <a:gd name="T14" fmla="*/ 10 w 96"/>
                  <a:gd name="T15" fmla="*/ 18 h 88"/>
                  <a:gd name="T16" fmla="*/ 12 w 96"/>
                  <a:gd name="T17" fmla="*/ 23 h 88"/>
                  <a:gd name="T18" fmla="*/ 12 w 96"/>
                  <a:gd name="T19" fmla="*/ 23 h 88"/>
                  <a:gd name="T20" fmla="*/ 8 w 96"/>
                  <a:gd name="T21" fmla="*/ 48 h 88"/>
                  <a:gd name="T22" fmla="*/ 8 w 96"/>
                  <a:gd name="T23" fmla="*/ 48 h 88"/>
                  <a:gd name="T24" fmla="*/ 21 w 96"/>
                  <a:gd name="T25" fmla="*/ 78 h 88"/>
                  <a:gd name="T26" fmla="*/ 21 w 96"/>
                  <a:gd name="T27" fmla="*/ 78 h 88"/>
                  <a:gd name="T28" fmla="*/ 28 w 96"/>
                  <a:gd name="T29" fmla="*/ 80 h 88"/>
                  <a:gd name="T30" fmla="*/ 28 w 96"/>
                  <a:gd name="T31" fmla="*/ 80 h 88"/>
                  <a:gd name="T32" fmla="*/ 40 w 96"/>
                  <a:gd name="T33" fmla="*/ 74 h 88"/>
                  <a:gd name="T34" fmla="*/ 40 w 96"/>
                  <a:gd name="T35" fmla="*/ 74 h 88"/>
                  <a:gd name="T36" fmla="*/ 44 w 96"/>
                  <a:gd name="T37" fmla="*/ 65 h 88"/>
                  <a:gd name="T38" fmla="*/ 44 w 96"/>
                  <a:gd name="T39" fmla="*/ 65 h 88"/>
                  <a:gd name="T40" fmla="*/ 33 w 96"/>
                  <a:gd name="T41" fmla="*/ 49 h 88"/>
                  <a:gd name="T42" fmla="*/ 33 w 96"/>
                  <a:gd name="T43" fmla="*/ 49 h 88"/>
                  <a:gd name="T44" fmla="*/ 37 w 96"/>
                  <a:gd name="T45" fmla="*/ 38 h 88"/>
                  <a:gd name="T46" fmla="*/ 37 w 96"/>
                  <a:gd name="T47" fmla="*/ 38 h 88"/>
                  <a:gd name="T48" fmla="*/ 43 w 96"/>
                  <a:gd name="T49" fmla="*/ 37 h 88"/>
                  <a:gd name="T50" fmla="*/ 43 w 96"/>
                  <a:gd name="T51" fmla="*/ 37 h 88"/>
                  <a:gd name="T52" fmla="*/ 52 w 96"/>
                  <a:gd name="T53" fmla="*/ 59 h 88"/>
                  <a:gd name="T54" fmla="*/ 52 w 96"/>
                  <a:gd name="T55" fmla="*/ 59 h 88"/>
                  <a:gd name="T56" fmla="*/ 52 w 96"/>
                  <a:gd name="T57" fmla="*/ 60 h 88"/>
                  <a:gd name="T58" fmla="*/ 52 w 96"/>
                  <a:gd name="T59" fmla="*/ 60 h 88"/>
                  <a:gd name="T60" fmla="*/ 68 w 96"/>
                  <a:gd name="T61" fmla="*/ 63 h 88"/>
                  <a:gd name="T62" fmla="*/ 68 w 96"/>
                  <a:gd name="T63" fmla="*/ 63 h 88"/>
                  <a:gd name="T64" fmla="*/ 80 w 96"/>
                  <a:gd name="T65" fmla="*/ 60 h 88"/>
                  <a:gd name="T66" fmla="*/ 80 w 96"/>
                  <a:gd name="T67" fmla="*/ 60 h 88"/>
                  <a:gd name="T68" fmla="*/ 88 w 96"/>
                  <a:gd name="T69" fmla="*/ 46 h 88"/>
                  <a:gd name="T70" fmla="*/ 88 w 96"/>
                  <a:gd name="T71" fmla="*/ 46 h 88"/>
                  <a:gd name="T72" fmla="*/ 57 w 96"/>
                  <a:gd name="T73" fmla="*/ 8 h 88"/>
                  <a:gd name="T74" fmla="*/ 57 w 96"/>
                  <a:gd name="T75" fmla="*/ 8 h 88"/>
                  <a:gd name="T76" fmla="*/ 56 w 96"/>
                  <a:gd name="T77" fmla="*/ 2 h 88"/>
                  <a:gd name="T78" fmla="*/ 56 w 96"/>
                  <a:gd name="T79" fmla="*/ 2 h 88"/>
                  <a:gd name="T80" fmla="*/ 61 w 96"/>
                  <a:gd name="T81" fmla="*/ 1 h 88"/>
                  <a:gd name="T82" fmla="*/ 61 w 96"/>
                  <a:gd name="T83" fmla="*/ 1 h 88"/>
                  <a:gd name="T84" fmla="*/ 96 w 96"/>
                  <a:gd name="T85" fmla="*/ 46 h 88"/>
                  <a:gd name="T86" fmla="*/ 96 w 96"/>
                  <a:gd name="T87" fmla="*/ 46 h 88"/>
                  <a:gd name="T88" fmla="*/ 85 w 96"/>
                  <a:gd name="T89" fmla="*/ 66 h 88"/>
                  <a:gd name="T90" fmla="*/ 85 w 96"/>
                  <a:gd name="T91" fmla="*/ 66 h 88"/>
                  <a:gd name="T92" fmla="*/ 68 w 96"/>
                  <a:gd name="T93" fmla="*/ 71 h 88"/>
                  <a:gd name="T94" fmla="*/ 68 w 96"/>
                  <a:gd name="T95" fmla="*/ 71 h 88"/>
                  <a:gd name="T96" fmla="*/ 51 w 96"/>
                  <a:gd name="T97" fmla="*/ 68 h 88"/>
                  <a:gd name="T98" fmla="*/ 51 w 96"/>
                  <a:gd name="T99" fmla="*/ 68 h 88"/>
                  <a:gd name="T100" fmla="*/ 28 w 96"/>
                  <a:gd name="T101" fmla="*/ 88 h 88"/>
                  <a:gd name="T102" fmla="*/ 28 w 96"/>
                  <a:gd name="T103" fmla="*/ 88 h 88"/>
                  <a:gd name="T104" fmla="*/ 28 w 96"/>
                  <a:gd name="T105" fmla="*/ 88 h 88"/>
                  <a:gd name="T106" fmla="*/ 28 w 96"/>
                  <a:gd name="T107" fmla="*/ 88 h 88"/>
                  <a:gd name="T108" fmla="*/ 18 w 96"/>
                  <a:gd name="T109" fmla="*/ 86 h 88"/>
                  <a:gd name="T110" fmla="*/ 41 w 96"/>
                  <a:gd name="T111" fmla="*/ 49 h 88"/>
                  <a:gd name="T112" fmla="*/ 44 w 96"/>
                  <a:gd name="T113" fmla="*/ 55 h 88"/>
                  <a:gd name="T114" fmla="*/ 44 w 96"/>
                  <a:gd name="T115" fmla="*/ 55 h 88"/>
                  <a:gd name="T116" fmla="*/ 41 w 96"/>
                  <a:gd name="T117" fmla="*/ 47 h 88"/>
                  <a:gd name="T118" fmla="*/ 41 w 96"/>
                  <a:gd name="T119" fmla="*/ 47 h 88"/>
                  <a:gd name="T120" fmla="*/ 41 w 96"/>
                  <a:gd name="T121" fmla="*/ 4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88">
                    <a:moveTo>
                      <a:pt x="18" y="86"/>
                    </a:moveTo>
                    <a:cubicBezTo>
                      <a:pt x="4" y="79"/>
                      <a:pt x="0" y="62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37"/>
                      <a:pt x="2" y="27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7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3" y="21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0" y="29"/>
                      <a:pt x="8" y="3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61"/>
                      <a:pt x="12" y="74"/>
                      <a:pt x="21" y="78"/>
                    </a:cubicBezTo>
                    <a:cubicBezTo>
                      <a:pt x="21" y="78"/>
                      <a:pt x="21" y="78"/>
                      <a:pt x="21" y="78"/>
                    </a:cubicBezTo>
                    <a:cubicBezTo>
                      <a:pt x="24" y="80"/>
                      <a:pt x="26" y="80"/>
                      <a:pt x="28" y="80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33" y="80"/>
                      <a:pt x="37" y="78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2" y="71"/>
                      <a:pt x="43" y="68"/>
                      <a:pt x="44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38" y="61"/>
                      <a:pt x="33" y="56"/>
                      <a:pt x="33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5"/>
                      <a:pt x="34" y="41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6"/>
                      <a:pt x="41" y="36"/>
                      <a:pt x="43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50" y="42"/>
                      <a:pt x="53" y="51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7" y="62"/>
                      <a:pt x="63" y="63"/>
                      <a:pt x="68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3" y="63"/>
                      <a:pt x="78" y="62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6" y="55"/>
                      <a:pt x="88" y="51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9" y="33"/>
                      <a:pt x="69" y="15"/>
                      <a:pt x="57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6"/>
                      <a:pt x="55" y="4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0"/>
                      <a:pt x="60" y="0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74" y="9"/>
                      <a:pt x="96" y="26"/>
                      <a:pt x="96" y="46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53"/>
                      <a:pt x="93" y="60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1" y="70"/>
                      <a:pt x="75" y="71"/>
                      <a:pt x="68" y="71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2" y="71"/>
                      <a:pt x="57" y="70"/>
                      <a:pt x="51" y="68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79"/>
                      <a:pt x="40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5" y="88"/>
                      <a:pt x="21" y="87"/>
                      <a:pt x="18" y="86"/>
                    </a:cubicBezTo>
                    <a:close/>
                    <a:moveTo>
                      <a:pt x="41" y="49"/>
                    </a:moveTo>
                    <a:cubicBezTo>
                      <a:pt x="41" y="51"/>
                      <a:pt x="42" y="53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2"/>
                      <a:pt x="43" y="49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8"/>
                      <a:pt x="41" y="48"/>
                      <a:pt x="4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3" name="Freeform 268"/>
              <p:cNvSpPr>
                <a:spLocks noEditPoints="1"/>
              </p:cNvSpPr>
              <p:nvPr/>
            </p:nvSpPr>
            <p:spPr bwMode="auto">
              <a:xfrm>
                <a:off x="9085015" y="2848956"/>
                <a:ext cx="103188" cy="109538"/>
              </a:xfrm>
              <a:custGeom>
                <a:avLst/>
                <a:gdLst>
                  <a:gd name="T0" fmla="*/ 12 w 22"/>
                  <a:gd name="T1" fmla="*/ 22 h 23"/>
                  <a:gd name="T2" fmla="*/ 0 w 22"/>
                  <a:gd name="T3" fmla="*/ 8 h 23"/>
                  <a:gd name="T4" fmla="*/ 0 w 22"/>
                  <a:gd name="T5" fmla="*/ 8 h 23"/>
                  <a:gd name="T6" fmla="*/ 2 w 22"/>
                  <a:gd name="T7" fmla="*/ 3 h 23"/>
                  <a:gd name="T8" fmla="*/ 2 w 22"/>
                  <a:gd name="T9" fmla="*/ 3 h 23"/>
                  <a:gd name="T10" fmla="*/ 8 w 22"/>
                  <a:gd name="T11" fmla="*/ 0 h 23"/>
                  <a:gd name="T12" fmla="*/ 8 w 22"/>
                  <a:gd name="T13" fmla="*/ 0 h 23"/>
                  <a:gd name="T14" fmla="*/ 15 w 22"/>
                  <a:gd name="T15" fmla="*/ 2 h 23"/>
                  <a:gd name="T16" fmla="*/ 15 w 22"/>
                  <a:gd name="T17" fmla="*/ 2 h 23"/>
                  <a:gd name="T18" fmla="*/ 15 w 22"/>
                  <a:gd name="T19" fmla="*/ 3 h 23"/>
                  <a:gd name="T20" fmla="*/ 17 w 22"/>
                  <a:gd name="T21" fmla="*/ 6 h 23"/>
                  <a:gd name="T22" fmla="*/ 17 w 22"/>
                  <a:gd name="T23" fmla="*/ 6 h 23"/>
                  <a:gd name="T24" fmla="*/ 18 w 22"/>
                  <a:gd name="T25" fmla="*/ 6 h 23"/>
                  <a:gd name="T26" fmla="*/ 18 w 22"/>
                  <a:gd name="T27" fmla="*/ 6 h 23"/>
                  <a:gd name="T28" fmla="*/ 21 w 22"/>
                  <a:gd name="T29" fmla="*/ 13 h 23"/>
                  <a:gd name="T30" fmla="*/ 21 w 22"/>
                  <a:gd name="T31" fmla="*/ 13 h 23"/>
                  <a:gd name="T32" fmla="*/ 20 w 22"/>
                  <a:gd name="T33" fmla="*/ 17 h 23"/>
                  <a:gd name="T34" fmla="*/ 20 w 22"/>
                  <a:gd name="T35" fmla="*/ 17 h 23"/>
                  <a:gd name="T36" fmla="*/ 16 w 22"/>
                  <a:gd name="T37" fmla="*/ 22 h 23"/>
                  <a:gd name="T38" fmla="*/ 16 w 22"/>
                  <a:gd name="T39" fmla="*/ 22 h 23"/>
                  <a:gd name="T40" fmla="*/ 13 w 22"/>
                  <a:gd name="T41" fmla="*/ 23 h 23"/>
                  <a:gd name="T42" fmla="*/ 13 w 22"/>
                  <a:gd name="T43" fmla="*/ 23 h 23"/>
                  <a:gd name="T44" fmla="*/ 12 w 22"/>
                  <a:gd name="T45" fmla="*/ 22 h 23"/>
                  <a:gd name="T46" fmla="*/ 12 w 22"/>
                  <a:gd name="T47" fmla="*/ 14 h 23"/>
                  <a:gd name="T48" fmla="*/ 13 w 22"/>
                  <a:gd name="T49" fmla="*/ 13 h 23"/>
                  <a:gd name="T50" fmla="*/ 13 w 22"/>
                  <a:gd name="T51" fmla="*/ 13 h 23"/>
                  <a:gd name="T52" fmla="*/ 12 w 22"/>
                  <a:gd name="T53" fmla="*/ 12 h 23"/>
                  <a:gd name="T54" fmla="*/ 12 w 22"/>
                  <a:gd name="T55" fmla="*/ 12 h 23"/>
                  <a:gd name="T56" fmla="*/ 11 w 22"/>
                  <a:gd name="T57" fmla="*/ 12 h 23"/>
                  <a:gd name="T58" fmla="*/ 11 w 22"/>
                  <a:gd name="T59" fmla="*/ 12 h 23"/>
                  <a:gd name="T60" fmla="*/ 10 w 22"/>
                  <a:gd name="T61" fmla="*/ 12 h 23"/>
                  <a:gd name="T62" fmla="*/ 10 w 22"/>
                  <a:gd name="T63" fmla="*/ 12 h 23"/>
                  <a:gd name="T64" fmla="*/ 12 w 22"/>
                  <a:gd name="T65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23">
                    <a:moveTo>
                      <a:pt x="12" y="22"/>
                    </a:moveTo>
                    <a:cubicBezTo>
                      <a:pt x="4" y="20"/>
                      <a:pt x="0" y="1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5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0" y="8"/>
                      <a:pt x="21" y="11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5"/>
                      <a:pt x="21" y="16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9"/>
                      <a:pt x="17" y="20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2"/>
                    </a:cubicBezTo>
                    <a:close/>
                    <a:moveTo>
                      <a:pt x="12" y="14"/>
                    </a:moveTo>
                    <a:cubicBezTo>
                      <a:pt x="12" y="14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2"/>
                      <a:pt x="13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3"/>
                      <a:pt x="11" y="13"/>
                      <a:pt x="1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4" name="Freeform 269"/>
              <p:cNvSpPr>
                <a:spLocks noEditPoints="1"/>
              </p:cNvSpPr>
              <p:nvPr/>
            </p:nvSpPr>
            <p:spPr bwMode="auto">
              <a:xfrm>
                <a:off x="9178678" y="2990244"/>
                <a:ext cx="98425" cy="103188"/>
              </a:xfrm>
              <a:custGeom>
                <a:avLst/>
                <a:gdLst>
                  <a:gd name="T0" fmla="*/ 1 w 21"/>
                  <a:gd name="T1" fmla="*/ 19 h 22"/>
                  <a:gd name="T2" fmla="*/ 0 w 21"/>
                  <a:gd name="T3" fmla="*/ 15 h 22"/>
                  <a:gd name="T4" fmla="*/ 0 w 21"/>
                  <a:gd name="T5" fmla="*/ 15 h 22"/>
                  <a:gd name="T6" fmla="*/ 12 w 21"/>
                  <a:gd name="T7" fmla="*/ 0 h 22"/>
                  <a:gd name="T8" fmla="*/ 12 w 21"/>
                  <a:gd name="T9" fmla="*/ 0 h 22"/>
                  <a:gd name="T10" fmla="*/ 16 w 21"/>
                  <a:gd name="T11" fmla="*/ 2 h 22"/>
                  <a:gd name="T12" fmla="*/ 16 w 21"/>
                  <a:gd name="T13" fmla="*/ 2 h 22"/>
                  <a:gd name="T14" fmla="*/ 18 w 21"/>
                  <a:gd name="T15" fmla="*/ 2 h 22"/>
                  <a:gd name="T16" fmla="*/ 18 w 21"/>
                  <a:gd name="T17" fmla="*/ 2 h 22"/>
                  <a:gd name="T18" fmla="*/ 21 w 21"/>
                  <a:gd name="T19" fmla="*/ 7 h 22"/>
                  <a:gd name="T20" fmla="*/ 21 w 21"/>
                  <a:gd name="T21" fmla="*/ 7 h 22"/>
                  <a:gd name="T22" fmla="*/ 5 w 21"/>
                  <a:gd name="T23" fmla="*/ 22 h 22"/>
                  <a:gd name="T24" fmla="*/ 5 w 21"/>
                  <a:gd name="T25" fmla="*/ 22 h 22"/>
                  <a:gd name="T26" fmla="*/ 4 w 21"/>
                  <a:gd name="T27" fmla="*/ 22 h 22"/>
                  <a:gd name="T28" fmla="*/ 4 w 21"/>
                  <a:gd name="T29" fmla="*/ 22 h 22"/>
                  <a:gd name="T30" fmla="*/ 1 w 21"/>
                  <a:gd name="T31" fmla="*/ 19 h 22"/>
                  <a:gd name="T32" fmla="*/ 8 w 21"/>
                  <a:gd name="T33" fmla="*/ 12 h 22"/>
                  <a:gd name="T34" fmla="*/ 9 w 21"/>
                  <a:gd name="T35" fmla="*/ 12 h 22"/>
                  <a:gd name="T36" fmla="*/ 9 w 21"/>
                  <a:gd name="T37" fmla="*/ 12 h 22"/>
                  <a:gd name="T38" fmla="*/ 8 w 21"/>
                  <a:gd name="T39" fmla="*/ 12 h 22"/>
                  <a:gd name="T40" fmla="*/ 8 w 21"/>
                  <a:gd name="T41" fmla="*/ 12 h 22"/>
                  <a:gd name="T42" fmla="*/ 8 w 21"/>
                  <a:gd name="T4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1" y="19"/>
                    </a:moveTo>
                    <a:cubicBezTo>
                      <a:pt x="0" y="18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8"/>
                      <a:pt x="4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3"/>
                      <a:pt x="21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9" y="15"/>
                      <a:pt x="13" y="21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2"/>
                      <a:pt x="1" y="21"/>
                      <a:pt x="1" y="19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5" name="Freeform 266"/>
              <p:cNvSpPr>
                <a:spLocks noEditPoints="1"/>
              </p:cNvSpPr>
              <p:nvPr/>
            </p:nvSpPr>
            <p:spPr bwMode="auto">
              <a:xfrm>
                <a:off x="9085015" y="2407058"/>
                <a:ext cx="511175" cy="469900"/>
              </a:xfrm>
              <a:custGeom>
                <a:avLst/>
                <a:gdLst>
                  <a:gd name="T0" fmla="*/ 0 w 109"/>
                  <a:gd name="T1" fmla="*/ 47 h 100"/>
                  <a:gd name="T2" fmla="*/ 12 w 109"/>
                  <a:gd name="T3" fmla="*/ 22 h 100"/>
                  <a:gd name="T4" fmla="*/ 33 w 109"/>
                  <a:gd name="T5" fmla="*/ 13 h 100"/>
                  <a:gd name="T6" fmla="*/ 50 w 109"/>
                  <a:gd name="T7" fmla="*/ 20 h 100"/>
                  <a:gd name="T8" fmla="*/ 78 w 109"/>
                  <a:gd name="T9" fmla="*/ 0 h 100"/>
                  <a:gd name="T10" fmla="*/ 80 w 109"/>
                  <a:gd name="T11" fmla="*/ 0 h 100"/>
                  <a:gd name="T12" fmla="*/ 103 w 109"/>
                  <a:gd name="T13" fmla="*/ 12 h 100"/>
                  <a:gd name="T14" fmla="*/ 109 w 109"/>
                  <a:gd name="T15" fmla="*/ 35 h 100"/>
                  <a:gd name="T16" fmla="*/ 99 w 109"/>
                  <a:gd name="T17" fmla="*/ 74 h 100"/>
                  <a:gd name="T18" fmla="*/ 93 w 109"/>
                  <a:gd name="T19" fmla="*/ 76 h 100"/>
                  <a:gd name="T20" fmla="*/ 92 w 109"/>
                  <a:gd name="T21" fmla="*/ 70 h 100"/>
                  <a:gd name="T22" fmla="*/ 101 w 109"/>
                  <a:gd name="T23" fmla="*/ 35 h 100"/>
                  <a:gd name="T24" fmla="*/ 96 w 109"/>
                  <a:gd name="T25" fmla="*/ 16 h 100"/>
                  <a:gd name="T26" fmla="*/ 79 w 109"/>
                  <a:gd name="T27" fmla="*/ 8 h 100"/>
                  <a:gd name="T28" fmla="*/ 78 w 109"/>
                  <a:gd name="T29" fmla="*/ 8 h 100"/>
                  <a:gd name="T30" fmla="*/ 60 w 109"/>
                  <a:gd name="T31" fmla="*/ 18 h 100"/>
                  <a:gd name="T32" fmla="*/ 56 w 109"/>
                  <a:gd name="T33" fmla="*/ 26 h 100"/>
                  <a:gd name="T34" fmla="*/ 59 w 109"/>
                  <a:gd name="T35" fmla="*/ 31 h 100"/>
                  <a:gd name="T36" fmla="*/ 69 w 109"/>
                  <a:gd name="T37" fmla="*/ 63 h 100"/>
                  <a:gd name="T38" fmla="*/ 69 w 109"/>
                  <a:gd name="T39" fmla="*/ 63 h 100"/>
                  <a:gd name="T40" fmla="*/ 67 w 109"/>
                  <a:gd name="T41" fmla="*/ 67 h 100"/>
                  <a:gd name="T42" fmla="*/ 64 w 109"/>
                  <a:gd name="T43" fmla="*/ 67 h 100"/>
                  <a:gd name="T44" fmla="*/ 44 w 109"/>
                  <a:gd name="T45" fmla="*/ 41 h 100"/>
                  <a:gd name="T46" fmla="*/ 47 w 109"/>
                  <a:gd name="T47" fmla="*/ 27 h 100"/>
                  <a:gd name="T48" fmla="*/ 33 w 109"/>
                  <a:gd name="T49" fmla="*/ 21 h 100"/>
                  <a:gd name="T50" fmla="*/ 17 w 109"/>
                  <a:gd name="T51" fmla="*/ 28 h 100"/>
                  <a:gd name="T52" fmla="*/ 8 w 109"/>
                  <a:gd name="T53" fmla="*/ 47 h 100"/>
                  <a:gd name="T54" fmla="*/ 47 w 109"/>
                  <a:gd name="T55" fmla="*/ 92 h 100"/>
                  <a:gd name="T56" fmla="*/ 50 w 109"/>
                  <a:gd name="T57" fmla="*/ 97 h 100"/>
                  <a:gd name="T58" fmla="*/ 46 w 109"/>
                  <a:gd name="T59" fmla="*/ 100 h 100"/>
                  <a:gd name="T60" fmla="*/ 45 w 109"/>
                  <a:gd name="T61" fmla="*/ 100 h 100"/>
                  <a:gd name="T62" fmla="*/ 61 w 109"/>
                  <a:gd name="T63" fmla="*/ 58 h 100"/>
                  <a:gd name="T64" fmla="*/ 53 w 109"/>
                  <a:gd name="T65" fmla="*/ 35 h 100"/>
                  <a:gd name="T66" fmla="*/ 52 w 109"/>
                  <a:gd name="T67" fmla="*/ 4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100">
                    <a:moveTo>
                      <a:pt x="45" y="100"/>
                    </a:moveTo>
                    <a:cubicBezTo>
                      <a:pt x="25" y="93"/>
                      <a:pt x="1" y="71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38"/>
                      <a:pt x="4" y="2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9" y="16"/>
                      <a:pt x="26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9" y="13"/>
                      <a:pt x="45" y="16"/>
                      <a:pt x="5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5" y="9"/>
                      <a:pt x="6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0" y="0"/>
                      <a:pt x="98" y="5"/>
                      <a:pt x="103" y="12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07" y="18"/>
                      <a:pt x="109" y="26"/>
                      <a:pt x="109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49"/>
                      <a:pt x="104" y="64"/>
                      <a:pt x="99" y="74"/>
                    </a:cubicBezTo>
                    <a:cubicBezTo>
                      <a:pt x="99" y="74"/>
                      <a:pt x="99" y="74"/>
                      <a:pt x="99" y="74"/>
                    </a:cubicBezTo>
                    <a:cubicBezTo>
                      <a:pt x="97" y="76"/>
                      <a:pt x="95" y="77"/>
                      <a:pt x="93" y="76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1" y="75"/>
                      <a:pt x="91" y="72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7" y="61"/>
                      <a:pt x="101" y="47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ubicBezTo>
                      <a:pt x="101" y="27"/>
                      <a:pt x="100" y="21"/>
                      <a:pt x="96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3" y="12"/>
                      <a:pt x="88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8"/>
                      <a:pt x="79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1" y="8"/>
                      <a:pt x="65" y="12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58" y="21"/>
                      <a:pt x="57" y="23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7"/>
                      <a:pt x="58" y="29"/>
                      <a:pt x="59" y="3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5" y="40"/>
                      <a:pt x="69" y="52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5"/>
                      <a:pt x="68" y="66"/>
                      <a:pt x="67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7"/>
                      <a:pt x="65" y="68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50" y="65"/>
                      <a:pt x="44" y="53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4" y="37"/>
                      <a:pt x="45" y="32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2" y="23"/>
                      <a:pt x="38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29" y="21"/>
                      <a:pt x="23" y="23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1" y="34"/>
                      <a:pt x="8" y="40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65"/>
                      <a:pt x="30" y="87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49" y="93"/>
                      <a:pt x="51" y="95"/>
                      <a:pt x="50" y="97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49" y="99"/>
                      <a:pt x="48" y="10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6" y="100"/>
                      <a:pt x="45" y="100"/>
                      <a:pt x="45" y="100"/>
                    </a:cubicBezTo>
                    <a:close/>
                    <a:moveTo>
                      <a:pt x="52" y="41"/>
                    </a:moveTo>
                    <a:cubicBezTo>
                      <a:pt x="53" y="49"/>
                      <a:pt x="55" y="55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0"/>
                      <a:pt x="57" y="42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2" y="39"/>
                      <a:pt x="52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</p:grpSp>
        <p:sp>
          <p:nvSpPr>
            <p:cNvPr id="4" name="任意多边形: 形状 14"/>
            <p:cNvSpPr/>
            <p:nvPr/>
          </p:nvSpPr>
          <p:spPr>
            <a:xfrm>
              <a:off x="679989" y="1192168"/>
              <a:ext cx="10796469" cy="866806"/>
            </a:xfrm>
            <a:custGeom>
              <a:avLst/>
              <a:gdLst>
                <a:gd name="connsiteX0" fmla="*/ 0 w 11756572"/>
                <a:gd name="connsiteY0" fmla="*/ 145143 h 1061662"/>
                <a:gd name="connsiteX1" fmla="*/ 2394857 w 11756572"/>
                <a:gd name="connsiteY1" fmla="*/ 928915 h 1061662"/>
                <a:gd name="connsiteX2" fmla="*/ 5631543 w 11756572"/>
                <a:gd name="connsiteY2" fmla="*/ 290286 h 1061662"/>
                <a:gd name="connsiteX3" fmla="*/ 9245600 w 11756572"/>
                <a:gd name="connsiteY3" fmla="*/ 1059543 h 1061662"/>
                <a:gd name="connsiteX4" fmla="*/ 11756572 w 11756572"/>
                <a:gd name="connsiteY4" fmla="*/ 0 h 106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56572" h="1061662">
                  <a:moveTo>
                    <a:pt x="0" y="145143"/>
                  </a:moveTo>
                  <a:cubicBezTo>
                    <a:pt x="728133" y="524933"/>
                    <a:pt x="1456266" y="904724"/>
                    <a:pt x="2394857" y="928915"/>
                  </a:cubicBezTo>
                  <a:cubicBezTo>
                    <a:pt x="3333448" y="953106"/>
                    <a:pt x="4489753" y="268515"/>
                    <a:pt x="5631543" y="290286"/>
                  </a:cubicBezTo>
                  <a:cubicBezTo>
                    <a:pt x="6773333" y="312057"/>
                    <a:pt x="8224762" y="1107924"/>
                    <a:pt x="9245600" y="1059543"/>
                  </a:cubicBezTo>
                  <a:cubicBezTo>
                    <a:pt x="10266438" y="1011162"/>
                    <a:pt x="11011505" y="505581"/>
                    <a:pt x="11756572" y="0"/>
                  </a:cubicBezTo>
                </a:path>
              </a:pathLst>
            </a:custGeom>
            <a:noFill/>
            <a:ln>
              <a:solidFill>
                <a:srgbClr val="FFC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inpin heiti" charset="-122"/>
                <a:ea typeface="inpin heiti" charset="-122"/>
              </a:endParaRPr>
            </a:p>
          </p:txBody>
        </p:sp>
        <p:grpSp>
          <p:nvGrpSpPr>
            <p:cNvPr id="5" name="组合 24"/>
            <p:cNvGrpSpPr/>
            <p:nvPr/>
          </p:nvGrpSpPr>
          <p:grpSpPr>
            <a:xfrm>
              <a:off x="11133558" y="778442"/>
              <a:ext cx="685800" cy="875286"/>
              <a:chOff x="9085015" y="2407058"/>
              <a:chExt cx="685800" cy="875286"/>
            </a:xfrm>
          </p:grpSpPr>
          <p:sp>
            <p:nvSpPr>
              <p:cNvPr id="6" name="Freeform 265"/>
              <p:cNvSpPr>
                <a:spLocks noEditPoints="1"/>
              </p:cNvSpPr>
              <p:nvPr/>
            </p:nvSpPr>
            <p:spPr bwMode="auto">
              <a:xfrm>
                <a:off x="9310440" y="2779106"/>
                <a:ext cx="328613" cy="179388"/>
              </a:xfrm>
              <a:custGeom>
                <a:avLst/>
                <a:gdLst>
                  <a:gd name="T0" fmla="*/ 10 w 70"/>
                  <a:gd name="T1" fmla="*/ 38 h 38"/>
                  <a:gd name="T2" fmla="*/ 3 w 70"/>
                  <a:gd name="T3" fmla="*/ 35 h 38"/>
                  <a:gd name="T4" fmla="*/ 3 w 70"/>
                  <a:gd name="T5" fmla="*/ 35 h 38"/>
                  <a:gd name="T6" fmla="*/ 0 w 70"/>
                  <a:gd name="T7" fmla="*/ 29 h 38"/>
                  <a:gd name="T8" fmla="*/ 0 w 70"/>
                  <a:gd name="T9" fmla="*/ 29 h 38"/>
                  <a:gd name="T10" fmla="*/ 9 w 70"/>
                  <a:gd name="T11" fmla="*/ 18 h 38"/>
                  <a:gd name="T12" fmla="*/ 9 w 70"/>
                  <a:gd name="T13" fmla="*/ 18 h 38"/>
                  <a:gd name="T14" fmla="*/ 25 w 70"/>
                  <a:gd name="T15" fmla="*/ 9 h 38"/>
                  <a:gd name="T16" fmla="*/ 25 w 70"/>
                  <a:gd name="T17" fmla="*/ 9 h 38"/>
                  <a:gd name="T18" fmla="*/ 60 w 70"/>
                  <a:gd name="T19" fmla="*/ 0 h 38"/>
                  <a:gd name="T20" fmla="*/ 60 w 70"/>
                  <a:gd name="T21" fmla="*/ 0 h 38"/>
                  <a:gd name="T22" fmla="*/ 62 w 70"/>
                  <a:gd name="T23" fmla="*/ 0 h 38"/>
                  <a:gd name="T24" fmla="*/ 62 w 70"/>
                  <a:gd name="T25" fmla="*/ 0 h 38"/>
                  <a:gd name="T26" fmla="*/ 65 w 70"/>
                  <a:gd name="T27" fmla="*/ 5 h 38"/>
                  <a:gd name="T28" fmla="*/ 65 w 70"/>
                  <a:gd name="T29" fmla="*/ 5 h 38"/>
                  <a:gd name="T30" fmla="*/ 65 w 70"/>
                  <a:gd name="T31" fmla="*/ 5 h 38"/>
                  <a:gd name="T32" fmla="*/ 65 w 70"/>
                  <a:gd name="T33" fmla="*/ 5 h 38"/>
                  <a:gd name="T34" fmla="*/ 66 w 70"/>
                  <a:gd name="T35" fmla="*/ 5 h 38"/>
                  <a:gd name="T36" fmla="*/ 66 w 70"/>
                  <a:gd name="T37" fmla="*/ 5 h 38"/>
                  <a:gd name="T38" fmla="*/ 70 w 70"/>
                  <a:gd name="T39" fmla="*/ 12 h 38"/>
                  <a:gd name="T40" fmla="*/ 70 w 70"/>
                  <a:gd name="T41" fmla="*/ 12 h 38"/>
                  <a:gd name="T42" fmla="*/ 62 w 70"/>
                  <a:gd name="T43" fmla="*/ 23 h 38"/>
                  <a:gd name="T44" fmla="*/ 62 w 70"/>
                  <a:gd name="T45" fmla="*/ 23 h 38"/>
                  <a:gd name="T46" fmla="*/ 50 w 70"/>
                  <a:gd name="T47" fmla="*/ 29 h 38"/>
                  <a:gd name="T48" fmla="*/ 50 w 70"/>
                  <a:gd name="T49" fmla="*/ 29 h 38"/>
                  <a:gd name="T50" fmla="*/ 13 w 70"/>
                  <a:gd name="T51" fmla="*/ 38 h 38"/>
                  <a:gd name="T52" fmla="*/ 13 w 70"/>
                  <a:gd name="T53" fmla="*/ 38 h 38"/>
                  <a:gd name="T54" fmla="*/ 10 w 70"/>
                  <a:gd name="T55" fmla="*/ 38 h 38"/>
                  <a:gd name="T56" fmla="*/ 8 w 70"/>
                  <a:gd name="T57" fmla="*/ 29 h 38"/>
                  <a:gd name="T58" fmla="*/ 12 w 70"/>
                  <a:gd name="T59" fmla="*/ 30 h 38"/>
                  <a:gd name="T60" fmla="*/ 12 w 70"/>
                  <a:gd name="T61" fmla="*/ 30 h 38"/>
                  <a:gd name="T62" fmla="*/ 13 w 70"/>
                  <a:gd name="T63" fmla="*/ 30 h 38"/>
                  <a:gd name="T64" fmla="*/ 13 w 70"/>
                  <a:gd name="T65" fmla="*/ 30 h 38"/>
                  <a:gd name="T66" fmla="*/ 48 w 70"/>
                  <a:gd name="T67" fmla="*/ 22 h 38"/>
                  <a:gd name="T68" fmla="*/ 48 w 70"/>
                  <a:gd name="T69" fmla="*/ 22 h 38"/>
                  <a:gd name="T70" fmla="*/ 61 w 70"/>
                  <a:gd name="T71" fmla="*/ 13 h 38"/>
                  <a:gd name="T72" fmla="*/ 61 w 70"/>
                  <a:gd name="T73" fmla="*/ 13 h 38"/>
                  <a:gd name="T74" fmla="*/ 62 w 70"/>
                  <a:gd name="T75" fmla="*/ 12 h 38"/>
                  <a:gd name="T76" fmla="*/ 62 w 70"/>
                  <a:gd name="T77" fmla="*/ 12 h 38"/>
                  <a:gd name="T78" fmla="*/ 61 w 70"/>
                  <a:gd name="T79" fmla="*/ 12 h 38"/>
                  <a:gd name="T80" fmla="*/ 61 w 70"/>
                  <a:gd name="T81" fmla="*/ 12 h 38"/>
                  <a:gd name="T82" fmla="*/ 56 w 70"/>
                  <a:gd name="T83" fmla="*/ 10 h 38"/>
                  <a:gd name="T84" fmla="*/ 56 w 70"/>
                  <a:gd name="T85" fmla="*/ 10 h 38"/>
                  <a:gd name="T86" fmla="*/ 54 w 70"/>
                  <a:gd name="T87" fmla="*/ 9 h 38"/>
                  <a:gd name="T88" fmla="*/ 54 w 70"/>
                  <a:gd name="T89" fmla="*/ 9 h 38"/>
                  <a:gd name="T90" fmla="*/ 14 w 70"/>
                  <a:gd name="T91" fmla="*/ 24 h 38"/>
                  <a:gd name="T92" fmla="*/ 14 w 70"/>
                  <a:gd name="T93" fmla="*/ 24 h 38"/>
                  <a:gd name="T94" fmla="*/ 8 w 70"/>
                  <a:gd name="T95" fmla="*/ 29 h 38"/>
                  <a:gd name="T96" fmla="*/ 8 w 70"/>
                  <a:gd name="T97" fmla="*/ 29 h 38"/>
                  <a:gd name="T98" fmla="*/ 8 w 70"/>
                  <a:gd name="T99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0" h="38">
                    <a:moveTo>
                      <a:pt x="10" y="38"/>
                    </a:moveTo>
                    <a:cubicBezTo>
                      <a:pt x="7" y="37"/>
                      <a:pt x="5" y="36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2" y="34"/>
                      <a:pt x="0" y="31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4"/>
                      <a:pt x="4" y="21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3" y="15"/>
                      <a:pt x="19" y="12"/>
                      <a:pt x="25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37" y="4"/>
                      <a:pt x="51" y="0"/>
                      <a:pt x="60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0"/>
                      <a:pt x="61" y="0"/>
                      <a:pt x="62" y="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64" y="0"/>
                      <a:pt x="66" y="2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8" y="7"/>
                      <a:pt x="70" y="9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69" y="17"/>
                      <a:pt x="66" y="20"/>
                      <a:pt x="62" y="23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58" y="26"/>
                      <a:pt x="54" y="28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44" y="31"/>
                      <a:pt x="23" y="38"/>
                      <a:pt x="13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2" y="38"/>
                      <a:pt x="11" y="38"/>
                      <a:pt x="10" y="38"/>
                    </a:cubicBezTo>
                    <a:close/>
                    <a:moveTo>
                      <a:pt x="8" y="29"/>
                    </a:moveTo>
                    <a:cubicBezTo>
                      <a:pt x="9" y="29"/>
                      <a:pt x="10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20" y="31"/>
                      <a:pt x="42" y="24"/>
                      <a:pt x="48" y="22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51" y="21"/>
                      <a:pt x="59" y="17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2" y="12"/>
                    </a:cubicBezTo>
                    <a:cubicBezTo>
                      <a:pt x="62" y="12"/>
                      <a:pt x="62" y="12"/>
                      <a:pt x="61" y="12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59" y="11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9"/>
                      <a:pt x="54" y="9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43" y="11"/>
                      <a:pt x="24" y="17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6"/>
                      <a:pt x="9" y="28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7" name="Freeform 267"/>
              <p:cNvSpPr>
                <a:spLocks noEditPoints="1"/>
              </p:cNvSpPr>
              <p:nvPr/>
            </p:nvSpPr>
            <p:spPr bwMode="auto">
              <a:xfrm>
                <a:off x="9319965" y="2868006"/>
                <a:ext cx="450850" cy="414338"/>
              </a:xfrm>
              <a:custGeom>
                <a:avLst/>
                <a:gdLst>
                  <a:gd name="T0" fmla="*/ 18 w 96"/>
                  <a:gd name="T1" fmla="*/ 86 h 88"/>
                  <a:gd name="T2" fmla="*/ 0 w 96"/>
                  <a:gd name="T3" fmla="*/ 48 h 88"/>
                  <a:gd name="T4" fmla="*/ 0 w 96"/>
                  <a:gd name="T5" fmla="*/ 48 h 88"/>
                  <a:gd name="T6" fmla="*/ 4 w 96"/>
                  <a:gd name="T7" fmla="*/ 20 h 88"/>
                  <a:gd name="T8" fmla="*/ 4 w 96"/>
                  <a:gd name="T9" fmla="*/ 20 h 88"/>
                  <a:gd name="T10" fmla="*/ 4 w 96"/>
                  <a:gd name="T11" fmla="*/ 20 h 88"/>
                  <a:gd name="T12" fmla="*/ 10 w 96"/>
                  <a:gd name="T13" fmla="*/ 18 h 88"/>
                  <a:gd name="T14" fmla="*/ 10 w 96"/>
                  <a:gd name="T15" fmla="*/ 18 h 88"/>
                  <a:gd name="T16" fmla="*/ 12 w 96"/>
                  <a:gd name="T17" fmla="*/ 23 h 88"/>
                  <a:gd name="T18" fmla="*/ 12 w 96"/>
                  <a:gd name="T19" fmla="*/ 23 h 88"/>
                  <a:gd name="T20" fmla="*/ 8 w 96"/>
                  <a:gd name="T21" fmla="*/ 48 h 88"/>
                  <a:gd name="T22" fmla="*/ 8 w 96"/>
                  <a:gd name="T23" fmla="*/ 48 h 88"/>
                  <a:gd name="T24" fmla="*/ 21 w 96"/>
                  <a:gd name="T25" fmla="*/ 78 h 88"/>
                  <a:gd name="T26" fmla="*/ 21 w 96"/>
                  <a:gd name="T27" fmla="*/ 78 h 88"/>
                  <a:gd name="T28" fmla="*/ 28 w 96"/>
                  <a:gd name="T29" fmla="*/ 80 h 88"/>
                  <a:gd name="T30" fmla="*/ 28 w 96"/>
                  <a:gd name="T31" fmla="*/ 80 h 88"/>
                  <a:gd name="T32" fmla="*/ 40 w 96"/>
                  <a:gd name="T33" fmla="*/ 74 h 88"/>
                  <a:gd name="T34" fmla="*/ 40 w 96"/>
                  <a:gd name="T35" fmla="*/ 74 h 88"/>
                  <a:gd name="T36" fmla="*/ 44 w 96"/>
                  <a:gd name="T37" fmla="*/ 65 h 88"/>
                  <a:gd name="T38" fmla="*/ 44 w 96"/>
                  <a:gd name="T39" fmla="*/ 65 h 88"/>
                  <a:gd name="T40" fmla="*/ 33 w 96"/>
                  <a:gd name="T41" fmla="*/ 49 h 88"/>
                  <a:gd name="T42" fmla="*/ 33 w 96"/>
                  <a:gd name="T43" fmla="*/ 49 h 88"/>
                  <a:gd name="T44" fmla="*/ 37 w 96"/>
                  <a:gd name="T45" fmla="*/ 38 h 88"/>
                  <a:gd name="T46" fmla="*/ 37 w 96"/>
                  <a:gd name="T47" fmla="*/ 38 h 88"/>
                  <a:gd name="T48" fmla="*/ 43 w 96"/>
                  <a:gd name="T49" fmla="*/ 37 h 88"/>
                  <a:gd name="T50" fmla="*/ 43 w 96"/>
                  <a:gd name="T51" fmla="*/ 37 h 88"/>
                  <a:gd name="T52" fmla="*/ 52 w 96"/>
                  <a:gd name="T53" fmla="*/ 59 h 88"/>
                  <a:gd name="T54" fmla="*/ 52 w 96"/>
                  <a:gd name="T55" fmla="*/ 59 h 88"/>
                  <a:gd name="T56" fmla="*/ 52 w 96"/>
                  <a:gd name="T57" fmla="*/ 60 h 88"/>
                  <a:gd name="T58" fmla="*/ 52 w 96"/>
                  <a:gd name="T59" fmla="*/ 60 h 88"/>
                  <a:gd name="T60" fmla="*/ 68 w 96"/>
                  <a:gd name="T61" fmla="*/ 63 h 88"/>
                  <a:gd name="T62" fmla="*/ 68 w 96"/>
                  <a:gd name="T63" fmla="*/ 63 h 88"/>
                  <a:gd name="T64" fmla="*/ 80 w 96"/>
                  <a:gd name="T65" fmla="*/ 60 h 88"/>
                  <a:gd name="T66" fmla="*/ 80 w 96"/>
                  <a:gd name="T67" fmla="*/ 60 h 88"/>
                  <a:gd name="T68" fmla="*/ 88 w 96"/>
                  <a:gd name="T69" fmla="*/ 46 h 88"/>
                  <a:gd name="T70" fmla="*/ 88 w 96"/>
                  <a:gd name="T71" fmla="*/ 46 h 88"/>
                  <a:gd name="T72" fmla="*/ 57 w 96"/>
                  <a:gd name="T73" fmla="*/ 8 h 88"/>
                  <a:gd name="T74" fmla="*/ 57 w 96"/>
                  <a:gd name="T75" fmla="*/ 8 h 88"/>
                  <a:gd name="T76" fmla="*/ 56 w 96"/>
                  <a:gd name="T77" fmla="*/ 2 h 88"/>
                  <a:gd name="T78" fmla="*/ 56 w 96"/>
                  <a:gd name="T79" fmla="*/ 2 h 88"/>
                  <a:gd name="T80" fmla="*/ 61 w 96"/>
                  <a:gd name="T81" fmla="*/ 1 h 88"/>
                  <a:gd name="T82" fmla="*/ 61 w 96"/>
                  <a:gd name="T83" fmla="*/ 1 h 88"/>
                  <a:gd name="T84" fmla="*/ 96 w 96"/>
                  <a:gd name="T85" fmla="*/ 46 h 88"/>
                  <a:gd name="T86" fmla="*/ 96 w 96"/>
                  <a:gd name="T87" fmla="*/ 46 h 88"/>
                  <a:gd name="T88" fmla="*/ 85 w 96"/>
                  <a:gd name="T89" fmla="*/ 66 h 88"/>
                  <a:gd name="T90" fmla="*/ 85 w 96"/>
                  <a:gd name="T91" fmla="*/ 66 h 88"/>
                  <a:gd name="T92" fmla="*/ 68 w 96"/>
                  <a:gd name="T93" fmla="*/ 71 h 88"/>
                  <a:gd name="T94" fmla="*/ 68 w 96"/>
                  <a:gd name="T95" fmla="*/ 71 h 88"/>
                  <a:gd name="T96" fmla="*/ 51 w 96"/>
                  <a:gd name="T97" fmla="*/ 68 h 88"/>
                  <a:gd name="T98" fmla="*/ 51 w 96"/>
                  <a:gd name="T99" fmla="*/ 68 h 88"/>
                  <a:gd name="T100" fmla="*/ 28 w 96"/>
                  <a:gd name="T101" fmla="*/ 88 h 88"/>
                  <a:gd name="T102" fmla="*/ 28 w 96"/>
                  <a:gd name="T103" fmla="*/ 88 h 88"/>
                  <a:gd name="T104" fmla="*/ 28 w 96"/>
                  <a:gd name="T105" fmla="*/ 88 h 88"/>
                  <a:gd name="T106" fmla="*/ 28 w 96"/>
                  <a:gd name="T107" fmla="*/ 88 h 88"/>
                  <a:gd name="T108" fmla="*/ 18 w 96"/>
                  <a:gd name="T109" fmla="*/ 86 h 88"/>
                  <a:gd name="T110" fmla="*/ 41 w 96"/>
                  <a:gd name="T111" fmla="*/ 49 h 88"/>
                  <a:gd name="T112" fmla="*/ 44 w 96"/>
                  <a:gd name="T113" fmla="*/ 55 h 88"/>
                  <a:gd name="T114" fmla="*/ 44 w 96"/>
                  <a:gd name="T115" fmla="*/ 55 h 88"/>
                  <a:gd name="T116" fmla="*/ 41 w 96"/>
                  <a:gd name="T117" fmla="*/ 47 h 88"/>
                  <a:gd name="T118" fmla="*/ 41 w 96"/>
                  <a:gd name="T119" fmla="*/ 47 h 88"/>
                  <a:gd name="T120" fmla="*/ 41 w 96"/>
                  <a:gd name="T121" fmla="*/ 4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" h="88">
                    <a:moveTo>
                      <a:pt x="18" y="86"/>
                    </a:moveTo>
                    <a:cubicBezTo>
                      <a:pt x="4" y="79"/>
                      <a:pt x="0" y="62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37"/>
                      <a:pt x="2" y="27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7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3" y="21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0" y="29"/>
                      <a:pt x="8" y="38"/>
                      <a:pt x="8" y="48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8" y="61"/>
                      <a:pt x="12" y="74"/>
                      <a:pt x="21" y="78"/>
                    </a:cubicBezTo>
                    <a:cubicBezTo>
                      <a:pt x="21" y="78"/>
                      <a:pt x="21" y="78"/>
                      <a:pt x="21" y="78"/>
                    </a:cubicBezTo>
                    <a:cubicBezTo>
                      <a:pt x="24" y="80"/>
                      <a:pt x="26" y="80"/>
                      <a:pt x="28" y="80"/>
                    </a:cubicBezTo>
                    <a:cubicBezTo>
                      <a:pt x="28" y="80"/>
                      <a:pt x="28" y="80"/>
                      <a:pt x="28" y="80"/>
                    </a:cubicBezTo>
                    <a:cubicBezTo>
                      <a:pt x="33" y="80"/>
                      <a:pt x="37" y="78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2" y="71"/>
                      <a:pt x="43" y="68"/>
                      <a:pt x="44" y="65"/>
                    </a:cubicBezTo>
                    <a:cubicBezTo>
                      <a:pt x="44" y="65"/>
                      <a:pt x="44" y="65"/>
                      <a:pt x="44" y="65"/>
                    </a:cubicBezTo>
                    <a:cubicBezTo>
                      <a:pt x="38" y="61"/>
                      <a:pt x="33" y="56"/>
                      <a:pt x="33" y="49"/>
                    </a:cubicBezTo>
                    <a:cubicBezTo>
                      <a:pt x="33" y="49"/>
                      <a:pt x="33" y="49"/>
                      <a:pt x="33" y="49"/>
                    </a:cubicBezTo>
                    <a:cubicBezTo>
                      <a:pt x="33" y="45"/>
                      <a:pt x="34" y="41"/>
                      <a:pt x="37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8" y="36"/>
                      <a:pt x="41" y="36"/>
                      <a:pt x="43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50" y="42"/>
                      <a:pt x="53" y="51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60"/>
                      <a:pt x="52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7" y="62"/>
                      <a:pt x="63" y="63"/>
                      <a:pt x="68" y="63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3" y="63"/>
                      <a:pt x="78" y="62"/>
                      <a:pt x="80" y="60"/>
                    </a:cubicBezTo>
                    <a:cubicBezTo>
                      <a:pt x="80" y="60"/>
                      <a:pt x="80" y="60"/>
                      <a:pt x="80" y="60"/>
                    </a:cubicBezTo>
                    <a:cubicBezTo>
                      <a:pt x="86" y="55"/>
                      <a:pt x="88" y="51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9" y="33"/>
                      <a:pt x="69" y="15"/>
                      <a:pt x="57" y="8"/>
                    </a:cubicBezTo>
                    <a:cubicBezTo>
                      <a:pt x="57" y="8"/>
                      <a:pt x="57" y="8"/>
                      <a:pt x="57" y="8"/>
                    </a:cubicBezTo>
                    <a:cubicBezTo>
                      <a:pt x="55" y="6"/>
                      <a:pt x="55" y="4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7" y="0"/>
                      <a:pt x="60" y="0"/>
                      <a:pt x="61" y="1"/>
                    </a:cubicBezTo>
                    <a:cubicBezTo>
                      <a:pt x="61" y="1"/>
                      <a:pt x="61" y="1"/>
                      <a:pt x="61" y="1"/>
                    </a:cubicBezTo>
                    <a:cubicBezTo>
                      <a:pt x="74" y="9"/>
                      <a:pt x="96" y="26"/>
                      <a:pt x="96" y="46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53"/>
                      <a:pt x="93" y="60"/>
                      <a:pt x="85" y="66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1" y="70"/>
                      <a:pt x="75" y="71"/>
                      <a:pt x="68" y="71"/>
                    </a:cubicBezTo>
                    <a:cubicBezTo>
                      <a:pt x="68" y="71"/>
                      <a:pt x="68" y="71"/>
                      <a:pt x="68" y="71"/>
                    </a:cubicBezTo>
                    <a:cubicBezTo>
                      <a:pt x="62" y="71"/>
                      <a:pt x="57" y="70"/>
                      <a:pt x="51" y="68"/>
                    </a:cubicBezTo>
                    <a:cubicBezTo>
                      <a:pt x="51" y="68"/>
                      <a:pt x="51" y="68"/>
                      <a:pt x="51" y="68"/>
                    </a:cubicBezTo>
                    <a:cubicBezTo>
                      <a:pt x="48" y="79"/>
                      <a:pt x="40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8" y="88"/>
                      <a:pt x="28" y="88"/>
                      <a:pt x="28" y="88"/>
                    </a:cubicBezTo>
                    <a:cubicBezTo>
                      <a:pt x="25" y="88"/>
                      <a:pt x="21" y="87"/>
                      <a:pt x="18" y="86"/>
                    </a:cubicBezTo>
                    <a:close/>
                    <a:moveTo>
                      <a:pt x="41" y="49"/>
                    </a:moveTo>
                    <a:cubicBezTo>
                      <a:pt x="41" y="51"/>
                      <a:pt x="42" y="53"/>
                      <a:pt x="44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2"/>
                      <a:pt x="43" y="49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8"/>
                      <a:pt x="41" y="48"/>
                      <a:pt x="41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8" name="Freeform 268"/>
              <p:cNvSpPr>
                <a:spLocks noEditPoints="1"/>
              </p:cNvSpPr>
              <p:nvPr/>
            </p:nvSpPr>
            <p:spPr bwMode="auto">
              <a:xfrm>
                <a:off x="9085015" y="2848956"/>
                <a:ext cx="103188" cy="109538"/>
              </a:xfrm>
              <a:custGeom>
                <a:avLst/>
                <a:gdLst>
                  <a:gd name="T0" fmla="*/ 12 w 22"/>
                  <a:gd name="T1" fmla="*/ 22 h 23"/>
                  <a:gd name="T2" fmla="*/ 0 w 22"/>
                  <a:gd name="T3" fmla="*/ 8 h 23"/>
                  <a:gd name="T4" fmla="*/ 0 w 22"/>
                  <a:gd name="T5" fmla="*/ 8 h 23"/>
                  <a:gd name="T6" fmla="*/ 2 w 22"/>
                  <a:gd name="T7" fmla="*/ 3 h 23"/>
                  <a:gd name="T8" fmla="*/ 2 w 22"/>
                  <a:gd name="T9" fmla="*/ 3 h 23"/>
                  <a:gd name="T10" fmla="*/ 8 w 22"/>
                  <a:gd name="T11" fmla="*/ 0 h 23"/>
                  <a:gd name="T12" fmla="*/ 8 w 22"/>
                  <a:gd name="T13" fmla="*/ 0 h 23"/>
                  <a:gd name="T14" fmla="*/ 15 w 22"/>
                  <a:gd name="T15" fmla="*/ 2 h 23"/>
                  <a:gd name="T16" fmla="*/ 15 w 22"/>
                  <a:gd name="T17" fmla="*/ 2 h 23"/>
                  <a:gd name="T18" fmla="*/ 15 w 22"/>
                  <a:gd name="T19" fmla="*/ 3 h 23"/>
                  <a:gd name="T20" fmla="*/ 17 w 22"/>
                  <a:gd name="T21" fmla="*/ 6 h 23"/>
                  <a:gd name="T22" fmla="*/ 17 w 22"/>
                  <a:gd name="T23" fmla="*/ 6 h 23"/>
                  <a:gd name="T24" fmla="*/ 18 w 22"/>
                  <a:gd name="T25" fmla="*/ 6 h 23"/>
                  <a:gd name="T26" fmla="*/ 18 w 22"/>
                  <a:gd name="T27" fmla="*/ 6 h 23"/>
                  <a:gd name="T28" fmla="*/ 21 w 22"/>
                  <a:gd name="T29" fmla="*/ 13 h 23"/>
                  <a:gd name="T30" fmla="*/ 21 w 22"/>
                  <a:gd name="T31" fmla="*/ 13 h 23"/>
                  <a:gd name="T32" fmla="*/ 20 w 22"/>
                  <a:gd name="T33" fmla="*/ 17 h 23"/>
                  <a:gd name="T34" fmla="*/ 20 w 22"/>
                  <a:gd name="T35" fmla="*/ 17 h 23"/>
                  <a:gd name="T36" fmla="*/ 16 w 22"/>
                  <a:gd name="T37" fmla="*/ 22 h 23"/>
                  <a:gd name="T38" fmla="*/ 16 w 22"/>
                  <a:gd name="T39" fmla="*/ 22 h 23"/>
                  <a:gd name="T40" fmla="*/ 13 w 22"/>
                  <a:gd name="T41" fmla="*/ 23 h 23"/>
                  <a:gd name="T42" fmla="*/ 13 w 22"/>
                  <a:gd name="T43" fmla="*/ 23 h 23"/>
                  <a:gd name="T44" fmla="*/ 12 w 22"/>
                  <a:gd name="T45" fmla="*/ 22 h 23"/>
                  <a:gd name="T46" fmla="*/ 12 w 22"/>
                  <a:gd name="T47" fmla="*/ 14 h 23"/>
                  <a:gd name="T48" fmla="*/ 13 w 22"/>
                  <a:gd name="T49" fmla="*/ 13 h 23"/>
                  <a:gd name="T50" fmla="*/ 13 w 22"/>
                  <a:gd name="T51" fmla="*/ 13 h 23"/>
                  <a:gd name="T52" fmla="*/ 12 w 22"/>
                  <a:gd name="T53" fmla="*/ 12 h 23"/>
                  <a:gd name="T54" fmla="*/ 12 w 22"/>
                  <a:gd name="T55" fmla="*/ 12 h 23"/>
                  <a:gd name="T56" fmla="*/ 11 w 22"/>
                  <a:gd name="T57" fmla="*/ 12 h 23"/>
                  <a:gd name="T58" fmla="*/ 11 w 22"/>
                  <a:gd name="T59" fmla="*/ 12 h 23"/>
                  <a:gd name="T60" fmla="*/ 10 w 22"/>
                  <a:gd name="T61" fmla="*/ 12 h 23"/>
                  <a:gd name="T62" fmla="*/ 10 w 22"/>
                  <a:gd name="T63" fmla="*/ 12 h 23"/>
                  <a:gd name="T64" fmla="*/ 12 w 22"/>
                  <a:gd name="T65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" h="23">
                    <a:moveTo>
                      <a:pt x="12" y="22"/>
                    </a:moveTo>
                    <a:cubicBezTo>
                      <a:pt x="4" y="20"/>
                      <a:pt x="0" y="1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5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2" y="1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0" y="8"/>
                      <a:pt x="21" y="11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5"/>
                      <a:pt x="21" y="16"/>
                      <a:pt x="20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9"/>
                      <a:pt x="17" y="20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4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2"/>
                    </a:cubicBezTo>
                    <a:close/>
                    <a:moveTo>
                      <a:pt x="12" y="14"/>
                    </a:moveTo>
                    <a:cubicBezTo>
                      <a:pt x="12" y="14"/>
                      <a:pt x="13" y="13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2"/>
                      <a:pt x="13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3"/>
                      <a:pt x="11" y="13"/>
                      <a:pt x="1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9" name="Freeform 269"/>
              <p:cNvSpPr>
                <a:spLocks noEditPoints="1"/>
              </p:cNvSpPr>
              <p:nvPr/>
            </p:nvSpPr>
            <p:spPr bwMode="auto">
              <a:xfrm>
                <a:off x="9178678" y="2990244"/>
                <a:ext cx="98425" cy="103188"/>
              </a:xfrm>
              <a:custGeom>
                <a:avLst/>
                <a:gdLst>
                  <a:gd name="T0" fmla="*/ 1 w 21"/>
                  <a:gd name="T1" fmla="*/ 19 h 22"/>
                  <a:gd name="T2" fmla="*/ 0 w 21"/>
                  <a:gd name="T3" fmla="*/ 15 h 22"/>
                  <a:gd name="T4" fmla="*/ 0 w 21"/>
                  <a:gd name="T5" fmla="*/ 15 h 22"/>
                  <a:gd name="T6" fmla="*/ 12 w 21"/>
                  <a:gd name="T7" fmla="*/ 0 h 22"/>
                  <a:gd name="T8" fmla="*/ 12 w 21"/>
                  <a:gd name="T9" fmla="*/ 0 h 22"/>
                  <a:gd name="T10" fmla="*/ 16 w 21"/>
                  <a:gd name="T11" fmla="*/ 2 h 22"/>
                  <a:gd name="T12" fmla="*/ 16 w 21"/>
                  <a:gd name="T13" fmla="*/ 2 h 22"/>
                  <a:gd name="T14" fmla="*/ 18 w 21"/>
                  <a:gd name="T15" fmla="*/ 2 h 22"/>
                  <a:gd name="T16" fmla="*/ 18 w 21"/>
                  <a:gd name="T17" fmla="*/ 2 h 22"/>
                  <a:gd name="T18" fmla="*/ 21 w 21"/>
                  <a:gd name="T19" fmla="*/ 7 h 22"/>
                  <a:gd name="T20" fmla="*/ 21 w 21"/>
                  <a:gd name="T21" fmla="*/ 7 h 22"/>
                  <a:gd name="T22" fmla="*/ 5 w 21"/>
                  <a:gd name="T23" fmla="*/ 22 h 22"/>
                  <a:gd name="T24" fmla="*/ 5 w 21"/>
                  <a:gd name="T25" fmla="*/ 22 h 22"/>
                  <a:gd name="T26" fmla="*/ 4 w 21"/>
                  <a:gd name="T27" fmla="*/ 22 h 22"/>
                  <a:gd name="T28" fmla="*/ 4 w 21"/>
                  <a:gd name="T29" fmla="*/ 22 h 22"/>
                  <a:gd name="T30" fmla="*/ 1 w 21"/>
                  <a:gd name="T31" fmla="*/ 19 h 22"/>
                  <a:gd name="T32" fmla="*/ 8 w 21"/>
                  <a:gd name="T33" fmla="*/ 12 h 22"/>
                  <a:gd name="T34" fmla="*/ 9 w 21"/>
                  <a:gd name="T35" fmla="*/ 12 h 22"/>
                  <a:gd name="T36" fmla="*/ 9 w 21"/>
                  <a:gd name="T37" fmla="*/ 12 h 22"/>
                  <a:gd name="T38" fmla="*/ 8 w 21"/>
                  <a:gd name="T39" fmla="*/ 12 h 22"/>
                  <a:gd name="T40" fmla="*/ 8 w 21"/>
                  <a:gd name="T41" fmla="*/ 12 h 22"/>
                  <a:gd name="T42" fmla="*/ 8 w 21"/>
                  <a:gd name="T43" fmla="*/ 1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" h="22">
                    <a:moveTo>
                      <a:pt x="1" y="19"/>
                    </a:moveTo>
                    <a:cubicBezTo>
                      <a:pt x="0" y="18"/>
                      <a:pt x="0" y="16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8"/>
                      <a:pt x="4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4" y="0"/>
                      <a:pt x="16" y="0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7" y="2"/>
                      <a:pt x="17" y="2"/>
                      <a:pt x="18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3"/>
                      <a:pt x="21" y="5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19" y="15"/>
                      <a:pt x="13" y="21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2"/>
                      <a:pt x="1" y="21"/>
                      <a:pt x="1" y="19"/>
                    </a:cubicBezTo>
                    <a:close/>
                    <a:moveTo>
                      <a:pt x="8" y="12"/>
                    </a:moveTo>
                    <a:cubicBezTo>
                      <a:pt x="8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  <p:sp>
            <p:nvSpPr>
              <p:cNvPr id="10" name="Freeform 266"/>
              <p:cNvSpPr>
                <a:spLocks noEditPoints="1"/>
              </p:cNvSpPr>
              <p:nvPr/>
            </p:nvSpPr>
            <p:spPr bwMode="auto">
              <a:xfrm>
                <a:off x="9085015" y="2407058"/>
                <a:ext cx="511175" cy="469900"/>
              </a:xfrm>
              <a:custGeom>
                <a:avLst/>
                <a:gdLst>
                  <a:gd name="T0" fmla="*/ 0 w 109"/>
                  <a:gd name="T1" fmla="*/ 47 h 100"/>
                  <a:gd name="T2" fmla="*/ 12 w 109"/>
                  <a:gd name="T3" fmla="*/ 22 h 100"/>
                  <a:gd name="T4" fmla="*/ 33 w 109"/>
                  <a:gd name="T5" fmla="*/ 13 h 100"/>
                  <a:gd name="T6" fmla="*/ 50 w 109"/>
                  <a:gd name="T7" fmla="*/ 20 h 100"/>
                  <a:gd name="T8" fmla="*/ 78 w 109"/>
                  <a:gd name="T9" fmla="*/ 0 h 100"/>
                  <a:gd name="T10" fmla="*/ 80 w 109"/>
                  <a:gd name="T11" fmla="*/ 0 h 100"/>
                  <a:gd name="T12" fmla="*/ 103 w 109"/>
                  <a:gd name="T13" fmla="*/ 12 h 100"/>
                  <a:gd name="T14" fmla="*/ 109 w 109"/>
                  <a:gd name="T15" fmla="*/ 35 h 100"/>
                  <a:gd name="T16" fmla="*/ 99 w 109"/>
                  <a:gd name="T17" fmla="*/ 74 h 100"/>
                  <a:gd name="T18" fmla="*/ 93 w 109"/>
                  <a:gd name="T19" fmla="*/ 76 h 100"/>
                  <a:gd name="T20" fmla="*/ 92 w 109"/>
                  <a:gd name="T21" fmla="*/ 70 h 100"/>
                  <a:gd name="T22" fmla="*/ 101 w 109"/>
                  <a:gd name="T23" fmla="*/ 35 h 100"/>
                  <a:gd name="T24" fmla="*/ 96 w 109"/>
                  <a:gd name="T25" fmla="*/ 16 h 100"/>
                  <a:gd name="T26" fmla="*/ 79 w 109"/>
                  <a:gd name="T27" fmla="*/ 8 h 100"/>
                  <a:gd name="T28" fmla="*/ 78 w 109"/>
                  <a:gd name="T29" fmla="*/ 8 h 100"/>
                  <a:gd name="T30" fmla="*/ 60 w 109"/>
                  <a:gd name="T31" fmla="*/ 18 h 100"/>
                  <a:gd name="T32" fmla="*/ 56 w 109"/>
                  <a:gd name="T33" fmla="*/ 26 h 100"/>
                  <a:gd name="T34" fmla="*/ 59 w 109"/>
                  <a:gd name="T35" fmla="*/ 31 h 100"/>
                  <a:gd name="T36" fmla="*/ 69 w 109"/>
                  <a:gd name="T37" fmla="*/ 63 h 100"/>
                  <a:gd name="T38" fmla="*/ 69 w 109"/>
                  <a:gd name="T39" fmla="*/ 63 h 100"/>
                  <a:gd name="T40" fmla="*/ 67 w 109"/>
                  <a:gd name="T41" fmla="*/ 67 h 100"/>
                  <a:gd name="T42" fmla="*/ 64 w 109"/>
                  <a:gd name="T43" fmla="*/ 67 h 100"/>
                  <a:gd name="T44" fmla="*/ 44 w 109"/>
                  <a:gd name="T45" fmla="*/ 41 h 100"/>
                  <a:gd name="T46" fmla="*/ 47 w 109"/>
                  <a:gd name="T47" fmla="*/ 27 h 100"/>
                  <a:gd name="T48" fmla="*/ 33 w 109"/>
                  <a:gd name="T49" fmla="*/ 21 h 100"/>
                  <a:gd name="T50" fmla="*/ 17 w 109"/>
                  <a:gd name="T51" fmla="*/ 28 h 100"/>
                  <a:gd name="T52" fmla="*/ 8 w 109"/>
                  <a:gd name="T53" fmla="*/ 47 h 100"/>
                  <a:gd name="T54" fmla="*/ 47 w 109"/>
                  <a:gd name="T55" fmla="*/ 92 h 100"/>
                  <a:gd name="T56" fmla="*/ 50 w 109"/>
                  <a:gd name="T57" fmla="*/ 97 h 100"/>
                  <a:gd name="T58" fmla="*/ 46 w 109"/>
                  <a:gd name="T59" fmla="*/ 100 h 100"/>
                  <a:gd name="T60" fmla="*/ 45 w 109"/>
                  <a:gd name="T61" fmla="*/ 100 h 100"/>
                  <a:gd name="T62" fmla="*/ 61 w 109"/>
                  <a:gd name="T63" fmla="*/ 58 h 100"/>
                  <a:gd name="T64" fmla="*/ 53 w 109"/>
                  <a:gd name="T65" fmla="*/ 35 h 100"/>
                  <a:gd name="T66" fmla="*/ 52 w 109"/>
                  <a:gd name="T67" fmla="*/ 41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" h="100">
                    <a:moveTo>
                      <a:pt x="45" y="100"/>
                    </a:moveTo>
                    <a:cubicBezTo>
                      <a:pt x="25" y="93"/>
                      <a:pt x="1" y="71"/>
                      <a:pt x="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38"/>
                      <a:pt x="4" y="29"/>
                      <a:pt x="12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9" y="16"/>
                      <a:pt x="26" y="13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9" y="13"/>
                      <a:pt x="45" y="16"/>
                      <a:pt x="50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5" y="9"/>
                      <a:pt x="65" y="0"/>
                      <a:pt x="7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90" y="0"/>
                      <a:pt x="98" y="5"/>
                      <a:pt x="103" y="12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07" y="18"/>
                      <a:pt x="109" y="26"/>
                      <a:pt x="109" y="35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109" y="49"/>
                      <a:pt x="104" y="64"/>
                      <a:pt x="99" y="74"/>
                    </a:cubicBezTo>
                    <a:cubicBezTo>
                      <a:pt x="99" y="74"/>
                      <a:pt x="99" y="74"/>
                      <a:pt x="99" y="74"/>
                    </a:cubicBezTo>
                    <a:cubicBezTo>
                      <a:pt x="97" y="76"/>
                      <a:pt x="95" y="77"/>
                      <a:pt x="93" y="76"/>
                    </a:cubicBezTo>
                    <a:cubicBezTo>
                      <a:pt x="93" y="76"/>
                      <a:pt x="93" y="76"/>
                      <a:pt x="93" y="76"/>
                    </a:cubicBezTo>
                    <a:cubicBezTo>
                      <a:pt x="91" y="75"/>
                      <a:pt x="91" y="72"/>
                      <a:pt x="92" y="70"/>
                    </a:cubicBezTo>
                    <a:cubicBezTo>
                      <a:pt x="92" y="70"/>
                      <a:pt x="92" y="70"/>
                      <a:pt x="92" y="70"/>
                    </a:cubicBezTo>
                    <a:cubicBezTo>
                      <a:pt x="97" y="61"/>
                      <a:pt x="101" y="47"/>
                      <a:pt x="101" y="35"/>
                    </a:cubicBezTo>
                    <a:cubicBezTo>
                      <a:pt x="101" y="35"/>
                      <a:pt x="101" y="35"/>
                      <a:pt x="101" y="35"/>
                    </a:cubicBezTo>
                    <a:cubicBezTo>
                      <a:pt x="101" y="27"/>
                      <a:pt x="100" y="21"/>
                      <a:pt x="96" y="16"/>
                    </a:cubicBezTo>
                    <a:cubicBezTo>
                      <a:pt x="96" y="16"/>
                      <a:pt x="96" y="16"/>
                      <a:pt x="96" y="16"/>
                    </a:cubicBezTo>
                    <a:cubicBezTo>
                      <a:pt x="93" y="12"/>
                      <a:pt x="88" y="8"/>
                      <a:pt x="79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79" y="8"/>
                      <a:pt x="79" y="8"/>
                      <a:pt x="78" y="8"/>
                    </a:cubicBezTo>
                    <a:cubicBezTo>
                      <a:pt x="78" y="8"/>
                      <a:pt x="78" y="8"/>
                      <a:pt x="78" y="8"/>
                    </a:cubicBezTo>
                    <a:cubicBezTo>
                      <a:pt x="71" y="8"/>
                      <a:pt x="65" y="12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58" y="21"/>
                      <a:pt x="57" y="23"/>
                      <a:pt x="56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7"/>
                      <a:pt x="58" y="29"/>
                      <a:pt x="59" y="31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5" y="40"/>
                      <a:pt x="69" y="52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3"/>
                      <a:pt x="69" y="63"/>
                      <a:pt x="69" y="63"/>
                    </a:cubicBezTo>
                    <a:cubicBezTo>
                      <a:pt x="69" y="65"/>
                      <a:pt x="68" y="66"/>
                      <a:pt x="67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7" y="67"/>
                      <a:pt x="65" y="68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50" y="65"/>
                      <a:pt x="44" y="53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4" y="37"/>
                      <a:pt x="45" y="32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2" y="23"/>
                      <a:pt x="38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29" y="21"/>
                      <a:pt x="23" y="23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1" y="34"/>
                      <a:pt x="8" y="40"/>
                      <a:pt x="8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65"/>
                      <a:pt x="30" y="87"/>
                      <a:pt x="47" y="92"/>
                    </a:cubicBezTo>
                    <a:cubicBezTo>
                      <a:pt x="47" y="92"/>
                      <a:pt x="47" y="92"/>
                      <a:pt x="47" y="92"/>
                    </a:cubicBezTo>
                    <a:cubicBezTo>
                      <a:pt x="49" y="93"/>
                      <a:pt x="51" y="95"/>
                      <a:pt x="50" y="97"/>
                    </a:cubicBezTo>
                    <a:cubicBezTo>
                      <a:pt x="50" y="97"/>
                      <a:pt x="50" y="97"/>
                      <a:pt x="50" y="97"/>
                    </a:cubicBezTo>
                    <a:cubicBezTo>
                      <a:pt x="49" y="99"/>
                      <a:pt x="48" y="100"/>
                      <a:pt x="46" y="100"/>
                    </a:cubicBezTo>
                    <a:cubicBezTo>
                      <a:pt x="46" y="100"/>
                      <a:pt x="46" y="100"/>
                      <a:pt x="46" y="100"/>
                    </a:cubicBezTo>
                    <a:cubicBezTo>
                      <a:pt x="46" y="100"/>
                      <a:pt x="45" y="100"/>
                      <a:pt x="45" y="100"/>
                    </a:cubicBezTo>
                    <a:close/>
                    <a:moveTo>
                      <a:pt x="52" y="41"/>
                    </a:moveTo>
                    <a:cubicBezTo>
                      <a:pt x="53" y="49"/>
                      <a:pt x="55" y="55"/>
                      <a:pt x="61" y="58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0"/>
                      <a:pt x="57" y="42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7"/>
                      <a:pt x="52" y="39"/>
                      <a:pt x="52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FFC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>
                  <a:latin typeface="inpin heiti" charset="-122"/>
                  <a:ea typeface="inpin heiti" charset="-122"/>
                </a:endParaRPr>
              </a:p>
            </p:txBody>
          </p:sp>
        </p:grpSp>
      </p:grp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&#19971;&#24425;-&#35838;&#25991;&#26391;&#35835;-2%20&#26690;&#26519;&#23665;&#27700;.mp4" TargetMode="Externa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1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image" Target="../media/image55.png"/></Relationships>
</file>

<file path=ppt/slides/_rels/slide4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4.xml"/><Relationship Id="rId4" Type="http://schemas.openxmlformats.org/officeDocument/2006/relationships/image" Target="../media/image61.png"/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5.xml"/><Relationship Id="rId4" Type="http://schemas.openxmlformats.org/officeDocument/2006/relationships/image" Target="../media/image65.png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6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8.png"/><Relationship Id="rId2" Type="http://schemas.openxmlformats.org/officeDocument/2006/relationships/image" Target="../media/image41.png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6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9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0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1" Type="http://schemas.openxmlformats.org/officeDocument/2006/relationships/image" Target="../media/image6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&#19971;&#24425;-&#35838;&#25991;&#26391;&#35835;-2%20&#26690;&#26519;&#23665;&#27700;.mp4" TargetMode="Externa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矩形 10244"/>
          <p:cNvSpPr>
            <a:spLocks noTextEdit="1"/>
          </p:cNvSpPr>
          <p:nvPr/>
        </p:nvSpPr>
        <p:spPr>
          <a:xfrm>
            <a:off x="1581151" y="1542617"/>
            <a:ext cx="6106715" cy="92035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ArchUp">
              <a:avLst>
                <a:gd name="adj" fmla="val 10800000"/>
              </a:avLst>
            </a:prstTxWarp>
            <a:normAutofit/>
          </a:bodyPr>
          <a:lstStyle/>
          <a:p>
            <a:pPr algn="ctr"/>
            <a:r>
              <a:rPr lang="zh-CN" altLang="en-US" sz="41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第四单元复习</a:t>
            </a:r>
            <a:endParaRPr lang="zh-CN" altLang="en-US" sz="41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128" name="图片 10247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9588" y="1977454"/>
            <a:ext cx="3144541" cy="27517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 flipH="1">
            <a:off x="273" y="12347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-245558" y="123478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/>
          <p:nvPr/>
        </p:nvSpPr>
        <p:spPr>
          <a:xfrm>
            <a:off x="2465785" y="607219"/>
            <a:ext cx="780983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rén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6152" name="TextBox 4"/>
          <p:cNvSpPr txBox="1"/>
          <p:nvPr/>
        </p:nvSpPr>
        <p:spPr>
          <a:xfrm>
            <a:off x="3730228" y="925116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53" name="TextBox 5"/>
          <p:cNvSpPr txBox="1"/>
          <p:nvPr/>
        </p:nvSpPr>
        <p:spPr>
          <a:xfrm>
            <a:off x="3726656" y="1570435"/>
            <a:ext cx="287147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：人口  人类  人手  军人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54" name="TextBox 13"/>
          <p:cNvSpPr txBox="1"/>
          <p:nvPr/>
        </p:nvSpPr>
        <p:spPr>
          <a:xfrm>
            <a:off x="3704035" y="1887141"/>
            <a:ext cx="331112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巧记：一撇高一捺低。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55" name="TextBox 14"/>
          <p:cNvSpPr txBox="1"/>
          <p:nvPr/>
        </p:nvSpPr>
        <p:spPr>
          <a:xfrm>
            <a:off x="3704035" y="1270397"/>
            <a:ext cx="378380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书写提示：撇的起笔在竖中线上，高于捺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2206" y="2409825"/>
            <a:ext cx="763351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</a:t>
            </a: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dà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6158" name="TextBox 18"/>
          <p:cNvSpPr txBox="1"/>
          <p:nvPr/>
        </p:nvSpPr>
        <p:spPr>
          <a:xfrm>
            <a:off x="3693319" y="2782491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59" name="TextBox 20"/>
          <p:cNvSpPr txBox="1"/>
          <p:nvPr/>
        </p:nvSpPr>
        <p:spPr>
          <a:xfrm>
            <a:off x="3693319" y="3429000"/>
            <a:ext cx="306324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：大人  大门  大后天  大约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60" name="TextBox 21"/>
          <p:cNvSpPr txBox="1"/>
          <p:nvPr/>
        </p:nvSpPr>
        <p:spPr>
          <a:xfrm>
            <a:off x="3681413" y="3752850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巧记：“一”“人”就是大。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61" name="TextBox 23"/>
          <p:cNvSpPr txBox="1"/>
          <p:nvPr/>
        </p:nvSpPr>
        <p:spPr>
          <a:xfrm>
            <a:off x="3681413" y="3128963"/>
            <a:ext cx="3752850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书写提示：撇的起笔在竖中线上，高于捺。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210465" y="2960219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2" name="矩形 3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直接连接符 32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4" name="直接连接符 33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35" name="TextBox 23"/>
          <p:cNvSpPr txBox="1"/>
          <p:nvPr/>
        </p:nvSpPr>
        <p:spPr>
          <a:xfrm>
            <a:off x="2231152" y="2962910"/>
            <a:ext cx="953690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210265" y="1195461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7" name="矩形 3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直接连接符 37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9" name="直接连接符 38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40" name="TextBox 23"/>
          <p:cNvSpPr txBox="1"/>
          <p:nvPr/>
        </p:nvSpPr>
        <p:spPr>
          <a:xfrm>
            <a:off x="2265283" y="1132126"/>
            <a:ext cx="920353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7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74" name="TextBox 42"/>
          <p:cNvSpPr txBox="1"/>
          <p:nvPr/>
        </p:nvSpPr>
        <p:spPr>
          <a:xfrm>
            <a:off x="3762375" y="2193131"/>
            <a:ext cx="243006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造句：中国人口分布不均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75" name="TextBox 43"/>
          <p:cNvSpPr txBox="1"/>
          <p:nvPr/>
        </p:nvSpPr>
        <p:spPr>
          <a:xfrm>
            <a:off x="3662363" y="4032647"/>
            <a:ext cx="36933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造句：我们应该在大人的指导下燃放烟花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76" name="Picture 1" descr="C:\Users\Administrator\Documents\Tencent Files\56229019\Image\C2C\31]L(PXV00IDE8%F_HY1@BS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56497" y="1006079"/>
            <a:ext cx="569119" cy="2833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77" name="Picture 2" descr="C:\Users\Administrator\Documents\Tencent Files\56229019\Image\C2C\Q6_}4QS8{9{E9}2)J1XQUA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1494" y="2812256"/>
            <a:ext cx="875110" cy="31551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Box 4"/>
          <p:cNvSpPr txBox="1"/>
          <p:nvPr/>
        </p:nvSpPr>
        <p:spPr>
          <a:xfrm>
            <a:off x="3452813" y="1023938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4" name="TextBox 5"/>
          <p:cNvSpPr txBox="1"/>
          <p:nvPr/>
        </p:nvSpPr>
        <p:spPr>
          <a:xfrm>
            <a:off x="3461147" y="1645444"/>
            <a:ext cx="2294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：月亮  月球  月食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5" name="TextBox 13"/>
          <p:cNvSpPr txBox="1"/>
          <p:nvPr/>
        </p:nvSpPr>
        <p:spPr>
          <a:xfrm>
            <a:off x="3452813" y="1966913"/>
            <a:ext cx="194429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巧记：明天不出太阳。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6" name="TextBox 14"/>
          <p:cNvSpPr txBox="1"/>
          <p:nvPr/>
        </p:nvSpPr>
        <p:spPr>
          <a:xfrm>
            <a:off x="3452813" y="1345406"/>
            <a:ext cx="367188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书写提示：撇的起笔位置较高，横笔短。</a:t>
            </a:r>
            <a:endParaRPr lang="zh-CN" altLang="en-US" sz="15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64" name="TextBox 17"/>
          <p:cNvSpPr txBox="1"/>
          <p:nvPr/>
        </p:nvSpPr>
        <p:spPr>
          <a:xfrm>
            <a:off x="2498170" y="2485470"/>
            <a:ext cx="56388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ér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7179" name="TextBox 18"/>
          <p:cNvSpPr txBox="1"/>
          <p:nvPr/>
        </p:nvSpPr>
        <p:spPr>
          <a:xfrm>
            <a:off x="3344466" y="2808685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80" name="TextBox 20"/>
          <p:cNvSpPr txBox="1"/>
          <p:nvPr/>
        </p:nvSpPr>
        <p:spPr>
          <a:xfrm>
            <a:off x="3403997" y="3449241"/>
            <a:ext cx="3017044" cy="7835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：小孩儿  儿童  幼儿  儿子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81" name="TextBox 21"/>
          <p:cNvSpPr txBox="1"/>
          <p:nvPr/>
        </p:nvSpPr>
        <p:spPr>
          <a:xfrm>
            <a:off x="3408760" y="3733800"/>
            <a:ext cx="235148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巧记：兀字上面少了一。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82" name="TextBox 23"/>
          <p:cNvSpPr txBox="1"/>
          <p:nvPr/>
        </p:nvSpPr>
        <p:spPr>
          <a:xfrm>
            <a:off x="3344466" y="3155156"/>
            <a:ext cx="361830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书写提示：撇为竖撇，竖弯钩起笔稍高。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5350" y="1189355"/>
            <a:ext cx="1162685" cy="2959100"/>
            <a:chOff x="3436" y="1872"/>
            <a:chExt cx="1831" cy="4660"/>
          </a:xfrm>
        </p:grpSpPr>
        <p:grpSp>
          <p:nvGrpSpPr>
            <p:cNvPr id="72" name="组合 71"/>
            <p:cNvGrpSpPr/>
            <p:nvPr/>
          </p:nvGrpSpPr>
          <p:grpSpPr>
            <a:xfrm>
              <a:off x="3436" y="4775"/>
              <a:ext cx="1786" cy="1755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3" name="矩形 72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4" name="直接连接符 73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5" name="直接连接符 74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7184" name="TextBox 23"/>
            <p:cNvSpPr txBox="1"/>
            <p:nvPr/>
          </p:nvSpPr>
          <p:spPr>
            <a:xfrm>
              <a:off x="3484" y="4644"/>
              <a:ext cx="1502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儿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3443" y="2001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8" name="矩形 77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9" name="直接连接符 78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80" name="直接连接符 79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7186" name="TextBox 23"/>
            <p:cNvSpPr txBox="1"/>
            <p:nvPr/>
          </p:nvSpPr>
          <p:spPr>
            <a:xfrm>
              <a:off x="3567" y="1872"/>
              <a:ext cx="1451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月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187" name="矩形 89"/>
          <p:cNvSpPr/>
          <p:nvPr/>
        </p:nvSpPr>
        <p:spPr>
          <a:xfrm>
            <a:off x="3408760" y="4033838"/>
            <a:ext cx="286766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造句：少年儿童是祖国的花朵。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88" name="矩形 90"/>
          <p:cNvSpPr/>
          <p:nvPr/>
        </p:nvSpPr>
        <p:spPr>
          <a:xfrm>
            <a:off x="3461147" y="2249091"/>
            <a:ext cx="305943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造句：弯弯的月亮像小小的船儿。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89" name="Picture 1" descr="C:\Users\Administrator\Documents\Tencent Files\56229019\Image\C2C\8B69B[2E2{%}ZWC4`YNEKZN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1456" y="1168004"/>
            <a:ext cx="933450" cy="24645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90" name="Picture 2" descr="C:\Users\Administrator\Documents\Tencent Files\56229019\Image\C2C\D)SPW`[`KN}YRM$9HFY](DU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456" y="2895600"/>
            <a:ext cx="506016" cy="242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91" name="文本框 7190"/>
          <p:cNvSpPr txBox="1"/>
          <p:nvPr/>
        </p:nvSpPr>
        <p:spPr>
          <a:xfrm>
            <a:off x="2481501" y="703104"/>
            <a:ext cx="309880" cy="25273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endParaRPr lang="zh-CN" altLang="zh-CN" sz="105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92" name="文本框 7191"/>
          <p:cNvSpPr txBox="1"/>
          <p:nvPr/>
        </p:nvSpPr>
        <p:spPr>
          <a:xfrm>
            <a:off x="2371170" y="666830"/>
            <a:ext cx="798617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8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yuè</a:t>
            </a:r>
            <a:endParaRPr lang="en-US" altLang="zh-CN" sz="2800" dirty="0" err="1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Box 4"/>
          <p:cNvSpPr txBox="1"/>
          <p:nvPr/>
        </p:nvSpPr>
        <p:spPr>
          <a:xfrm>
            <a:off x="3221831" y="100607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9" name="TextBox 5"/>
          <p:cNvSpPr txBox="1"/>
          <p:nvPr/>
        </p:nvSpPr>
        <p:spPr>
          <a:xfrm>
            <a:off x="3221831" y="1674019"/>
            <a:ext cx="363982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：两头  头发  头脑  光头  头痛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0" name="TextBox 13"/>
          <p:cNvSpPr txBox="1"/>
          <p:nvPr/>
        </p:nvSpPr>
        <p:spPr>
          <a:xfrm>
            <a:off x="3232547" y="1970485"/>
            <a:ext cx="379452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巧记：虽是点点大，领先总是大。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1" name="TextBox 14"/>
          <p:cNvSpPr txBox="1"/>
          <p:nvPr/>
        </p:nvSpPr>
        <p:spPr>
          <a:xfrm>
            <a:off x="3203972" y="1344216"/>
            <a:ext cx="439221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书写提示：撇要舒展，末笔点要长。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Box 17"/>
          <p:cNvSpPr txBox="1"/>
          <p:nvPr/>
        </p:nvSpPr>
        <p:spPr>
          <a:xfrm>
            <a:off x="1972866" y="2616994"/>
            <a:ext cx="500458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</a:t>
            </a: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lǐ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8204" name="TextBox 18"/>
          <p:cNvSpPr txBox="1"/>
          <p:nvPr/>
        </p:nvSpPr>
        <p:spPr>
          <a:xfrm>
            <a:off x="3159919" y="289321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5" name="TextBox 20"/>
          <p:cNvSpPr txBox="1"/>
          <p:nvPr/>
        </p:nvSpPr>
        <p:spPr>
          <a:xfrm>
            <a:off x="3169444" y="3539728"/>
            <a:ext cx="287147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：手里  地里  夜里  这里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6" name="TextBox 21"/>
          <p:cNvSpPr txBox="1"/>
          <p:nvPr/>
        </p:nvSpPr>
        <p:spPr>
          <a:xfrm>
            <a:off x="3199210" y="3817144"/>
            <a:ext cx="239910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巧记：田下有土。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7" name="TextBox 23"/>
          <p:cNvSpPr txBox="1"/>
          <p:nvPr/>
        </p:nvSpPr>
        <p:spPr>
          <a:xfrm>
            <a:off x="3113485" y="3239691"/>
            <a:ext cx="405050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书写提示：底横最长，横画间距要均匀。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827530" y="1174750"/>
            <a:ext cx="1158240" cy="3028950"/>
            <a:chOff x="2896" y="1967"/>
            <a:chExt cx="1824" cy="4770"/>
          </a:xfrm>
        </p:grpSpPr>
        <p:grpSp>
          <p:nvGrpSpPr>
            <p:cNvPr id="69" name="组合 30"/>
            <p:cNvGrpSpPr/>
            <p:nvPr/>
          </p:nvGrpSpPr>
          <p:grpSpPr>
            <a:xfrm>
              <a:off x="2897" y="4981"/>
              <a:ext cx="1786" cy="1755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0" name="矩形 69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1" name="直接连接符 70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2" name="直接连接符 71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8209" name="TextBox 23"/>
            <p:cNvSpPr txBox="1"/>
            <p:nvPr/>
          </p:nvSpPr>
          <p:spPr>
            <a:xfrm>
              <a:off x="3017" y="4849"/>
              <a:ext cx="1502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里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4" name="组合 35"/>
            <p:cNvGrpSpPr/>
            <p:nvPr/>
          </p:nvGrpSpPr>
          <p:grpSpPr>
            <a:xfrm>
              <a:off x="2896" y="2164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5" name="矩形 74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6" name="直接连接符 75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7" name="直接连接符 76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8211" name="TextBox 23"/>
            <p:cNvSpPr txBox="1"/>
            <p:nvPr/>
          </p:nvSpPr>
          <p:spPr>
            <a:xfrm>
              <a:off x="2981" y="1967"/>
              <a:ext cx="1451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头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8212" name="矩形 80"/>
          <p:cNvSpPr/>
          <p:nvPr/>
        </p:nvSpPr>
        <p:spPr>
          <a:xfrm>
            <a:off x="3251597" y="2272904"/>
            <a:ext cx="2675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造句：奶奶的头发都变白了。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13" name="矩形 81"/>
          <p:cNvSpPr/>
          <p:nvPr/>
        </p:nvSpPr>
        <p:spPr>
          <a:xfrm>
            <a:off x="3169444" y="4096941"/>
            <a:ext cx="3346847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造句：老师手里拿着一把直尺。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6" name="TextBox 17"/>
          <p:cNvSpPr txBox="1"/>
          <p:nvPr/>
        </p:nvSpPr>
        <p:spPr>
          <a:xfrm>
            <a:off x="2029540" y="696119"/>
            <a:ext cx="784189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tóu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pic>
        <p:nvPicPr>
          <p:cNvPr id="8215" name="Picture 1" descr="C:\Users\Administrator\Documents\Tencent Files\56229019\Image\C2C\3SG%W)$O7BQAIBUV]TO~H~T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9531" y="1113235"/>
            <a:ext cx="1045369" cy="23693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16" name="Picture 2" descr="C:\Users\Administrator\Documents\Tencent Files\56229019\Image\C2C\851AAY1{65]03(QO{A]0]4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997" y="2999185"/>
            <a:ext cx="1477565" cy="2405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3"/>
          <p:cNvSpPr txBox="1"/>
          <p:nvPr/>
        </p:nvSpPr>
        <p:spPr>
          <a:xfrm>
            <a:off x="1917859" y="789385"/>
            <a:ext cx="583814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kě</a:t>
            </a:r>
            <a:endParaRPr lang="en-US" altLang="zh-CN" sz="3000" dirty="0" err="1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9222" name="TextBox 4"/>
          <p:cNvSpPr txBox="1"/>
          <p:nvPr/>
        </p:nvSpPr>
        <p:spPr>
          <a:xfrm>
            <a:off x="3265885" y="104417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3" name="TextBox 5"/>
          <p:cNvSpPr txBox="1"/>
          <p:nvPr/>
        </p:nvSpPr>
        <p:spPr>
          <a:xfrm>
            <a:off x="3274219" y="1665685"/>
            <a:ext cx="2294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：可以  可是  可爱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4" name="TextBox 13"/>
          <p:cNvSpPr txBox="1"/>
          <p:nvPr/>
        </p:nvSpPr>
        <p:spPr>
          <a:xfrm>
            <a:off x="3284935" y="1989535"/>
            <a:ext cx="220503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巧记：丁字肚里一张口。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5" name="TextBox 14"/>
          <p:cNvSpPr txBox="1"/>
          <p:nvPr/>
        </p:nvSpPr>
        <p:spPr>
          <a:xfrm>
            <a:off x="3265885" y="1365647"/>
            <a:ext cx="386238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书写提示：首横长，“口”偏上，竖钩偏右。</a:t>
            </a:r>
            <a:endParaRPr lang="zh-CN" altLang="en-US" sz="15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64" name="TextBox 17"/>
          <p:cNvSpPr txBox="1"/>
          <p:nvPr/>
        </p:nvSpPr>
        <p:spPr>
          <a:xfrm>
            <a:off x="1774190" y="2536746"/>
            <a:ext cx="1082675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dōng</a:t>
            </a:r>
            <a:endParaRPr lang="en-US" altLang="zh-CN" sz="3000" dirty="0" err="1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9228" name="TextBox 18"/>
          <p:cNvSpPr txBox="1"/>
          <p:nvPr/>
        </p:nvSpPr>
        <p:spPr>
          <a:xfrm>
            <a:off x="3168253" y="3112294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9" name="TextBox 20"/>
          <p:cNvSpPr txBox="1"/>
          <p:nvPr/>
        </p:nvSpPr>
        <p:spPr>
          <a:xfrm>
            <a:off x="3221831" y="3489722"/>
            <a:ext cx="267843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：东方  旭日东升  东西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30" name="TextBox 21"/>
          <p:cNvSpPr txBox="1"/>
          <p:nvPr/>
        </p:nvSpPr>
        <p:spPr>
          <a:xfrm>
            <a:off x="3221831" y="3754041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巧记：车头小。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34185" y="1246505"/>
            <a:ext cx="1162685" cy="2958465"/>
            <a:chOff x="904" y="1998"/>
            <a:chExt cx="1831" cy="4659"/>
          </a:xfrm>
        </p:grpSpPr>
        <p:grpSp>
          <p:nvGrpSpPr>
            <p:cNvPr id="72" name="组合 71"/>
            <p:cNvGrpSpPr/>
            <p:nvPr/>
          </p:nvGrpSpPr>
          <p:grpSpPr>
            <a:xfrm>
              <a:off x="904" y="4901"/>
              <a:ext cx="1786" cy="1755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3" name="矩形 72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4" name="直接连接符 73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5" name="直接连接符 74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9232" name="TextBox 23"/>
            <p:cNvSpPr txBox="1"/>
            <p:nvPr/>
          </p:nvSpPr>
          <p:spPr>
            <a:xfrm>
              <a:off x="952" y="4769"/>
              <a:ext cx="1502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东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911" y="2127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8" name="矩形 77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9" name="直接连接符 78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80" name="直接连接符 79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9234" name="TextBox 23"/>
            <p:cNvSpPr txBox="1"/>
            <p:nvPr/>
          </p:nvSpPr>
          <p:spPr>
            <a:xfrm>
              <a:off x="1034" y="1998"/>
              <a:ext cx="1451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可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235" name="矩形 89"/>
          <p:cNvSpPr/>
          <p:nvPr/>
        </p:nvSpPr>
        <p:spPr>
          <a:xfrm>
            <a:off x="3221831" y="4054078"/>
            <a:ext cx="286766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造句：早晨，太阳从东方升起。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36" name="矩形 90"/>
          <p:cNvSpPr/>
          <p:nvPr/>
        </p:nvSpPr>
        <p:spPr>
          <a:xfrm>
            <a:off x="3330178" y="2301479"/>
            <a:ext cx="229235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造句：这只小猫很可爱。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37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9531" y="3057525"/>
            <a:ext cx="1702594" cy="3893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38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4775" y="1010841"/>
            <a:ext cx="1543050" cy="3548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Box 4"/>
          <p:cNvSpPr txBox="1"/>
          <p:nvPr/>
        </p:nvSpPr>
        <p:spPr>
          <a:xfrm>
            <a:off x="3168253" y="1113235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6" name="TextBox 5"/>
          <p:cNvSpPr txBox="1"/>
          <p:nvPr/>
        </p:nvSpPr>
        <p:spPr>
          <a:xfrm>
            <a:off x="3221831" y="1512094"/>
            <a:ext cx="248666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：西面  西南  西方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7" name="TextBox 13"/>
          <p:cNvSpPr txBox="1"/>
          <p:nvPr/>
        </p:nvSpPr>
        <p:spPr>
          <a:xfrm>
            <a:off x="3232547" y="1808560"/>
            <a:ext cx="2959894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巧记：有水就洒，有太阳就晒。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0" name="矩形 80"/>
          <p:cNvSpPr/>
          <p:nvPr/>
        </p:nvSpPr>
        <p:spPr>
          <a:xfrm>
            <a:off x="3251597" y="2110979"/>
            <a:ext cx="2562225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造句：我家的西面有一条河。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17"/>
          <p:cNvSpPr txBox="1"/>
          <p:nvPr/>
        </p:nvSpPr>
        <p:spPr>
          <a:xfrm>
            <a:off x="1970485" y="645319"/>
            <a:ext cx="615874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</a:t>
            </a: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xī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pic>
        <p:nvPicPr>
          <p:cNvPr id="1025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69531" y="1113235"/>
            <a:ext cx="1835944" cy="357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4" name="TextBox 4"/>
          <p:cNvSpPr txBox="1"/>
          <p:nvPr/>
        </p:nvSpPr>
        <p:spPr>
          <a:xfrm>
            <a:off x="3168253" y="3381375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5" name="TextBox 5"/>
          <p:cNvSpPr txBox="1"/>
          <p:nvPr/>
        </p:nvSpPr>
        <p:spPr>
          <a:xfrm>
            <a:off x="3142060" y="3688556"/>
            <a:ext cx="325374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：是否  满身是汗  点头称是　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6" name="TextBox 13"/>
          <p:cNvSpPr txBox="1"/>
          <p:nvPr/>
        </p:nvSpPr>
        <p:spPr>
          <a:xfrm>
            <a:off x="3152775" y="3985022"/>
            <a:ext cx="3794522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巧记：走丢“十”换日。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28470" y="1238250"/>
            <a:ext cx="1238250" cy="3249930"/>
            <a:chOff x="2770" y="1921"/>
            <a:chExt cx="1950" cy="5118"/>
          </a:xfrm>
        </p:grpSpPr>
        <p:grpSp>
          <p:nvGrpSpPr>
            <p:cNvPr id="74" name="组合 35"/>
            <p:cNvGrpSpPr/>
            <p:nvPr/>
          </p:nvGrpSpPr>
          <p:grpSpPr>
            <a:xfrm>
              <a:off x="2896" y="1921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5" name="矩形 74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6" name="直接连接符 75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7" name="直接连接符 76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10249" name="TextBox 23"/>
            <p:cNvSpPr txBox="1"/>
            <p:nvPr/>
          </p:nvSpPr>
          <p:spPr>
            <a:xfrm>
              <a:off x="2957" y="1921"/>
              <a:ext cx="1451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西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" name="组合 35"/>
            <p:cNvGrpSpPr/>
            <p:nvPr/>
          </p:nvGrpSpPr>
          <p:grpSpPr>
            <a:xfrm>
              <a:off x="2770" y="1933"/>
              <a:ext cx="1950" cy="5102"/>
              <a:chOff x="-2214610" y="-2614623"/>
              <a:chExt cx="1909416" cy="4972053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3" name="矩形 2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" name="直接连接符 3"/>
              <p:cNvSpPr/>
              <p:nvPr/>
            </p:nvSpPr>
            <p:spPr>
              <a:xfrm>
                <a:off x="-2091232" y="-1793267"/>
                <a:ext cx="1786038" cy="0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5" name="直接连接符 4"/>
              <p:cNvSpPr/>
              <p:nvPr/>
            </p:nvSpPr>
            <p:spPr>
              <a:xfrm>
                <a:off x="-1198072" y="-2614623"/>
                <a:ext cx="0" cy="1642961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10258" name="TextBox 23"/>
            <p:cNvSpPr txBox="1"/>
            <p:nvPr/>
          </p:nvSpPr>
          <p:spPr>
            <a:xfrm>
              <a:off x="2856" y="5151"/>
              <a:ext cx="1451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是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259" name="矩形 80"/>
          <p:cNvSpPr/>
          <p:nvPr/>
        </p:nvSpPr>
        <p:spPr>
          <a:xfrm>
            <a:off x="3171825" y="4287441"/>
            <a:ext cx="363474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造句：我们在操场上踢足球，满身是汗。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17"/>
          <p:cNvSpPr txBox="1"/>
          <p:nvPr/>
        </p:nvSpPr>
        <p:spPr>
          <a:xfrm>
            <a:off x="1980010" y="2680097"/>
            <a:ext cx="683200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shì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pic>
        <p:nvPicPr>
          <p:cNvPr id="10261" name="Picture 1" descr="C:\Users\Administrator\Documents\Tencent Files\56229019\Image\C2C\[UQ1Y`M18`A{W%8NXR38RZ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9531" y="3327797"/>
            <a:ext cx="2155031" cy="2774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/>
          <p:nvPr/>
        </p:nvSpPr>
        <p:spPr>
          <a:xfrm>
            <a:off x="1871663" y="357188"/>
            <a:ext cx="904415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tiān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1273" name="TextBox 4"/>
          <p:cNvSpPr txBox="1"/>
          <p:nvPr/>
        </p:nvSpPr>
        <p:spPr>
          <a:xfrm>
            <a:off x="3103960" y="611981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4" name="TextBox 5"/>
          <p:cNvSpPr txBox="1"/>
          <p:nvPr/>
        </p:nvSpPr>
        <p:spPr>
          <a:xfrm>
            <a:off x="3112294" y="1233488"/>
            <a:ext cx="344805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：春天  夏天  冬天  白天  天然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5" name="TextBox 13"/>
          <p:cNvSpPr txBox="1"/>
          <p:nvPr/>
        </p:nvSpPr>
        <p:spPr>
          <a:xfrm>
            <a:off x="3123010" y="1557338"/>
            <a:ext cx="4193381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巧记：看着是二人，又像是工人。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6" name="TextBox 14"/>
          <p:cNvSpPr txBox="1"/>
          <p:nvPr/>
        </p:nvSpPr>
        <p:spPr>
          <a:xfrm>
            <a:off x="3103960" y="933450"/>
            <a:ext cx="448270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书写提示：上横略短，撇、捺舒展。</a:t>
            </a:r>
            <a:endParaRPr lang="zh-CN" altLang="en-US" sz="15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64" name="TextBox 17"/>
          <p:cNvSpPr txBox="1"/>
          <p:nvPr/>
        </p:nvSpPr>
        <p:spPr>
          <a:xfrm>
            <a:off x="2040731" y="2149079"/>
            <a:ext cx="455574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sì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1279" name="TextBox 18"/>
          <p:cNvSpPr txBox="1"/>
          <p:nvPr/>
        </p:nvSpPr>
        <p:spPr>
          <a:xfrm>
            <a:off x="2995613" y="239672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0" name="TextBox 20"/>
          <p:cNvSpPr txBox="1"/>
          <p:nvPr/>
        </p:nvSpPr>
        <p:spPr>
          <a:xfrm>
            <a:off x="3055144" y="3037285"/>
            <a:ext cx="229489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：四周  四个  四季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1" name="TextBox 21"/>
          <p:cNvSpPr txBox="1"/>
          <p:nvPr/>
        </p:nvSpPr>
        <p:spPr>
          <a:xfrm>
            <a:off x="3059906" y="3321844"/>
            <a:ext cx="296941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巧记：一儿口中藏。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2" name="TextBox 23"/>
          <p:cNvSpPr txBox="1"/>
          <p:nvPr/>
        </p:nvSpPr>
        <p:spPr>
          <a:xfrm>
            <a:off x="3006328" y="2733675"/>
            <a:ext cx="319682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书写提示：竖弯不要写成竖弯钩。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682750" y="749300"/>
            <a:ext cx="1162685" cy="2951480"/>
            <a:chOff x="2716" y="1354"/>
            <a:chExt cx="1831" cy="4648"/>
          </a:xfrm>
        </p:grpSpPr>
        <p:grpSp>
          <p:nvGrpSpPr>
            <p:cNvPr id="72" name="组合 71"/>
            <p:cNvGrpSpPr/>
            <p:nvPr/>
          </p:nvGrpSpPr>
          <p:grpSpPr>
            <a:xfrm>
              <a:off x="2716" y="4246"/>
              <a:ext cx="1786" cy="1755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3" name="矩形 72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4" name="直接连接符 73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5" name="直接连接符 74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11284" name="TextBox 23"/>
            <p:cNvSpPr txBox="1"/>
            <p:nvPr/>
          </p:nvSpPr>
          <p:spPr>
            <a:xfrm>
              <a:off x="2764" y="4114"/>
              <a:ext cx="1502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四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2723" y="1482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8" name="矩形 77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9" name="直接连接符 78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80" name="直接连接符 79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11286" name="TextBox 23"/>
            <p:cNvSpPr txBox="1"/>
            <p:nvPr/>
          </p:nvSpPr>
          <p:spPr>
            <a:xfrm>
              <a:off x="2846" y="1354"/>
              <a:ext cx="1451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天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287" name="矩形 89"/>
          <p:cNvSpPr/>
          <p:nvPr/>
        </p:nvSpPr>
        <p:spPr>
          <a:xfrm>
            <a:off x="3059906" y="3621881"/>
            <a:ext cx="305943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造句：一年有春夏秋冬四个季节。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8" name="矩形 90"/>
          <p:cNvSpPr/>
          <p:nvPr/>
        </p:nvSpPr>
        <p:spPr>
          <a:xfrm>
            <a:off x="3112294" y="1837135"/>
            <a:ext cx="344297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造句：爸爸妈妈白天上班，晚上休息。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95" name="Picture 1" descr="C:\Users\Administrator\Documents\Tencent Files\56229019\Image\C2C\DQ~PT(~{]L_VD4_$0S2NVU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42147" y="702469"/>
            <a:ext cx="984647" cy="2559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96" name="Picture 2" descr="C:\Users\Administrator\Documents\Tencent Files\56229019\Image\C2C\8UC4C`]~KHSN3S_UUNKCPQ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079" y="2474119"/>
            <a:ext cx="1266825" cy="26431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/>
          <p:nvPr/>
        </p:nvSpPr>
        <p:spPr>
          <a:xfrm>
            <a:off x="1871663" y="357188"/>
            <a:ext cx="630301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nǚ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1273" name="TextBox 4"/>
          <p:cNvSpPr txBox="1"/>
          <p:nvPr/>
        </p:nvSpPr>
        <p:spPr>
          <a:xfrm>
            <a:off x="3103960" y="611981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4" name="TextBox 5"/>
          <p:cNvSpPr txBox="1"/>
          <p:nvPr/>
        </p:nvSpPr>
        <p:spPr>
          <a:xfrm>
            <a:off x="3112294" y="1233488"/>
            <a:ext cx="2294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：女儿  女人  女生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6" name="TextBox 14"/>
          <p:cNvSpPr txBox="1"/>
          <p:nvPr/>
        </p:nvSpPr>
        <p:spPr>
          <a:xfrm>
            <a:off x="3103960" y="933450"/>
            <a:ext cx="448270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书写提示：起笔是撇点，横画宜长。</a:t>
            </a:r>
            <a:endParaRPr lang="zh-CN" altLang="en-US" sz="1500" b="1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64" name="TextBox 17"/>
          <p:cNvSpPr txBox="1"/>
          <p:nvPr/>
        </p:nvSpPr>
        <p:spPr>
          <a:xfrm>
            <a:off x="1871901" y="2133441"/>
            <a:ext cx="710451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SzTx/>
            </a:pPr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kāi</a:t>
            </a:r>
            <a:endParaRPr lang="zh-CN" altLang="en-US" sz="30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11279" name="TextBox 18"/>
          <p:cNvSpPr txBox="1"/>
          <p:nvPr/>
        </p:nvSpPr>
        <p:spPr>
          <a:xfrm>
            <a:off x="3059748" y="2387839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0" name="TextBox 20"/>
          <p:cNvSpPr txBox="1"/>
          <p:nvPr/>
        </p:nvSpPr>
        <p:spPr>
          <a:xfrm>
            <a:off x="3055144" y="3037285"/>
            <a:ext cx="2294890" cy="5530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：开心  开关  开门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1" name="TextBox 21"/>
          <p:cNvSpPr txBox="1"/>
          <p:nvPr/>
        </p:nvSpPr>
        <p:spPr>
          <a:xfrm>
            <a:off x="3060065" y="3321685"/>
            <a:ext cx="3341370" cy="321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巧记：像井不是井，上部不不出头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2" name="TextBox 23"/>
          <p:cNvSpPr txBox="1"/>
          <p:nvPr/>
        </p:nvSpPr>
        <p:spPr>
          <a:xfrm>
            <a:off x="3060303" y="2733675"/>
            <a:ext cx="319682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书写提示：第三笔是撇。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72310" y="850583"/>
            <a:ext cx="1162427" cy="2950604"/>
            <a:chOff x="2716" y="1355"/>
            <a:chExt cx="1831" cy="4647"/>
          </a:xfrm>
        </p:grpSpPr>
        <p:grpSp>
          <p:nvGrpSpPr>
            <p:cNvPr id="72" name="组合 71"/>
            <p:cNvGrpSpPr/>
            <p:nvPr/>
          </p:nvGrpSpPr>
          <p:grpSpPr>
            <a:xfrm>
              <a:off x="2716" y="4246"/>
              <a:ext cx="1786" cy="1755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3" name="矩形 72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4" name="直接连接符 73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75" name="直接连接符 74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16397" name="TextBox 23"/>
            <p:cNvSpPr txBox="1"/>
            <p:nvPr/>
          </p:nvSpPr>
          <p:spPr>
            <a:xfrm>
              <a:off x="2795" y="4113"/>
              <a:ext cx="1502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开</a:t>
              </a:r>
              <a:endParaRPr lang="zh-CN" altLang="en-US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2723" y="1483"/>
              <a:ext cx="1824" cy="1687"/>
              <a:chOff x="-2214610" y="714356"/>
              <a:chExt cx="1785950" cy="1643868"/>
            </a:xfrm>
            <a:solidFill>
              <a:schemeClr val="accent5">
                <a:lumMod val="40000"/>
                <a:lumOff val="60000"/>
              </a:schemeClr>
            </a:solidFill>
          </p:grpSpPr>
          <p:sp>
            <p:nvSpPr>
              <p:cNvPr id="78" name="矩形 77"/>
              <p:cNvSpPr/>
              <p:nvPr/>
            </p:nvSpPr>
            <p:spPr>
              <a:xfrm>
                <a:off x="-2214610" y="714356"/>
                <a:ext cx="1785950" cy="1643074"/>
              </a:xfrm>
              <a:prstGeom prst="rect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9" name="直接连接符 78"/>
              <p:cNvSpPr/>
              <p:nvPr/>
            </p:nvSpPr>
            <p:spPr>
              <a:xfrm rot="10800000" flipH="1">
                <a:off x="-2214610" y="1535893"/>
                <a:ext cx="1785950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  <p:sp>
            <p:nvSpPr>
              <p:cNvPr id="80" name="直接连接符 79"/>
              <p:cNvSpPr/>
              <p:nvPr/>
            </p:nvSpPr>
            <p:spPr>
              <a:xfrm rot="16200000" flipH="1">
                <a:off x="-2143172" y="1535893"/>
                <a:ext cx="1643074" cy="1588"/>
              </a:xfrm>
              <a:prstGeom prst="line">
                <a:avLst/>
              </a:prstGeom>
              <a:grpFill/>
              <a:ln>
                <a:solidFill>
                  <a:schemeClr val="accent2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sp>
        </p:grpSp>
        <p:sp>
          <p:nvSpPr>
            <p:cNvPr id="16399" name="TextBox 23"/>
            <p:cNvSpPr txBox="1"/>
            <p:nvPr/>
          </p:nvSpPr>
          <p:spPr>
            <a:xfrm>
              <a:off x="2846" y="1355"/>
              <a:ext cx="1451" cy="18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zh-CN" sz="72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女</a:t>
              </a:r>
              <a:endParaRPr lang="zh-CN" altLang="zh-CN" sz="72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287" name="矩形 89"/>
          <p:cNvSpPr/>
          <p:nvPr/>
        </p:nvSpPr>
        <p:spPr>
          <a:xfrm>
            <a:off x="3059906" y="3621881"/>
            <a:ext cx="2675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造句：今天学校开门比较晚。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88" name="矩形 90"/>
          <p:cNvSpPr/>
          <p:nvPr/>
        </p:nvSpPr>
        <p:spPr>
          <a:xfrm>
            <a:off x="3112294" y="1555830"/>
            <a:ext cx="248412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造句：班里女生比男生多。</a:t>
            </a:r>
            <a:endParaRPr lang="zh-CN" altLang="en-US" sz="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55" name="图片 1"/>
          <p:cNvPicPr>
            <a:picLocks noChangeAspect="1"/>
          </p:cNvPicPr>
          <p:nvPr/>
        </p:nvPicPr>
        <p:blipFill>
          <a:blip r:embed="rId1"/>
          <a:srcRect t="2689" r="49174"/>
          <a:stretch>
            <a:fillRect/>
          </a:stretch>
        </p:blipFill>
        <p:spPr>
          <a:xfrm>
            <a:off x="3695700" y="573881"/>
            <a:ext cx="1146572" cy="3595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56" name="图片 2"/>
          <p:cNvPicPr>
            <a:picLocks noChangeAspect="1"/>
          </p:cNvPicPr>
          <p:nvPr/>
        </p:nvPicPr>
        <p:blipFill>
          <a:blip r:embed="rId2"/>
          <a:srcRect t="-400" r="33472"/>
          <a:stretch>
            <a:fillRect/>
          </a:stretch>
        </p:blipFill>
        <p:spPr>
          <a:xfrm>
            <a:off x="3604022" y="2313385"/>
            <a:ext cx="1696640" cy="4202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/>
          <p:nvPr/>
        </p:nvSpPr>
        <p:spPr>
          <a:xfrm>
            <a:off x="396240" y="686118"/>
            <a:ext cx="2071688" cy="34150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了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间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400">
                <a:latin typeface="Arial" panose="020B0604020202020204" pitchFamily="34" charset="0"/>
                <a:ea typeface="宋体" panose="02010600030101010101" pitchFamily="2" charset="-122"/>
              </a:rPr>
              <a:t>地</a:t>
            </a:r>
            <a:endParaRPr lang="zh-CN" altLang="en-US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7" name="文本框 4"/>
          <p:cNvSpPr txBox="1"/>
          <p:nvPr/>
        </p:nvSpPr>
        <p:spPr>
          <a:xfrm>
            <a:off x="926465" y="1119505"/>
            <a:ext cx="8408670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le</a:t>
            </a:r>
            <a:r>
              <a:rPr lang="zh-CN" altLang="en-US" sz="28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（黄了）      秋风吹黄了树叶。</a:t>
            </a:r>
            <a:endParaRPr lang="zh-CN" altLang="en-US" sz="28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  <a:p>
            <a:r>
              <a:rPr lang="en-US" altLang="zh-CN" sz="28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liǎo</a:t>
            </a:r>
            <a:r>
              <a:rPr lang="zh-CN" altLang="en-US" sz="2800" dirty="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（看不了）电视没电看不了。    </a:t>
            </a:r>
            <a:endParaRPr lang="zh-CN" altLang="en-US" sz="28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26628" name="文本框 5"/>
          <p:cNvSpPr txBox="1"/>
          <p:nvPr/>
        </p:nvSpPr>
        <p:spPr>
          <a:xfrm>
            <a:off x="926465" y="2376805"/>
            <a:ext cx="77812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jiān</a:t>
            </a:r>
            <a:r>
              <a:rPr lang="zh-CN" altLang="en-US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（时间）    时间是宝贵的。</a:t>
            </a:r>
            <a:endParaRPr lang="zh-CN" altLang="en-US" sz="280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  <a:p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jiàn</a:t>
            </a:r>
            <a:r>
              <a:rPr lang="zh-CN" altLang="en-US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（间断）    他每天锻炼身体，从未间断。</a:t>
            </a:r>
            <a:endParaRPr lang="zh-CN" altLang="en-US" sz="280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26629" name="文本框 6"/>
          <p:cNvSpPr txBox="1"/>
          <p:nvPr/>
        </p:nvSpPr>
        <p:spPr>
          <a:xfrm>
            <a:off x="926465" y="3473450"/>
            <a:ext cx="8019415" cy="9531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de</a:t>
            </a:r>
            <a:r>
              <a:rPr lang="zh-CN" altLang="en-US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（高兴地说）  小明高兴地说：</a:t>
            </a:r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“</a:t>
            </a:r>
            <a:r>
              <a:rPr lang="zh-CN" altLang="en-US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欢迎回家。</a:t>
            </a:r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”</a:t>
            </a:r>
            <a:endParaRPr lang="zh-CN" altLang="en-US" sz="280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  <a:p>
            <a:r>
              <a:rPr lang="en-US" altLang="zh-CN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dì</a:t>
            </a:r>
            <a:r>
              <a:rPr lang="zh-CN" altLang="en-US" sz="2800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（土地）          土地是农民的希望。</a:t>
            </a:r>
            <a:endParaRPr lang="zh-CN" altLang="en-US" sz="280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grpSp>
        <p:nvGrpSpPr>
          <p:cNvPr id="27" name="组合 3"/>
          <p:cNvGrpSpPr/>
          <p:nvPr/>
        </p:nvGrpSpPr>
        <p:grpSpPr>
          <a:xfrm>
            <a:off x="-150" y="327939"/>
            <a:ext cx="1810218" cy="398381"/>
            <a:chOff x="622" y="988"/>
            <a:chExt cx="3970" cy="9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3" name="文本框 14">
              <a:hlinkClick r:id="rId1" action="ppaction://hlinkfile"/>
            </p:cNvPr>
            <p:cNvSpPr txBox="1"/>
            <p:nvPr/>
          </p:nvSpPr>
          <p:spPr>
            <a:xfrm>
              <a:off x="622" y="1005"/>
              <a:ext cx="3688" cy="93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多音</a:t>
              </a:r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/>
          <a:srcRect l="22663" t="12478"/>
          <a:stretch>
            <a:fillRect/>
          </a:stretch>
        </p:blipFill>
        <p:spPr>
          <a:xfrm>
            <a:off x="1307804" y="1084519"/>
            <a:ext cx="3543211" cy="3412387"/>
          </a:xfrm>
          <a:prstGeom prst="rect">
            <a:avLst/>
          </a:prstGeom>
        </p:spPr>
      </p:pic>
      <p:grpSp>
        <p:nvGrpSpPr>
          <p:cNvPr id="27" name="组合 3"/>
          <p:cNvGrpSpPr/>
          <p:nvPr/>
        </p:nvGrpSpPr>
        <p:grpSpPr>
          <a:xfrm>
            <a:off x="-88265" y="292379"/>
            <a:ext cx="1884998" cy="399635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29" name="文本框 14">
              <a:hlinkClick r:id="rId2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新笔顺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0" name="云形标注 39"/>
          <p:cNvSpPr/>
          <p:nvPr/>
        </p:nvSpPr>
        <p:spPr>
          <a:xfrm>
            <a:off x="4724870" y="299765"/>
            <a:ext cx="3385800" cy="1089009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tx1"/>
                </a:solidFill>
              </a:rPr>
              <a:t>本单元学习的笔顺你会写了吗？</a:t>
            </a:r>
            <a:endParaRPr lang="zh-CN" altLang="en-US" sz="2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4980" y="1451610"/>
            <a:ext cx="3716020" cy="30130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90" y="1451610"/>
            <a:ext cx="3685822" cy="3027340"/>
          </a:xfrm>
          <a:prstGeom prst="rect">
            <a:avLst/>
          </a:prstGeom>
        </p:spPr>
      </p:pic>
      <p:sp>
        <p:nvSpPr>
          <p:cNvPr id="27" name="对角圆角矩形 26"/>
          <p:cNvSpPr/>
          <p:nvPr/>
        </p:nvSpPr>
        <p:spPr>
          <a:xfrm>
            <a:off x="558799" y="565785"/>
            <a:ext cx="7947025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200" b="1" noProof="1" smtClean="0">
                <a:latin typeface="宋体" panose="02010600030101010101" pitchFamily="2" charset="-122"/>
              </a:rPr>
              <a:t>一、在正确的读音下面画</a:t>
            </a:r>
            <a:r>
              <a:rPr lang="en-US" altLang="zh-CN" sz="3200" b="1" noProof="1" smtClean="0">
                <a:latin typeface="宋体" panose="02010600030101010101" pitchFamily="2" charset="-122"/>
              </a:rPr>
              <a:t>“</a:t>
            </a:r>
            <a:r>
              <a:rPr lang="en-US" altLang="zh-CN" sz="3200" b="1" u="sng" noProof="1" smtClean="0">
                <a:latin typeface="宋体" panose="02010600030101010101" pitchFamily="2" charset="-122"/>
              </a:rPr>
              <a:t> </a:t>
            </a:r>
            <a:r>
              <a:rPr lang="en-US" altLang="zh-CN" sz="3200" b="1" u="sng" noProof="1" smtClean="0">
                <a:latin typeface="宋体" panose="02010600030101010101" pitchFamily="2" charset="-122"/>
              </a:rPr>
              <a:t> </a:t>
            </a:r>
            <a:r>
              <a:rPr lang="en-US" altLang="zh-CN" sz="3200" b="1" noProof="1" smtClean="0">
                <a:latin typeface="宋体" panose="02010600030101010101" pitchFamily="2" charset="-122"/>
              </a:rPr>
              <a:t>”</a:t>
            </a:r>
            <a:r>
              <a:rPr lang="zh-CN" altLang="en-US" sz="3200" b="1" noProof="1">
                <a:latin typeface="宋体" panose="02010600030101010101" pitchFamily="2" charset="-122"/>
              </a:rPr>
              <a:t>。</a:t>
            </a:r>
            <a:endParaRPr lang="zh-CN" altLang="en-US" sz="3200" b="1" noProof="1">
              <a:latin typeface="宋体" panose="02010600030101010101" pitchFamily="2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 flipV="1">
            <a:off x="2536190" y="2199005"/>
            <a:ext cx="453390" cy="190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 flipV="1">
            <a:off x="2536190" y="3173095"/>
            <a:ext cx="453390" cy="190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3582670" y="4226561"/>
            <a:ext cx="702310" cy="1904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7046595" y="4224656"/>
            <a:ext cx="754380" cy="1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 flipV="1">
            <a:off x="6063615" y="3171191"/>
            <a:ext cx="680085" cy="3809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6063615" y="2105660"/>
            <a:ext cx="453390" cy="190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868865" y="955027"/>
            <a:ext cx="7519988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本单元围绕“自然”这个主题编排了《秋天》《小小的船》《江南》《四季》 4篇课文。这些课文题材丰富，体裁各异，有散文、儿童诗、古诗和儿歌。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让我们一起来复习一下本单元的知识吧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7120" y="1480820"/>
            <a:ext cx="6969760" cy="2414270"/>
          </a:xfrm>
          <a:prstGeom prst="rect">
            <a:avLst/>
          </a:prstGeom>
        </p:spPr>
      </p:pic>
      <p:sp>
        <p:nvSpPr>
          <p:cNvPr id="18" name="对角圆角矩形 17"/>
          <p:cNvSpPr/>
          <p:nvPr/>
        </p:nvSpPr>
        <p:spPr>
          <a:xfrm>
            <a:off x="1008124" y="502444"/>
            <a:ext cx="4878326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200" b="1" noProof="1" smtClean="0">
                <a:latin typeface="宋体" panose="02010600030101010101" pitchFamily="2" charset="-122"/>
              </a:rPr>
              <a:t>二、认一认，连一连。</a:t>
            </a:r>
            <a:endParaRPr lang="zh-CN" altLang="en-US" sz="3200" b="1" noProof="1">
              <a:latin typeface="宋体" panose="0201060003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457575" y="2390140"/>
            <a:ext cx="3801745" cy="93408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136775" y="2421890"/>
            <a:ext cx="3673475" cy="9169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4464685" y="2309495"/>
            <a:ext cx="2649855" cy="9893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3160395" y="2362835"/>
            <a:ext cx="2649855" cy="9893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1965325" y="2362200"/>
            <a:ext cx="2649855" cy="9893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75890" y="1115695"/>
            <a:ext cx="3893185" cy="3317240"/>
          </a:xfrm>
          <a:prstGeom prst="rect">
            <a:avLst/>
          </a:prstGeom>
        </p:spPr>
      </p:pic>
      <p:sp>
        <p:nvSpPr>
          <p:cNvPr id="27" name="对角圆角矩形 26"/>
          <p:cNvSpPr/>
          <p:nvPr/>
        </p:nvSpPr>
        <p:spPr>
          <a:xfrm>
            <a:off x="974724" y="499110"/>
            <a:ext cx="7216775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200" b="1" noProof="1" smtClean="0">
                <a:latin typeface="宋体" panose="02010600030101010101" pitchFamily="2" charset="-122"/>
              </a:rPr>
              <a:t>三、</a:t>
            </a:r>
            <a:r>
              <a:rPr lang="zh-CN" altLang="en-US" sz="3200" b="1" noProof="1">
                <a:latin typeface="宋体" panose="02010600030101010101" pitchFamily="2" charset="-122"/>
              </a:rPr>
              <a:t>看图，把下面的生字和读音连一连。</a:t>
            </a:r>
            <a:endParaRPr lang="zh-CN" altLang="en-US" sz="3200" b="1" noProof="1">
              <a:latin typeface="宋体" panose="02010600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879850" y="1909445"/>
            <a:ext cx="1570990" cy="1127125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3879850" y="3036570"/>
            <a:ext cx="1570990" cy="1127125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3763010" y="2046605"/>
            <a:ext cx="1811020" cy="2045970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543675" y="722710"/>
            <a:ext cx="907256" cy="2113359"/>
            <a:chOff x="5066550" y="3023144"/>
            <a:chExt cx="1209598" cy="2818778"/>
          </a:xfrm>
        </p:grpSpPr>
        <p:pic>
          <p:nvPicPr>
            <p:cNvPr id="43011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12" name="TextBox 23"/>
            <p:cNvSpPr txBox="1"/>
            <p:nvPr/>
          </p:nvSpPr>
          <p:spPr>
            <a:xfrm>
              <a:off x="5066550" y="3023144"/>
              <a:ext cx="969901" cy="1229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片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317213">
            <a:off x="5248275" y="723900"/>
            <a:ext cx="1022747" cy="1719263"/>
            <a:chOff x="6372200" y="931431"/>
            <a:chExt cx="1363110" cy="2291116"/>
          </a:xfrm>
        </p:grpSpPr>
        <p:pic>
          <p:nvPicPr>
            <p:cNvPr id="43014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15" name="TextBox 23"/>
            <p:cNvSpPr txBox="1"/>
            <p:nvPr/>
          </p:nvSpPr>
          <p:spPr>
            <a:xfrm rot="399044">
              <a:off x="6451543" y="931431"/>
              <a:ext cx="1228227" cy="12286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叶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-333416">
            <a:off x="4257675" y="697706"/>
            <a:ext cx="844154" cy="1889522"/>
            <a:chOff x="4881262" y="885489"/>
            <a:chExt cx="1125802" cy="2519289"/>
          </a:xfrm>
        </p:grpSpPr>
        <p:pic>
          <p:nvPicPr>
            <p:cNvPr id="43017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18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树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978819" y="734616"/>
            <a:ext cx="922735" cy="2018109"/>
            <a:chOff x="2454303" y="933019"/>
            <a:chExt cx="1229528" cy="2690290"/>
          </a:xfrm>
        </p:grpSpPr>
        <p:pic>
          <p:nvPicPr>
            <p:cNvPr id="43020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21" name="TextBox 23"/>
            <p:cNvSpPr txBox="1"/>
            <p:nvPr/>
          </p:nvSpPr>
          <p:spPr>
            <a:xfrm>
              <a:off x="2454303" y="933019"/>
              <a:ext cx="1227942" cy="12291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秋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3114675" y="640556"/>
            <a:ext cx="920354" cy="1668066"/>
            <a:chOff x="3944123" y="985067"/>
            <a:chExt cx="1227942" cy="2222814"/>
          </a:xfrm>
        </p:grpSpPr>
        <p:pic>
          <p:nvPicPr>
            <p:cNvPr id="43023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24" name="TextBox 23"/>
            <p:cNvSpPr txBox="1"/>
            <p:nvPr/>
          </p:nvSpPr>
          <p:spPr>
            <a:xfrm>
              <a:off x="3944123" y="985067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气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6"/>
          <p:cNvGrpSpPr/>
          <p:nvPr/>
        </p:nvGrpSpPr>
        <p:grpSpPr>
          <a:xfrm rot="-333416">
            <a:off x="3762375" y="2301479"/>
            <a:ext cx="844154" cy="1889522"/>
            <a:chOff x="4881262" y="885489"/>
            <a:chExt cx="1125802" cy="2519289"/>
          </a:xfrm>
        </p:grpSpPr>
        <p:pic>
          <p:nvPicPr>
            <p:cNvPr id="43026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27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个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8"/>
          <p:cNvGrpSpPr/>
          <p:nvPr/>
        </p:nvGrpSpPr>
        <p:grpSpPr>
          <a:xfrm rot="466839">
            <a:off x="1439466" y="2193131"/>
            <a:ext cx="922734" cy="2018110"/>
            <a:chOff x="2454303" y="933019"/>
            <a:chExt cx="1229528" cy="2690290"/>
          </a:xfrm>
        </p:grpSpPr>
        <p:pic>
          <p:nvPicPr>
            <p:cNvPr id="43029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30" name="TextBox 23"/>
            <p:cNvSpPr txBox="1"/>
            <p:nvPr/>
          </p:nvSpPr>
          <p:spPr>
            <a:xfrm>
              <a:off x="2454303" y="933019"/>
              <a:ext cx="1227942" cy="122912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飞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9"/>
          <p:cNvGrpSpPr/>
          <p:nvPr/>
        </p:nvGrpSpPr>
        <p:grpSpPr>
          <a:xfrm rot="349235">
            <a:off x="2627710" y="2247900"/>
            <a:ext cx="921544" cy="1668066"/>
            <a:chOff x="3944127" y="985067"/>
            <a:chExt cx="1227942" cy="2222814"/>
          </a:xfrm>
        </p:grpSpPr>
        <p:pic>
          <p:nvPicPr>
            <p:cNvPr id="43032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33" name="TextBox 23"/>
            <p:cNvSpPr txBox="1"/>
            <p:nvPr/>
          </p:nvSpPr>
          <p:spPr>
            <a:xfrm>
              <a:off x="3944127" y="985067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会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6"/>
          <p:cNvGrpSpPr/>
          <p:nvPr/>
        </p:nvGrpSpPr>
        <p:grpSpPr>
          <a:xfrm rot="-333416">
            <a:off x="3545681" y="3651647"/>
            <a:ext cx="844154" cy="1889522"/>
            <a:chOff x="4881262" y="885489"/>
            <a:chExt cx="1125802" cy="2519289"/>
          </a:xfrm>
        </p:grpSpPr>
        <p:pic>
          <p:nvPicPr>
            <p:cNvPr id="43041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42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两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8"/>
          <p:cNvGrpSpPr/>
          <p:nvPr/>
        </p:nvGrpSpPr>
        <p:grpSpPr>
          <a:xfrm rot="466839">
            <a:off x="1385888" y="3651647"/>
            <a:ext cx="922735" cy="2018109"/>
            <a:chOff x="2454303" y="933019"/>
            <a:chExt cx="1229528" cy="2690290"/>
          </a:xfrm>
        </p:grpSpPr>
        <p:pic>
          <p:nvPicPr>
            <p:cNvPr id="43044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45" name="TextBox 23"/>
            <p:cNvSpPr txBox="1"/>
            <p:nvPr/>
          </p:nvSpPr>
          <p:spPr>
            <a:xfrm>
              <a:off x="2454303" y="933019"/>
              <a:ext cx="1227942" cy="12291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9"/>
          <p:cNvGrpSpPr/>
          <p:nvPr/>
        </p:nvGrpSpPr>
        <p:grpSpPr>
          <a:xfrm rot="349235">
            <a:off x="2412206" y="3651647"/>
            <a:ext cx="920354" cy="1668065"/>
            <a:chOff x="3944124" y="985067"/>
            <a:chExt cx="1227942" cy="2222814"/>
          </a:xfrm>
        </p:grpSpPr>
        <p:pic>
          <p:nvPicPr>
            <p:cNvPr id="43047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48" name="TextBox 23"/>
            <p:cNvSpPr txBox="1"/>
            <p:nvPr/>
          </p:nvSpPr>
          <p:spPr>
            <a:xfrm>
              <a:off x="3944124" y="985067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船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6"/>
          <p:cNvGrpSpPr/>
          <p:nvPr/>
        </p:nvGrpSpPr>
        <p:grpSpPr>
          <a:xfrm rot="-333416">
            <a:off x="6948488" y="2139554"/>
            <a:ext cx="844154" cy="1889522"/>
            <a:chOff x="4881262" y="885489"/>
            <a:chExt cx="1125802" cy="2519289"/>
          </a:xfrm>
        </p:grpSpPr>
        <p:pic>
          <p:nvPicPr>
            <p:cNvPr id="43050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51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星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8"/>
          <p:cNvGrpSpPr/>
          <p:nvPr/>
        </p:nvGrpSpPr>
        <p:grpSpPr>
          <a:xfrm rot="466839">
            <a:off x="4787504" y="2247900"/>
            <a:ext cx="922734" cy="2018110"/>
            <a:chOff x="2454303" y="933018"/>
            <a:chExt cx="1229528" cy="2690291"/>
          </a:xfrm>
        </p:grpSpPr>
        <p:pic>
          <p:nvPicPr>
            <p:cNvPr id="43053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54" name="TextBox 23"/>
            <p:cNvSpPr txBox="1"/>
            <p:nvPr/>
          </p:nvSpPr>
          <p:spPr>
            <a:xfrm>
              <a:off x="2454303" y="933018"/>
              <a:ext cx="1227942" cy="12291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见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组合 9"/>
          <p:cNvGrpSpPr/>
          <p:nvPr/>
        </p:nvGrpSpPr>
        <p:grpSpPr>
          <a:xfrm rot="349235">
            <a:off x="5813822" y="2193131"/>
            <a:ext cx="1046559" cy="1774031"/>
            <a:chOff x="3945905" y="1033755"/>
            <a:chExt cx="1227942" cy="2174126"/>
          </a:xfrm>
        </p:grpSpPr>
        <p:pic>
          <p:nvPicPr>
            <p:cNvPr id="43056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57" name="TextBox 23"/>
            <p:cNvSpPr txBox="1"/>
            <p:nvPr/>
          </p:nvSpPr>
          <p:spPr>
            <a:xfrm>
              <a:off x="3945905" y="1033755"/>
              <a:ext cx="1227942" cy="112996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闪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8" name="对角圆角矩形 17"/>
          <p:cNvSpPr/>
          <p:nvPr/>
        </p:nvSpPr>
        <p:spPr>
          <a:xfrm>
            <a:off x="217170" y="182245"/>
            <a:ext cx="504190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2700" b="1" noProof="1" smtClean="0">
                <a:solidFill>
                  <a:schemeClr val="tx1"/>
                </a:solidFill>
                <a:latin typeface="宋体" panose="02010600030101010101" pitchFamily="2" charset="-122"/>
              </a:rPr>
              <a:t>四、</a:t>
            </a:r>
            <a:r>
              <a:rPr lang="zh-CN" altLang="en-US" sz="2700" b="1" dirty="0">
                <a:solidFill>
                  <a:schemeClr val="tx1"/>
                </a:solidFill>
                <a:latin typeface="宋体" panose="02010600030101010101" pitchFamily="2" charset="-122"/>
                <a:sym typeface="+mn-ea"/>
              </a:rPr>
              <a:t>追气球，读一读</a:t>
            </a:r>
            <a:r>
              <a:rPr lang="zh-CN" altLang="en-US" sz="2700" b="1" noProof="1">
                <a:solidFill>
                  <a:schemeClr val="tx1"/>
                </a:solidFill>
                <a:latin typeface="宋体" panose="02010600030101010101" pitchFamily="2" charset="-122"/>
              </a:rPr>
              <a:t>。</a:t>
            </a:r>
            <a:endParaRPr lang="zh-CN" altLang="en-US" sz="2700" b="1" noProof="1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grpSp>
        <p:nvGrpSpPr>
          <p:cNvPr id="6" name="组合 10"/>
          <p:cNvGrpSpPr/>
          <p:nvPr/>
        </p:nvGrpSpPr>
        <p:grpSpPr>
          <a:xfrm rot="317213">
            <a:off x="4625579" y="3759994"/>
            <a:ext cx="1022747" cy="1719263"/>
            <a:chOff x="6372200" y="931431"/>
            <a:chExt cx="1363110" cy="2291116"/>
          </a:xfrm>
        </p:grpSpPr>
        <p:pic>
          <p:nvPicPr>
            <p:cNvPr id="43038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39" name="TextBox 23"/>
            <p:cNvSpPr txBox="1"/>
            <p:nvPr/>
          </p:nvSpPr>
          <p:spPr>
            <a:xfrm rot="399044">
              <a:off x="6451543" y="931431"/>
              <a:ext cx="1228227" cy="12286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在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11"/>
          <p:cNvGrpSpPr/>
          <p:nvPr/>
        </p:nvGrpSpPr>
        <p:grpSpPr>
          <a:xfrm>
            <a:off x="5868591" y="3651647"/>
            <a:ext cx="907256" cy="2113359"/>
            <a:chOff x="5066550" y="3023144"/>
            <a:chExt cx="1209598" cy="2818778"/>
          </a:xfrm>
        </p:grpSpPr>
        <p:pic>
          <p:nvPicPr>
            <p:cNvPr id="43035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36" name="TextBox 23"/>
            <p:cNvSpPr txBox="1"/>
            <p:nvPr/>
          </p:nvSpPr>
          <p:spPr>
            <a:xfrm>
              <a:off x="5066550" y="3023144"/>
              <a:ext cx="969901" cy="1229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看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6893719" y="663179"/>
            <a:ext cx="907256" cy="2113359"/>
            <a:chOff x="5066550" y="3023144"/>
            <a:chExt cx="1209598" cy="2818778"/>
          </a:xfrm>
        </p:grpSpPr>
        <p:pic>
          <p:nvPicPr>
            <p:cNvPr id="44034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35" name="TextBox 23"/>
            <p:cNvSpPr txBox="1"/>
            <p:nvPr/>
          </p:nvSpPr>
          <p:spPr>
            <a:xfrm>
              <a:off x="5066550" y="3023144"/>
              <a:ext cx="970193" cy="1229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北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317213">
            <a:off x="5793581" y="679847"/>
            <a:ext cx="1022747" cy="1715690"/>
            <a:chOff x="6372200" y="934605"/>
            <a:chExt cx="1363110" cy="2287942"/>
          </a:xfrm>
        </p:grpSpPr>
        <p:pic>
          <p:nvPicPr>
            <p:cNvPr id="44037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38" name="TextBox 23"/>
            <p:cNvSpPr txBox="1"/>
            <p:nvPr/>
          </p:nvSpPr>
          <p:spPr>
            <a:xfrm rot="399044">
              <a:off x="6451239" y="934605"/>
              <a:ext cx="1227942" cy="122955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鱼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-333416">
            <a:off x="3752850" y="656035"/>
            <a:ext cx="845344" cy="1888331"/>
            <a:chOff x="4881262" y="887076"/>
            <a:chExt cx="1125802" cy="2517702"/>
          </a:xfrm>
        </p:grpSpPr>
        <p:pic>
          <p:nvPicPr>
            <p:cNvPr id="44040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41" name="TextBox 23"/>
            <p:cNvSpPr txBox="1"/>
            <p:nvPr/>
          </p:nvSpPr>
          <p:spPr>
            <a:xfrm>
              <a:off x="4941642" y="887076"/>
              <a:ext cx="976793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采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rot="466839">
            <a:off x="1596629" y="632222"/>
            <a:ext cx="921544" cy="2016919"/>
            <a:chOff x="2455889" y="934606"/>
            <a:chExt cx="1227942" cy="2688703"/>
          </a:xfrm>
        </p:grpSpPr>
        <p:pic>
          <p:nvPicPr>
            <p:cNvPr id="44043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44" name="TextBox 23"/>
            <p:cNvSpPr txBox="1"/>
            <p:nvPr/>
          </p:nvSpPr>
          <p:spPr>
            <a:xfrm>
              <a:off x="2455889" y="934606"/>
              <a:ext cx="1227942" cy="122912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江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349235">
            <a:off x="2655094" y="623888"/>
            <a:ext cx="1002506" cy="1666875"/>
            <a:chOff x="3947301" y="986654"/>
            <a:chExt cx="1227942" cy="2221227"/>
          </a:xfrm>
        </p:grpSpPr>
        <p:pic>
          <p:nvPicPr>
            <p:cNvPr id="44046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47" name="TextBox 23"/>
            <p:cNvSpPr txBox="1"/>
            <p:nvPr/>
          </p:nvSpPr>
          <p:spPr>
            <a:xfrm>
              <a:off x="3947301" y="986654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南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rot="349235">
            <a:off x="4677966" y="703660"/>
            <a:ext cx="1008459" cy="1829990"/>
            <a:chOff x="3947302" y="1058320"/>
            <a:chExt cx="1227942" cy="2149561"/>
          </a:xfrm>
        </p:grpSpPr>
        <p:pic>
          <p:nvPicPr>
            <p:cNvPr id="44049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50" name="TextBox 23"/>
            <p:cNvSpPr txBox="1"/>
            <p:nvPr/>
          </p:nvSpPr>
          <p:spPr>
            <a:xfrm>
              <a:off x="3947302" y="1058320"/>
              <a:ext cx="1227942" cy="108303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莲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11"/>
          <p:cNvGrpSpPr/>
          <p:nvPr/>
        </p:nvGrpSpPr>
        <p:grpSpPr>
          <a:xfrm>
            <a:off x="6305550" y="1909763"/>
            <a:ext cx="907256" cy="2113360"/>
            <a:chOff x="5066550" y="3023144"/>
            <a:chExt cx="1209598" cy="2818778"/>
          </a:xfrm>
        </p:grpSpPr>
        <p:pic>
          <p:nvPicPr>
            <p:cNvPr id="44052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53" name="TextBox 23"/>
            <p:cNvSpPr txBox="1"/>
            <p:nvPr/>
          </p:nvSpPr>
          <p:spPr>
            <a:xfrm>
              <a:off x="5066550" y="3023144"/>
              <a:ext cx="969901" cy="1229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蛙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" name="组合 10"/>
          <p:cNvGrpSpPr/>
          <p:nvPr/>
        </p:nvGrpSpPr>
        <p:grpSpPr>
          <a:xfrm rot="317213">
            <a:off x="5030391" y="1925241"/>
            <a:ext cx="1022747" cy="1719263"/>
            <a:chOff x="6372200" y="931431"/>
            <a:chExt cx="1363110" cy="2291116"/>
          </a:xfrm>
        </p:grpSpPr>
        <p:pic>
          <p:nvPicPr>
            <p:cNvPr id="44055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56" name="TextBox 23"/>
            <p:cNvSpPr txBox="1"/>
            <p:nvPr/>
          </p:nvSpPr>
          <p:spPr>
            <a:xfrm rot="399044">
              <a:off x="6451543" y="931431"/>
              <a:ext cx="1228227" cy="12286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青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6"/>
          <p:cNvGrpSpPr/>
          <p:nvPr/>
        </p:nvGrpSpPr>
        <p:grpSpPr>
          <a:xfrm rot="-333416">
            <a:off x="4019550" y="1884760"/>
            <a:ext cx="844154" cy="1889522"/>
            <a:chOff x="4881262" y="885489"/>
            <a:chExt cx="1125802" cy="2519289"/>
          </a:xfrm>
        </p:grpSpPr>
        <p:pic>
          <p:nvPicPr>
            <p:cNvPr id="44058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59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春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8"/>
          <p:cNvGrpSpPr/>
          <p:nvPr/>
        </p:nvGrpSpPr>
        <p:grpSpPr>
          <a:xfrm rot="466839">
            <a:off x="1740694" y="1921669"/>
            <a:ext cx="922735" cy="2018110"/>
            <a:chOff x="2454303" y="933019"/>
            <a:chExt cx="1229528" cy="2690290"/>
          </a:xfrm>
        </p:grpSpPr>
        <p:pic>
          <p:nvPicPr>
            <p:cNvPr id="44061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62" name="TextBox 23"/>
            <p:cNvSpPr txBox="1"/>
            <p:nvPr/>
          </p:nvSpPr>
          <p:spPr>
            <a:xfrm>
              <a:off x="2454303" y="933019"/>
              <a:ext cx="1227942" cy="122912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尖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9"/>
          <p:cNvGrpSpPr/>
          <p:nvPr/>
        </p:nvGrpSpPr>
        <p:grpSpPr>
          <a:xfrm rot="349235">
            <a:off x="2876550" y="1827610"/>
            <a:ext cx="920354" cy="1668065"/>
            <a:chOff x="3944124" y="985067"/>
            <a:chExt cx="1227942" cy="2222814"/>
          </a:xfrm>
        </p:grpSpPr>
        <p:pic>
          <p:nvPicPr>
            <p:cNvPr id="44064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65" name="TextBox 23"/>
            <p:cNvSpPr txBox="1"/>
            <p:nvPr/>
          </p:nvSpPr>
          <p:spPr>
            <a:xfrm>
              <a:off x="3944124" y="985067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说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11"/>
          <p:cNvGrpSpPr/>
          <p:nvPr/>
        </p:nvGrpSpPr>
        <p:grpSpPr>
          <a:xfrm>
            <a:off x="6218635" y="3139679"/>
            <a:ext cx="907256" cy="2113359"/>
            <a:chOff x="5066550" y="3023144"/>
            <a:chExt cx="1209598" cy="2818778"/>
          </a:xfrm>
        </p:grpSpPr>
        <p:pic>
          <p:nvPicPr>
            <p:cNvPr id="44067" name="Picture 1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095048" y="3222547"/>
              <a:ext cx="1181100" cy="261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68" name="TextBox 23"/>
            <p:cNvSpPr txBox="1"/>
            <p:nvPr/>
          </p:nvSpPr>
          <p:spPr>
            <a:xfrm>
              <a:off x="5066550" y="3023144"/>
              <a:ext cx="969901" cy="12297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冬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0"/>
          <p:cNvGrpSpPr/>
          <p:nvPr/>
        </p:nvGrpSpPr>
        <p:grpSpPr>
          <a:xfrm rot="317213">
            <a:off x="4943475" y="3155156"/>
            <a:ext cx="1022747" cy="1719263"/>
            <a:chOff x="6372200" y="931431"/>
            <a:chExt cx="1363110" cy="2291116"/>
          </a:xfrm>
        </p:grpSpPr>
        <p:pic>
          <p:nvPicPr>
            <p:cNvPr id="44070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2200" y="986654"/>
              <a:ext cx="1363110" cy="223589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71" name="TextBox 23"/>
            <p:cNvSpPr txBox="1"/>
            <p:nvPr/>
          </p:nvSpPr>
          <p:spPr>
            <a:xfrm rot="399044">
              <a:off x="6451543" y="931431"/>
              <a:ext cx="1228227" cy="122869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就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6"/>
          <p:cNvGrpSpPr/>
          <p:nvPr/>
        </p:nvGrpSpPr>
        <p:grpSpPr>
          <a:xfrm rot="-333416">
            <a:off x="3932635" y="3114675"/>
            <a:ext cx="844153" cy="1889522"/>
            <a:chOff x="4881262" y="885489"/>
            <a:chExt cx="1125802" cy="2519289"/>
          </a:xfrm>
        </p:grpSpPr>
        <p:pic>
          <p:nvPicPr>
            <p:cNvPr id="44073" name="Picture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81262" y="887076"/>
              <a:ext cx="1125802" cy="251770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74" name="TextBox 23"/>
            <p:cNvSpPr txBox="1"/>
            <p:nvPr/>
          </p:nvSpPr>
          <p:spPr>
            <a:xfrm>
              <a:off x="4940013" y="885489"/>
              <a:ext cx="976542" cy="122932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地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8"/>
          <p:cNvGrpSpPr/>
          <p:nvPr/>
        </p:nvGrpSpPr>
        <p:grpSpPr>
          <a:xfrm rot="466839">
            <a:off x="1653779" y="3151585"/>
            <a:ext cx="922734" cy="2018109"/>
            <a:chOff x="2454303" y="933019"/>
            <a:chExt cx="1229528" cy="2690290"/>
          </a:xfrm>
        </p:grpSpPr>
        <p:pic>
          <p:nvPicPr>
            <p:cNvPr id="44076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6748" y="934606"/>
              <a:ext cx="1147083" cy="268870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77" name="TextBox 23"/>
            <p:cNvSpPr txBox="1"/>
            <p:nvPr/>
          </p:nvSpPr>
          <p:spPr>
            <a:xfrm>
              <a:off x="2454303" y="933019"/>
              <a:ext cx="1227942" cy="12291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夏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6" name="组合 9"/>
          <p:cNvGrpSpPr/>
          <p:nvPr/>
        </p:nvGrpSpPr>
        <p:grpSpPr>
          <a:xfrm rot="349235">
            <a:off x="2789635" y="3057525"/>
            <a:ext cx="920353" cy="1668066"/>
            <a:chOff x="3944125" y="985067"/>
            <a:chExt cx="1227942" cy="2222814"/>
          </a:xfrm>
        </p:grpSpPr>
        <p:pic>
          <p:nvPicPr>
            <p:cNvPr id="44079" name="Picture 9" descr="E:\王景然\崭新每一天\一头耕牛，每天更新\18春季项目\调研意见\吃水不忘挖井人\图片1_副本.png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02224" y="1061989"/>
              <a:ext cx="939552" cy="21458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4080" name="TextBox 23"/>
            <p:cNvSpPr txBox="1"/>
            <p:nvPr/>
          </p:nvSpPr>
          <p:spPr>
            <a:xfrm>
              <a:off x="3944125" y="985067"/>
              <a:ext cx="1227942" cy="1228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弯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29460" y="1201420"/>
            <a:ext cx="4693285" cy="154178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9460" y="2743200"/>
            <a:ext cx="5352415" cy="965200"/>
          </a:xfrm>
          <a:prstGeom prst="rect">
            <a:avLst/>
          </a:prstGeom>
        </p:spPr>
      </p:pic>
      <p:sp>
        <p:nvSpPr>
          <p:cNvPr id="27" name="对角圆角矩形 26"/>
          <p:cNvSpPr/>
          <p:nvPr/>
        </p:nvSpPr>
        <p:spPr>
          <a:xfrm>
            <a:off x="643255" y="396875"/>
            <a:ext cx="504190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五、</a:t>
            </a:r>
            <a:r>
              <a:rPr lang="zh-CN" altLang="en-US" sz="3600" b="1" noProof="1">
                <a:latin typeface="宋体" panose="02010600030101010101" pitchFamily="2" charset="-122"/>
              </a:rPr>
              <a:t>看看拼音写笔画。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08120" y="1297940"/>
            <a:ext cx="527685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>
                <a:solidFill>
                  <a:schemeClr val="accent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乚</a:t>
            </a:r>
            <a:endParaRPr lang="zh-CN" altLang="en-US" sz="2700" b="1" noProof="1">
              <a:solidFill>
                <a:schemeClr val="accent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1" name="图片 10" descr="未命名_副本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4226" t="12623" r="24093" b="20760"/>
          <a:stretch>
            <a:fillRect/>
          </a:stretch>
        </p:blipFill>
        <p:spPr>
          <a:xfrm>
            <a:off x="6123305" y="1308735"/>
            <a:ext cx="361315" cy="484505"/>
          </a:xfrm>
          <a:prstGeom prst="rect">
            <a:avLst/>
          </a:prstGeom>
        </p:spPr>
      </p:pic>
      <p:pic>
        <p:nvPicPr>
          <p:cNvPr id="12" name="图片 11" descr="未命名_副本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25190" y="2254250"/>
            <a:ext cx="640715" cy="413385"/>
          </a:xfrm>
          <a:prstGeom prst="rect">
            <a:avLst/>
          </a:prstGeom>
        </p:spPr>
      </p:pic>
      <p:pic>
        <p:nvPicPr>
          <p:cNvPr id="14" name="图片 13" descr="未命名_副本_副本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68700" y="2988945"/>
            <a:ext cx="353695" cy="473710"/>
          </a:xfrm>
          <a:prstGeom prst="rect">
            <a:avLst/>
          </a:prstGeom>
        </p:spPr>
      </p:pic>
      <p:pic>
        <p:nvPicPr>
          <p:cNvPr id="4" name="图片 3" descr="未命名_副本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69710" y="2988945"/>
            <a:ext cx="301625" cy="24257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605" y="2114166"/>
            <a:ext cx="829168" cy="553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26627" descr="shenghuoyongpinsan2_0389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8192" y="2714625"/>
            <a:ext cx="1782366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9" name="图片 26628" descr="shenghuoyongpinsan2_0389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500" y="2661047"/>
            <a:ext cx="1782366" cy="1762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0" name="图片 26629" descr="shenghuoyongpinsan2_0389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4285" y="2714625"/>
            <a:ext cx="1782365" cy="176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对角圆角矩形 26"/>
          <p:cNvSpPr/>
          <p:nvPr/>
        </p:nvSpPr>
        <p:spPr>
          <a:xfrm>
            <a:off x="938213" y="505421"/>
            <a:ext cx="484465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六、</a:t>
            </a:r>
            <a:r>
              <a:rPr lang="zh-CN" altLang="en-US" sz="3600" b="1" noProof="1">
                <a:latin typeface="宋体" panose="02010600030101010101" pitchFamily="2" charset="-122"/>
              </a:rPr>
              <a:t>送生字宝宝回家。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34822" name="文本框 26631"/>
          <p:cNvSpPr txBox="1"/>
          <p:nvPr/>
        </p:nvSpPr>
        <p:spPr>
          <a:xfrm>
            <a:off x="2308027" y="2582466"/>
            <a:ext cx="90297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二画</a:t>
            </a:r>
            <a:endParaRPr lang="zh-CN" alt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3" name="文本框 26632"/>
          <p:cNvSpPr txBox="1"/>
          <p:nvPr/>
        </p:nvSpPr>
        <p:spPr>
          <a:xfrm>
            <a:off x="4507707" y="2582465"/>
            <a:ext cx="90297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三画</a:t>
            </a:r>
            <a:endParaRPr lang="zh-CN" alt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4" name="文本框 26633"/>
          <p:cNvSpPr txBox="1"/>
          <p:nvPr/>
        </p:nvSpPr>
        <p:spPr>
          <a:xfrm>
            <a:off x="6617493" y="2582465"/>
            <a:ext cx="902970" cy="53022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四画</a:t>
            </a:r>
            <a:endParaRPr lang="zh-CN" alt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5" name="文本框 26634"/>
          <p:cNvSpPr txBox="1"/>
          <p:nvPr/>
        </p:nvSpPr>
        <p:spPr>
          <a:xfrm>
            <a:off x="2219325" y="1373981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了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6" name="文本框 26635"/>
          <p:cNvSpPr txBox="1"/>
          <p:nvPr/>
        </p:nvSpPr>
        <p:spPr>
          <a:xfrm>
            <a:off x="2920603" y="1362075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天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7" name="文本框 26636"/>
          <p:cNvSpPr txBox="1"/>
          <p:nvPr/>
        </p:nvSpPr>
        <p:spPr>
          <a:xfrm>
            <a:off x="3676650" y="1373981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大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38" name="文本框 26637"/>
          <p:cNvSpPr txBox="1"/>
          <p:nvPr/>
        </p:nvSpPr>
        <p:spPr>
          <a:xfrm>
            <a:off x="4379119" y="1373981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儿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0" name="文本框 26639"/>
          <p:cNvSpPr txBox="1"/>
          <p:nvPr/>
        </p:nvSpPr>
        <p:spPr>
          <a:xfrm>
            <a:off x="5620941" y="1373981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女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1" name="文本框 26640"/>
          <p:cNvSpPr txBox="1"/>
          <p:nvPr/>
        </p:nvSpPr>
        <p:spPr>
          <a:xfrm>
            <a:off x="6323409" y="1321594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开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2" name="文本框 26641"/>
          <p:cNvSpPr txBox="1"/>
          <p:nvPr/>
        </p:nvSpPr>
        <p:spPr>
          <a:xfrm>
            <a:off x="6971109" y="1316831"/>
            <a:ext cx="519113" cy="69913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人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3" name="文本框 26642"/>
          <p:cNvSpPr txBox="1"/>
          <p:nvPr/>
        </p:nvSpPr>
        <p:spPr>
          <a:xfrm>
            <a:off x="7620000" y="1316831"/>
            <a:ext cx="66040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子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30105E-6 L 0.06771 0.4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" y="2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7.95805E-7 L 0.39618 0.4740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809" y="236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31832E-8 L 0.04688 0.4188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20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72116E-6 L -0.11041 0.4605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6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21" y="230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93523E-7 L 0.06181 0.4120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206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29981E-6 L -0.50452 0.452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26" y="226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79457E-6 L -0.32881 0.3565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41" y="17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31832E-8 L -0.2526 0.3732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39" y="186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5" grpId="0"/>
      <p:bldP spid="26636" grpId="0"/>
      <p:bldP spid="26637" grpId="0"/>
      <p:bldP spid="26638" grpId="0"/>
      <p:bldP spid="26641" grpId="0"/>
      <p:bldP spid="26642" grpId="0"/>
      <p:bldP spid="2664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450520" y="277380"/>
            <a:ext cx="4545965" cy="432435"/>
          </a:xfrm>
          <a:prstGeom prst="round2DiagRect">
            <a:avLst/>
          </a:prstGeom>
          <a:noFill/>
          <a:ln w="12700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ctr" fontAlgn="base"/>
            <a:r>
              <a:rPr lang="zh-CN" altLang="en-US" sz="3600" b="1" strike="noStrike" noProof="1">
                <a:solidFill>
                  <a:schemeClr val="tx1"/>
                </a:solidFill>
                <a:latin typeface="宋体" panose="02010600030101010101" pitchFamily="2" charset="-122"/>
              </a:rPr>
              <a:t>七、碰一碰，读一读</a:t>
            </a:r>
            <a:endParaRPr lang="zh-CN" altLang="en-US" sz="3600" b="1" strike="noStrike" noProof="1">
              <a:solidFill>
                <a:schemeClr val="tx1"/>
              </a:solidFill>
              <a:latin typeface="宋体" panose="02010600030101010101" pitchFamily="2" charset="-122"/>
            </a:endParaRPr>
          </a:p>
        </p:txBody>
      </p:sp>
      <p:grpSp>
        <p:nvGrpSpPr>
          <p:cNvPr id="46082" name="Group 8"/>
          <p:cNvGrpSpPr/>
          <p:nvPr/>
        </p:nvGrpSpPr>
        <p:grpSpPr>
          <a:xfrm>
            <a:off x="1509132" y="897731"/>
            <a:ext cx="1160860" cy="1082279"/>
            <a:chOff x="0" y="0"/>
            <a:chExt cx="1111" cy="1111"/>
          </a:xfrm>
        </p:grpSpPr>
        <p:pic>
          <p:nvPicPr>
            <p:cNvPr id="46083" name="Picture 9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84" name="Rectangle 10"/>
            <p:cNvSpPr/>
            <p:nvPr/>
          </p:nvSpPr>
          <p:spPr>
            <a:xfrm>
              <a:off x="341" y="479"/>
              <a:ext cx="491" cy="56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Arial" panose="020B0604020202020204" pitchFamily="34" charset="0"/>
                  <a:ea typeface="楷体" panose="02010609060101010101" pitchFamily="49" charset="-122"/>
                </a:rPr>
                <a:t>子</a:t>
              </a:r>
              <a:endParaRPr lang="zh-CN" altLang="en-US" sz="3000" b="1" dirty="0">
                <a:latin typeface="Arial" panose="020B0604020202020204" pitchFamily="34" charset="0"/>
                <a:ea typeface="楷体" panose="02010609060101010101" pitchFamily="49" charset="-122"/>
              </a:endParaRPr>
            </a:p>
          </p:txBody>
        </p:sp>
      </p:grpSp>
      <p:grpSp>
        <p:nvGrpSpPr>
          <p:cNvPr id="96267" name="Group 11"/>
          <p:cNvGrpSpPr/>
          <p:nvPr/>
        </p:nvGrpSpPr>
        <p:grpSpPr>
          <a:xfrm>
            <a:off x="3059906" y="897731"/>
            <a:ext cx="1079897" cy="1133475"/>
            <a:chOff x="0" y="0"/>
            <a:chExt cx="1111" cy="1111"/>
          </a:xfrm>
        </p:grpSpPr>
        <p:pic>
          <p:nvPicPr>
            <p:cNvPr id="46086" name="Picture 12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87" name="Rectangle 13"/>
            <p:cNvSpPr/>
            <p:nvPr/>
          </p:nvSpPr>
          <p:spPr>
            <a:xfrm>
              <a:off x="341" y="478"/>
              <a:ext cx="582" cy="54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女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46088" name="Group 14"/>
          <p:cNvGrpSpPr/>
          <p:nvPr/>
        </p:nvGrpSpPr>
        <p:grpSpPr>
          <a:xfrm>
            <a:off x="4674479" y="767705"/>
            <a:ext cx="1079897" cy="1110854"/>
            <a:chOff x="0" y="0"/>
            <a:chExt cx="1111" cy="1111"/>
          </a:xfrm>
        </p:grpSpPr>
        <p:pic>
          <p:nvPicPr>
            <p:cNvPr id="46089" name="Picture 15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90" name="Rectangle 16"/>
            <p:cNvSpPr/>
            <p:nvPr/>
          </p:nvSpPr>
          <p:spPr>
            <a:xfrm>
              <a:off x="341" y="478"/>
              <a:ext cx="582" cy="55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大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46091" name="Group 17"/>
          <p:cNvGrpSpPr/>
          <p:nvPr/>
        </p:nvGrpSpPr>
        <p:grpSpPr>
          <a:xfrm>
            <a:off x="1529373" y="1815704"/>
            <a:ext cx="1120378" cy="1057275"/>
            <a:chOff x="0" y="0"/>
            <a:chExt cx="1111" cy="1111"/>
          </a:xfrm>
        </p:grpSpPr>
        <p:pic>
          <p:nvPicPr>
            <p:cNvPr id="46092" name="Picture 18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93" name="Rectangle 19"/>
            <p:cNvSpPr/>
            <p:nvPr/>
          </p:nvSpPr>
          <p:spPr>
            <a:xfrm>
              <a:off x="341" y="478"/>
              <a:ext cx="491" cy="58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里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46094" name="Group 20"/>
          <p:cNvGrpSpPr/>
          <p:nvPr/>
        </p:nvGrpSpPr>
        <p:grpSpPr>
          <a:xfrm>
            <a:off x="1509133" y="2733675"/>
            <a:ext cx="1160859" cy="1013222"/>
            <a:chOff x="0" y="0"/>
            <a:chExt cx="1111" cy="1111"/>
          </a:xfrm>
        </p:grpSpPr>
        <p:pic>
          <p:nvPicPr>
            <p:cNvPr id="46095" name="Picture 21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96" name="Rectangle 22"/>
            <p:cNvSpPr/>
            <p:nvPr/>
          </p:nvSpPr>
          <p:spPr>
            <a:xfrm>
              <a:off x="341" y="476"/>
              <a:ext cx="541" cy="6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江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46097" name="Group 23"/>
          <p:cNvGrpSpPr/>
          <p:nvPr/>
        </p:nvGrpSpPr>
        <p:grpSpPr>
          <a:xfrm>
            <a:off x="4674479" y="1772758"/>
            <a:ext cx="1079897" cy="1100138"/>
            <a:chOff x="0" y="0"/>
            <a:chExt cx="1111" cy="1111"/>
          </a:xfrm>
        </p:grpSpPr>
        <p:pic>
          <p:nvPicPr>
            <p:cNvPr id="46098" name="Picture 24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99" name="Rectangle 25"/>
            <p:cNvSpPr/>
            <p:nvPr/>
          </p:nvSpPr>
          <p:spPr>
            <a:xfrm>
              <a:off x="341" y="267"/>
              <a:ext cx="497" cy="55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黑体" panose="02010609060101010101" pitchFamily="49" charset="-122"/>
                  <a:ea typeface="楷体" panose="02010609060101010101" pitchFamily="49" charset="-122"/>
                </a:rPr>
                <a:t>树</a:t>
              </a:r>
              <a:endParaRPr lang="zh-CN" altLang="en-US" sz="3000" b="1" dirty="0">
                <a:latin typeface="黑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6100" name="Group 26"/>
          <p:cNvGrpSpPr/>
          <p:nvPr/>
        </p:nvGrpSpPr>
        <p:grpSpPr>
          <a:xfrm>
            <a:off x="4674479" y="2612149"/>
            <a:ext cx="1079897" cy="1125140"/>
            <a:chOff x="0" y="0"/>
            <a:chExt cx="1111" cy="1111"/>
          </a:xfrm>
        </p:grpSpPr>
        <p:pic>
          <p:nvPicPr>
            <p:cNvPr id="46101" name="Picture 27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02" name="Rectangle 28"/>
            <p:cNvSpPr/>
            <p:nvPr/>
          </p:nvSpPr>
          <p:spPr>
            <a:xfrm>
              <a:off x="341" y="478"/>
              <a:ext cx="582" cy="5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莲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96285" name="Group 29"/>
          <p:cNvGrpSpPr/>
          <p:nvPr/>
        </p:nvGrpSpPr>
        <p:grpSpPr>
          <a:xfrm>
            <a:off x="6268628" y="787946"/>
            <a:ext cx="1079897" cy="1042988"/>
            <a:chOff x="0" y="0"/>
            <a:chExt cx="1111" cy="1111"/>
          </a:xfrm>
        </p:grpSpPr>
        <p:pic>
          <p:nvPicPr>
            <p:cNvPr id="46104" name="Picture 30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05" name="Rectangle 31"/>
            <p:cNvSpPr/>
            <p:nvPr/>
          </p:nvSpPr>
          <p:spPr>
            <a:xfrm>
              <a:off x="341" y="458"/>
              <a:ext cx="409" cy="58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黑体" panose="02010609060101010101" pitchFamily="49" charset="-122"/>
                  <a:ea typeface="楷体" panose="02010609060101010101" pitchFamily="49" charset="-122"/>
                </a:rPr>
                <a:t>人</a:t>
              </a:r>
              <a:endParaRPr lang="zh-CN" altLang="en-US" sz="3000" b="1" dirty="0">
                <a:latin typeface="黑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6288" name="Group 32"/>
          <p:cNvGrpSpPr/>
          <p:nvPr/>
        </p:nvGrpSpPr>
        <p:grpSpPr>
          <a:xfrm>
            <a:off x="3059906" y="1869281"/>
            <a:ext cx="1079897" cy="1016794"/>
            <a:chOff x="0" y="0"/>
            <a:chExt cx="1111" cy="1111"/>
          </a:xfrm>
        </p:grpSpPr>
        <p:pic>
          <p:nvPicPr>
            <p:cNvPr id="46107" name="Picture 33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08" name="Rectangle 34"/>
            <p:cNvSpPr/>
            <p:nvPr/>
          </p:nvSpPr>
          <p:spPr>
            <a:xfrm>
              <a:off x="341" y="478"/>
              <a:ext cx="582" cy="6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头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96291" name="Group 35"/>
          <p:cNvGrpSpPr/>
          <p:nvPr/>
        </p:nvGrpSpPr>
        <p:grpSpPr>
          <a:xfrm>
            <a:off x="6268628" y="1717989"/>
            <a:ext cx="1079897" cy="1047750"/>
            <a:chOff x="0" y="0"/>
            <a:chExt cx="1111" cy="1111"/>
          </a:xfrm>
        </p:grpSpPr>
        <p:pic>
          <p:nvPicPr>
            <p:cNvPr id="46110" name="Picture 36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11" name="Rectangle 37"/>
            <p:cNvSpPr/>
            <p:nvPr/>
          </p:nvSpPr>
          <p:spPr>
            <a:xfrm>
              <a:off x="341" y="477"/>
              <a:ext cx="582" cy="5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叶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96294" name="Group 38"/>
          <p:cNvGrpSpPr/>
          <p:nvPr/>
        </p:nvGrpSpPr>
        <p:grpSpPr>
          <a:xfrm>
            <a:off x="3059906" y="2680097"/>
            <a:ext cx="1079897" cy="1064419"/>
            <a:chOff x="0" y="0"/>
            <a:chExt cx="1111" cy="1111"/>
          </a:xfrm>
        </p:grpSpPr>
        <p:pic>
          <p:nvPicPr>
            <p:cNvPr id="46113" name="Picture 39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14" name="Rectangle 40"/>
            <p:cNvSpPr/>
            <p:nvPr/>
          </p:nvSpPr>
          <p:spPr>
            <a:xfrm>
              <a:off x="341" y="476"/>
              <a:ext cx="465" cy="5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南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96297" name="Group 41"/>
          <p:cNvGrpSpPr/>
          <p:nvPr/>
        </p:nvGrpSpPr>
        <p:grpSpPr>
          <a:xfrm>
            <a:off x="6268628" y="2582383"/>
            <a:ext cx="1079897" cy="1125141"/>
            <a:chOff x="0" y="0"/>
            <a:chExt cx="1111" cy="1111"/>
          </a:xfrm>
        </p:grpSpPr>
        <p:pic>
          <p:nvPicPr>
            <p:cNvPr id="46116" name="Picture 42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17" name="Rectangle 43"/>
            <p:cNvSpPr/>
            <p:nvPr/>
          </p:nvSpPr>
          <p:spPr>
            <a:xfrm>
              <a:off x="341" y="478"/>
              <a:ext cx="582" cy="5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花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46118" name="Group 44"/>
          <p:cNvGrpSpPr/>
          <p:nvPr/>
        </p:nvGrpSpPr>
        <p:grpSpPr>
          <a:xfrm>
            <a:off x="1549614" y="3548063"/>
            <a:ext cx="1079897" cy="950873"/>
            <a:chOff x="0" y="0"/>
            <a:chExt cx="1111" cy="1139"/>
          </a:xfrm>
        </p:grpSpPr>
        <p:pic>
          <p:nvPicPr>
            <p:cNvPr id="46119" name="Picture 45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20" name="Rectangle 46"/>
            <p:cNvSpPr/>
            <p:nvPr/>
          </p:nvSpPr>
          <p:spPr>
            <a:xfrm>
              <a:off x="341" y="476"/>
              <a:ext cx="289" cy="6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西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46121" name="Group 47"/>
          <p:cNvGrpSpPr/>
          <p:nvPr/>
        </p:nvGrpSpPr>
        <p:grpSpPr>
          <a:xfrm>
            <a:off x="4674479" y="3553933"/>
            <a:ext cx="1079897" cy="1126331"/>
            <a:chOff x="0" y="0"/>
            <a:chExt cx="1111" cy="1111"/>
          </a:xfrm>
        </p:grpSpPr>
        <p:pic>
          <p:nvPicPr>
            <p:cNvPr id="46122" name="Picture 48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23" name="Rectangle 49"/>
            <p:cNvSpPr/>
            <p:nvPr/>
          </p:nvSpPr>
          <p:spPr>
            <a:xfrm>
              <a:off x="341" y="477"/>
              <a:ext cx="582" cy="5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秋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96306" name="Group 50"/>
          <p:cNvGrpSpPr/>
          <p:nvPr/>
        </p:nvGrpSpPr>
        <p:grpSpPr>
          <a:xfrm>
            <a:off x="3113485" y="3543300"/>
            <a:ext cx="1079897" cy="1015604"/>
            <a:chOff x="0" y="0"/>
            <a:chExt cx="1111" cy="1111"/>
          </a:xfrm>
        </p:grpSpPr>
        <p:pic>
          <p:nvPicPr>
            <p:cNvPr id="46125" name="Picture 51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26" name="Rectangle 52"/>
            <p:cNvSpPr/>
            <p:nvPr/>
          </p:nvSpPr>
          <p:spPr>
            <a:xfrm>
              <a:off x="341" y="476"/>
              <a:ext cx="436" cy="60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北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  <p:grpSp>
        <p:nvGrpSpPr>
          <p:cNvPr id="96309" name="Group 53"/>
          <p:cNvGrpSpPr/>
          <p:nvPr/>
        </p:nvGrpSpPr>
        <p:grpSpPr>
          <a:xfrm>
            <a:off x="6268628" y="3553933"/>
            <a:ext cx="1079897" cy="1126331"/>
            <a:chOff x="0" y="0"/>
            <a:chExt cx="1111" cy="1111"/>
          </a:xfrm>
        </p:grpSpPr>
        <p:pic>
          <p:nvPicPr>
            <p:cNvPr id="46128" name="Picture 54" descr="辣椒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111" cy="11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129" name="Rectangle 55"/>
            <p:cNvSpPr/>
            <p:nvPr/>
          </p:nvSpPr>
          <p:spPr>
            <a:xfrm>
              <a:off x="341" y="477"/>
              <a:ext cx="582" cy="5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defTabSz="685800"/>
              <a:r>
                <a:rPr lang="zh-CN" altLang="en-US" sz="3000" b="1" dirty="0">
                  <a:latin typeface="Century Gothic" panose="020B0502020202020204"/>
                  <a:ea typeface="楷体" panose="02010609060101010101" pitchFamily="49" charset="-122"/>
                </a:rPr>
                <a:t>天</a:t>
              </a:r>
              <a:endParaRPr lang="zh-CN" altLang="en-US" sz="3000" b="1" dirty="0">
                <a:latin typeface="Century Gothic" panose="020B0502020202020204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-0.08663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6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1111E-6 L -0.07865 0.0030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6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07865 0.006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6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9259E-6 L -0.08663 0.0025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6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6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481E-6 L -0.08646 0.00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6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6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22222E-6 L -0.07865 0.0039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63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t="1283"/>
          <a:stretch>
            <a:fillRect/>
          </a:stretch>
        </p:blipFill>
        <p:spPr>
          <a:xfrm>
            <a:off x="1682238" y="1525633"/>
            <a:ext cx="5687060" cy="25406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92150" y="491490"/>
            <a:ext cx="4572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八、一字组多</a:t>
            </a:r>
            <a:r>
              <a:rPr lang="zh-CN" altLang="zh-CN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词</a:t>
            </a:r>
            <a:r>
              <a:rPr lang="zh-CN" altLang="en-US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2310104" y="1680722"/>
          <a:ext cx="4638675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225"/>
                <a:gridCol w="1546225"/>
                <a:gridCol w="1546225"/>
              </a:tblGrid>
              <a:tr h="5486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FF0000"/>
                          </a:solidFill>
                        </a:rPr>
                        <a:t>青天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</a:rPr>
                        <a:t>青色</a:t>
                      </a:r>
                      <a:endParaRPr lang="zh-CN" altLang="en-US" sz="2400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</a:rPr>
                        <a:t>青草</a:t>
                      </a:r>
                      <a:endParaRPr lang="zh-CN" altLang="en-US" sz="2400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</a:rPr>
                        <a:t>冬天</a:t>
                      </a:r>
                      <a:endParaRPr lang="zh-CN" altLang="en-US" sz="2400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</a:rPr>
                        <a:t>冬季</a:t>
                      </a:r>
                      <a:endParaRPr lang="zh-CN" altLang="en-US" sz="2400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</a:rPr>
                        <a:t>冬雪</a:t>
                      </a:r>
                      <a:endParaRPr lang="zh-CN" altLang="en-US" sz="2400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</a:rPr>
                        <a:t>说话</a:t>
                      </a:r>
                      <a:endParaRPr lang="zh-CN" altLang="en-US" sz="2400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</a:rPr>
                        <a:t>小说</a:t>
                      </a:r>
                      <a:endParaRPr lang="zh-CN" altLang="en-US" sz="2400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</a:rPr>
                        <a:t>说明</a:t>
                      </a:r>
                      <a:endParaRPr lang="zh-CN" altLang="en-US" sz="2400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FF0000"/>
                          </a:solidFill>
                        </a:rPr>
                        <a:t>天下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>
                          <a:solidFill>
                            <a:srgbClr val="FF0000"/>
                          </a:solidFill>
                        </a:rPr>
                        <a:t>天色</a:t>
                      </a:r>
                      <a:endParaRPr lang="zh-CN" altLang="en-US" sz="2400" b="1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400" b="1" dirty="0">
                          <a:solidFill>
                            <a:srgbClr val="FF0000"/>
                          </a:solidFill>
                        </a:rPr>
                        <a:t>天空</a:t>
                      </a:r>
                      <a:endParaRPr lang="zh-CN" alt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1"/>
          <p:cNvSpPr txBox="1"/>
          <p:nvPr/>
        </p:nvSpPr>
        <p:spPr>
          <a:xfrm>
            <a:off x="1044179" y="1275160"/>
            <a:ext cx="7055644" cy="269496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掌握了这一单元的生字后，我们再一起看一看本单元有哪些需要掌握的词语吧！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4313" y="1384191"/>
            <a:ext cx="2937510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表示方位的词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54288"/>
          <p:cNvSpPr txBox="1"/>
          <p:nvPr/>
        </p:nvSpPr>
        <p:spPr>
          <a:xfrm>
            <a:off x="4164077" y="1406402"/>
            <a:ext cx="266509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东 西 南 北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14312" y="2347624"/>
            <a:ext cx="2937510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表示季节的词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4289967" y="2369835"/>
            <a:ext cx="266509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indent="0">
              <a:buNone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春 夏 秋 冬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0931" y="3447943"/>
            <a:ext cx="3427541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反义词组成的词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6" name="文本框 54288"/>
          <p:cNvSpPr txBox="1"/>
          <p:nvPr/>
        </p:nvSpPr>
        <p:spPr>
          <a:xfrm>
            <a:off x="4195606" y="3462203"/>
            <a:ext cx="3352800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开关 正反 男女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3"/>
          <p:cNvGrpSpPr/>
          <p:nvPr/>
        </p:nvGrpSpPr>
        <p:grpSpPr>
          <a:xfrm>
            <a:off x="-70527" y="500023"/>
            <a:ext cx="1884998" cy="399636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流程图: 延期 11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13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2" grpId="0"/>
      <p:bldP spid="33" grpId="0" bldLvl="0" animBg="1"/>
      <p:bldP spid="34" grpId="0"/>
      <p:bldP spid="35" grpId="0" bldLvl="0" animBg="1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3"/>
          <p:cNvGrpSpPr/>
          <p:nvPr/>
        </p:nvGrpSpPr>
        <p:grpSpPr>
          <a:xfrm>
            <a:off x="-42" y="223799"/>
            <a:ext cx="1884998" cy="399635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会认的字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3321" name="Text Box 11"/>
          <p:cNvSpPr txBox="1"/>
          <p:nvPr/>
        </p:nvSpPr>
        <p:spPr>
          <a:xfrm>
            <a:off x="898112" y="143136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 Box 11"/>
          <p:cNvSpPr txBox="1"/>
          <p:nvPr/>
        </p:nvSpPr>
        <p:spPr>
          <a:xfrm>
            <a:off x="2003012" y="144088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Text Box 11"/>
          <p:cNvSpPr txBox="1"/>
          <p:nvPr/>
        </p:nvSpPr>
        <p:spPr>
          <a:xfrm>
            <a:off x="3069812" y="145041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Text Box 11"/>
          <p:cNvSpPr txBox="1"/>
          <p:nvPr/>
        </p:nvSpPr>
        <p:spPr>
          <a:xfrm>
            <a:off x="4136612" y="144088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 Box 11"/>
          <p:cNvSpPr txBox="1"/>
          <p:nvPr/>
        </p:nvSpPr>
        <p:spPr>
          <a:xfrm>
            <a:off x="5241512" y="145041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 Box 11"/>
          <p:cNvSpPr txBox="1"/>
          <p:nvPr/>
        </p:nvSpPr>
        <p:spPr>
          <a:xfrm>
            <a:off x="6308312" y="145993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Text Box 11"/>
          <p:cNvSpPr txBox="1"/>
          <p:nvPr/>
        </p:nvSpPr>
        <p:spPr>
          <a:xfrm>
            <a:off x="898112" y="272930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Text Box 11"/>
          <p:cNvSpPr txBox="1"/>
          <p:nvPr/>
        </p:nvSpPr>
        <p:spPr>
          <a:xfrm>
            <a:off x="2003012" y="273882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Text Box 11"/>
          <p:cNvSpPr txBox="1"/>
          <p:nvPr/>
        </p:nvSpPr>
        <p:spPr>
          <a:xfrm>
            <a:off x="3069812" y="274835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8" name="Text Box 11"/>
          <p:cNvSpPr txBox="1"/>
          <p:nvPr/>
        </p:nvSpPr>
        <p:spPr>
          <a:xfrm>
            <a:off x="7356062" y="146628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2236" y1="92424" x2="42236" y2="92424"/>
                        <a14:foregroundMark x1="52174" y1="90152" x2="52174" y2="90152"/>
                        <a14:foregroundMark x1="60248" y1="90152" x2="60248" y2="90152"/>
                        <a14:foregroundMark x1="22981" y1="90152" x2="22981" y2="901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" y="3576320"/>
            <a:ext cx="1531620" cy="125539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43428" y="970915"/>
            <a:ext cx="8438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qiū     	qì	  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le	     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shù	      yè	piàn	     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d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à</a:t>
            </a:r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7889" y="2268855"/>
            <a:ext cx="5503063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fēi 	    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huì	 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gè			</a:t>
            </a:r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10" name="线形标注 1 9"/>
          <p:cNvSpPr/>
          <p:nvPr/>
        </p:nvSpPr>
        <p:spPr>
          <a:xfrm>
            <a:off x="5024120" y="287655"/>
            <a:ext cx="1365885" cy="683260"/>
          </a:xfrm>
          <a:prstGeom prst="borderCallout1">
            <a:avLst>
              <a:gd name="adj1" fmla="val 18750"/>
              <a:gd name="adj2" fmla="val -8333"/>
              <a:gd name="adj3" fmla="val 112453"/>
              <a:gd name="adj4" fmla="val -326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翘舌音</a:t>
            </a:r>
            <a:endParaRPr lang="zh-CN" altLang="zh-CN" sz="2800" dirty="0"/>
          </a:p>
        </p:txBody>
      </p:sp>
      <p:sp>
        <p:nvSpPr>
          <p:cNvPr id="11" name="线形标注 1 10"/>
          <p:cNvSpPr/>
          <p:nvPr/>
        </p:nvSpPr>
        <p:spPr>
          <a:xfrm>
            <a:off x="1884680" y="338455"/>
            <a:ext cx="1365885" cy="683260"/>
          </a:xfrm>
          <a:prstGeom prst="borderCallout1">
            <a:avLst>
              <a:gd name="adj1" fmla="val 27788"/>
              <a:gd name="adj2" fmla="val 104184"/>
              <a:gd name="adj3" fmla="val 110130"/>
              <a:gd name="adj4" fmla="val 1128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800"/>
              <a:t>边音</a:t>
            </a:r>
            <a:endParaRPr lang="zh-CN" altLang="zh-CN" sz="2800"/>
          </a:p>
        </p:txBody>
      </p:sp>
      <p:sp>
        <p:nvSpPr>
          <p:cNvPr id="12" name="线形标注 1 11"/>
          <p:cNvSpPr/>
          <p:nvPr/>
        </p:nvSpPr>
        <p:spPr>
          <a:xfrm>
            <a:off x="4136390" y="2385695"/>
            <a:ext cx="1365885" cy="683260"/>
          </a:xfrm>
          <a:prstGeom prst="borderCallout1">
            <a:avLst>
              <a:gd name="adj1" fmla="val -141287"/>
              <a:gd name="adj2" fmla="val 170064"/>
              <a:gd name="adj3" fmla="val 12918"/>
              <a:gd name="adj4" fmla="val 10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2800"/>
              <a:t>前鼻音</a:t>
            </a:r>
            <a:endParaRPr lang="zh-CN" altLang="zh-CN" sz="2800"/>
          </a:p>
        </p:txBody>
      </p:sp>
      <p:sp>
        <p:nvSpPr>
          <p:cNvPr id="13" name="矩形 12"/>
          <p:cNvSpPr/>
          <p:nvPr/>
        </p:nvSpPr>
        <p:spPr>
          <a:xfrm>
            <a:off x="6298565" y="1054735"/>
            <a:ext cx="915035" cy="32893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086735" y="1035685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153535" y="1036320"/>
            <a:ext cx="915035" cy="3289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0692" y="640494"/>
            <a:ext cx="2937510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带有叠字的词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54288"/>
          <p:cNvSpPr txBox="1"/>
          <p:nvPr/>
        </p:nvSpPr>
        <p:spPr>
          <a:xfrm>
            <a:off x="3772320" y="640043"/>
            <a:ext cx="4772781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一片片 弯弯的 小小的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闪闪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的  蓝蓝的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3917811" y="3874288"/>
            <a:ext cx="197548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青蛙  鱼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0689" y="3873995"/>
            <a:ext cx="296427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表示动物的词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00927" y="2413028"/>
            <a:ext cx="296427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表示动作的词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9" name="文本框 54288"/>
          <p:cNvSpPr txBox="1"/>
          <p:nvPr/>
        </p:nvSpPr>
        <p:spPr>
          <a:xfrm>
            <a:off x="3917809" y="2536839"/>
            <a:ext cx="404431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飞 看 采 说 开 关  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bldLvl="0" animBg="1"/>
      <p:bldP spid="38" grpId="0" bldLvl="0" animBg="1"/>
      <p:bldP spid="3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470" y="608595"/>
            <a:ext cx="3396615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带有修饰性的词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2" name="文本框 54288"/>
          <p:cNvSpPr txBox="1"/>
          <p:nvPr/>
        </p:nvSpPr>
        <p:spPr>
          <a:xfrm>
            <a:off x="4133842" y="608144"/>
            <a:ext cx="4271010" cy="117602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小小的船  闪闪的星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蓝蓝的天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66447" y="2451365"/>
            <a:ext cx="2478405" cy="645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zh-CN" altLang="en-US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带量词的词</a:t>
            </a:r>
            <a:endParaRPr lang="zh-CN" altLang="en-US" sz="36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文本框 54288"/>
          <p:cNvSpPr txBox="1"/>
          <p:nvPr/>
        </p:nvSpPr>
        <p:spPr>
          <a:xfrm>
            <a:off x="4133842" y="2450914"/>
            <a:ext cx="4730115" cy="62230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一片片叶子  一群大雁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188595" y="741045"/>
            <a:ext cx="8069580" cy="113411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    一</a:t>
            </a:r>
            <a:r>
              <a:rPr lang="zh-CN" altLang="en-US" sz="3600" b="1" noProof="1">
                <a:latin typeface="宋体" panose="02010600030101010101" pitchFamily="2" charset="-122"/>
              </a:rPr>
              <a:t>、看图用</a:t>
            </a:r>
            <a:r>
              <a:rPr lang="en-US" altLang="zh-CN" sz="3600" b="1" noProof="1">
                <a:latin typeface="宋体" panose="02010600030101010101" pitchFamily="2" charset="-122"/>
              </a:rPr>
              <a:t>“</a:t>
            </a:r>
            <a:r>
              <a:rPr lang="en-US" altLang="zh-CN" sz="3600" b="1" u="sng" noProof="1">
                <a:latin typeface="宋体" panose="02010600030101010101" pitchFamily="2" charset="-122"/>
              </a:rPr>
              <a:t>   </a:t>
            </a:r>
            <a:r>
              <a:rPr lang="en-US" altLang="zh-CN" sz="3600" b="1" noProof="1">
                <a:latin typeface="宋体" panose="02010600030101010101" pitchFamily="2" charset="-122"/>
              </a:rPr>
              <a:t>”</a:t>
            </a:r>
            <a:r>
              <a:rPr lang="zh-CN" altLang="en-US" sz="3600" b="1" noProof="1">
                <a:latin typeface="宋体" panose="02010600030101010101" pitchFamily="2" charset="-122"/>
              </a:rPr>
              <a:t>画出括号里合适的词语。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26635" name="文本框 26634"/>
          <p:cNvSpPr txBox="1"/>
          <p:nvPr/>
        </p:nvSpPr>
        <p:spPr>
          <a:xfrm>
            <a:off x="188641" y="3574415"/>
            <a:ext cx="4248740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l"/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一（片   片片）树叶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6643" name="文本框 26642"/>
          <p:cNvSpPr txBox="1"/>
          <p:nvPr/>
        </p:nvSpPr>
        <p:spPr>
          <a:xfrm>
            <a:off x="4940819" y="3611086"/>
            <a:ext cx="4552203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l"/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一（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  <a:sym typeface="+mn-ea"/>
              </a:rPr>
              <a:t>群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  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  <a:sym typeface="+mn-ea"/>
              </a:rPr>
              <a:t>只</a:t>
            </a:r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）大雁</a:t>
            </a:r>
            <a:endParaRPr lang="zh-CN" altLang="en-US" sz="54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188640" y="254627"/>
            <a:ext cx="1554435" cy="438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2069806" y="4197664"/>
            <a:ext cx="86389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V="1">
            <a:off x="6052502" y="4157658"/>
            <a:ext cx="434975" cy="285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7465" y="1827530"/>
            <a:ext cx="2463800" cy="1717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740" y="1827530"/>
            <a:ext cx="3438525" cy="1304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489211" y="3295386"/>
            <a:ext cx="396748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绿绿的            天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27" name="对角圆角矩形 26"/>
          <p:cNvSpPr/>
          <p:nvPr/>
        </p:nvSpPr>
        <p:spPr>
          <a:xfrm>
            <a:off x="376554" y="245745"/>
            <a:ext cx="6995795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二、</a:t>
            </a:r>
            <a:r>
              <a:rPr lang="zh-CN" altLang="en-US" sz="3600" b="1" noProof="1">
                <a:latin typeface="宋体" panose="02010600030101010101" pitchFamily="2" charset="-122"/>
              </a:rPr>
              <a:t>看图，把下面的词语连一连。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26635" name="文本框 26634"/>
          <p:cNvSpPr txBox="1"/>
          <p:nvPr/>
        </p:nvSpPr>
        <p:spPr>
          <a:xfrm>
            <a:off x="4489211" y="1413881"/>
            <a:ext cx="396748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弯弯的            树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89211" y="1951726"/>
            <a:ext cx="449072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蓝蓝的            草地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89211" y="2596251"/>
            <a:ext cx="4490720" cy="69913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4100" b="1" dirty="0">
                <a:latin typeface="Arial" panose="020B0604020202020204" pitchFamily="34" charset="0"/>
                <a:ea typeface="楷体" panose="02010609060101010101" pitchFamily="49" charset="-122"/>
              </a:rPr>
              <a:t>高高的            小河</a:t>
            </a:r>
            <a:endParaRPr lang="zh-CN" altLang="en-US" sz="41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290310" y="1737995"/>
            <a:ext cx="1570990" cy="1127125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6234430" y="2421890"/>
            <a:ext cx="1570990" cy="1127125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6234430" y="1830705"/>
            <a:ext cx="1682115" cy="1143000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6266180" y="2421890"/>
            <a:ext cx="1650365" cy="1348740"/>
          </a:xfrm>
          <a:prstGeom prst="line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555" y="1212215"/>
            <a:ext cx="4038600" cy="2925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图片1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155" y="1566544"/>
            <a:ext cx="6792184" cy="251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对角圆角矩形 26"/>
          <p:cNvSpPr/>
          <p:nvPr/>
        </p:nvSpPr>
        <p:spPr>
          <a:xfrm>
            <a:off x="928370" y="584835"/>
            <a:ext cx="504190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三、</a:t>
            </a:r>
            <a:r>
              <a:rPr lang="zh-CN" altLang="en-US" sz="3600" b="1" noProof="1">
                <a:latin typeface="宋体" panose="02010600030101010101" pitchFamily="2" charset="-122"/>
              </a:rPr>
              <a:t>把相反的牌连一连。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561465" y="2479039"/>
            <a:ext cx="0" cy="616586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034030" y="2513646"/>
            <a:ext cx="2936240" cy="515304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3034030" y="2479039"/>
            <a:ext cx="1475218" cy="616586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4502150" y="2482850"/>
            <a:ext cx="1468121" cy="612775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458075" y="2479039"/>
            <a:ext cx="0" cy="616586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文本框 34821"/>
          <p:cNvSpPr txBox="1"/>
          <p:nvPr/>
        </p:nvSpPr>
        <p:spPr>
          <a:xfrm>
            <a:off x="1719263" y="3840378"/>
            <a:ext cx="1574470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蓝蓝的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0178" name="文本框 34823"/>
          <p:cNvSpPr txBox="1"/>
          <p:nvPr/>
        </p:nvSpPr>
        <p:spPr>
          <a:xfrm>
            <a:off x="1719263" y="2829537"/>
            <a:ext cx="1574470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闪闪的</a:t>
            </a:r>
            <a:endParaRPr lang="zh-CN" altLang="en-US" sz="36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0179" name="文本框 34825"/>
          <p:cNvSpPr txBox="1"/>
          <p:nvPr/>
        </p:nvSpPr>
        <p:spPr>
          <a:xfrm>
            <a:off x="1719263" y="1965144"/>
            <a:ext cx="1574470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小小的</a:t>
            </a:r>
            <a:endParaRPr lang="zh-CN" altLang="en-US" sz="3600" b="1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0180" name="文本框 34826"/>
          <p:cNvSpPr txBox="1"/>
          <p:nvPr/>
        </p:nvSpPr>
        <p:spPr>
          <a:xfrm>
            <a:off x="1719263" y="1047172"/>
            <a:ext cx="1574470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弯弯的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0181" name="文本框 34827"/>
          <p:cNvSpPr txBox="1"/>
          <p:nvPr/>
        </p:nvSpPr>
        <p:spPr>
          <a:xfrm>
            <a:off x="5083804" y="1155519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船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0182" name="文本框 34828"/>
          <p:cNvSpPr txBox="1"/>
          <p:nvPr/>
        </p:nvSpPr>
        <p:spPr>
          <a:xfrm>
            <a:off x="5083804" y="3801087"/>
            <a:ext cx="1111202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星星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0183" name="文本框 34829"/>
          <p:cNvSpPr txBox="1"/>
          <p:nvPr/>
        </p:nvSpPr>
        <p:spPr>
          <a:xfrm>
            <a:off x="5083804" y="2829537"/>
            <a:ext cx="647934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天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0184" name="文本框 34830"/>
          <p:cNvSpPr txBox="1"/>
          <p:nvPr/>
        </p:nvSpPr>
        <p:spPr>
          <a:xfrm>
            <a:off x="5083804" y="1965144"/>
            <a:ext cx="1111202" cy="6463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600" b="1" dirty="0">
                <a:latin typeface="Arial" panose="020B0604020202020204" pitchFamily="34" charset="0"/>
                <a:ea typeface="楷体" panose="02010609060101010101" pitchFamily="49" charset="-122"/>
              </a:rPr>
              <a:t>月儿</a:t>
            </a:r>
            <a:endParaRPr lang="zh-CN" altLang="en-US" sz="360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34834" name="Line 18"/>
          <p:cNvSpPr/>
          <p:nvPr/>
        </p:nvSpPr>
        <p:spPr>
          <a:xfrm>
            <a:off x="3271520" y="1478684"/>
            <a:ext cx="1782366" cy="863203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35" name="Line 18"/>
          <p:cNvSpPr/>
          <p:nvPr/>
        </p:nvSpPr>
        <p:spPr>
          <a:xfrm flipV="1">
            <a:off x="3301438" y="3139099"/>
            <a:ext cx="1782366" cy="1079897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36" name="Line 18"/>
          <p:cNvSpPr/>
          <p:nvPr/>
        </p:nvSpPr>
        <p:spPr>
          <a:xfrm>
            <a:off x="3194282" y="3256303"/>
            <a:ext cx="1837134" cy="91797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837" name="Line 18"/>
          <p:cNvSpPr/>
          <p:nvPr/>
        </p:nvSpPr>
        <p:spPr>
          <a:xfrm flipV="1">
            <a:off x="3194282" y="1560331"/>
            <a:ext cx="1889522" cy="809625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" name="对角圆角矩形 26"/>
          <p:cNvSpPr/>
          <p:nvPr/>
        </p:nvSpPr>
        <p:spPr>
          <a:xfrm>
            <a:off x="750570" y="287791"/>
            <a:ext cx="504190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四、词语搭配连一连</a:t>
            </a:r>
            <a:r>
              <a:rPr lang="zh-CN" altLang="en-US" sz="3600" b="1" noProof="1">
                <a:latin typeface="宋体" panose="02010600030101010101" pitchFamily="2" charset="-122"/>
              </a:rPr>
              <a:t>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621636" y="388674"/>
            <a:ext cx="5192186" cy="432197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五、读一读</a:t>
            </a:r>
            <a:r>
              <a:rPr lang="zh-CN" altLang="en-US" sz="36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3600" b="1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连一练。</a:t>
            </a:r>
            <a:endParaRPr lang="zh-CN" altLang="en-US" sz="3600" b="1" noProof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2226" name="文本框 63492"/>
          <p:cNvSpPr txBox="1"/>
          <p:nvPr/>
        </p:nvSpPr>
        <p:spPr>
          <a:xfrm>
            <a:off x="1414463" y="1389460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谷穗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27" name="文本框 63493"/>
          <p:cNvSpPr txBox="1"/>
          <p:nvPr/>
        </p:nvSpPr>
        <p:spPr>
          <a:xfrm>
            <a:off x="1414463" y="2145506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草芽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28" name="文本框 63494"/>
          <p:cNvSpPr txBox="1"/>
          <p:nvPr/>
        </p:nvSpPr>
        <p:spPr>
          <a:xfrm>
            <a:off x="1468041" y="3604022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荷叶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29" name="文本框 63495"/>
          <p:cNvSpPr txBox="1"/>
          <p:nvPr/>
        </p:nvSpPr>
        <p:spPr>
          <a:xfrm>
            <a:off x="1468041" y="2847975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雪人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30" name="矩形 63501"/>
          <p:cNvSpPr/>
          <p:nvPr/>
        </p:nvSpPr>
        <p:spPr>
          <a:xfrm>
            <a:off x="2711053" y="2470547"/>
            <a:ext cx="1644253" cy="25273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endParaRPr lang="zh-CN" altLang="zh-CN" sz="105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1" name="Line 18"/>
          <p:cNvSpPr/>
          <p:nvPr/>
        </p:nvSpPr>
        <p:spPr>
          <a:xfrm>
            <a:off x="4061222" y="1173956"/>
            <a:ext cx="0" cy="3348038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232" name="文本框 63503"/>
          <p:cNvSpPr txBox="1"/>
          <p:nvPr/>
        </p:nvSpPr>
        <p:spPr>
          <a:xfrm>
            <a:off x="3143250" y="1335881"/>
            <a:ext cx="69977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春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33" name="文本框 63504"/>
          <p:cNvSpPr txBox="1"/>
          <p:nvPr/>
        </p:nvSpPr>
        <p:spPr>
          <a:xfrm>
            <a:off x="3143250" y="3604022"/>
            <a:ext cx="69977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冬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34" name="文本框 63505"/>
          <p:cNvSpPr txBox="1"/>
          <p:nvPr/>
        </p:nvSpPr>
        <p:spPr>
          <a:xfrm>
            <a:off x="3143250" y="2847975"/>
            <a:ext cx="69977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秋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35" name="文本框 63506"/>
          <p:cNvSpPr txBox="1"/>
          <p:nvPr/>
        </p:nvSpPr>
        <p:spPr>
          <a:xfrm>
            <a:off x="3143250" y="2091929"/>
            <a:ext cx="69977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夏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36" name="文本框 63515"/>
          <p:cNvSpPr txBox="1"/>
          <p:nvPr/>
        </p:nvSpPr>
        <p:spPr>
          <a:xfrm>
            <a:off x="4330304" y="1389460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羊群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37" name="文本框 63516"/>
          <p:cNvSpPr txBox="1"/>
          <p:nvPr/>
        </p:nvSpPr>
        <p:spPr>
          <a:xfrm>
            <a:off x="4385072" y="2145506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太阳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38" name="文本框 63517"/>
          <p:cNvSpPr txBox="1"/>
          <p:nvPr/>
        </p:nvSpPr>
        <p:spPr>
          <a:xfrm>
            <a:off x="4385072" y="3604022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鸟儿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39" name="文本框 63518"/>
          <p:cNvSpPr txBox="1"/>
          <p:nvPr/>
        </p:nvSpPr>
        <p:spPr>
          <a:xfrm>
            <a:off x="4385072" y="2847975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鱼儿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40" name="文本框 63519"/>
          <p:cNvSpPr txBox="1"/>
          <p:nvPr/>
        </p:nvSpPr>
        <p:spPr>
          <a:xfrm>
            <a:off x="5950744" y="1389460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森林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41" name="文本框 63520"/>
          <p:cNvSpPr txBox="1"/>
          <p:nvPr/>
        </p:nvSpPr>
        <p:spPr>
          <a:xfrm>
            <a:off x="6005513" y="3604022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天空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42" name="文本框 63521"/>
          <p:cNvSpPr txBox="1"/>
          <p:nvPr/>
        </p:nvSpPr>
        <p:spPr>
          <a:xfrm>
            <a:off x="6005513" y="2847975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草原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2243" name="文本框 63522"/>
          <p:cNvSpPr txBox="1"/>
          <p:nvPr/>
        </p:nvSpPr>
        <p:spPr>
          <a:xfrm>
            <a:off x="5950744" y="2200275"/>
            <a:ext cx="1216660" cy="714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50" b="1" dirty="0">
                <a:latin typeface="Arial" panose="020B0604020202020204" pitchFamily="34" charset="0"/>
                <a:ea typeface="楷体" panose="02010609060101010101" pitchFamily="49" charset="-122"/>
              </a:rPr>
              <a:t>大海</a:t>
            </a:r>
            <a:endParaRPr lang="zh-CN" altLang="en-US" sz="4050" b="1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3524" name="Line 18"/>
          <p:cNvSpPr/>
          <p:nvPr/>
        </p:nvSpPr>
        <p:spPr>
          <a:xfrm>
            <a:off x="2440781" y="1930004"/>
            <a:ext cx="864394" cy="1188244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25" name="Line 18"/>
          <p:cNvSpPr/>
          <p:nvPr/>
        </p:nvSpPr>
        <p:spPr>
          <a:xfrm flipV="1">
            <a:off x="2387204" y="1714500"/>
            <a:ext cx="917972" cy="917972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26" name="Line 18"/>
          <p:cNvSpPr/>
          <p:nvPr/>
        </p:nvSpPr>
        <p:spPr>
          <a:xfrm>
            <a:off x="2549129" y="3333750"/>
            <a:ext cx="756047" cy="702469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27" name="Line 18"/>
          <p:cNvSpPr/>
          <p:nvPr/>
        </p:nvSpPr>
        <p:spPr>
          <a:xfrm flipV="1">
            <a:off x="2494360" y="2577704"/>
            <a:ext cx="810815" cy="1404938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28" name="Line 18"/>
          <p:cNvSpPr/>
          <p:nvPr/>
        </p:nvSpPr>
        <p:spPr>
          <a:xfrm flipV="1">
            <a:off x="5411391" y="2577704"/>
            <a:ext cx="701278" cy="702469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29" name="Line 18"/>
          <p:cNvSpPr/>
          <p:nvPr/>
        </p:nvSpPr>
        <p:spPr>
          <a:xfrm flipV="1">
            <a:off x="5411391" y="1983581"/>
            <a:ext cx="809625" cy="1999060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30" name="Line 18"/>
          <p:cNvSpPr/>
          <p:nvPr/>
        </p:nvSpPr>
        <p:spPr>
          <a:xfrm>
            <a:off x="5411391" y="2686050"/>
            <a:ext cx="809625" cy="1296591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3531" name="Line 18"/>
          <p:cNvSpPr/>
          <p:nvPr/>
        </p:nvSpPr>
        <p:spPr>
          <a:xfrm>
            <a:off x="5356622" y="1983581"/>
            <a:ext cx="864394" cy="1188244"/>
          </a:xfrm>
          <a:prstGeom prst="line">
            <a:avLst/>
          </a:prstGeom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3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3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3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3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3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09120" y="746099"/>
            <a:ext cx="4269740" cy="4114800"/>
          </a:xfrm>
          <a:prstGeom prst="rect">
            <a:avLst/>
          </a:prstGeom>
        </p:spPr>
      </p:pic>
      <p:sp>
        <p:nvSpPr>
          <p:cNvPr id="27" name="对角圆角矩形 26"/>
          <p:cNvSpPr/>
          <p:nvPr/>
        </p:nvSpPr>
        <p:spPr>
          <a:xfrm>
            <a:off x="487760" y="130715"/>
            <a:ext cx="2970610" cy="432197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六</a:t>
            </a:r>
            <a:r>
              <a:rPr lang="zh-CN" altLang="zh-CN" sz="3600" b="1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b="1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看图</a:t>
            </a:r>
            <a:r>
              <a:rPr lang="zh-CN" altLang="zh-CN" sz="3600" b="1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填空</a:t>
            </a:r>
            <a:r>
              <a:rPr lang="zh-CN" altLang="en-US" sz="3600" b="1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3600" b="1" noProof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09855" y="4407509"/>
            <a:ext cx="4895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</a:rPr>
              <a:t>春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09855" y="2054672"/>
            <a:ext cx="4895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冬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17445" y="4407509"/>
            <a:ext cx="4895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</a:rPr>
              <a:t>秋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05075" y="2099757"/>
            <a:ext cx="4895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</a:rPr>
              <a:t>夏</a:t>
            </a:r>
            <a:endParaRPr lang="zh-CN" altLang="en-US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1"/>
          <p:cNvSpPr txBox="1"/>
          <p:nvPr/>
        </p:nvSpPr>
        <p:spPr>
          <a:xfrm>
            <a:off x="681990" y="965200"/>
            <a:ext cx="7757795" cy="36182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本单元的词语是不是很有特点呢？你都理解了吗？下面让我们来看看本单元课文中那朗朗上口的句子吧！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矩形 4"/>
          <p:cNvSpPr/>
          <p:nvPr/>
        </p:nvSpPr>
        <p:spPr>
          <a:xfrm>
            <a:off x="939951" y="3063259"/>
            <a:ext cx="4158854" cy="206121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一年之计在于春，一日之计在于晨。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867" name="文本框 36866"/>
          <p:cNvSpPr txBox="1"/>
          <p:nvPr/>
        </p:nvSpPr>
        <p:spPr>
          <a:xfrm>
            <a:off x="4682045" y="4036851"/>
            <a:ext cx="3808095" cy="56070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——《</a:t>
            </a:r>
            <a:r>
              <a:rPr lang="zh-CN" altLang="en-US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语文园地四</a:t>
            </a:r>
            <a:r>
              <a:rPr lang="en-US" altLang="zh-CN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5820" y="989330"/>
            <a:ext cx="7802880" cy="7098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弯弯的月儿小小的船。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4287"/>
          <p:cNvSpPr txBox="1"/>
          <p:nvPr/>
        </p:nvSpPr>
        <p:spPr>
          <a:xfrm>
            <a:off x="5006341" y="1864445"/>
            <a:ext cx="3350895" cy="6223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含叠字词的句子</a:t>
            </a:r>
            <a:endParaRPr lang="en-US" altLang="zh-CN" sz="3600" b="1" dirty="0" smtClean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940098" y="1094753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472295" y="1082695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478178" y="1094882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965790" y="1094639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54287"/>
          <p:cNvSpPr txBox="1"/>
          <p:nvPr/>
        </p:nvSpPr>
        <p:spPr>
          <a:xfrm>
            <a:off x="5114480" y="3334814"/>
            <a:ext cx="3350895" cy="6223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含有时间的句子</a:t>
            </a:r>
            <a:endParaRPr lang="zh-CN" altLang="en-US" sz="36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461519" y="3137753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454899" y="3833408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747601" y="3819412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3"/>
          <p:cNvGrpSpPr/>
          <p:nvPr/>
        </p:nvGrpSpPr>
        <p:grpSpPr>
          <a:xfrm>
            <a:off x="-70527" y="500023"/>
            <a:ext cx="1884998" cy="399636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流程图: 延期 22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24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句子</a:t>
              </a:r>
              <a:r>
                <a:rPr lang="zh-CN" altLang="en-US" sz="2100" b="1" noProof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积累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2" grpId="0" bldLvl="0" animBg="1"/>
      <p:bldP spid="9" grpId="0" bldLvl="0" animBg="1"/>
      <p:bldP spid="11" grpId="0" bldLvl="0" animBg="1"/>
      <p:bldP spid="12" grpId="0" bldLvl="0" animBg="1"/>
      <p:bldP spid="13" grpId="0" bldLvl="0" animBg="1"/>
      <p:bldP spid="15" grpId="0" animBg="1"/>
      <p:bldP spid="19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 Box 11"/>
          <p:cNvSpPr txBox="1"/>
          <p:nvPr/>
        </p:nvSpPr>
        <p:spPr>
          <a:xfrm>
            <a:off x="882872" y="120085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054447" y="121990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船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33947" y="121990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32622" y="120847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17202" y="121800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里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370667" y="122752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看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879062" y="253499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见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1983962" y="254451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闪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3010122" y="255404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星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197572" y="121990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62839"/>
            <a:ext cx="1884998" cy="399635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会认的字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2236" y1="92424" x2="42236" y2="92424"/>
                        <a14:foregroundMark x1="52174" y1="90152" x2="52174" y2="90152"/>
                        <a14:foregroundMark x1="60248" y1="90152" x2="60248" y2="90152"/>
                        <a14:foregroundMark x1="22981" y1="90152" x2="22981" y2="901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" y="3576320"/>
            <a:ext cx="1531620" cy="12553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61060" y="762635"/>
            <a:ext cx="810641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d</a:t>
            </a:r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e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 	 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chuá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n   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liǎng	tóu	  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z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ài	   lǐ	      kàn</a:t>
            </a:r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1060" y="2156460"/>
            <a:ext cx="39132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jiàn    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shǎn  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xīng				</a:t>
            </a:r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7" name="线形标注 1 6"/>
          <p:cNvSpPr/>
          <p:nvPr/>
        </p:nvSpPr>
        <p:spPr>
          <a:xfrm>
            <a:off x="4175760" y="3829685"/>
            <a:ext cx="1732915" cy="296545"/>
          </a:xfrm>
          <a:prstGeom prst="borderCallout1">
            <a:avLst>
              <a:gd name="adj1" fmla="val 18750"/>
              <a:gd name="adj2" fmla="val -8333"/>
              <a:gd name="adj3" fmla="val -144967"/>
              <a:gd name="adj4" fmla="val -755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前鼻音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81380" y="2223135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049780" y="221361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032635" y="82550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403465" y="817245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>
            <a:stCxn id="7" idx="0"/>
          </p:cNvCxnSpPr>
          <p:nvPr/>
        </p:nvCxnSpPr>
        <p:spPr>
          <a:xfrm flipV="1">
            <a:off x="5908675" y="2132965"/>
            <a:ext cx="1670050" cy="18453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线形标注 1 12"/>
          <p:cNvSpPr/>
          <p:nvPr/>
        </p:nvSpPr>
        <p:spPr>
          <a:xfrm>
            <a:off x="3477895" y="463550"/>
            <a:ext cx="1732915" cy="296545"/>
          </a:xfrm>
          <a:prstGeom prst="borderCallout1">
            <a:avLst>
              <a:gd name="adj1" fmla="val 18750"/>
              <a:gd name="adj2" fmla="val -8333"/>
              <a:gd name="adj3" fmla="val 119700"/>
              <a:gd name="adj4" fmla="val -417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三拼音节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5210810" y="82550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861060" y="82550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190240" y="82550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027045" y="2232660"/>
            <a:ext cx="915035" cy="3289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线形标注 1 22"/>
          <p:cNvSpPr/>
          <p:nvPr/>
        </p:nvSpPr>
        <p:spPr>
          <a:xfrm>
            <a:off x="4175760" y="2257425"/>
            <a:ext cx="1732915" cy="296545"/>
          </a:xfrm>
          <a:prstGeom prst="borderCallout1">
            <a:avLst>
              <a:gd name="adj1" fmla="val 18750"/>
              <a:gd name="adj2" fmla="val -8333"/>
              <a:gd name="adj3" fmla="val -129978"/>
              <a:gd name="adj4" fmla="val -288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后鼻音</a:t>
            </a:r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3556635" y="2392680"/>
            <a:ext cx="506730" cy="133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520190" y="3382010"/>
            <a:ext cx="2439670" cy="582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线形标注 1 25"/>
          <p:cNvSpPr/>
          <p:nvPr/>
        </p:nvSpPr>
        <p:spPr>
          <a:xfrm>
            <a:off x="2964815" y="7620"/>
            <a:ext cx="1732915" cy="296545"/>
          </a:xfrm>
          <a:prstGeom prst="borderCallout1">
            <a:avLst>
              <a:gd name="adj1" fmla="val 18750"/>
              <a:gd name="adj2" fmla="val -8333"/>
              <a:gd name="adj3" fmla="val 287580"/>
              <a:gd name="adj4" fmla="val -750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轻声</a:t>
            </a:r>
            <a:endParaRPr lang="zh-CN" altLang="en-US"/>
          </a:p>
        </p:txBody>
      </p:sp>
      <p:sp>
        <p:nvSpPr>
          <p:cNvPr id="28" name="线形标注 1 27"/>
          <p:cNvSpPr/>
          <p:nvPr/>
        </p:nvSpPr>
        <p:spPr>
          <a:xfrm>
            <a:off x="7234555" y="75565"/>
            <a:ext cx="1732915" cy="296545"/>
          </a:xfrm>
          <a:prstGeom prst="borderCallout1">
            <a:avLst>
              <a:gd name="adj1" fmla="val 18750"/>
              <a:gd name="adj2" fmla="val -8333"/>
              <a:gd name="adj3" fmla="val 287580"/>
              <a:gd name="adj4" fmla="val -750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平舌音</a:t>
            </a:r>
            <a:endParaRPr lang="zh-CN" altLang="en-US"/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" grpId="0" animBg="1"/>
      <p:bldP spid="9" grpId="0" animBg="1"/>
      <p:bldP spid="10" grpId="0" animBg="1"/>
      <p:bldP spid="11" grpId="0" animBg="1"/>
      <p:bldP spid="13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6" grpId="0" animBg="1"/>
      <p:bldP spid="2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1"/>
          <p:cNvSpPr/>
          <p:nvPr/>
        </p:nvSpPr>
        <p:spPr>
          <a:xfrm>
            <a:off x="1599195" y="93389"/>
            <a:ext cx="7193280" cy="131055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弯弯的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月儿小小的船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小小的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船儿两头尖。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6866"/>
          <p:cNvSpPr txBox="1"/>
          <p:nvPr/>
        </p:nvSpPr>
        <p:spPr>
          <a:xfrm>
            <a:off x="4880165" y="4359431"/>
            <a:ext cx="3738880" cy="56070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——《</a:t>
            </a:r>
            <a:r>
              <a:rPr lang="en-US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小小的船</a:t>
            </a:r>
            <a:r>
              <a:rPr lang="en-US" altLang="zh-CN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54287"/>
          <p:cNvSpPr txBox="1"/>
          <p:nvPr/>
        </p:nvSpPr>
        <p:spPr>
          <a:xfrm>
            <a:off x="1155836" y="3636409"/>
            <a:ext cx="6214745" cy="499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把月儿比作船，是因为它们形状很像。</a:t>
            </a:r>
            <a:endParaRPr lang="zh-CN" altLang="en-US" sz="28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001707" y="172530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513841" y="183522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344837" y="172984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2390" y="1545590"/>
            <a:ext cx="5104765" cy="1957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 bldLvl="0" animBg="1"/>
      <p:bldP spid="8" grpId="0" bldLvl="0" animBg="1"/>
      <p:bldP spid="10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6866"/>
          <p:cNvSpPr txBox="1"/>
          <p:nvPr/>
        </p:nvSpPr>
        <p:spPr>
          <a:xfrm>
            <a:off x="5966015" y="4272436"/>
            <a:ext cx="2922270" cy="56070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en-US" altLang="zh-CN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——《</a:t>
            </a:r>
            <a:r>
              <a:rPr lang="en-US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4.</a:t>
            </a:r>
            <a:r>
              <a:rPr lang="zh-CN" altLang="en-US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四季</a:t>
            </a:r>
            <a:r>
              <a:rPr lang="en-US" altLang="zh-CN" sz="32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》</a:t>
            </a:r>
            <a:endParaRPr lang="zh-CN" altLang="en-US" sz="32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文本框 54287"/>
          <p:cNvSpPr txBox="1"/>
          <p:nvPr/>
        </p:nvSpPr>
        <p:spPr>
          <a:xfrm>
            <a:off x="681964" y="3536714"/>
            <a:ext cx="5499735" cy="499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anchor="t">
            <a:spAutoFit/>
          </a:bodyPr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把物当成人来写，让物更加生动。</a:t>
            </a:r>
            <a:endParaRPr lang="zh-CN" altLang="en-US" sz="2800" b="1" dirty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1509" name="Rectangle 1"/>
          <p:cNvSpPr/>
          <p:nvPr/>
        </p:nvSpPr>
        <p:spPr>
          <a:xfrm>
            <a:off x="720090" y="1066550"/>
            <a:ext cx="3395980" cy="19753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草芽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尖尖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对小鸟说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我是春天。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597263" y="1791692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7465" y="356870"/>
            <a:ext cx="3657600" cy="2676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8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1045367" y="792964"/>
            <a:ext cx="7287738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一、用圆圈圈出句子中动作的词。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188640" y="254627"/>
            <a:ext cx="1554435" cy="43858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练习</a:t>
            </a:r>
            <a:endParaRPr lang="zh-CN" altLang="en-US" sz="2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392920" y="1867357"/>
            <a:ext cx="4401824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雪人大肚一挺，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他顽皮地说：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我就是冬天。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3503618" y="2724947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065661" y="1991117"/>
            <a:ext cx="487740" cy="54864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C:/Users/ADMINI~1/AppData/Local/Temp/kaimatting_20200224102817/output_20200224102824..pngoutput_20200224102824.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37533" y="1762582"/>
            <a:ext cx="2295572" cy="244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478388" y="491762"/>
            <a:ext cx="459359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二、判断比喻句。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0" name="矩形 4"/>
          <p:cNvSpPr/>
          <p:nvPr/>
        </p:nvSpPr>
        <p:spPr>
          <a:xfrm>
            <a:off x="545465" y="1600835"/>
            <a:ext cx="8395970" cy="18402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像小丽那样的学生会不完成作业？（ 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红红的太阳像火球。（  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08037" y="2795905"/>
            <a:ext cx="6419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25508" y="1600835"/>
            <a:ext cx="6419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×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300512" y="349250"/>
            <a:ext cx="7031833" cy="866783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200" b="1" noProof="1" smtClean="0">
                <a:latin typeface="宋体" panose="02010600030101010101" pitchFamily="2" charset="-122"/>
              </a:rPr>
              <a:t>三、判断拟人句。</a:t>
            </a:r>
            <a:endParaRPr lang="zh-CN" altLang="en-US" sz="3200" b="1" noProof="1">
              <a:latin typeface="宋体" panose="02010600030101010101" pitchFamily="2" charset="-122"/>
            </a:endParaRPr>
          </a:p>
        </p:txBody>
      </p:sp>
      <p:sp>
        <p:nvSpPr>
          <p:cNvPr id="10" name="矩形 4"/>
          <p:cNvSpPr/>
          <p:nvPr/>
        </p:nvSpPr>
        <p:spPr>
          <a:xfrm>
            <a:off x="300355" y="1520825"/>
            <a:ext cx="8253095" cy="16186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谷穗弯弯，他鞠着躬说：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我是秋天。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远远望去那座大山像一个巨人。  （   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32345" y="1520825"/>
            <a:ext cx="6419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34125" y="2494280"/>
            <a:ext cx="6419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×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196508" y="107315"/>
            <a:ext cx="7031833" cy="866783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200" b="1" noProof="1" smtClean="0">
                <a:latin typeface="宋体" panose="02010600030101010101" pitchFamily="2" charset="-122"/>
              </a:rPr>
              <a:t>四、你会仿写句子吗？</a:t>
            </a:r>
            <a:endParaRPr lang="zh-CN" altLang="en-US" sz="3200" b="1" noProof="1"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94472" y="2747995"/>
            <a:ext cx="5285740" cy="191590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红花朵朵，</a:t>
            </a:r>
            <a:endParaRPr lang="en-US" altLang="zh-CN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他对小鸟说：</a:t>
            </a:r>
            <a:endParaRPr lang="en-US" altLang="zh-CN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我是春天。</a:t>
            </a:r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5732850" y="2669374"/>
            <a:ext cx="2016768" cy="2016768"/>
          </a:xfrm>
          <a:prstGeom prst="rect">
            <a:avLst/>
          </a:prstGeom>
        </p:spPr>
      </p:pic>
      <p:sp>
        <p:nvSpPr>
          <p:cNvPr id="10" name="矩形 4"/>
          <p:cNvSpPr/>
          <p:nvPr/>
        </p:nvSpPr>
        <p:spPr>
          <a:xfrm>
            <a:off x="3777012" y="811293"/>
            <a:ext cx="5525135" cy="191590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荷叶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圆圆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对青蛙说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我是夏天。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350" y="948106"/>
            <a:ext cx="2319719" cy="1507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89881"/>
            <a:ext cx="7056784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591430" y="686844"/>
            <a:ext cx="7961662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zh-CN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秋天</a:t>
            </a:r>
            <a:r>
              <a:rPr lang="en-US" altLang="zh-CN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抓住了哪几个事物的特点描写了什么景象？你从中体会到了作者怎样的思想感情？</a:t>
            </a:r>
            <a:endParaRPr lang="zh-CN" altLang="en-US" sz="2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1598930" y="3484245"/>
            <a:ext cx="4301490" cy="8070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注意一的变调规律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54288"/>
          <p:cNvSpPr txBox="1"/>
          <p:nvPr/>
        </p:nvSpPr>
        <p:spPr>
          <a:xfrm>
            <a:off x="1630829" y="2602347"/>
            <a:ext cx="5547360" cy="9310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 气 了 树 叶 片 大 飞 会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   子  人   大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56060" y="182880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035" y="3681095"/>
            <a:ext cx="1524000" cy="76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9915" y="3672840"/>
            <a:ext cx="608965" cy="77025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2235" y="3636645"/>
            <a:ext cx="666115" cy="8064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4420" y="3915410"/>
            <a:ext cx="4038600" cy="8763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51840" y="1824135"/>
            <a:ext cx="78009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        </a:t>
            </a:r>
            <a:r>
              <a:rPr lang="zh-CN" altLang="en-US" sz="2000" dirty="0">
                <a:solidFill>
                  <a:srgbClr val="FF0000"/>
                </a:solidFill>
              </a:rPr>
              <a:t>课文抓住天气、树叶、天空、大雁等事物的特点，描写了秋高气爽、黄叶飘落、北雁南飞的景象，表达了作者对秋天的喜爱之情。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" grpId="0"/>
      <p:bldP spid="1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290195" y="373380"/>
            <a:ext cx="8631555" cy="1360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《</a:t>
            </a: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小小的船</a:t>
            </a:r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是一首儿童诗，诗歌将弯弯的月儿和小小的船巧妙的联系起来。文中一共出现了三个</a:t>
            </a:r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“</a:t>
            </a: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小小的船</a:t>
            </a:r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”</a:t>
            </a: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，哪些指的是真实的船？哪些指的是月亮？</a:t>
            </a:r>
            <a:endParaRPr lang="zh-CN" altLang="en-US" sz="2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513080" y="2552700"/>
            <a:ext cx="8185785" cy="9310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 船 两 头 在 里 看 见 闪 星 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儿  头  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66945" y="3647440"/>
            <a:ext cx="1590675" cy="8001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3420" y="3656965"/>
            <a:ext cx="1533525" cy="7810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6505" y="3656965"/>
            <a:ext cx="716915" cy="8051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53415" y="1859280"/>
            <a:ext cx="75190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        </a:t>
            </a:r>
            <a:r>
              <a:rPr lang="zh-CN" altLang="en-US" sz="2000" b="1" dirty="0">
                <a:solidFill>
                  <a:srgbClr val="FF0000"/>
                </a:solidFill>
              </a:rPr>
              <a:t>第一次指的是真实的小船，第二次和第三次指的是弯弯的月亮。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426965" y="373504"/>
            <a:ext cx="7961662" cy="4991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</a:t>
            </a:r>
            <a:r>
              <a:rPr lang="en-US" altLang="zh-CN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江南</a:t>
            </a:r>
            <a:r>
              <a:rPr lang="en-US" altLang="zh-CN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2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这首诗歌描绘了什么时光和采莲人什么心情？</a:t>
            </a:r>
            <a:endParaRPr lang="zh-CN" altLang="en-US" sz="2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1087755" y="2457949"/>
            <a:ext cx="6968490" cy="9310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 南 可 采 莲 鱼 东 西 北 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 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72405" y="3502025"/>
            <a:ext cx="1562100" cy="8191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1255" y="3543300"/>
            <a:ext cx="1581150" cy="8096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2915" y="3543300"/>
            <a:ext cx="688340" cy="7778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6005" y="3543300"/>
            <a:ext cx="676910" cy="7778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36600" y="1337310"/>
            <a:ext cx="76708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        </a:t>
            </a:r>
            <a:r>
              <a:rPr lang="zh-CN" altLang="en-US" sz="2400" dirty="0">
                <a:solidFill>
                  <a:srgbClr val="FF0000"/>
                </a:solidFill>
              </a:rPr>
              <a:t>本文是一首采莲歌，语言简洁明快，意境优美隽永，反映了采莲时的光景和采莲人欢乐的心情。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 Box 11"/>
          <p:cNvSpPr txBox="1"/>
          <p:nvPr/>
        </p:nvSpPr>
        <p:spPr>
          <a:xfrm>
            <a:off x="945102" y="136341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江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2116677" y="138246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南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3196177" y="138246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294852" y="136341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莲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386417" y="137294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7439882" y="138246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948277" y="2689932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西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Text Box 11"/>
          <p:cNvSpPr txBox="1"/>
          <p:nvPr/>
        </p:nvSpPr>
        <p:spPr>
          <a:xfrm>
            <a:off x="2053177" y="269945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4259802" y="1382467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采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4" name="组合 3"/>
          <p:cNvGrpSpPr/>
          <p:nvPr/>
        </p:nvGrpSpPr>
        <p:grpSpPr>
          <a:xfrm>
            <a:off x="-42" y="136804"/>
            <a:ext cx="1884998" cy="399635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流程图: 延期 14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16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会认的字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2236" y1="92424" x2="42236" y2="92424"/>
                        <a14:foregroundMark x1="52174" y1="90152" x2="52174" y2="90152"/>
                        <a14:foregroundMark x1="60248" y1="90152" x2="60248" y2="90152"/>
                        <a14:foregroundMark x1="22981" y1="90152" x2="22981" y2="901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" y="3576320"/>
            <a:ext cx="1531620" cy="125539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48055" y="927735"/>
            <a:ext cx="834480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jiāng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 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nán	      kě	cǎi	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lián	 yú	    dōng</a:t>
            </a:r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4880" y="2300605"/>
            <a:ext cx="285512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000">
                <a:latin typeface="汉语拼音" pitchFamily="34" charset="0"/>
                <a:cs typeface="汉语拼音" pitchFamily="34" charset="0"/>
              </a:rPr>
              <a:t>   </a:t>
            </a:r>
            <a:r>
              <a:rPr lang="zh-CN" altLang="en-US" sz="2000">
                <a:latin typeface="汉语拼音" pitchFamily="34" charset="0"/>
                <a:cs typeface="汉语拼音" pitchFamily="34" charset="0"/>
              </a:rPr>
              <a:t>xī 	          běi</a:t>
            </a:r>
            <a:r>
              <a:rPr lang="zh-CN" altLang="en-US">
                <a:latin typeface="汉语拼音" pitchFamily="34" charset="0"/>
                <a:cs typeface="汉语拼音" pitchFamily="34" charset="0"/>
              </a:rPr>
              <a:t>	</a:t>
            </a:r>
            <a:endParaRPr lang="zh-CN" altLang="en-US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7" name="线形标注 1 6"/>
          <p:cNvSpPr/>
          <p:nvPr/>
        </p:nvSpPr>
        <p:spPr>
          <a:xfrm>
            <a:off x="3392170" y="754380"/>
            <a:ext cx="2195195" cy="245110"/>
          </a:xfrm>
          <a:prstGeom prst="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前鼻音</a:t>
            </a:r>
            <a:endParaRPr lang="zh-CN" altLang="en-US"/>
          </a:p>
        </p:txBody>
      </p:sp>
      <p:sp>
        <p:nvSpPr>
          <p:cNvPr id="8" name="线形标注 1 7"/>
          <p:cNvSpPr/>
          <p:nvPr/>
        </p:nvSpPr>
        <p:spPr>
          <a:xfrm>
            <a:off x="3392170" y="441960"/>
            <a:ext cx="2195195" cy="245110"/>
          </a:xfrm>
          <a:prstGeom prst="borderCallout1">
            <a:avLst>
              <a:gd name="adj1" fmla="val 18750"/>
              <a:gd name="adj2" fmla="val -8333"/>
              <a:gd name="adj3" fmla="val 215544"/>
              <a:gd name="adj4" fmla="val -711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后鼻音</a:t>
            </a:r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587365" y="833755"/>
            <a:ext cx="274320" cy="2025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623560" y="574040"/>
            <a:ext cx="1921510" cy="4991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959485" y="976630"/>
            <a:ext cx="852805" cy="33337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294630" y="1010920"/>
            <a:ext cx="852805" cy="33337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461250" y="1016000"/>
            <a:ext cx="852805" cy="33337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066290" y="1024255"/>
            <a:ext cx="852805" cy="333375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11" grpId="0" animBg="1"/>
      <p:bldP spid="12" grpId="0" animBg="1"/>
      <p:bldP spid="17" grpId="0" animBg="1"/>
      <p:bldP spid="1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54288"/>
          <p:cNvSpPr txBox="1"/>
          <p:nvPr/>
        </p:nvSpPr>
        <p:spPr>
          <a:xfrm>
            <a:off x="173355" y="461645"/>
            <a:ext cx="8796020" cy="9302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学完了</a:t>
            </a:r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四季</a:t>
            </a:r>
            <a:r>
              <a:rPr lang="en-US" altLang="zh-CN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一课，作者通过对什么描写？表现了春夏秋冬四季的不同特点表达了对四季的什么情感？</a:t>
            </a:r>
            <a:endParaRPr lang="zh-CN" altLang="en-US" sz="28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34" name="文本框 54288"/>
          <p:cNvSpPr txBox="1"/>
          <p:nvPr/>
        </p:nvSpPr>
        <p:spPr>
          <a:xfrm>
            <a:off x="931351" y="2980742"/>
            <a:ext cx="7494905" cy="9310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尖 说 春 青 蛙 夏 弯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皮 </a:t>
            </a:r>
            <a:r>
              <a:rPr lang="zh-CN" altLang="en-US" sz="28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 冬 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  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40339" y="4041166"/>
            <a:ext cx="574040" cy="6750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4539" y="3996081"/>
            <a:ext cx="685800" cy="7797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789" y="3996081"/>
            <a:ext cx="666750" cy="7639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464" y="4039896"/>
            <a:ext cx="3743325" cy="6762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13690" y="1671955"/>
            <a:ext cx="85166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          </a:t>
            </a:r>
            <a:r>
              <a:rPr lang="zh-CN" altLang="en-US" sz="2400">
                <a:solidFill>
                  <a:srgbClr val="FF0000"/>
                </a:solidFill>
              </a:rPr>
              <a:t>通过对春天的草芽、夏天的荷叶、秋天的谷穗和冬天的雪人这几种代表性事物的描述，表现了春、夏、秋、冬四季的不同特点，表达了对四季的喜爱之情。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  <p:custDataLst>
      <p:tags r:id="rId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710352" y="1151739"/>
            <a:ext cx="770493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一、秋天有哪些特点呢？（     ）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188640" y="254627"/>
            <a:ext cx="1554435" cy="4375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54288"/>
          <p:cNvSpPr txBox="1"/>
          <p:nvPr/>
        </p:nvSpPr>
        <p:spPr>
          <a:xfrm>
            <a:off x="555625" y="2280920"/>
            <a:ext cx="4268470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天气凉，树叶黄。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天空蓝、高，大雁南飞。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47461" y="1068381"/>
            <a:ext cx="110109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①②</a:t>
            </a:r>
            <a:endParaRPr lang="zh-CN" altLang="en-US" sz="36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34749" y="2185670"/>
            <a:ext cx="3461869" cy="2217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对角圆角矩形 16"/>
          <p:cNvSpPr/>
          <p:nvPr/>
        </p:nvSpPr>
        <p:spPr>
          <a:xfrm>
            <a:off x="219075" y="988706"/>
            <a:ext cx="9067800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3600" b="1" spc="-250" noProof="1" smtClean="0">
                <a:latin typeface="宋体" panose="02010600030101010101" pitchFamily="2" charset="-122"/>
              </a:rPr>
              <a:t>二、</a:t>
            </a:r>
            <a:r>
              <a:rPr lang="en-US" altLang="zh-CN" sz="3600" b="1" spc="-250" noProof="1" smtClean="0">
                <a:latin typeface="宋体" panose="02010600030101010101" pitchFamily="2" charset="-122"/>
              </a:rPr>
              <a:t>《</a:t>
            </a:r>
            <a:r>
              <a:rPr lang="zh-CN" altLang="en-US" sz="3600" b="1" spc="-250" noProof="1" smtClean="0">
                <a:latin typeface="宋体" panose="02010600030101010101" pitchFamily="2" charset="-122"/>
              </a:rPr>
              <a:t>江南</a:t>
            </a:r>
            <a:r>
              <a:rPr lang="en-US" altLang="zh-CN" sz="3600" b="1" spc="-250" noProof="1" smtClean="0">
                <a:latin typeface="宋体" panose="02010600030101010101" pitchFamily="2" charset="-122"/>
              </a:rPr>
              <a:t>》</a:t>
            </a:r>
            <a:r>
              <a:rPr lang="zh-CN" altLang="en-US" sz="3600" b="1" spc="-250" noProof="1" smtClean="0">
                <a:latin typeface="宋体" panose="02010600030101010101" pitchFamily="2" charset="-122"/>
              </a:rPr>
              <a:t>中描绘的画面有？</a:t>
            </a:r>
            <a:r>
              <a:rPr lang="zh-CN" altLang="en-US" sz="3600" b="1" spc="-250" noProof="1" smtClean="0">
                <a:latin typeface="宋体" panose="02010600030101010101" pitchFamily="2" charset="-122"/>
              </a:rPr>
              <a:t>（         </a:t>
            </a:r>
            <a:r>
              <a:rPr lang="zh-CN" altLang="en-US" sz="3600" b="1" spc="-250" noProof="1" smtClean="0">
                <a:latin typeface="宋体" panose="02010600030101010101" pitchFamily="2" charset="-122"/>
              </a:rPr>
              <a:t>）</a:t>
            </a:r>
            <a:endParaRPr lang="zh-CN" altLang="en-US" sz="3600" b="1" spc="-250" noProof="1">
              <a:latin typeface="宋体" panose="02010600030101010101" pitchFamily="2" charset="-122"/>
            </a:endParaRPr>
          </a:p>
        </p:txBody>
      </p:sp>
      <p:sp>
        <p:nvSpPr>
          <p:cNvPr id="10" name="文本框 54288"/>
          <p:cNvSpPr txBox="1"/>
          <p:nvPr/>
        </p:nvSpPr>
        <p:spPr>
          <a:xfrm>
            <a:off x="965857" y="2091060"/>
            <a:ext cx="3691868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荷塘莲叶如盘。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莲花绽放。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鱼儿嬉戏。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④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姑娘采莲。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99652" y="952662"/>
            <a:ext cx="2037737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①②③④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8205" y="1936750"/>
            <a:ext cx="3759200" cy="2846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2718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本单元还有几篇需要我们背诵的课文和古诗，快来背一背吧！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6"/>
          <p:cNvSpPr/>
          <p:nvPr/>
        </p:nvSpPr>
        <p:spPr>
          <a:xfrm>
            <a:off x="244475" y="1452880"/>
            <a:ext cx="6680200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天气凉了，树叶黄了。一片片叶子从树上落下来。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天空那么蓝，那么高。一群大雁往南飞，一会儿排成个“人”字，一会儿排成个“一”字。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啊！秋天来了。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5" name="矩形 6"/>
          <p:cNvSpPr/>
          <p:nvPr/>
        </p:nvSpPr>
        <p:spPr>
          <a:xfrm>
            <a:off x="1365250" y="692310"/>
            <a:ext cx="4904581" cy="7607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en-US" altLang="zh-CN" sz="45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秋天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156060" y="182880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流程图: 延期 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积累背诵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4675" y="1368932"/>
            <a:ext cx="1971039" cy="13736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2676" y="3113405"/>
            <a:ext cx="1949703" cy="1450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6"/>
          <p:cNvSpPr/>
          <p:nvPr/>
        </p:nvSpPr>
        <p:spPr>
          <a:xfrm>
            <a:off x="444500" y="1567180"/>
            <a:ext cx="7261225" cy="22852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弯弯的月儿小小的船。</a:t>
            </a:r>
            <a:endParaRPr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小小的船儿两头尖。</a:t>
            </a:r>
            <a:endParaRPr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我在小小的船里坐，</a:t>
            </a:r>
            <a:endParaRPr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只看见闪闪的星星蓝蓝的天。</a:t>
            </a:r>
            <a:endParaRPr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5" name="矩形 6"/>
          <p:cNvSpPr/>
          <p:nvPr/>
        </p:nvSpPr>
        <p:spPr>
          <a:xfrm>
            <a:off x="911860" y="507525"/>
            <a:ext cx="4904581" cy="10071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zh-CN" altLang="en-US" sz="4500" b="1" dirty="0">
                <a:latin typeface="宋体" panose="02010600030101010101" pitchFamily="2" charset="-122"/>
                <a:ea typeface="宋体" panose="02010600030101010101" pitchFamily="2" charset="-122"/>
              </a:rPr>
              <a:t>小小的船</a:t>
            </a:r>
            <a:endParaRPr lang="zh-CN" altLang="en-US" sz="45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0" hangingPunct="0"/>
            <a:r>
              <a:rPr lang="zh-CN" altLang="en-US" sz="1600" b="1" dirty="0">
                <a:latin typeface="宋体" panose="02010600030101010101" pitchFamily="2" charset="-122"/>
                <a:ea typeface="宋体" panose="02010600030101010101" pitchFamily="2" charset="-122"/>
              </a:rPr>
              <a:t>叶圣陶</a:t>
            </a:r>
            <a:endParaRPr lang="zh-CN" altLang="en-US" sz="1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03190" y="1691005"/>
            <a:ext cx="3806190" cy="1459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6"/>
          <p:cNvSpPr/>
          <p:nvPr/>
        </p:nvSpPr>
        <p:spPr>
          <a:xfrm>
            <a:off x="730250" y="1408430"/>
            <a:ext cx="5569585" cy="35163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江南可采莲，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莲叶何田田，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鱼戏莲叶间。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鱼戏莲叶东，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鱼戏莲叶西。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鱼戏莲叶南，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鱼戏莲叶北。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5" name="矩形 6"/>
          <p:cNvSpPr/>
          <p:nvPr/>
        </p:nvSpPr>
        <p:spPr>
          <a:xfrm>
            <a:off x="568960" y="273210"/>
            <a:ext cx="4904581" cy="7607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en-US" altLang="zh-CN" sz="4500" b="1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4500" b="1" dirty="0">
                <a:latin typeface="宋体" panose="02010600030101010101" pitchFamily="2" charset="-122"/>
                <a:ea typeface="宋体" panose="02010600030101010101" pitchFamily="2" charset="-122"/>
              </a:rPr>
              <a:t>江南</a:t>
            </a:r>
            <a:endParaRPr lang="zh-CN" altLang="en-US" sz="45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6665" y="1033780"/>
            <a:ext cx="87249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1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汉乐府</a:t>
            </a:r>
            <a:endParaRPr lang="zh-CN" altLang="en-US" sz="1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33115" y="741045"/>
            <a:ext cx="5417820" cy="3662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6"/>
          <p:cNvSpPr/>
          <p:nvPr/>
        </p:nvSpPr>
        <p:spPr>
          <a:xfrm>
            <a:off x="634365" y="1337310"/>
            <a:ext cx="5569585" cy="35163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草芽尖尖，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他对小鸟说：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“我是春天。”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荷叶圆圆，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他对青蛙说：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“我是夏天。”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915" name="矩形 6"/>
          <p:cNvSpPr/>
          <p:nvPr/>
        </p:nvSpPr>
        <p:spPr>
          <a:xfrm>
            <a:off x="486410" y="273210"/>
            <a:ext cx="4904581" cy="96075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四季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 eaLnBrk="0" hangingPunct="0"/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薛卫民</a:t>
            </a:r>
            <a:endParaRPr lang="zh-CN" altLang="en-US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10255" y="1290955"/>
            <a:ext cx="4177665" cy="30469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谷穗弯弯，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他鞠着躬说：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“我是秋天。”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雪人大肚子一挺，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他顽皮地说：</a:t>
            </a:r>
            <a:endParaRPr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“我就是冬天。”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0966" y="1609725"/>
            <a:ext cx="2019004" cy="19856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99945" y="2483485"/>
            <a:ext cx="5142865" cy="1896110"/>
          </a:xfrm>
          <a:prstGeom prst="rect">
            <a:avLst/>
          </a:prstGeom>
        </p:spPr>
      </p:pic>
      <p:sp>
        <p:nvSpPr>
          <p:cNvPr id="25" name="文本框 8"/>
          <p:cNvSpPr txBox="1"/>
          <p:nvPr/>
        </p:nvSpPr>
        <p:spPr>
          <a:xfrm>
            <a:off x="188640" y="254627"/>
            <a:ext cx="1554435" cy="4375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43707" y="2504751"/>
            <a:ext cx="2540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</a:rPr>
              <a:t>④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11251" y="3503282"/>
            <a:ext cx="2540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</a:rPr>
              <a:t>③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286285" y="2515384"/>
            <a:ext cx="2540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</a:rPr>
              <a:t>②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222441" y="3503282"/>
            <a:ext cx="254000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</a:rPr>
              <a:t>①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20" name="文本框 57346"/>
          <p:cNvSpPr txBox="1"/>
          <p:nvPr/>
        </p:nvSpPr>
        <p:spPr>
          <a:xfrm>
            <a:off x="638175" y="1464310"/>
            <a:ext cx="8181975" cy="7340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marL="257175" indent="-257175"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1.①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闪闪的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弯弯的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蓝蓝的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小小的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对角圆角矩形 20"/>
          <p:cNvSpPr/>
          <p:nvPr/>
        </p:nvSpPr>
        <p:spPr>
          <a:xfrm>
            <a:off x="364866" y="724988"/>
            <a:ext cx="6382837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 smtClean="0">
                <a:latin typeface="宋体" panose="02010600030101010101" pitchFamily="2" charset="-122"/>
              </a:rPr>
              <a:t>一、根据课文内容填空。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文本框 57346"/>
          <p:cNvSpPr txBox="1"/>
          <p:nvPr/>
        </p:nvSpPr>
        <p:spPr>
          <a:xfrm>
            <a:off x="945379" y="842781"/>
            <a:ext cx="7350760" cy="21355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marL="257175" indent="-257175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南飞的大雁，一会儿排成个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，一会排成个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57175" indent="-257175"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江南荷塘景色美，小鱼在莲叶的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下面玩耍。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对角圆角矩形 23"/>
          <p:cNvSpPr/>
          <p:nvPr/>
        </p:nvSpPr>
        <p:spPr>
          <a:xfrm>
            <a:off x="417948" y="227791"/>
            <a:ext cx="5672933" cy="540544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defTabSz="685800">
              <a:defRPr/>
            </a:pPr>
            <a:r>
              <a:rPr lang="zh-CN" altLang="en-US" sz="2700" b="1" noProof="1" smtClean="0">
                <a:latin typeface="宋体" panose="02010600030101010101" pitchFamily="2" charset="-122"/>
              </a:rPr>
              <a:t>二、根据课文内容填空。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4" name="对角圆角矩形 3"/>
          <p:cNvSpPr/>
          <p:nvPr/>
        </p:nvSpPr>
        <p:spPr>
          <a:xfrm>
            <a:off x="5888854" y="842781"/>
            <a:ext cx="240792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l" defTabSz="685800">
              <a:defRPr/>
            </a:pPr>
            <a:r>
              <a:rPr lang="en-US" altLang="zh-CN" sz="3200" b="1" noProof="1" smtClean="0">
                <a:solidFill>
                  <a:srgbClr val="FF0000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3200" b="1" noProof="1" smtClean="0">
                <a:solidFill>
                  <a:srgbClr val="FF0000"/>
                </a:solidFill>
                <a:latin typeface="宋体" panose="02010600030101010101" pitchFamily="2" charset="-122"/>
              </a:rPr>
              <a:t>人</a:t>
            </a:r>
            <a:r>
              <a:rPr lang="en-US" altLang="zh-CN" sz="3200" b="1" noProof="1" smtClean="0">
                <a:solidFill>
                  <a:srgbClr val="FF0000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3200" b="1" noProof="1" smtClean="0">
                <a:solidFill>
                  <a:srgbClr val="FF0000"/>
                </a:solidFill>
                <a:latin typeface="宋体" panose="02010600030101010101" pitchFamily="2" charset="-122"/>
              </a:rPr>
              <a:t>字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5" name="对角圆角矩形 4"/>
          <p:cNvSpPr/>
          <p:nvPr/>
        </p:nvSpPr>
        <p:spPr>
          <a:xfrm>
            <a:off x="3259319" y="1383166"/>
            <a:ext cx="410591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l" defTabSz="685800">
              <a:defRPr/>
            </a:pPr>
            <a:r>
              <a:rPr lang="en-US" altLang="zh-CN" sz="3200" b="1" noProof="1" smtClean="0">
                <a:solidFill>
                  <a:srgbClr val="FF0000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3200" b="1" noProof="1" smtClean="0">
                <a:solidFill>
                  <a:srgbClr val="FF0000"/>
                </a:solidFill>
                <a:latin typeface="宋体" panose="02010600030101010101" pitchFamily="2" charset="-122"/>
              </a:rPr>
              <a:t>一</a:t>
            </a:r>
            <a:r>
              <a:rPr lang="en-US" altLang="zh-CN" sz="3200" b="1" noProof="1" smtClean="0">
                <a:solidFill>
                  <a:srgbClr val="FF0000"/>
                </a:solidFill>
                <a:latin typeface="宋体" panose="02010600030101010101" pitchFamily="2" charset="-122"/>
              </a:rPr>
              <a:t>”</a:t>
            </a:r>
            <a:r>
              <a:rPr lang="zh-CN" altLang="en-US" sz="3200" b="1" noProof="1" smtClean="0">
                <a:solidFill>
                  <a:srgbClr val="FF0000"/>
                </a:solidFill>
                <a:latin typeface="宋体" panose="02010600030101010101" pitchFamily="2" charset="-122"/>
              </a:rPr>
              <a:t>字</a:t>
            </a:r>
            <a:endParaRPr lang="zh-CN" altLang="en-US" sz="2700" b="1" noProof="1">
              <a:latin typeface="宋体" panose="02010600030101010101" pitchFamily="2" charset="-122"/>
            </a:endParaRPr>
          </a:p>
        </p:txBody>
      </p:sp>
      <p:sp>
        <p:nvSpPr>
          <p:cNvPr id="6" name="对角圆角矩形 5"/>
          <p:cNvSpPr/>
          <p:nvPr/>
        </p:nvSpPr>
        <p:spPr>
          <a:xfrm>
            <a:off x="1701016" y="2350582"/>
            <a:ext cx="4105910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l" defTabSz="685800">
              <a:defRPr/>
            </a:pPr>
            <a:r>
              <a:rPr lang="zh-CN" altLang="en-US" sz="2700" b="1" noProof="1">
                <a:solidFill>
                  <a:srgbClr val="FF0000"/>
                </a:solidFill>
                <a:latin typeface="宋体" panose="02010600030101010101" pitchFamily="2" charset="-122"/>
              </a:rPr>
              <a:t>东 </a:t>
            </a:r>
            <a:r>
              <a:rPr lang="zh-CN" altLang="en-US" sz="2700" b="1" noProof="1" smtClean="0">
                <a:solidFill>
                  <a:srgbClr val="FF00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2700" b="1" noProof="1">
                <a:solidFill>
                  <a:srgbClr val="FF0000"/>
                </a:solidFill>
                <a:latin typeface="宋体" panose="02010600030101010101" pitchFamily="2" charset="-122"/>
              </a:rPr>
              <a:t>西    南     北</a:t>
            </a:r>
            <a:endParaRPr lang="zh-CN" altLang="en-US" sz="2700" b="1" noProof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17979" y="3164704"/>
            <a:ext cx="2232025" cy="16897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949" y="3164704"/>
            <a:ext cx="2463800" cy="1717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 Box 11"/>
          <p:cNvSpPr txBox="1"/>
          <p:nvPr/>
        </p:nvSpPr>
        <p:spPr>
          <a:xfrm>
            <a:off x="691154" y="780299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尖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 Box 11"/>
          <p:cNvSpPr txBox="1"/>
          <p:nvPr/>
        </p:nvSpPr>
        <p:spPr>
          <a:xfrm>
            <a:off x="1774353" y="799349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Text Box 11"/>
          <p:cNvSpPr txBox="1"/>
          <p:nvPr/>
        </p:nvSpPr>
        <p:spPr>
          <a:xfrm>
            <a:off x="2857028" y="799349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9" name="Text Box 11"/>
          <p:cNvSpPr txBox="1"/>
          <p:nvPr/>
        </p:nvSpPr>
        <p:spPr>
          <a:xfrm>
            <a:off x="5022378" y="780299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蛙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0" name="Text Box 11"/>
          <p:cNvSpPr txBox="1"/>
          <p:nvPr/>
        </p:nvSpPr>
        <p:spPr>
          <a:xfrm>
            <a:off x="6105053" y="789824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Text Box 11"/>
          <p:cNvSpPr txBox="1"/>
          <p:nvPr/>
        </p:nvSpPr>
        <p:spPr>
          <a:xfrm>
            <a:off x="598922" y="2124115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Text Box 11"/>
          <p:cNvSpPr txBox="1"/>
          <p:nvPr/>
        </p:nvSpPr>
        <p:spPr>
          <a:xfrm>
            <a:off x="2786654" y="2132214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4" name="Text Box 11"/>
          <p:cNvSpPr txBox="1"/>
          <p:nvPr/>
        </p:nvSpPr>
        <p:spPr>
          <a:xfrm>
            <a:off x="4158778" y="2151264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冬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11"/>
          <p:cNvSpPr txBox="1"/>
          <p:nvPr/>
        </p:nvSpPr>
        <p:spPr>
          <a:xfrm>
            <a:off x="3939703" y="799349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 Box 11"/>
          <p:cNvSpPr txBox="1"/>
          <p:nvPr/>
        </p:nvSpPr>
        <p:spPr>
          <a:xfrm>
            <a:off x="691154" y="3572394"/>
            <a:ext cx="932069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男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11"/>
          <p:cNvSpPr txBox="1"/>
          <p:nvPr/>
        </p:nvSpPr>
        <p:spPr>
          <a:xfrm>
            <a:off x="1780068" y="3572394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女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 Box 11"/>
          <p:cNvSpPr txBox="1"/>
          <p:nvPr/>
        </p:nvSpPr>
        <p:spPr>
          <a:xfrm>
            <a:off x="2868458" y="3572394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11"/>
          <p:cNvSpPr txBox="1"/>
          <p:nvPr/>
        </p:nvSpPr>
        <p:spPr>
          <a:xfrm>
            <a:off x="5045238" y="3572394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反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11"/>
          <p:cNvSpPr txBox="1"/>
          <p:nvPr/>
        </p:nvSpPr>
        <p:spPr>
          <a:xfrm>
            <a:off x="6133628" y="3572394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11"/>
          <p:cNvSpPr txBox="1"/>
          <p:nvPr/>
        </p:nvSpPr>
        <p:spPr>
          <a:xfrm>
            <a:off x="3956848" y="3572394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关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42236" y1="92424" x2="42236" y2="92424"/>
                        <a14:foregroundMark x1="52174" y1="90152" x2="52174" y2="90152"/>
                        <a14:foregroundMark x1="60248" y1="90152" x2="60248" y2="90152"/>
                        <a14:foregroundMark x1="22981" y1="90152" x2="22981" y2="901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52" y="4390837"/>
            <a:ext cx="836930" cy="6858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34090" y="360019"/>
            <a:ext cx="856838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ji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ān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    shu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ō	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chū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n   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qīng	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w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ā     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xià	</a:t>
            </a:r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00523" y="1714512"/>
            <a:ext cx="579759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w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ān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   </a:t>
            </a:r>
            <a:r>
              <a:rPr lang="en-US" altLang="zh-CN" sz="2400" dirty="0" err="1">
                <a:latin typeface="汉语拼音" pitchFamily="34" charset="0"/>
                <a:cs typeface="汉语拼音" pitchFamily="34" charset="0"/>
              </a:rPr>
              <a:t>pí</a:t>
            </a:r>
            <a:r>
              <a:rPr lang="en-US" altLang="zh-CN" sz="2400" dirty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   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   </a:t>
            </a:r>
            <a:r>
              <a:rPr lang="en-US" altLang="zh-CN" sz="24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2400">
                <a:latin typeface="汉语拼音" pitchFamily="34" charset="0"/>
                <a:cs typeface="汉语拼音" pitchFamily="34" charset="0"/>
              </a:rPr>
              <a:t>de </a:t>
            </a:r>
            <a:r>
              <a:rPr lang="zh-CN" altLang="en-US" sz="2400" smtClean="0">
                <a:latin typeface="汉语拼音" pitchFamily="34" charset="0"/>
                <a:cs typeface="汉语拼音" pitchFamily="34" charset="0"/>
              </a:rPr>
              <a:t>       d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ōng</a:t>
            </a:r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53283" y="3160893"/>
            <a:ext cx="678958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nán 	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  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nǚ	    kā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i     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guān	   </a:t>
            </a:r>
            <a:r>
              <a:rPr lang="zh-CN" altLang="en-US" sz="2400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2400" dirty="0">
                <a:latin typeface="汉语拼音" pitchFamily="34" charset="0"/>
                <a:cs typeface="汉语拼音" pitchFamily="34" charset="0"/>
              </a:rPr>
              <a:t>fǎn	zhèng</a:t>
            </a:r>
            <a:endParaRPr lang="zh-CN" altLang="en-US" sz="2400" dirty="0">
              <a:latin typeface="汉语拼音" pitchFamily="34" charset="0"/>
              <a:cs typeface="汉语拼音" pitchFamily="34" charset="0"/>
            </a:endParaRPr>
          </a:p>
        </p:txBody>
      </p:sp>
      <p:graphicFrame>
        <p:nvGraphicFramePr>
          <p:cNvPr id="30" name="表格 29"/>
          <p:cNvGraphicFramePr/>
          <p:nvPr>
            <p:custDataLst>
              <p:tags r:id="rId3"/>
            </p:custDataLst>
          </p:nvPr>
        </p:nvGraphicFramePr>
        <p:xfrm>
          <a:off x="6624800" y="1711149"/>
          <a:ext cx="2346008" cy="1487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0578"/>
                <a:gridCol w="1395430"/>
              </a:tblGrid>
              <a:tr h="2984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字音</a:t>
                      </a:r>
                      <a:endParaRPr lang="zh-CN" altLang="en-US" sz="1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8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汉字</a:t>
                      </a:r>
                      <a:endParaRPr lang="zh-CN" altLang="en-US" sz="18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/>
                </a:tc>
              </a:tr>
              <a:tr h="2984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三拼音节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尖 说 夏 关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/>
                </a:tc>
              </a:tr>
              <a:tr h="25590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前鼻音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春弯男关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后鼻音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青冬正</a:t>
                      </a:r>
                      <a:endParaRPr lang="zh-CN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25527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b="1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翘舌音</a:t>
                      </a:r>
                      <a:endParaRPr lang="zh-CN" altLang="en-US" sz="1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zh-CN" altLang="en-US" sz="12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说春</a:t>
                      </a:r>
                      <a:endParaRPr lang="zh-CN" altLang="en-US" sz="12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" name="Text Box 11"/>
          <p:cNvSpPr txBox="1"/>
          <p:nvPr/>
        </p:nvSpPr>
        <p:spPr>
          <a:xfrm>
            <a:off x="1655127" y="2127653"/>
            <a:ext cx="931545" cy="83756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50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皮</a:t>
            </a:r>
            <a:endParaRPr lang="zh-CN" altLang="en-US" sz="5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3"/>
          <p:cNvGrpSpPr/>
          <p:nvPr/>
        </p:nvGrpSpPr>
        <p:grpSpPr>
          <a:xfrm>
            <a:off x="-76200" y="500024"/>
            <a:ext cx="1884998" cy="398381"/>
            <a:chOff x="458" y="988"/>
            <a:chExt cx="4134" cy="9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2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32" cy="93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“</a:t>
              </a:r>
              <a:r>
                <a:rPr 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一</a:t>
              </a:r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”</a:t>
              </a:r>
              <a:r>
                <a:rPr 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的读音</a:t>
              </a:r>
              <a:endParaRPr 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0" name="云形标注 39"/>
          <p:cNvSpPr/>
          <p:nvPr/>
        </p:nvSpPr>
        <p:spPr>
          <a:xfrm>
            <a:off x="4171954" y="299765"/>
            <a:ext cx="3385800" cy="1089009"/>
          </a:xfrm>
          <a:prstGeom prst="cloudCallout">
            <a:avLst>
              <a:gd name="adj1" fmla="val -55940"/>
              <a:gd name="adj2" fmla="val 1339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tx1"/>
                </a:solidFill>
              </a:rPr>
              <a:t>一字变调规律</a:t>
            </a:r>
            <a:endParaRPr lang="zh-CN" altLang="en-US" sz="2100" b="1" dirty="0" smtClean="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8600" y="1666467"/>
            <a:ext cx="8825230" cy="3222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1.单用或在词尾读一声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yī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en-US" altLang="zh-CN"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第一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、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2.非四声音节前读四声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yì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</a:t>
            </a:r>
            <a:r>
              <a:rPr lang="en-US" altLang="zh-CN"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一条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en-US" altLang="zh-CN"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一朵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、</a:t>
            </a:r>
            <a:r>
              <a:rPr lang="en-US" altLang="zh-CN"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一棵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3.在四声音节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前读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声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yí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）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夜、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半、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位。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4.加在动词中间读轻声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yi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</a:t>
            </a:r>
            <a:r>
              <a:rPr sz="2800" b="1" dirty="0" err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瞧一瞧，看一看，听一听</a:t>
            </a:r>
            <a:r>
              <a:rPr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208279" y="925195"/>
            <a:ext cx="7092315" cy="540385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6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algn="ctr" defTabSz="685800">
              <a:defRPr/>
            </a:pPr>
            <a:r>
              <a:rPr lang="zh-CN" altLang="en-US" sz="3600" b="1" noProof="1">
                <a:latin typeface="宋体" panose="02010600030101010101" pitchFamily="2" charset="-122"/>
              </a:rPr>
              <a:t>下面的</a:t>
            </a:r>
            <a:r>
              <a:rPr lang="en-US" altLang="zh-CN" sz="3600" b="1" noProof="1">
                <a:latin typeface="宋体" panose="02010600030101010101" pitchFamily="2" charset="-122"/>
              </a:rPr>
              <a:t>“</a:t>
            </a:r>
            <a:r>
              <a:rPr lang="zh-CN" altLang="en-US" sz="3600" b="1" noProof="1">
                <a:latin typeface="宋体" panose="02010600030101010101" pitchFamily="2" charset="-122"/>
              </a:rPr>
              <a:t>一</a:t>
            </a:r>
            <a:r>
              <a:rPr lang="en-US" altLang="zh-CN" sz="3600" b="1" noProof="1">
                <a:latin typeface="宋体" panose="02010600030101010101" pitchFamily="2" charset="-122"/>
              </a:rPr>
              <a:t>”</a:t>
            </a:r>
            <a:r>
              <a:rPr lang="zh-CN" altLang="en-US" sz="3600" b="1" noProof="1">
                <a:latin typeface="宋体" panose="02010600030101010101" pitchFamily="2" charset="-122"/>
              </a:rPr>
              <a:t>字该读什么声调？</a:t>
            </a:r>
            <a:endParaRPr lang="zh-CN" altLang="en-US" sz="3600" b="1" noProof="1">
              <a:latin typeface="宋体" panose="02010600030101010101" pitchFamily="2" charset="-122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188640" y="254627"/>
            <a:ext cx="1554435" cy="4375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读音练习</a:t>
            </a:r>
            <a:endParaRPr lang="zh-CN" altLang="en-US" sz="2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0845" y="1465580"/>
            <a:ext cx="8564245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10000"/>
              </a:lnSpc>
            </a:pPr>
            <a:r>
              <a:rPr lang="zh-CN" altLang="en-US" sz="3200"/>
              <a:t>一（     ）片         </a:t>
            </a:r>
            <a:r>
              <a:rPr lang="zh-CN" altLang="en-US" sz="3200" smtClean="0"/>
              <a:t>一</a:t>
            </a:r>
            <a:r>
              <a:rPr lang="zh-CN" altLang="en-US" sz="3200"/>
              <a:t>（     ）张        </a:t>
            </a:r>
            <a:r>
              <a:rPr lang="zh-CN" altLang="en-US" sz="3200" smtClean="0"/>
              <a:t> </a:t>
            </a:r>
            <a:r>
              <a:rPr lang="zh-CN" altLang="en-US" sz="3200"/>
              <a:t>一（     ）名             一（      ）扇门    </a:t>
            </a:r>
            <a:r>
              <a:rPr lang="zh-CN" altLang="en-US" sz="3200" smtClean="0"/>
              <a:t>第一</a:t>
            </a:r>
            <a:r>
              <a:rPr lang="zh-CN" altLang="en-US" sz="3200"/>
              <a:t>（     </a:t>
            </a:r>
            <a:r>
              <a:rPr lang="zh-CN" altLang="en-US" sz="3200" smtClean="0"/>
              <a:t>）      一</a:t>
            </a:r>
            <a:r>
              <a:rPr lang="zh-CN" altLang="en-US" sz="3200"/>
              <a:t>（     ）二三</a:t>
            </a:r>
            <a:endParaRPr lang="zh-CN" altLang="en-US" sz="3200"/>
          </a:p>
        </p:txBody>
      </p:sp>
      <p:sp>
        <p:nvSpPr>
          <p:cNvPr id="4" name="文本框 3"/>
          <p:cNvSpPr txBox="1"/>
          <p:nvPr/>
        </p:nvSpPr>
        <p:spPr>
          <a:xfrm>
            <a:off x="6822440" y="2701925"/>
            <a:ext cx="95631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yī</a:t>
            </a:r>
            <a:endParaRPr lang="en-US" altLang="zh-CN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94150" y="1739265"/>
            <a:ext cx="845185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yì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9185" y="1800860"/>
            <a:ext cx="700833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yí</a:t>
            </a:r>
            <a:endParaRPr lang="en-US" altLang="zh-CN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006590" y="1750695"/>
            <a:ext cx="845185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yì</a:t>
            </a:r>
            <a:endParaRPr lang="en-US" altLang="zh-CN" sz="4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99185" y="2720975"/>
            <a:ext cx="700833" cy="70788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yí</a:t>
            </a:r>
            <a:endParaRPr lang="en-US" altLang="zh-CN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02150" y="2720975"/>
            <a:ext cx="95631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yī</a:t>
            </a:r>
            <a:endParaRPr lang="en-US" altLang="zh-CN" sz="40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TextBox 4"/>
          <p:cNvSpPr txBox="1"/>
          <p:nvPr/>
        </p:nvSpPr>
        <p:spPr>
          <a:xfrm>
            <a:off x="3437335" y="627460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7" name="TextBox 5"/>
          <p:cNvSpPr txBox="1"/>
          <p:nvPr/>
        </p:nvSpPr>
        <p:spPr>
          <a:xfrm>
            <a:off x="3449241" y="1301354"/>
            <a:ext cx="229489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：走了  好了  买了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8" name="TextBox 13"/>
          <p:cNvSpPr txBox="1"/>
          <p:nvPr/>
        </p:nvSpPr>
        <p:spPr>
          <a:xfrm>
            <a:off x="3449241" y="1601391"/>
            <a:ext cx="243482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横撇加弯钩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9" name="TextBox 14"/>
          <p:cNvSpPr txBox="1"/>
          <p:nvPr/>
        </p:nvSpPr>
        <p:spPr>
          <a:xfrm>
            <a:off x="3437335" y="951310"/>
            <a:ext cx="2700338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弯钩略有弧度。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30" name="TextBox 16"/>
          <p:cNvSpPr txBox="1"/>
          <p:nvPr/>
        </p:nvSpPr>
        <p:spPr>
          <a:xfrm>
            <a:off x="2068116" y="2709863"/>
            <a:ext cx="811530" cy="852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950" dirty="0">
                <a:latin typeface="宋体" panose="02010600030101010101" pitchFamily="2" charset="-122"/>
                <a:ea typeface="楷体" panose="02010609060101010101" pitchFamily="49" charset="-122"/>
              </a:rPr>
              <a:t>叫</a:t>
            </a:r>
            <a:endParaRPr lang="zh-CN" altLang="en-US" sz="4950" dirty="0">
              <a:latin typeface="宋体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8696" y="2114154"/>
            <a:ext cx="633507" cy="55399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0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 zǐ</a:t>
            </a:r>
            <a:endParaRPr lang="en-US" altLang="zh-CN" sz="3000" dirty="0" err="1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sp>
        <p:nvSpPr>
          <p:cNvPr id="5132" name="TextBox 18"/>
          <p:cNvSpPr txBox="1"/>
          <p:nvPr/>
        </p:nvSpPr>
        <p:spPr>
          <a:xfrm>
            <a:off x="3383756" y="2463403"/>
            <a:ext cx="79629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笔顺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33" name="TextBox 20"/>
          <p:cNvSpPr txBox="1"/>
          <p:nvPr/>
        </p:nvSpPr>
        <p:spPr>
          <a:xfrm>
            <a:off x="3383756" y="3057525"/>
            <a:ext cx="2581910" cy="321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：房子 孩子 父子 儿子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34" name="TextBox 21"/>
          <p:cNvSpPr txBox="1"/>
          <p:nvPr/>
        </p:nvSpPr>
        <p:spPr>
          <a:xfrm>
            <a:off x="3383756" y="3381375"/>
            <a:ext cx="1890713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巧记：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有女就好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5135" name="TextBox 23"/>
          <p:cNvSpPr txBox="1"/>
          <p:nvPr/>
        </p:nvSpPr>
        <p:spPr>
          <a:xfrm>
            <a:off x="3330178" y="2787253"/>
            <a:ext cx="4055269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书写提示：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第二笔拉长且有力，末横要长。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079101" y="2666770"/>
            <a:ext cx="1133852" cy="1114730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2" name="矩形 3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直接连接符 32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4" name="直接连接符 33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35" name="TextBox 23"/>
          <p:cNvSpPr txBox="1"/>
          <p:nvPr/>
        </p:nvSpPr>
        <p:spPr>
          <a:xfrm>
            <a:off x="2109788" y="2582466"/>
            <a:ext cx="953691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宋体" panose="02010600030101010101" pitchFamily="2" charset="-122"/>
                <a:ea typeface="楷体" panose="02010609060101010101" pitchFamily="49" charset="-122"/>
              </a:rPr>
              <a:t>子</a:t>
            </a:r>
            <a:endParaRPr lang="zh-CN" altLang="en-US" sz="7200" b="1" dirty="0">
              <a:latin typeface="宋体" panose="02010600030101010101" pitchFamily="2" charset="-122"/>
              <a:ea typeface="楷体" panose="02010609060101010101" pitchFamily="49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054770" y="941382"/>
            <a:ext cx="1158183" cy="1071201"/>
            <a:chOff x="-2214610" y="714356"/>
            <a:chExt cx="1785950" cy="1643868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37" name="矩形 3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直接连接符 37"/>
            <p:cNvSpPr/>
            <p:nvPr/>
          </p:nv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39" name="直接连接符 38"/>
            <p:cNvSpPr/>
            <p:nvPr/>
          </p:nv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40" name="TextBox 23"/>
          <p:cNvSpPr txBox="1"/>
          <p:nvPr/>
        </p:nvSpPr>
        <p:spPr>
          <a:xfrm>
            <a:off x="2126060" y="915115"/>
            <a:ext cx="921544" cy="11988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7200" b="1" dirty="0">
                <a:latin typeface="宋体" panose="02010600030101010101" pitchFamily="2" charset="-122"/>
                <a:ea typeface="楷体" panose="02010609060101010101" pitchFamily="49" charset="-122"/>
              </a:rPr>
              <a:t>了</a:t>
            </a:r>
            <a:endParaRPr lang="zh-CN" altLang="en-US" sz="7200" b="1" dirty="0">
              <a:latin typeface="宋体" panose="02010600030101010101" pitchFamily="2" charset="-122"/>
              <a:ea typeface="楷体" panose="02010609060101010101" pitchFamily="49" charset="-122"/>
            </a:endParaRPr>
          </a:p>
        </p:txBody>
      </p:sp>
      <p:sp>
        <p:nvSpPr>
          <p:cNvPr id="5140" name="TextBox 49"/>
          <p:cNvSpPr txBox="1"/>
          <p:nvPr/>
        </p:nvSpPr>
        <p:spPr>
          <a:xfrm>
            <a:off x="3437335" y="1924050"/>
            <a:ext cx="2755106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造句：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同学们放学后都走了。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41" name="TextBox 50"/>
          <p:cNvSpPr txBox="1"/>
          <p:nvPr/>
        </p:nvSpPr>
        <p:spPr>
          <a:xfrm>
            <a:off x="3383756" y="3651647"/>
            <a:ext cx="3080147" cy="321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造句：</a:t>
            </a:r>
            <a:r>
              <a:rPr lang="zh-CN" altLang="en-US" sz="15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王叔叔家刚买了新房子。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42" name="Picture 1" descr="C:\Users\Administrator\Documents\Tencent Files\56229019\Image\C2C\)8L3VK]Y0C[Q@KUOZFZ1E[V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93381" y="681038"/>
            <a:ext cx="548879" cy="257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3" name="Picture 3" descr="C:\Users\Administrator\Documents\Tencent Files\56229019\Image\C2C\TO24NHA_FU}8GA@VVKANVT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804" y="2463404"/>
            <a:ext cx="722709" cy="2726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50" name="文本框 5149"/>
          <p:cNvSpPr txBox="1"/>
          <p:nvPr/>
        </p:nvSpPr>
        <p:spPr>
          <a:xfrm>
            <a:off x="2357438" y="357188"/>
            <a:ext cx="490840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3200" dirty="0" err="1">
                <a:latin typeface="汉语拼音" pitchFamily="34" charset="0"/>
                <a:ea typeface="宋体" panose="02010600030101010101" pitchFamily="2" charset="-122"/>
                <a:cs typeface="汉语拼音" pitchFamily="34" charset="0"/>
              </a:rPr>
              <a:t>lē</a:t>
            </a:r>
            <a:endParaRPr lang="en-US" altLang="zh-CN" sz="3200" dirty="0">
              <a:latin typeface="汉语拼音" pitchFamily="34" charset="0"/>
              <a:ea typeface="宋体" panose="02010600030101010101" pitchFamily="2" charset="-122"/>
              <a:cs typeface="汉语拼音" pitchFamily="34" charset="0"/>
            </a:endParaRPr>
          </a:p>
        </p:txBody>
      </p:sp>
      <p:grpSp>
        <p:nvGrpSpPr>
          <p:cNvPr id="27" name="组合 3"/>
          <p:cNvGrpSpPr/>
          <p:nvPr/>
        </p:nvGrpSpPr>
        <p:grpSpPr>
          <a:xfrm>
            <a:off x="-114300" y="103149"/>
            <a:ext cx="1884998" cy="399635"/>
            <a:chOff x="458" y="988"/>
            <a:chExt cx="4134" cy="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流程图: 延期 27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sp>
          <p:nvSpPr>
            <p:cNvPr id="29" name="文本框 14">
              <a:hlinkClick r:id="rId3" action="ppaction://hlinkfile"/>
            </p:cNvPr>
            <p:cNvSpPr txBox="1"/>
            <p:nvPr/>
          </p:nvSpPr>
          <p:spPr>
            <a:xfrm>
              <a:off x="458" y="1005"/>
              <a:ext cx="3688" cy="93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 fontAlgn="auto"/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会</a:t>
              </a:r>
              <a:r>
                <a:rPr lang="zh-CN" altLang="en-US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写</a:t>
              </a:r>
              <a:r>
                <a:rPr lang="en-US" altLang="zh-CN" sz="21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的字</a:t>
              </a:r>
              <a:endParaRPr lang="en-US" altLang="zh-CN" sz="2100" b="1" noProof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" name="云形标注 2"/>
          <p:cNvSpPr/>
          <p:nvPr/>
        </p:nvSpPr>
        <p:spPr>
          <a:xfrm>
            <a:off x="5744045" y="212135"/>
            <a:ext cx="3385800" cy="1089009"/>
          </a:xfrm>
          <a:prstGeom prst="cloudCallout">
            <a:avLst>
              <a:gd name="adj1" fmla="val -13859"/>
              <a:gd name="adj2" fmla="val 136412"/>
            </a:avLst>
          </a:prstGeom>
          <a:solidFill>
            <a:schemeClr val="accent4">
              <a:lumMod val="20000"/>
              <a:lumOff val="80000"/>
            </a:schemeClr>
          </a:solidFill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spcCol="0" rtlCol="0" anchor="ctr"/>
          <a:lstStyle/>
          <a:p>
            <a:pPr algn="ctr"/>
            <a:r>
              <a:rPr lang="zh-CN" altLang="en-US" sz="2100" b="1" dirty="0" smtClean="0">
                <a:solidFill>
                  <a:schemeClr val="tx1"/>
                </a:solidFill>
              </a:rPr>
              <a:t>要把会写字在田字格里的位置写正确哦！</a:t>
            </a:r>
            <a:endParaRPr lang="zh-CN" altLang="en-US" sz="2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4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5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16.xml><?xml version="1.0" encoding="utf-8"?>
<p:tagLst xmlns:p="http://schemas.openxmlformats.org/presentationml/2006/main">
  <p:tag name="KSO_WPP_MARK_KEY" val="1b996509-5386-4360-8b7f-42a201044031"/>
  <p:tag name="COMMONDATA" val="eyJoZGlkIjoiMDUzMmRhYzhkNzM3Y2ZlODExZjhhYzliMDJjYzA0ZGIifQ=="/>
</p:tagLst>
</file>

<file path=ppt/tags/tag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3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p="http://schemas.openxmlformats.org/presentationml/2006/main">
  <p:tag name="KSO_WM_UNIT_TABLE_BEAUTIFY" val="smartTable{8ce73124-8e27-43ae-b195-5a62dd8f5512}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TABLE_BEAUTIFY" val="smartTable{99811db0-0e75-4840-ae64-6b9f42c72bf8}"/>
</p:tagLst>
</file>

<file path=ppt/tags/tag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4070</Words>
  <Application>WPS 演示</Application>
  <PresentationFormat>全屏显示(16:9)</PresentationFormat>
  <Paragraphs>914</Paragraphs>
  <Slides>59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59</vt:i4>
      </vt:variant>
    </vt:vector>
  </HeadingPairs>
  <TitlesOfParts>
    <vt:vector size="74" baseType="lpstr">
      <vt:lpstr>Arial</vt:lpstr>
      <vt:lpstr>宋体</vt:lpstr>
      <vt:lpstr>Wingdings</vt:lpstr>
      <vt:lpstr>inpin heiti</vt:lpstr>
      <vt:lpstr>黑体</vt:lpstr>
      <vt:lpstr>微软雅黑</vt:lpstr>
      <vt:lpstr>楷体</vt:lpstr>
      <vt:lpstr>汉语拼音</vt:lpstr>
      <vt:lpstr>Segoe Print</vt:lpstr>
      <vt:lpstr>Calibri</vt:lpstr>
      <vt:lpstr>Arial Unicode MS</vt:lpstr>
      <vt:lpstr>Century Gothic</vt:lpstr>
      <vt:lpstr>仿宋</vt:lpstr>
      <vt:lpstr>Xingkai SC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xiegaona</dc:creator>
  <cp:lastModifiedBy>Rocket Girls</cp:lastModifiedBy>
  <cp:revision>202</cp:revision>
  <dcterms:created xsi:type="dcterms:W3CDTF">2020-02-14T00:12:00Z</dcterms:created>
  <dcterms:modified xsi:type="dcterms:W3CDTF">2022-11-29T06:06:49Z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BBB4072582C2475ABA94C25CDF2C26C0</vt:lpwstr>
  </property>
</Properties>
</file>