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60" r:id="rId6"/>
    <p:sldId id="387" r:id="rId7"/>
    <p:sldId id="388" r:id="rId8"/>
    <p:sldId id="389" r:id="rId9"/>
    <p:sldId id="578" r:id="rId10"/>
    <p:sldId id="307" r:id="rId11"/>
    <p:sldId id="634" r:id="rId12"/>
    <p:sldId id="509" r:id="rId13"/>
    <p:sldId id="748" r:id="rId14"/>
    <p:sldId id="637" r:id="rId15"/>
    <p:sldId id="638" r:id="rId16"/>
    <p:sldId id="639" r:id="rId17"/>
    <p:sldId id="640" r:id="rId18"/>
    <p:sldId id="641" r:id="rId19"/>
    <p:sldId id="642" r:id="rId20"/>
    <p:sldId id="643" r:id="rId21"/>
    <p:sldId id="644" r:id="rId22"/>
    <p:sldId id="645" r:id="rId23"/>
    <p:sldId id="646" r:id="rId24"/>
    <p:sldId id="647" r:id="rId25"/>
    <p:sldId id="648" r:id="rId26"/>
    <p:sldId id="507" r:id="rId27"/>
    <p:sldId id="342" r:id="rId28"/>
    <p:sldId id="649" r:id="rId29"/>
    <p:sldId id="318" r:id="rId30"/>
    <p:sldId id="457" r:id="rId31"/>
    <p:sldId id="654" r:id="rId32"/>
    <p:sldId id="655" r:id="rId33"/>
    <p:sldId id="656" r:id="rId34"/>
    <p:sldId id="786" r:id="rId35"/>
    <p:sldId id="784" r:id="rId36"/>
    <p:sldId id="516" r:id="rId37"/>
    <p:sldId id="517" r:id="rId38"/>
    <p:sldId id="518" r:id="rId39"/>
    <p:sldId id="789" r:id="rId40"/>
    <p:sldId id="791" r:id="rId41"/>
    <p:sldId id="783" r:id="rId42"/>
    <p:sldId id="796" r:id="rId43"/>
    <p:sldId id="797" r:id="rId44"/>
    <p:sldId id="799" r:id="rId45"/>
    <p:sldId id="792" r:id="rId46"/>
    <p:sldId id="794" r:id="rId47"/>
    <p:sldId id="800" r:id="rId48"/>
    <p:sldId id="801" r:id="rId49"/>
    <p:sldId id="802" r:id="rId50"/>
    <p:sldId id="803" r:id="rId51"/>
    <p:sldId id="804" r:id="rId52"/>
    <p:sldId id="805" r:id="rId53"/>
    <p:sldId id="817" r:id="rId54"/>
    <p:sldId id="816" r:id="rId55"/>
    <p:sldId id="818" r:id="rId56"/>
    <p:sldId id="809" r:id="rId57"/>
    <p:sldId id="810" r:id="rId58"/>
    <p:sldId id="811" r:id="rId59"/>
    <p:sldId id="812" r:id="rId60"/>
    <p:sldId id="819" r:id="rId61"/>
    <p:sldId id="780" r:id="rId62"/>
  </p:sldIdLst>
  <p:sldSz cx="9144000" cy="5143500" type="screen16x9"/>
  <p:notesSz cx="6858000" cy="9144000"/>
  <p:custDataLst>
    <p:tags r:id="rId6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684" y="-402"/>
      </p:cViewPr>
      <p:guideLst>
        <p:guide orient="horz" pos="1620"/>
        <p:guide pos="29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7" Type="http://schemas.openxmlformats.org/officeDocument/2006/relationships/tags" Target="tags/tag22.xml"/><Relationship Id="rId66" Type="http://schemas.openxmlformats.org/officeDocument/2006/relationships/commentAuthors" Target="commentAuthors.xml"/><Relationship Id="rId65" Type="http://schemas.openxmlformats.org/officeDocument/2006/relationships/tableStyles" Target="tableStyles.xml"/><Relationship Id="rId64" Type="http://schemas.openxmlformats.org/officeDocument/2006/relationships/viewProps" Target="viewProps.xml"/><Relationship Id="rId63" Type="http://schemas.openxmlformats.org/officeDocument/2006/relationships/presProps" Target="presProps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95E84D-E216-43B2-9F62-3F93FE9D1E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CEDD04-66FF-4F0B-9BF6-B27C2DB74A4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14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614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819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819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2290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2290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40409" y="4333854"/>
            <a:ext cx="9003591" cy="685384"/>
            <a:chOff x="511504" y="778442"/>
            <a:chExt cx="11307854" cy="1280532"/>
          </a:xfrm>
        </p:grpSpPr>
        <p:grpSp>
          <p:nvGrpSpPr>
            <p:cNvPr id="3" name="组合 17"/>
            <p:cNvGrpSpPr/>
            <p:nvPr/>
          </p:nvGrpSpPr>
          <p:grpSpPr>
            <a:xfrm flipH="1">
              <a:off x="511504" y="906088"/>
              <a:ext cx="685800" cy="875286"/>
              <a:chOff x="9085015" y="2407058"/>
              <a:chExt cx="685800" cy="875286"/>
            </a:xfrm>
          </p:grpSpPr>
          <p:sp>
            <p:nvSpPr>
              <p:cNvPr id="11" name="Freeform 265"/>
              <p:cNvSpPr>
                <a:spLocks noEditPoints="1"/>
              </p:cNvSpPr>
              <p:nvPr/>
            </p:nvSpPr>
            <p:spPr bwMode="auto">
              <a:xfrm>
                <a:off x="9310440" y="2779106"/>
                <a:ext cx="328613" cy="179388"/>
              </a:xfrm>
              <a:custGeom>
                <a:avLst/>
                <a:gdLst>
                  <a:gd name="T0" fmla="*/ 10 w 70"/>
                  <a:gd name="T1" fmla="*/ 38 h 38"/>
                  <a:gd name="T2" fmla="*/ 3 w 70"/>
                  <a:gd name="T3" fmla="*/ 35 h 38"/>
                  <a:gd name="T4" fmla="*/ 3 w 70"/>
                  <a:gd name="T5" fmla="*/ 35 h 38"/>
                  <a:gd name="T6" fmla="*/ 0 w 70"/>
                  <a:gd name="T7" fmla="*/ 29 h 38"/>
                  <a:gd name="T8" fmla="*/ 0 w 70"/>
                  <a:gd name="T9" fmla="*/ 29 h 38"/>
                  <a:gd name="T10" fmla="*/ 9 w 70"/>
                  <a:gd name="T11" fmla="*/ 18 h 38"/>
                  <a:gd name="T12" fmla="*/ 9 w 70"/>
                  <a:gd name="T13" fmla="*/ 18 h 38"/>
                  <a:gd name="T14" fmla="*/ 25 w 70"/>
                  <a:gd name="T15" fmla="*/ 9 h 38"/>
                  <a:gd name="T16" fmla="*/ 25 w 70"/>
                  <a:gd name="T17" fmla="*/ 9 h 38"/>
                  <a:gd name="T18" fmla="*/ 60 w 70"/>
                  <a:gd name="T19" fmla="*/ 0 h 38"/>
                  <a:gd name="T20" fmla="*/ 60 w 70"/>
                  <a:gd name="T21" fmla="*/ 0 h 38"/>
                  <a:gd name="T22" fmla="*/ 62 w 70"/>
                  <a:gd name="T23" fmla="*/ 0 h 38"/>
                  <a:gd name="T24" fmla="*/ 62 w 70"/>
                  <a:gd name="T25" fmla="*/ 0 h 38"/>
                  <a:gd name="T26" fmla="*/ 65 w 70"/>
                  <a:gd name="T27" fmla="*/ 5 h 38"/>
                  <a:gd name="T28" fmla="*/ 65 w 70"/>
                  <a:gd name="T29" fmla="*/ 5 h 38"/>
                  <a:gd name="T30" fmla="*/ 65 w 70"/>
                  <a:gd name="T31" fmla="*/ 5 h 38"/>
                  <a:gd name="T32" fmla="*/ 65 w 70"/>
                  <a:gd name="T33" fmla="*/ 5 h 38"/>
                  <a:gd name="T34" fmla="*/ 66 w 70"/>
                  <a:gd name="T35" fmla="*/ 5 h 38"/>
                  <a:gd name="T36" fmla="*/ 66 w 70"/>
                  <a:gd name="T37" fmla="*/ 5 h 38"/>
                  <a:gd name="T38" fmla="*/ 70 w 70"/>
                  <a:gd name="T39" fmla="*/ 12 h 38"/>
                  <a:gd name="T40" fmla="*/ 70 w 70"/>
                  <a:gd name="T41" fmla="*/ 12 h 38"/>
                  <a:gd name="T42" fmla="*/ 62 w 70"/>
                  <a:gd name="T43" fmla="*/ 23 h 38"/>
                  <a:gd name="T44" fmla="*/ 62 w 70"/>
                  <a:gd name="T45" fmla="*/ 23 h 38"/>
                  <a:gd name="T46" fmla="*/ 50 w 70"/>
                  <a:gd name="T47" fmla="*/ 29 h 38"/>
                  <a:gd name="T48" fmla="*/ 50 w 70"/>
                  <a:gd name="T49" fmla="*/ 29 h 38"/>
                  <a:gd name="T50" fmla="*/ 13 w 70"/>
                  <a:gd name="T51" fmla="*/ 38 h 38"/>
                  <a:gd name="T52" fmla="*/ 13 w 70"/>
                  <a:gd name="T53" fmla="*/ 38 h 38"/>
                  <a:gd name="T54" fmla="*/ 10 w 70"/>
                  <a:gd name="T55" fmla="*/ 38 h 38"/>
                  <a:gd name="T56" fmla="*/ 8 w 70"/>
                  <a:gd name="T57" fmla="*/ 29 h 38"/>
                  <a:gd name="T58" fmla="*/ 12 w 70"/>
                  <a:gd name="T59" fmla="*/ 30 h 38"/>
                  <a:gd name="T60" fmla="*/ 12 w 70"/>
                  <a:gd name="T61" fmla="*/ 30 h 38"/>
                  <a:gd name="T62" fmla="*/ 13 w 70"/>
                  <a:gd name="T63" fmla="*/ 30 h 38"/>
                  <a:gd name="T64" fmla="*/ 13 w 70"/>
                  <a:gd name="T65" fmla="*/ 30 h 38"/>
                  <a:gd name="T66" fmla="*/ 48 w 70"/>
                  <a:gd name="T67" fmla="*/ 22 h 38"/>
                  <a:gd name="T68" fmla="*/ 48 w 70"/>
                  <a:gd name="T69" fmla="*/ 22 h 38"/>
                  <a:gd name="T70" fmla="*/ 61 w 70"/>
                  <a:gd name="T71" fmla="*/ 13 h 38"/>
                  <a:gd name="T72" fmla="*/ 61 w 70"/>
                  <a:gd name="T73" fmla="*/ 13 h 38"/>
                  <a:gd name="T74" fmla="*/ 62 w 70"/>
                  <a:gd name="T75" fmla="*/ 12 h 38"/>
                  <a:gd name="T76" fmla="*/ 62 w 70"/>
                  <a:gd name="T77" fmla="*/ 12 h 38"/>
                  <a:gd name="T78" fmla="*/ 61 w 70"/>
                  <a:gd name="T79" fmla="*/ 12 h 38"/>
                  <a:gd name="T80" fmla="*/ 61 w 70"/>
                  <a:gd name="T81" fmla="*/ 12 h 38"/>
                  <a:gd name="T82" fmla="*/ 56 w 70"/>
                  <a:gd name="T83" fmla="*/ 10 h 38"/>
                  <a:gd name="T84" fmla="*/ 56 w 70"/>
                  <a:gd name="T85" fmla="*/ 10 h 38"/>
                  <a:gd name="T86" fmla="*/ 54 w 70"/>
                  <a:gd name="T87" fmla="*/ 9 h 38"/>
                  <a:gd name="T88" fmla="*/ 54 w 70"/>
                  <a:gd name="T89" fmla="*/ 9 h 38"/>
                  <a:gd name="T90" fmla="*/ 14 w 70"/>
                  <a:gd name="T91" fmla="*/ 24 h 38"/>
                  <a:gd name="T92" fmla="*/ 14 w 70"/>
                  <a:gd name="T93" fmla="*/ 24 h 38"/>
                  <a:gd name="T94" fmla="*/ 8 w 70"/>
                  <a:gd name="T95" fmla="*/ 29 h 38"/>
                  <a:gd name="T96" fmla="*/ 8 w 70"/>
                  <a:gd name="T97" fmla="*/ 29 h 38"/>
                  <a:gd name="T98" fmla="*/ 8 w 70"/>
                  <a:gd name="T99" fmla="*/ 2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0" h="38">
                    <a:moveTo>
                      <a:pt x="10" y="38"/>
                    </a:moveTo>
                    <a:cubicBezTo>
                      <a:pt x="7" y="37"/>
                      <a:pt x="5" y="36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2" y="34"/>
                      <a:pt x="0" y="31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" y="24"/>
                      <a:pt x="4" y="21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3" y="15"/>
                      <a:pt x="19" y="12"/>
                      <a:pt x="2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37" y="4"/>
                      <a:pt x="51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61" y="0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6" y="2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8" y="7"/>
                      <a:pt x="70" y="9"/>
                      <a:pt x="70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69" y="17"/>
                      <a:pt x="66" y="20"/>
                      <a:pt x="62" y="23"/>
                    </a:cubicBezTo>
                    <a:cubicBezTo>
                      <a:pt x="62" y="23"/>
                      <a:pt x="62" y="23"/>
                      <a:pt x="62" y="23"/>
                    </a:cubicBezTo>
                    <a:cubicBezTo>
                      <a:pt x="58" y="26"/>
                      <a:pt x="54" y="28"/>
                      <a:pt x="50" y="29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44" y="31"/>
                      <a:pt x="2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2" y="38"/>
                      <a:pt x="11" y="38"/>
                      <a:pt x="10" y="38"/>
                    </a:cubicBezTo>
                    <a:close/>
                    <a:moveTo>
                      <a:pt x="8" y="29"/>
                    </a:moveTo>
                    <a:cubicBezTo>
                      <a:pt x="9" y="29"/>
                      <a:pt x="10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20" y="31"/>
                      <a:pt x="42" y="24"/>
                      <a:pt x="48" y="22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51" y="21"/>
                      <a:pt x="59" y="17"/>
                      <a:pt x="61" y="13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61" y="13"/>
                      <a:pt x="62" y="12"/>
                      <a:pt x="62" y="12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2" y="12"/>
                      <a:pt x="62" y="12"/>
                      <a:pt x="61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1" y="11"/>
                      <a:pt x="59" y="11"/>
                      <a:pt x="56" y="10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55" y="10"/>
                      <a:pt x="54" y="9"/>
                      <a:pt x="54" y="9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43" y="11"/>
                      <a:pt x="24" y="17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1" y="26"/>
                      <a:pt x="9" y="28"/>
                      <a:pt x="8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29"/>
                      <a:pt x="8" y="29"/>
                      <a:pt x="8" y="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FFC000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12" name="Freeform 267"/>
              <p:cNvSpPr>
                <a:spLocks noEditPoints="1"/>
              </p:cNvSpPr>
              <p:nvPr/>
            </p:nvSpPr>
            <p:spPr bwMode="auto">
              <a:xfrm>
                <a:off x="9319965" y="2868006"/>
                <a:ext cx="450850" cy="414338"/>
              </a:xfrm>
              <a:custGeom>
                <a:avLst/>
                <a:gdLst>
                  <a:gd name="T0" fmla="*/ 18 w 96"/>
                  <a:gd name="T1" fmla="*/ 86 h 88"/>
                  <a:gd name="T2" fmla="*/ 0 w 96"/>
                  <a:gd name="T3" fmla="*/ 48 h 88"/>
                  <a:gd name="T4" fmla="*/ 0 w 96"/>
                  <a:gd name="T5" fmla="*/ 48 h 88"/>
                  <a:gd name="T6" fmla="*/ 4 w 96"/>
                  <a:gd name="T7" fmla="*/ 20 h 88"/>
                  <a:gd name="T8" fmla="*/ 4 w 96"/>
                  <a:gd name="T9" fmla="*/ 20 h 88"/>
                  <a:gd name="T10" fmla="*/ 4 w 96"/>
                  <a:gd name="T11" fmla="*/ 20 h 88"/>
                  <a:gd name="T12" fmla="*/ 10 w 96"/>
                  <a:gd name="T13" fmla="*/ 18 h 88"/>
                  <a:gd name="T14" fmla="*/ 10 w 96"/>
                  <a:gd name="T15" fmla="*/ 18 h 88"/>
                  <a:gd name="T16" fmla="*/ 12 w 96"/>
                  <a:gd name="T17" fmla="*/ 23 h 88"/>
                  <a:gd name="T18" fmla="*/ 12 w 96"/>
                  <a:gd name="T19" fmla="*/ 23 h 88"/>
                  <a:gd name="T20" fmla="*/ 8 w 96"/>
                  <a:gd name="T21" fmla="*/ 48 h 88"/>
                  <a:gd name="T22" fmla="*/ 8 w 96"/>
                  <a:gd name="T23" fmla="*/ 48 h 88"/>
                  <a:gd name="T24" fmla="*/ 21 w 96"/>
                  <a:gd name="T25" fmla="*/ 78 h 88"/>
                  <a:gd name="T26" fmla="*/ 21 w 96"/>
                  <a:gd name="T27" fmla="*/ 78 h 88"/>
                  <a:gd name="T28" fmla="*/ 28 w 96"/>
                  <a:gd name="T29" fmla="*/ 80 h 88"/>
                  <a:gd name="T30" fmla="*/ 28 w 96"/>
                  <a:gd name="T31" fmla="*/ 80 h 88"/>
                  <a:gd name="T32" fmla="*/ 40 w 96"/>
                  <a:gd name="T33" fmla="*/ 74 h 88"/>
                  <a:gd name="T34" fmla="*/ 40 w 96"/>
                  <a:gd name="T35" fmla="*/ 74 h 88"/>
                  <a:gd name="T36" fmla="*/ 44 w 96"/>
                  <a:gd name="T37" fmla="*/ 65 h 88"/>
                  <a:gd name="T38" fmla="*/ 44 w 96"/>
                  <a:gd name="T39" fmla="*/ 65 h 88"/>
                  <a:gd name="T40" fmla="*/ 33 w 96"/>
                  <a:gd name="T41" fmla="*/ 49 h 88"/>
                  <a:gd name="T42" fmla="*/ 33 w 96"/>
                  <a:gd name="T43" fmla="*/ 49 h 88"/>
                  <a:gd name="T44" fmla="*/ 37 w 96"/>
                  <a:gd name="T45" fmla="*/ 38 h 88"/>
                  <a:gd name="T46" fmla="*/ 37 w 96"/>
                  <a:gd name="T47" fmla="*/ 38 h 88"/>
                  <a:gd name="T48" fmla="*/ 43 w 96"/>
                  <a:gd name="T49" fmla="*/ 37 h 88"/>
                  <a:gd name="T50" fmla="*/ 43 w 96"/>
                  <a:gd name="T51" fmla="*/ 37 h 88"/>
                  <a:gd name="T52" fmla="*/ 52 w 96"/>
                  <a:gd name="T53" fmla="*/ 59 h 88"/>
                  <a:gd name="T54" fmla="*/ 52 w 96"/>
                  <a:gd name="T55" fmla="*/ 59 h 88"/>
                  <a:gd name="T56" fmla="*/ 52 w 96"/>
                  <a:gd name="T57" fmla="*/ 60 h 88"/>
                  <a:gd name="T58" fmla="*/ 52 w 96"/>
                  <a:gd name="T59" fmla="*/ 60 h 88"/>
                  <a:gd name="T60" fmla="*/ 68 w 96"/>
                  <a:gd name="T61" fmla="*/ 63 h 88"/>
                  <a:gd name="T62" fmla="*/ 68 w 96"/>
                  <a:gd name="T63" fmla="*/ 63 h 88"/>
                  <a:gd name="T64" fmla="*/ 80 w 96"/>
                  <a:gd name="T65" fmla="*/ 60 h 88"/>
                  <a:gd name="T66" fmla="*/ 80 w 96"/>
                  <a:gd name="T67" fmla="*/ 60 h 88"/>
                  <a:gd name="T68" fmla="*/ 88 w 96"/>
                  <a:gd name="T69" fmla="*/ 46 h 88"/>
                  <a:gd name="T70" fmla="*/ 88 w 96"/>
                  <a:gd name="T71" fmla="*/ 46 h 88"/>
                  <a:gd name="T72" fmla="*/ 57 w 96"/>
                  <a:gd name="T73" fmla="*/ 8 h 88"/>
                  <a:gd name="T74" fmla="*/ 57 w 96"/>
                  <a:gd name="T75" fmla="*/ 8 h 88"/>
                  <a:gd name="T76" fmla="*/ 56 w 96"/>
                  <a:gd name="T77" fmla="*/ 2 h 88"/>
                  <a:gd name="T78" fmla="*/ 56 w 96"/>
                  <a:gd name="T79" fmla="*/ 2 h 88"/>
                  <a:gd name="T80" fmla="*/ 61 w 96"/>
                  <a:gd name="T81" fmla="*/ 1 h 88"/>
                  <a:gd name="T82" fmla="*/ 61 w 96"/>
                  <a:gd name="T83" fmla="*/ 1 h 88"/>
                  <a:gd name="T84" fmla="*/ 96 w 96"/>
                  <a:gd name="T85" fmla="*/ 46 h 88"/>
                  <a:gd name="T86" fmla="*/ 96 w 96"/>
                  <a:gd name="T87" fmla="*/ 46 h 88"/>
                  <a:gd name="T88" fmla="*/ 85 w 96"/>
                  <a:gd name="T89" fmla="*/ 66 h 88"/>
                  <a:gd name="T90" fmla="*/ 85 w 96"/>
                  <a:gd name="T91" fmla="*/ 66 h 88"/>
                  <a:gd name="T92" fmla="*/ 68 w 96"/>
                  <a:gd name="T93" fmla="*/ 71 h 88"/>
                  <a:gd name="T94" fmla="*/ 68 w 96"/>
                  <a:gd name="T95" fmla="*/ 71 h 88"/>
                  <a:gd name="T96" fmla="*/ 51 w 96"/>
                  <a:gd name="T97" fmla="*/ 68 h 88"/>
                  <a:gd name="T98" fmla="*/ 51 w 96"/>
                  <a:gd name="T99" fmla="*/ 68 h 88"/>
                  <a:gd name="T100" fmla="*/ 28 w 96"/>
                  <a:gd name="T101" fmla="*/ 88 h 88"/>
                  <a:gd name="T102" fmla="*/ 28 w 96"/>
                  <a:gd name="T103" fmla="*/ 88 h 88"/>
                  <a:gd name="T104" fmla="*/ 28 w 96"/>
                  <a:gd name="T105" fmla="*/ 88 h 88"/>
                  <a:gd name="T106" fmla="*/ 28 w 96"/>
                  <a:gd name="T107" fmla="*/ 88 h 88"/>
                  <a:gd name="T108" fmla="*/ 18 w 96"/>
                  <a:gd name="T109" fmla="*/ 86 h 88"/>
                  <a:gd name="T110" fmla="*/ 41 w 96"/>
                  <a:gd name="T111" fmla="*/ 49 h 88"/>
                  <a:gd name="T112" fmla="*/ 44 w 96"/>
                  <a:gd name="T113" fmla="*/ 55 h 88"/>
                  <a:gd name="T114" fmla="*/ 44 w 96"/>
                  <a:gd name="T115" fmla="*/ 55 h 88"/>
                  <a:gd name="T116" fmla="*/ 41 w 96"/>
                  <a:gd name="T117" fmla="*/ 47 h 88"/>
                  <a:gd name="T118" fmla="*/ 41 w 96"/>
                  <a:gd name="T119" fmla="*/ 47 h 88"/>
                  <a:gd name="T120" fmla="*/ 41 w 96"/>
                  <a:gd name="T121" fmla="*/ 4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6" h="88">
                    <a:moveTo>
                      <a:pt x="18" y="86"/>
                    </a:moveTo>
                    <a:cubicBezTo>
                      <a:pt x="4" y="79"/>
                      <a:pt x="0" y="62"/>
                      <a:pt x="0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37"/>
                      <a:pt x="2" y="27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18"/>
                      <a:pt x="7" y="17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2" y="18"/>
                      <a:pt x="13" y="21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0" y="29"/>
                      <a:pt x="8" y="3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61"/>
                      <a:pt x="12" y="74"/>
                      <a:pt x="21" y="78"/>
                    </a:cubicBezTo>
                    <a:cubicBezTo>
                      <a:pt x="21" y="78"/>
                      <a:pt x="21" y="78"/>
                      <a:pt x="21" y="78"/>
                    </a:cubicBezTo>
                    <a:cubicBezTo>
                      <a:pt x="24" y="80"/>
                      <a:pt x="26" y="80"/>
                      <a:pt x="28" y="80"/>
                    </a:cubicBezTo>
                    <a:cubicBezTo>
                      <a:pt x="28" y="80"/>
                      <a:pt x="28" y="80"/>
                      <a:pt x="28" y="80"/>
                    </a:cubicBezTo>
                    <a:cubicBezTo>
                      <a:pt x="33" y="80"/>
                      <a:pt x="37" y="78"/>
                      <a:pt x="40" y="74"/>
                    </a:cubicBezTo>
                    <a:cubicBezTo>
                      <a:pt x="40" y="74"/>
                      <a:pt x="40" y="74"/>
                      <a:pt x="40" y="74"/>
                    </a:cubicBezTo>
                    <a:cubicBezTo>
                      <a:pt x="42" y="71"/>
                      <a:pt x="43" y="68"/>
                      <a:pt x="44" y="65"/>
                    </a:cubicBezTo>
                    <a:cubicBezTo>
                      <a:pt x="44" y="65"/>
                      <a:pt x="44" y="65"/>
                      <a:pt x="44" y="65"/>
                    </a:cubicBezTo>
                    <a:cubicBezTo>
                      <a:pt x="38" y="61"/>
                      <a:pt x="33" y="56"/>
                      <a:pt x="33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3" y="45"/>
                      <a:pt x="34" y="41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8" y="36"/>
                      <a:pt x="41" y="36"/>
                      <a:pt x="43" y="37"/>
                    </a:cubicBezTo>
                    <a:cubicBezTo>
                      <a:pt x="43" y="37"/>
                      <a:pt x="43" y="37"/>
                      <a:pt x="43" y="37"/>
                    </a:cubicBezTo>
                    <a:cubicBezTo>
                      <a:pt x="50" y="42"/>
                      <a:pt x="53" y="51"/>
                      <a:pt x="52" y="59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2" y="59"/>
                      <a:pt x="52" y="60"/>
                      <a:pt x="52" y="60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7" y="62"/>
                      <a:pt x="63" y="63"/>
                      <a:pt x="68" y="63"/>
                    </a:cubicBezTo>
                    <a:cubicBezTo>
                      <a:pt x="68" y="63"/>
                      <a:pt x="68" y="63"/>
                      <a:pt x="68" y="63"/>
                    </a:cubicBezTo>
                    <a:cubicBezTo>
                      <a:pt x="73" y="63"/>
                      <a:pt x="78" y="62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6" y="55"/>
                      <a:pt x="88" y="51"/>
                      <a:pt x="88" y="46"/>
                    </a:cubicBezTo>
                    <a:cubicBezTo>
                      <a:pt x="88" y="46"/>
                      <a:pt x="88" y="46"/>
                      <a:pt x="88" y="46"/>
                    </a:cubicBezTo>
                    <a:cubicBezTo>
                      <a:pt x="89" y="33"/>
                      <a:pt x="69" y="15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5" y="6"/>
                      <a:pt x="55" y="4"/>
                      <a:pt x="56" y="2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57" y="0"/>
                      <a:pt x="60" y="0"/>
                      <a:pt x="61" y="1"/>
                    </a:cubicBezTo>
                    <a:cubicBezTo>
                      <a:pt x="61" y="1"/>
                      <a:pt x="61" y="1"/>
                      <a:pt x="61" y="1"/>
                    </a:cubicBezTo>
                    <a:cubicBezTo>
                      <a:pt x="74" y="9"/>
                      <a:pt x="96" y="26"/>
                      <a:pt x="96" y="46"/>
                    </a:cubicBezTo>
                    <a:cubicBezTo>
                      <a:pt x="96" y="46"/>
                      <a:pt x="96" y="46"/>
                      <a:pt x="96" y="46"/>
                    </a:cubicBezTo>
                    <a:cubicBezTo>
                      <a:pt x="96" y="53"/>
                      <a:pt x="93" y="60"/>
                      <a:pt x="85" y="66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1" y="70"/>
                      <a:pt x="75" y="71"/>
                      <a:pt x="68" y="71"/>
                    </a:cubicBezTo>
                    <a:cubicBezTo>
                      <a:pt x="68" y="71"/>
                      <a:pt x="68" y="71"/>
                      <a:pt x="68" y="71"/>
                    </a:cubicBezTo>
                    <a:cubicBezTo>
                      <a:pt x="62" y="71"/>
                      <a:pt x="57" y="70"/>
                      <a:pt x="51" y="68"/>
                    </a:cubicBezTo>
                    <a:cubicBezTo>
                      <a:pt x="51" y="68"/>
                      <a:pt x="51" y="68"/>
                      <a:pt x="51" y="68"/>
                    </a:cubicBezTo>
                    <a:cubicBezTo>
                      <a:pt x="48" y="79"/>
                      <a:pt x="40" y="88"/>
                      <a:pt x="28" y="88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25" y="88"/>
                      <a:pt x="21" y="87"/>
                      <a:pt x="18" y="86"/>
                    </a:cubicBezTo>
                    <a:close/>
                    <a:moveTo>
                      <a:pt x="41" y="49"/>
                    </a:moveTo>
                    <a:cubicBezTo>
                      <a:pt x="41" y="51"/>
                      <a:pt x="42" y="53"/>
                      <a:pt x="44" y="55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44" y="52"/>
                      <a:pt x="43" y="49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8"/>
                      <a:pt x="41" y="48"/>
                      <a:pt x="41" y="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FFC000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13" name="Freeform 268"/>
              <p:cNvSpPr>
                <a:spLocks noEditPoints="1"/>
              </p:cNvSpPr>
              <p:nvPr/>
            </p:nvSpPr>
            <p:spPr bwMode="auto">
              <a:xfrm>
                <a:off x="9085015" y="2848956"/>
                <a:ext cx="103188" cy="109538"/>
              </a:xfrm>
              <a:custGeom>
                <a:avLst/>
                <a:gdLst>
                  <a:gd name="T0" fmla="*/ 12 w 22"/>
                  <a:gd name="T1" fmla="*/ 22 h 23"/>
                  <a:gd name="T2" fmla="*/ 0 w 22"/>
                  <a:gd name="T3" fmla="*/ 8 h 23"/>
                  <a:gd name="T4" fmla="*/ 0 w 22"/>
                  <a:gd name="T5" fmla="*/ 8 h 23"/>
                  <a:gd name="T6" fmla="*/ 2 w 22"/>
                  <a:gd name="T7" fmla="*/ 3 h 23"/>
                  <a:gd name="T8" fmla="*/ 2 w 22"/>
                  <a:gd name="T9" fmla="*/ 3 h 23"/>
                  <a:gd name="T10" fmla="*/ 8 w 22"/>
                  <a:gd name="T11" fmla="*/ 0 h 23"/>
                  <a:gd name="T12" fmla="*/ 8 w 22"/>
                  <a:gd name="T13" fmla="*/ 0 h 23"/>
                  <a:gd name="T14" fmla="*/ 15 w 22"/>
                  <a:gd name="T15" fmla="*/ 2 h 23"/>
                  <a:gd name="T16" fmla="*/ 15 w 22"/>
                  <a:gd name="T17" fmla="*/ 2 h 23"/>
                  <a:gd name="T18" fmla="*/ 15 w 22"/>
                  <a:gd name="T19" fmla="*/ 3 h 23"/>
                  <a:gd name="T20" fmla="*/ 17 w 22"/>
                  <a:gd name="T21" fmla="*/ 6 h 23"/>
                  <a:gd name="T22" fmla="*/ 17 w 22"/>
                  <a:gd name="T23" fmla="*/ 6 h 23"/>
                  <a:gd name="T24" fmla="*/ 18 w 22"/>
                  <a:gd name="T25" fmla="*/ 6 h 23"/>
                  <a:gd name="T26" fmla="*/ 18 w 22"/>
                  <a:gd name="T27" fmla="*/ 6 h 23"/>
                  <a:gd name="T28" fmla="*/ 21 w 22"/>
                  <a:gd name="T29" fmla="*/ 13 h 23"/>
                  <a:gd name="T30" fmla="*/ 21 w 22"/>
                  <a:gd name="T31" fmla="*/ 13 h 23"/>
                  <a:gd name="T32" fmla="*/ 20 w 22"/>
                  <a:gd name="T33" fmla="*/ 17 h 23"/>
                  <a:gd name="T34" fmla="*/ 20 w 22"/>
                  <a:gd name="T35" fmla="*/ 17 h 23"/>
                  <a:gd name="T36" fmla="*/ 16 w 22"/>
                  <a:gd name="T37" fmla="*/ 22 h 23"/>
                  <a:gd name="T38" fmla="*/ 16 w 22"/>
                  <a:gd name="T39" fmla="*/ 22 h 23"/>
                  <a:gd name="T40" fmla="*/ 13 w 22"/>
                  <a:gd name="T41" fmla="*/ 23 h 23"/>
                  <a:gd name="T42" fmla="*/ 13 w 22"/>
                  <a:gd name="T43" fmla="*/ 23 h 23"/>
                  <a:gd name="T44" fmla="*/ 12 w 22"/>
                  <a:gd name="T45" fmla="*/ 22 h 23"/>
                  <a:gd name="T46" fmla="*/ 12 w 22"/>
                  <a:gd name="T47" fmla="*/ 14 h 23"/>
                  <a:gd name="T48" fmla="*/ 13 w 22"/>
                  <a:gd name="T49" fmla="*/ 13 h 23"/>
                  <a:gd name="T50" fmla="*/ 13 w 22"/>
                  <a:gd name="T51" fmla="*/ 13 h 23"/>
                  <a:gd name="T52" fmla="*/ 12 w 22"/>
                  <a:gd name="T53" fmla="*/ 12 h 23"/>
                  <a:gd name="T54" fmla="*/ 12 w 22"/>
                  <a:gd name="T55" fmla="*/ 12 h 23"/>
                  <a:gd name="T56" fmla="*/ 11 w 22"/>
                  <a:gd name="T57" fmla="*/ 12 h 23"/>
                  <a:gd name="T58" fmla="*/ 11 w 22"/>
                  <a:gd name="T59" fmla="*/ 12 h 23"/>
                  <a:gd name="T60" fmla="*/ 10 w 22"/>
                  <a:gd name="T61" fmla="*/ 12 h 23"/>
                  <a:gd name="T62" fmla="*/ 10 w 22"/>
                  <a:gd name="T63" fmla="*/ 12 h 23"/>
                  <a:gd name="T64" fmla="*/ 12 w 22"/>
                  <a:gd name="T65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2" h="23">
                    <a:moveTo>
                      <a:pt x="12" y="22"/>
                    </a:moveTo>
                    <a:cubicBezTo>
                      <a:pt x="4" y="20"/>
                      <a:pt x="0" y="14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6"/>
                      <a:pt x="0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1"/>
                      <a:pt x="5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0" y="0"/>
                      <a:pt x="12" y="1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7" y="3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20" y="8"/>
                      <a:pt x="21" y="11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2" y="15"/>
                      <a:pt x="21" y="16"/>
                      <a:pt x="20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19" y="19"/>
                      <a:pt x="17" y="20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5" y="22"/>
                      <a:pt x="14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2" y="23"/>
                      <a:pt x="12" y="22"/>
                    </a:cubicBezTo>
                    <a:close/>
                    <a:moveTo>
                      <a:pt x="12" y="14"/>
                    </a:moveTo>
                    <a:cubicBezTo>
                      <a:pt x="12" y="14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2"/>
                      <a:pt x="13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3"/>
                      <a:pt x="11" y="13"/>
                      <a:pt x="1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FFC000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14" name="Freeform 269"/>
              <p:cNvSpPr>
                <a:spLocks noEditPoints="1"/>
              </p:cNvSpPr>
              <p:nvPr/>
            </p:nvSpPr>
            <p:spPr bwMode="auto">
              <a:xfrm>
                <a:off x="9178678" y="2990244"/>
                <a:ext cx="98425" cy="103188"/>
              </a:xfrm>
              <a:custGeom>
                <a:avLst/>
                <a:gdLst>
                  <a:gd name="T0" fmla="*/ 1 w 21"/>
                  <a:gd name="T1" fmla="*/ 19 h 22"/>
                  <a:gd name="T2" fmla="*/ 0 w 21"/>
                  <a:gd name="T3" fmla="*/ 15 h 22"/>
                  <a:gd name="T4" fmla="*/ 0 w 21"/>
                  <a:gd name="T5" fmla="*/ 15 h 22"/>
                  <a:gd name="T6" fmla="*/ 12 w 21"/>
                  <a:gd name="T7" fmla="*/ 0 h 22"/>
                  <a:gd name="T8" fmla="*/ 12 w 21"/>
                  <a:gd name="T9" fmla="*/ 0 h 22"/>
                  <a:gd name="T10" fmla="*/ 16 w 21"/>
                  <a:gd name="T11" fmla="*/ 2 h 22"/>
                  <a:gd name="T12" fmla="*/ 16 w 21"/>
                  <a:gd name="T13" fmla="*/ 2 h 22"/>
                  <a:gd name="T14" fmla="*/ 18 w 21"/>
                  <a:gd name="T15" fmla="*/ 2 h 22"/>
                  <a:gd name="T16" fmla="*/ 18 w 21"/>
                  <a:gd name="T17" fmla="*/ 2 h 22"/>
                  <a:gd name="T18" fmla="*/ 21 w 21"/>
                  <a:gd name="T19" fmla="*/ 7 h 22"/>
                  <a:gd name="T20" fmla="*/ 21 w 21"/>
                  <a:gd name="T21" fmla="*/ 7 h 22"/>
                  <a:gd name="T22" fmla="*/ 5 w 21"/>
                  <a:gd name="T23" fmla="*/ 22 h 22"/>
                  <a:gd name="T24" fmla="*/ 5 w 21"/>
                  <a:gd name="T25" fmla="*/ 22 h 22"/>
                  <a:gd name="T26" fmla="*/ 4 w 21"/>
                  <a:gd name="T27" fmla="*/ 22 h 22"/>
                  <a:gd name="T28" fmla="*/ 4 w 21"/>
                  <a:gd name="T29" fmla="*/ 22 h 22"/>
                  <a:gd name="T30" fmla="*/ 1 w 21"/>
                  <a:gd name="T31" fmla="*/ 19 h 22"/>
                  <a:gd name="T32" fmla="*/ 8 w 21"/>
                  <a:gd name="T33" fmla="*/ 12 h 22"/>
                  <a:gd name="T34" fmla="*/ 9 w 21"/>
                  <a:gd name="T35" fmla="*/ 12 h 22"/>
                  <a:gd name="T36" fmla="*/ 9 w 21"/>
                  <a:gd name="T37" fmla="*/ 12 h 22"/>
                  <a:gd name="T38" fmla="*/ 8 w 21"/>
                  <a:gd name="T39" fmla="*/ 12 h 22"/>
                  <a:gd name="T40" fmla="*/ 8 w 21"/>
                  <a:gd name="T41" fmla="*/ 12 h 22"/>
                  <a:gd name="T42" fmla="*/ 8 w 21"/>
                  <a:gd name="T43" fmla="*/ 1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1" h="22">
                    <a:moveTo>
                      <a:pt x="1" y="19"/>
                    </a:moveTo>
                    <a:cubicBezTo>
                      <a:pt x="0" y="18"/>
                      <a:pt x="0" y="16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8"/>
                      <a:pt x="4" y="1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4" y="0"/>
                      <a:pt x="16" y="0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7" y="2"/>
                      <a:pt x="17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0" y="3"/>
                      <a:pt x="21" y="5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19" y="15"/>
                      <a:pt x="13" y="21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3" y="22"/>
                      <a:pt x="1" y="21"/>
                      <a:pt x="1" y="19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FFC000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15" name="Freeform 266"/>
              <p:cNvSpPr>
                <a:spLocks noEditPoints="1"/>
              </p:cNvSpPr>
              <p:nvPr/>
            </p:nvSpPr>
            <p:spPr bwMode="auto">
              <a:xfrm>
                <a:off x="9085015" y="2407058"/>
                <a:ext cx="511175" cy="469900"/>
              </a:xfrm>
              <a:custGeom>
                <a:avLst/>
                <a:gdLst>
                  <a:gd name="T0" fmla="*/ 0 w 109"/>
                  <a:gd name="T1" fmla="*/ 47 h 100"/>
                  <a:gd name="T2" fmla="*/ 12 w 109"/>
                  <a:gd name="T3" fmla="*/ 22 h 100"/>
                  <a:gd name="T4" fmla="*/ 33 w 109"/>
                  <a:gd name="T5" fmla="*/ 13 h 100"/>
                  <a:gd name="T6" fmla="*/ 50 w 109"/>
                  <a:gd name="T7" fmla="*/ 20 h 100"/>
                  <a:gd name="T8" fmla="*/ 78 w 109"/>
                  <a:gd name="T9" fmla="*/ 0 h 100"/>
                  <a:gd name="T10" fmla="*/ 80 w 109"/>
                  <a:gd name="T11" fmla="*/ 0 h 100"/>
                  <a:gd name="T12" fmla="*/ 103 w 109"/>
                  <a:gd name="T13" fmla="*/ 12 h 100"/>
                  <a:gd name="T14" fmla="*/ 109 w 109"/>
                  <a:gd name="T15" fmla="*/ 35 h 100"/>
                  <a:gd name="T16" fmla="*/ 99 w 109"/>
                  <a:gd name="T17" fmla="*/ 74 h 100"/>
                  <a:gd name="T18" fmla="*/ 93 w 109"/>
                  <a:gd name="T19" fmla="*/ 76 h 100"/>
                  <a:gd name="T20" fmla="*/ 92 w 109"/>
                  <a:gd name="T21" fmla="*/ 70 h 100"/>
                  <a:gd name="T22" fmla="*/ 101 w 109"/>
                  <a:gd name="T23" fmla="*/ 35 h 100"/>
                  <a:gd name="T24" fmla="*/ 96 w 109"/>
                  <a:gd name="T25" fmla="*/ 16 h 100"/>
                  <a:gd name="T26" fmla="*/ 79 w 109"/>
                  <a:gd name="T27" fmla="*/ 8 h 100"/>
                  <a:gd name="T28" fmla="*/ 78 w 109"/>
                  <a:gd name="T29" fmla="*/ 8 h 100"/>
                  <a:gd name="T30" fmla="*/ 60 w 109"/>
                  <a:gd name="T31" fmla="*/ 18 h 100"/>
                  <a:gd name="T32" fmla="*/ 56 w 109"/>
                  <a:gd name="T33" fmla="*/ 26 h 100"/>
                  <a:gd name="T34" fmla="*/ 59 w 109"/>
                  <a:gd name="T35" fmla="*/ 31 h 100"/>
                  <a:gd name="T36" fmla="*/ 69 w 109"/>
                  <a:gd name="T37" fmla="*/ 63 h 100"/>
                  <a:gd name="T38" fmla="*/ 69 w 109"/>
                  <a:gd name="T39" fmla="*/ 63 h 100"/>
                  <a:gd name="T40" fmla="*/ 67 w 109"/>
                  <a:gd name="T41" fmla="*/ 67 h 100"/>
                  <a:gd name="T42" fmla="*/ 64 w 109"/>
                  <a:gd name="T43" fmla="*/ 67 h 100"/>
                  <a:gd name="T44" fmla="*/ 44 w 109"/>
                  <a:gd name="T45" fmla="*/ 41 h 100"/>
                  <a:gd name="T46" fmla="*/ 47 w 109"/>
                  <a:gd name="T47" fmla="*/ 27 h 100"/>
                  <a:gd name="T48" fmla="*/ 33 w 109"/>
                  <a:gd name="T49" fmla="*/ 21 h 100"/>
                  <a:gd name="T50" fmla="*/ 17 w 109"/>
                  <a:gd name="T51" fmla="*/ 28 h 100"/>
                  <a:gd name="T52" fmla="*/ 8 w 109"/>
                  <a:gd name="T53" fmla="*/ 47 h 100"/>
                  <a:gd name="T54" fmla="*/ 47 w 109"/>
                  <a:gd name="T55" fmla="*/ 92 h 100"/>
                  <a:gd name="T56" fmla="*/ 50 w 109"/>
                  <a:gd name="T57" fmla="*/ 97 h 100"/>
                  <a:gd name="T58" fmla="*/ 46 w 109"/>
                  <a:gd name="T59" fmla="*/ 100 h 100"/>
                  <a:gd name="T60" fmla="*/ 45 w 109"/>
                  <a:gd name="T61" fmla="*/ 100 h 100"/>
                  <a:gd name="T62" fmla="*/ 61 w 109"/>
                  <a:gd name="T63" fmla="*/ 58 h 100"/>
                  <a:gd name="T64" fmla="*/ 53 w 109"/>
                  <a:gd name="T65" fmla="*/ 35 h 100"/>
                  <a:gd name="T66" fmla="*/ 52 w 109"/>
                  <a:gd name="T67" fmla="*/ 41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9" h="100">
                    <a:moveTo>
                      <a:pt x="45" y="100"/>
                    </a:moveTo>
                    <a:cubicBezTo>
                      <a:pt x="25" y="93"/>
                      <a:pt x="1" y="71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38"/>
                      <a:pt x="4" y="29"/>
                      <a:pt x="12" y="22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9" y="16"/>
                      <a:pt x="26" y="13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9" y="13"/>
                      <a:pt x="45" y="16"/>
                      <a:pt x="50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5" y="9"/>
                      <a:pt x="65" y="0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9" y="0"/>
                      <a:pt x="79" y="0"/>
                      <a:pt x="80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90" y="0"/>
                      <a:pt x="98" y="5"/>
                      <a:pt x="103" y="12"/>
                    </a:cubicBezTo>
                    <a:cubicBezTo>
                      <a:pt x="103" y="12"/>
                      <a:pt x="103" y="12"/>
                      <a:pt x="103" y="12"/>
                    </a:cubicBezTo>
                    <a:cubicBezTo>
                      <a:pt x="107" y="18"/>
                      <a:pt x="109" y="26"/>
                      <a:pt x="109" y="35"/>
                    </a:cubicBezTo>
                    <a:cubicBezTo>
                      <a:pt x="109" y="35"/>
                      <a:pt x="109" y="35"/>
                      <a:pt x="109" y="35"/>
                    </a:cubicBezTo>
                    <a:cubicBezTo>
                      <a:pt x="109" y="49"/>
                      <a:pt x="104" y="64"/>
                      <a:pt x="99" y="74"/>
                    </a:cubicBezTo>
                    <a:cubicBezTo>
                      <a:pt x="99" y="74"/>
                      <a:pt x="99" y="74"/>
                      <a:pt x="99" y="74"/>
                    </a:cubicBezTo>
                    <a:cubicBezTo>
                      <a:pt x="97" y="76"/>
                      <a:pt x="95" y="77"/>
                      <a:pt x="93" y="76"/>
                    </a:cubicBezTo>
                    <a:cubicBezTo>
                      <a:pt x="93" y="76"/>
                      <a:pt x="93" y="76"/>
                      <a:pt x="93" y="76"/>
                    </a:cubicBezTo>
                    <a:cubicBezTo>
                      <a:pt x="91" y="75"/>
                      <a:pt x="91" y="72"/>
                      <a:pt x="92" y="70"/>
                    </a:cubicBezTo>
                    <a:cubicBezTo>
                      <a:pt x="92" y="70"/>
                      <a:pt x="92" y="70"/>
                      <a:pt x="92" y="70"/>
                    </a:cubicBezTo>
                    <a:cubicBezTo>
                      <a:pt x="97" y="61"/>
                      <a:pt x="101" y="47"/>
                      <a:pt x="101" y="35"/>
                    </a:cubicBezTo>
                    <a:cubicBezTo>
                      <a:pt x="101" y="35"/>
                      <a:pt x="101" y="35"/>
                      <a:pt x="101" y="35"/>
                    </a:cubicBezTo>
                    <a:cubicBezTo>
                      <a:pt x="101" y="27"/>
                      <a:pt x="100" y="21"/>
                      <a:pt x="96" y="16"/>
                    </a:cubicBezTo>
                    <a:cubicBezTo>
                      <a:pt x="96" y="16"/>
                      <a:pt x="96" y="16"/>
                      <a:pt x="96" y="16"/>
                    </a:cubicBezTo>
                    <a:cubicBezTo>
                      <a:pt x="93" y="12"/>
                      <a:pt x="88" y="8"/>
                      <a:pt x="79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9" y="8"/>
                      <a:pt x="79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1" y="8"/>
                      <a:pt x="65" y="12"/>
                      <a:pt x="60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58" y="21"/>
                      <a:pt x="57" y="23"/>
                      <a:pt x="56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7" y="27"/>
                      <a:pt x="58" y="29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65" y="40"/>
                      <a:pt x="69" y="52"/>
                      <a:pt x="69" y="63"/>
                    </a:cubicBezTo>
                    <a:cubicBezTo>
                      <a:pt x="69" y="63"/>
                      <a:pt x="69" y="63"/>
                      <a:pt x="69" y="63"/>
                    </a:cubicBezTo>
                    <a:cubicBezTo>
                      <a:pt x="69" y="63"/>
                      <a:pt x="69" y="63"/>
                      <a:pt x="69" y="63"/>
                    </a:cubicBezTo>
                    <a:cubicBezTo>
                      <a:pt x="69" y="63"/>
                      <a:pt x="69" y="63"/>
                      <a:pt x="69" y="63"/>
                    </a:cubicBezTo>
                    <a:cubicBezTo>
                      <a:pt x="69" y="65"/>
                      <a:pt x="68" y="66"/>
                      <a:pt x="67" y="67"/>
                    </a:cubicBezTo>
                    <a:cubicBezTo>
                      <a:pt x="67" y="67"/>
                      <a:pt x="67" y="67"/>
                      <a:pt x="67" y="67"/>
                    </a:cubicBezTo>
                    <a:cubicBezTo>
                      <a:pt x="67" y="67"/>
                      <a:pt x="65" y="68"/>
                      <a:pt x="64" y="67"/>
                    </a:cubicBezTo>
                    <a:cubicBezTo>
                      <a:pt x="64" y="67"/>
                      <a:pt x="64" y="67"/>
                      <a:pt x="64" y="67"/>
                    </a:cubicBezTo>
                    <a:cubicBezTo>
                      <a:pt x="50" y="65"/>
                      <a:pt x="44" y="53"/>
                      <a:pt x="44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4" y="37"/>
                      <a:pt x="45" y="32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2" y="23"/>
                      <a:pt x="38" y="21"/>
                      <a:pt x="33" y="21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29" y="21"/>
                      <a:pt x="23" y="23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1" y="34"/>
                      <a:pt x="8" y="40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65"/>
                      <a:pt x="30" y="87"/>
                      <a:pt x="47" y="92"/>
                    </a:cubicBezTo>
                    <a:cubicBezTo>
                      <a:pt x="47" y="92"/>
                      <a:pt x="47" y="92"/>
                      <a:pt x="47" y="92"/>
                    </a:cubicBezTo>
                    <a:cubicBezTo>
                      <a:pt x="49" y="93"/>
                      <a:pt x="51" y="95"/>
                      <a:pt x="50" y="97"/>
                    </a:cubicBezTo>
                    <a:cubicBezTo>
                      <a:pt x="50" y="97"/>
                      <a:pt x="50" y="97"/>
                      <a:pt x="50" y="97"/>
                    </a:cubicBezTo>
                    <a:cubicBezTo>
                      <a:pt x="49" y="99"/>
                      <a:pt x="48" y="100"/>
                      <a:pt x="46" y="100"/>
                    </a:cubicBezTo>
                    <a:cubicBezTo>
                      <a:pt x="46" y="100"/>
                      <a:pt x="46" y="100"/>
                      <a:pt x="46" y="100"/>
                    </a:cubicBezTo>
                    <a:cubicBezTo>
                      <a:pt x="46" y="100"/>
                      <a:pt x="45" y="100"/>
                      <a:pt x="45" y="100"/>
                    </a:cubicBezTo>
                    <a:close/>
                    <a:moveTo>
                      <a:pt x="52" y="41"/>
                    </a:moveTo>
                    <a:cubicBezTo>
                      <a:pt x="53" y="49"/>
                      <a:pt x="55" y="55"/>
                      <a:pt x="61" y="58"/>
                    </a:cubicBezTo>
                    <a:cubicBezTo>
                      <a:pt x="61" y="58"/>
                      <a:pt x="61" y="58"/>
                      <a:pt x="61" y="58"/>
                    </a:cubicBezTo>
                    <a:cubicBezTo>
                      <a:pt x="60" y="50"/>
                      <a:pt x="57" y="42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7"/>
                      <a:pt x="52" y="39"/>
                      <a:pt x="52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FFC000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inpin heiti" charset="-122"/>
                  <a:ea typeface="inpin heiti" charset="-122"/>
                </a:endParaRPr>
              </a:p>
            </p:txBody>
          </p:sp>
        </p:grpSp>
        <p:sp>
          <p:nvSpPr>
            <p:cNvPr id="4" name="任意多边形: 形状 14"/>
            <p:cNvSpPr/>
            <p:nvPr/>
          </p:nvSpPr>
          <p:spPr>
            <a:xfrm>
              <a:off x="679989" y="1192168"/>
              <a:ext cx="10796469" cy="866806"/>
            </a:xfrm>
            <a:custGeom>
              <a:avLst/>
              <a:gdLst>
                <a:gd name="connsiteX0" fmla="*/ 0 w 11756572"/>
                <a:gd name="connsiteY0" fmla="*/ 145143 h 1061662"/>
                <a:gd name="connsiteX1" fmla="*/ 2394857 w 11756572"/>
                <a:gd name="connsiteY1" fmla="*/ 928915 h 1061662"/>
                <a:gd name="connsiteX2" fmla="*/ 5631543 w 11756572"/>
                <a:gd name="connsiteY2" fmla="*/ 290286 h 1061662"/>
                <a:gd name="connsiteX3" fmla="*/ 9245600 w 11756572"/>
                <a:gd name="connsiteY3" fmla="*/ 1059543 h 1061662"/>
                <a:gd name="connsiteX4" fmla="*/ 11756572 w 11756572"/>
                <a:gd name="connsiteY4" fmla="*/ 0 h 1061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56572" h="1061662">
                  <a:moveTo>
                    <a:pt x="0" y="145143"/>
                  </a:moveTo>
                  <a:cubicBezTo>
                    <a:pt x="728133" y="524933"/>
                    <a:pt x="1456266" y="904724"/>
                    <a:pt x="2394857" y="928915"/>
                  </a:cubicBezTo>
                  <a:cubicBezTo>
                    <a:pt x="3333448" y="953106"/>
                    <a:pt x="4489753" y="268515"/>
                    <a:pt x="5631543" y="290286"/>
                  </a:cubicBezTo>
                  <a:cubicBezTo>
                    <a:pt x="6773333" y="312057"/>
                    <a:pt x="8224762" y="1107924"/>
                    <a:pt x="9245600" y="1059543"/>
                  </a:cubicBezTo>
                  <a:cubicBezTo>
                    <a:pt x="10266438" y="1011162"/>
                    <a:pt x="11011505" y="505581"/>
                    <a:pt x="11756572" y="0"/>
                  </a:cubicBezTo>
                </a:path>
              </a:pathLst>
            </a:custGeom>
            <a:noFill/>
            <a:ln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grpSp>
          <p:nvGrpSpPr>
            <p:cNvPr id="5" name="组合 24"/>
            <p:cNvGrpSpPr/>
            <p:nvPr/>
          </p:nvGrpSpPr>
          <p:grpSpPr>
            <a:xfrm>
              <a:off x="11133558" y="778442"/>
              <a:ext cx="685800" cy="875286"/>
              <a:chOff x="9085015" y="2407058"/>
              <a:chExt cx="685800" cy="875286"/>
            </a:xfrm>
          </p:grpSpPr>
          <p:sp>
            <p:nvSpPr>
              <p:cNvPr id="6" name="Freeform 265"/>
              <p:cNvSpPr>
                <a:spLocks noEditPoints="1"/>
              </p:cNvSpPr>
              <p:nvPr/>
            </p:nvSpPr>
            <p:spPr bwMode="auto">
              <a:xfrm>
                <a:off x="9310440" y="2779106"/>
                <a:ext cx="328613" cy="179388"/>
              </a:xfrm>
              <a:custGeom>
                <a:avLst/>
                <a:gdLst>
                  <a:gd name="T0" fmla="*/ 10 w 70"/>
                  <a:gd name="T1" fmla="*/ 38 h 38"/>
                  <a:gd name="T2" fmla="*/ 3 w 70"/>
                  <a:gd name="T3" fmla="*/ 35 h 38"/>
                  <a:gd name="T4" fmla="*/ 3 w 70"/>
                  <a:gd name="T5" fmla="*/ 35 h 38"/>
                  <a:gd name="T6" fmla="*/ 0 w 70"/>
                  <a:gd name="T7" fmla="*/ 29 h 38"/>
                  <a:gd name="T8" fmla="*/ 0 w 70"/>
                  <a:gd name="T9" fmla="*/ 29 h 38"/>
                  <a:gd name="T10" fmla="*/ 9 w 70"/>
                  <a:gd name="T11" fmla="*/ 18 h 38"/>
                  <a:gd name="T12" fmla="*/ 9 w 70"/>
                  <a:gd name="T13" fmla="*/ 18 h 38"/>
                  <a:gd name="T14" fmla="*/ 25 w 70"/>
                  <a:gd name="T15" fmla="*/ 9 h 38"/>
                  <a:gd name="T16" fmla="*/ 25 w 70"/>
                  <a:gd name="T17" fmla="*/ 9 h 38"/>
                  <a:gd name="T18" fmla="*/ 60 w 70"/>
                  <a:gd name="T19" fmla="*/ 0 h 38"/>
                  <a:gd name="T20" fmla="*/ 60 w 70"/>
                  <a:gd name="T21" fmla="*/ 0 h 38"/>
                  <a:gd name="T22" fmla="*/ 62 w 70"/>
                  <a:gd name="T23" fmla="*/ 0 h 38"/>
                  <a:gd name="T24" fmla="*/ 62 w 70"/>
                  <a:gd name="T25" fmla="*/ 0 h 38"/>
                  <a:gd name="T26" fmla="*/ 65 w 70"/>
                  <a:gd name="T27" fmla="*/ 5 h 38"/>
                  <a:gd name="T28" fmla="*/ 65 w 70"/>
                  <a:gd name="T29" fmla="*/ 5 h 38"/>
                  <a:gd name="T30" fmla="*/ 65 w 70"/>
                  <a:gd name="T31" fmla="*/ 5 h 38"/>
                  <a:gd name="T32" fmla="*/ 65 w 70"/>
                  <a:gd name="T33" fmla="*/ 5 h 38"/>
                  <a:gd name="T34" fmla="*/ 66 w 70"/>
                  <a:gd name="T35" fmla="*/ 5 h 38"/>
                  <a:gd name="T36" fmla="*/ 66 w 70"/>
                  <a:gd name="T37" fmla="*/ 5 h 38"/>
                  <a:gd name="T38" fmla="*/ 70 w 70"/>
                  <a:gd name="T39" fmla="*/ 12 h 38"/>
                  <a:gd name="T40" fmla="*/ 70 w 70"/>
                  <a:gd name="T41" fmla="*/ 12 h 38"/>
                  <a:gd name="T42" fmla="*/ 62 w 70"/>
                  <a:gd name="T43" fmla="*/ 23 h 38"/>
                  <a:gd name="T44" fmla="*/ 62 w 70"/>
                  <a:gd name="T45" fmla="*/ 23 h 38"/>
                  <a:gd name="T46" fmla="*/ 50 w 70"/>
                  <a:gd name="T47" fmla="*/ 29 h 38"/>
                  <a:gd name="T48" fmla="*/ 50 w 70"/>
                  <a:gd name="T49" fmla="*/ 29 h 38"/>
                  <a:gd name="T50" fmla="*/ 13 w 70"/>
                  <a:gd name="T51" fmla="*/ 38 h 38"/>
                  <a:gd name="T52" fmla="*/ 13 w 70"/>
                  <a:gd name="T53" fmla="*/ 38 h 38"/>
                  <a:gd name="T54" fmla="*/ 10 w 70"/>
                  <a:gd name="T55" fmla="*/ 38 h 38"/>
                  <a:gd name="T56" fmla="*/ 8 w 70"/>
                  <a:gd name="T57" fmla="*/ 29 h 38"/>
                  <a:gd name="T58" fmla="*/ 12 w 70"/>
                  <a:gd name="T59" fmla="*/ 30 h 38"/>
                  <a:gd name="T60" fmla="*/ 12 w 70"/>
                  <a:gd name="T61" fmla="*/ 30 h 38"/>
                  <a:gd name="T62" fmla="*/ 13 w 70"/>
                  <a:gd name="T63" fmla="*/ 30 h 38"/>
                  <a:gd name="T64" fmla="*/ 13 w 70"/>
                  <a:gd name="T65" fmla="*/ 30 h 38"/>
                  <a:gd name="T66" fmla="*/ 48 w 70"/>
                  <a:gd name="T67" fmla="*/ 22 h 38"/>
                  <a:gd name="T68" fmla="*/ 48 w 70"/>
                  <a:gd name="T69" fmla="*/ 22 h 38"/>
                  <a:gd name="T70" fmla="*/ 61 w 70"/>
                  <a:gd name="T71" fmla="*/ 13 h 38"/>
                  <a:gd name="T72" fmla="*/ 61 w 70"/>
                  <a:gd name="T73" fmla="*/ 13 h 38"/>
                  <a:gd name="T74" fmla="*/ 62 w 70"/>
                  <a:gd name="T75" fmla="*/ 12 h 38"/>
                  <a:gd name="T76" fmla="*/ 62 w 70"/>
                  <a:gd name="T77" fmla="*/ 12 h 38"/>
                  <a:gd name="T78" fmla="*/ 61 w 70"/>
                  <a:gd name="T79" fmla="*/ 12 h 38"/>
                  <a:gd name="T80" fmla="*/ 61 w 70"/>
                  <a:gd name="T81" fmla="*/ 12 h 38"/>
                  <a:gd name="T82" fmla="*/ 56 w 70"/>
                  <a:gd name="T83" fmla="*/ 10 h 38"/>
                  <a:gd name="T84" fmla="*/ 56 w 70"/>
                  <a:gd name="T85" fmla="*/ 10 h 38"/>
                  <a:gd name="T86" fmla="*/ 54 w 70"/>
                  <a:gd name="T87" fmla="*/ 9 h 38"/>
                  <a:gd name="T88" fmla="*/ 54 w 70"/>
                  <a:gd name="T89" fmla="*/ 9 h 38"/>
                  <a:gd name="T90" fmla="*/ 14 w 70"/>
                  <a:gd name="T91" fmla="*/ 24 h 38"/>
                  <a:gd name="T92" fmla="*/ 14 w 70"/>
                  <a:gd name="T93" fmla="*/ 24 h 38"/>
                  <a:gd name="T94" fmla="*/ 8 w 70"/>
                  <a:gd name="T95" fmla="*/ 29 h 38"/>
                  <a:gd name="T96" fmla="*/ 8 w 70"/>
                  <a:gd name="T97" fmla="*/ 29 h 38"/>
                  <a:gd name="T98" fmla="*/ 8 w 70"/>
                  <a:gd name="T99" fmla="*/ 2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0" h="38">
                    <a:moveTo>
                      <a:pt x="10" y="38"/>
                    </a:moveTo>
                    <a:cubicBezTo>
                      <a:pt x="7" y="37"/>
                      <a:pt x="5" y="36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2" y="34"/>
                      <a:pt x="0" y="31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" y="24"/>
                      <a:pt x="4" y="21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3" y="15"/>
                      <a:pt x="19" y="12"/>
                      <a:pt x="2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37" y="4"/>
                      <a:pt x="51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61" y="0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6" y="2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8" y="7"/>
                      <a:pt x="70" y="9"/>
                      <a:pt x="70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69" y="17"/>
                      <a:pt x="66" y="20"/>
                      <a:pt x="62" y="23"/>
                    </a:cubicBezTo>
                    <a:cubicBezTo>
                      <a:pt x="62" y="23"/>
                      <a:pt x="62" y="23"/>
                      <a:pt x="62" y="23"/>
                    </a:cubicBezTo>
                    <a:cubicBezTo>
                      <a:pt x="58" y="26"/>
                      <a:pt x="54" y="28"/>
                      <a:pt x="50" y="29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44" y="31"/>
                      <a:pt x="2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2" y="38"/>
                      <a:pt x="11" y="38"/>
                      <a:pt x="10" y="38"/>
                    </a:cubicBezTo>
                    <a:close/>
                    <a:moveTo>
                      <a:pt x="8" y="29"/>
                    </a:moveTo>
                    <a:cubicBezTo>
                      <a:pt x="9" y="29"/>
                      <a:pt x="10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20" y="31"/>
                      <a:pt x="42" y="24"/>
                      <a:pt x="48" y="22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51" y="21"/>
                      <a:pt x="59" y="17"/>
                      <a:pt x="61" y="13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61" y="13"/>
                      <a:pt x="62" y="12"/>
                      <a:pt x="62" y="12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2" y="12"/>
                      <a:pt x="62" y="12"/>
                      <a:pt x="61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1" y="11"/>
                      <a:pt x="59" y="11"/>
                      <a:pt x="56" y="10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55" y="10"/>
                      <a:pt x="54" y="9"/>
                      <a:pt x="54" y="9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43" y="11"/>
                      <a:pt x="24" y="17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1" y="26"/>
                      <a:pt x="9" y="28"/>
                      <a:pt x="8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29"/>
                      <a:pt x="8" y="29"/>
                      <a:pt x="8" y="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FFC000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7" name="Freeform 267"/>
              <p:cNvSpPr>
                <a:spLocks noEditPoints="1"/>
              </p:cNvSpPr>
              <p:nvPr/>
            </p:nvSpPr>
            <p:spPr bwMode="auto">
              <a:xfrm>
                <a:off x="9319965" y="2868006"/>
                <a:ext cx="450850" cy="414338"/>
              </a:xfrm>
              <a:custGeom>
                <a:avLst/>
                <a:gdLst>
                  <a:gd name="T0" fmla="*/ 18 w 96"/>
                  <a:gd name="T1" fmla="*/ 86 h 88"/>
                  <a:gd name="T2" fmla="*/ 0 w 96"/>
                  <a:gd name="T3" fmla="*/ 48 h 88"/>
                  <a:gd name="T4" fmla="*/ 0 w 96"/>
                  <a:gd name="T5" fmla="*/ 48 h 88"/>
                  <a:gd name="T6" fmla="*/ 4 w 96"/>
                  <a:gd name="T7" fmla="*/ 20 h 88"/>
                  <a:gd name="T8" fmla="*/ 4 w 96"/>
                  <a:gd name="T9" fmla="*/ 20 h 88"/>
                  <a:gd name="T10" fmla="*/ 4 w 96"/>
                  <a:gd name="T11" fmla="*/ 20 h 88"/>
                  <a:gd name="T12" fmla="*/ 10 w 96"/>
                  <a:gd name="T13" fmla="*/ 18 h 88"/>
                  <a:gd name="T14" fmla="*/ 10 w 96"/>
                  <a:gd name="T15" fmla="*/ 18 h 88"/>
                  <a:gd name="T16" fmla="*/ 12 w 96"/>
                  <a:gd name="T17" fmla="*/ 23 h 88"/>
                  <a:gd name="T18" fmla="*/ 12 w 96"/>
                  <a:gd name="T19" fmla="*/ 23 h 88"/>
                  <a:gd name="T20" fmla="*/ 8 w 96"/>
                  <a:gd name="T21" fmla="*/ 48 h 88"/>
                  <a:gd name="T22" fmla="*/ 8 w 96"/>
                  <a:gd name="T23" fmla="*/ 48 h 88"/>
                  <a:gd name="T24" fmla="*/ 21 w 96"/>
                  <a:gd name="T25" fmla="*/ 78 h 88"/>
                  <a:gd name="T26" fmla="*/ 21 w 96"/>
                  <a:gd name="T27" fmla="*/ 78 h 88"/>
                  <a:gd name="T28" fmla="*/ 28 w 96"/>
                  <a:gd name="T29" fmla="*/ 80 h 88"/>
                  <a:gd name="T30" fmla="*/ 28 w 96"/>
                  <a:gd name="T31" fmla="*/ 80 h 88"/>
                  <a:gd name="T32" fmla="*/ 40 w 96"/>
                  <a:gd name="T33" fmla="*/ 74 h 88"/>
                  <a:gd name="T34" fmla="*/ 40 w 96"/>
                  <a:gd name="T35" fmla="*/ 74 h 88"/>
                  <a:gd name="T36" fmla="*/ 44 w 96"/>
                  <a:gd name="T37" fmla="*/ 65 h 88"/>
                  <a:gd name="T38" fmla="*/ 44 w 96"/>
                  <a:gd name="T39" fmla="*/ 65 h 88"/>
                  <a:gd name="T40" fmla="*/ 33 w 96"/>
                  <a:gd name="T41" fmla="*/ 49 h 88"/>
                  <a:gd name="T42" fmla="*/ 33 w 96"/>
                  <a:gd name="T43" fmla="*/ 49 h 88"/>
                  <a:gd name="T44" fmla="*/ 37 w 96"/>
                  <a:gd name="T45" fmla="*/ 38 h 88"/>
                  <a:gd name="T46" fmla="*/ 37 w 96"/>
                  <a:gd name="T47" fmla="*/ 38 h 88"/>
                  <a:gd name="T48" fmla="*/ 43 w 96"/>
                  <a:gd name="T49" fmla="*/ 37 h 88"/>
                  <a:gd name="T50" fmla="*/ 43 w 96"/>
                  <a:gd name="T51" fmla="*/ 37 h 88"/>
                  <a:gd name="T52" fmla="*/ 52 w 96"/>
                  <a:gd name="T53" fmla="*/ 59 h 88"/>
                  <a:gd name="T54" fmla="*/ 52 w 96"/>
                  <a:gd name="T55" fmla="*/ 59 h 88"/>
                  <a:gd name="T56" fmla="*/ 52 w 96"/>
                  <a:gd name="T57" fmla="*/ 60 h 88"/>
                  <a:gd name="T58" fmla="*/ 52 w 96"/>
                  <a:gd name="T59" fmla="*/ 60 h 88"/>
                  <a:gd name="T60" fmla="*/ 68 w 96"/>
                  <a:gd name="T61" fmla="*/ 63 h 88"/>
                  <a:gd name="T62" fmla="*/ 68 w 96"/>
                  <a:gd name="T63" fmla="*/ 63 h 88"/>
                  <a:gd name="T64" fmla="*/ 80 w 96"/>
                  <a:gd name="T65" fmla="*/ 60 h 88"/>
                  <a:gd name="T66" fmla="*/ 80 w 96"/>
                  <a:gd name="T67" fmla="*/ 60 h 88"/>
                  <a:gd name="T68" fmla="*/ 88 w 96"/>
                  <a:gd name="T69" fmla="*/ 46 h 88"/>
                  <a:gd name="T70" fmla="*/ 88 w 96"/>
                  <a:gd name="T71" fmla="*/ 46 h 88"/>
                  <a:gd name="T72" fmla="*/ 57 w 96"/>
                  <a:gd name="T73" fmla="*/ 8 h 88"/>
                  <a:gd name="T74" fmla="*/ 57 w 96"/>
                  <a:gd name="T75" fmla="*/ 8 h 88"/>
                  <a:gd name="T76" fmla="*/ 56 w 96"/>
                  <a:gd name="T77" fmla="*/ 2 h 88"/>
                  <a:gd name="T78" fmla="*/ 56 w 96"/>
                  <a:gd name="T79" fmla="*/ 2 h 88"/>
                  <a:gd name="T80" fmla="*/ 61 w 96"/>
                  <a:gd name="T81" fmla="*/ 1 h 88"/>
                  <a:gd name="T82" fmla="*/ 61 w 96"/>
                  <a:gd name="T83" fmla="*/ 1 h 88"/>
                  <a:gd name="T84" fmla="*/ 96 w 96"/>
                  <a:gd name="T85" fmla="*/ 46 h 88"/>
                  <a:gd name="T86" fmla="*/ 96 w 96"/>
                  <a:gd name="T87" fmla="*/ 46 h 88"/>
                  <a:gd name="T88" fmla="*/ 85 w 96"/>
                  <a:gd name="T89" fmla="*/ 66 h 88"/>
                  <a:gd name="T90" fmla="*/ 85 w 96"/>
                  <a:gd name="T91" fmla="*/ 66 h 88"/>
                  <a:gd name="T92" fmla="*/ 68 w 96"/>
                  <a:gd name="T93" fmla="*/ 71 h 88"/>
                  <a:gd name="T94" fmla="*/ 68 w 96"/>
                  <a:gd name="T95" fmla="*/ 71 h 88"/>
                  <a:gd name="T96" fmla="*/ 51 w 96"/>
                  <a:gd name="T97" fmla="*/ 68 h 88"/>
                  <a:gd name="T98" fmla="*/ 51 w 96"/>
                  <a:gd name="T99" fmla="*/ 68 h 88"/>
                  <a:gd name="T100" fmla="*/ 28 w 96"/>
                  <a:gd name="T101" fmla="*/ 88 h 88"/>
                  <a:gd name="T102" fmla="*/ 28 w 96"/>
                  <a:gd name="T103" fmla="*/ 88 h 88"/>
                  <a:gd name="T104" fmla="*/ 28 w 96"/>
                  <a:gd name="T105" fmla="*/ 88 h 88"/>
                  <a:gd name="T106" fmla="*/ 28 w 96"/>
                  <a:gd name="T107" fmla="*/ 88 h 88"/>
                  <a:gd name="T108" fmla="*/ 18 w 96"/>
                  <a:gd name="T109" fmla="*/ 86 h 88"/>
                  <a:gd name="T110" fmla="*/ 41 w 96"/>
                  <a:gd name="T111" fmla="*/ 49 h 88"/>
                  <a:gd name="T112" fmla="*/ 44 w 96"/>
                  <a:gd name="T113" fmla="*/ 55 h 88"/>
                  <a:gd name="T114" fmla="*/ 44 w 96"/>
                  <a:gd name="T115" fmla="*/ 55 h 88"/>
                  <a:gd name="T116" fmla="*/ 41 w 96"/>
                  <a:gd name="T117" fmla="*/ 47 h 88"/>
                  <a:gd name="T118" fmla="*/ 41 w 96"/>
                  <a:gd name="T119" fmla="*/ 47 h 88"/>
                  <a:gd name="T120" fmla="*/ 41 w 96"/>
                  <a:gd name="T121" fmla="*/ 4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6" h="88">
                    <a:moveTo>
                      <a:pt x="18" y="86"/>
                    </a:moveTo>
                    <a:cubicBezTo>
                      <a:pt x="4" y="79"/>
                      <a:pt x="0" y="62"/>
                      <a:pt x="0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37"/>
                      <a:pt x="2" y="27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18"/>
                      <a:pt x="7" y="17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2" y="18"/>
                      <a:pt x="13" y="21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0" y="29"/>
                      <a:pt x="8" y="3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61"/>
                      <a:pt x="12" y="74"/>
                      <a:pt x="21" y="78"/>
                    </a:cubicBezTo>
                    <a:cubicBezTo>
                      <a:pt x="21" y="78"/>
                      <a:pt x="21" y="78"/>
                      <a:pt x="21" y="78"/>
                    </a:cubicBezTo>
                    <a:cubicBezTo>
                      <a:pt x="24" y="80"/>
                      <a:pt x="26" y="80"/>
                      <a:pt x="28" y="80"/>
                    </a:cubicBezTo>
                    <a:cubicBezTo>
                      <a:pt x="28" y="80"/>
                      <a:pt x="28" y="80"/>
                      <a:pt x="28" y="80"/>
                    </a:cubicBezTo>
                    <a:cubicBezTo>
                      <a:pt x="33" y="80"/>
                      <a:pt x="37" y="78"/>
                      <a:pt x="40" y="74"/>
                    </a:cubicBezTo>
                    <a:cubicBezTo>
                      <a:pt x="40" y="74"/>
                      <a:pt x="40" y="74"/>
                      <a:pt x="40" y="74"/>
                    </a:cubicBezTo>
                    <a:cubicBezTo>
                      <a:pt x="42" y="71"/>
                      <a:pt x="43" y="68"/>
                      <a:pt x="44" y="65"/>
                    </a:cubicBezTo>
                    <a:cubicBezTo>
                      <a:pt x="44" y="65"/>
                      <a:pt x="44" y="65"/>
                      <a:pt x="44" y="65"/>
                    </a:cubicBezTo>
                    <a:cubicBezTo>
                      <a:pt x="38" y="61"/>
                      <a:pt x="33" y="56"/>
                      <a:pt x="33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3" y="45"/>
                      <a:pt x="34" y="41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8" y="36"/>
                      <a:pt x="41" y="36"/>
                      <a:pt x="43" y="37"/>
                    </a:cubicBezTo>
                    <a:cubicBezTo>
                      <a:pt x="43" y="37"/>
                      <a:pt x="43" y="37"/>
                      <a:pt x="43" y="37"/>
                    </a:cubicBezTo>
                    <a:cubicBezTo>
                      <a:pt x="50" y="42"/>
                      <a:pt x="53" y="51"/>
                      <a:pt x="52" y="59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2" y="59"/>
                      <a:pt x="52" y="60"/>
                      <a:pt x="52" y="60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7" y="62"/>
                      <a:pt x="63" y="63"/>
                      <a:pt x="68" y="63"/>
                    </a:cubicBezTo>
                    <a:cubicBezTo>
                      <a:pt x="68" y="63"/>
                      <a:pt x="68" y="63"/>
                      <a:pt x="68" y="63"/>
                    </a:cubicBezTo>
                    <a:cubicBezTo>
                      <a:pt x="73" y="63"/>
                      <a:pt x="78" y="62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6" y="55"/>
                      <a:pt x="88" y="51"/>
                      <a:pt x="88" y="46"/>
                    </a:cubicBezTo>
                    <a:cubicBezTo>
                      <a:pt x="88" y="46"/>
                      <a:pt x="88" y="46"/>
                      <a:pt x="88" y="46"/>
                    </a:cubicBezTo>
                    <a:cubicBezTo>
                      <a:pt x="89" y="33"/>
                      <a:pt x="69" y="15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5" y="6"/>
                      <a:pt x="55" y="4"/>
                      <a:pt x="56" y="2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57" y="0"/>
                      <a:pt x="60" y="0"/>
                      <a:pt x="61" y="1"/>
                    </a:cubicBezTo>
                    <a:cubicBezTo>
                      <a:pt x="61" y="1"/>
                      <a:pt x="61" y="1"/>
                      <a:pt x="61" y="1"/>
                    </a:cubicBezTo>
                    <a:cubicBezTo>
                      <a:pt x="74" y="9"/>
                      <a:pt x="96" y="26"/>
                      <a:pt x="96" y="46"/>
                    </a:cubicBezTo>
                    <a:cubicBezTo>
                      <a:pt x="96" y="46"/>
                      <a:pt x="96" y="46"/>
                      <a:pt x="96" y="46"/>
                    </a:cubicBezTo>
                    <a:cubicBezTo>
                      <a:pt x="96" y="53"/>
                      <a:pt x="93" y="60"/>
                      <a:pt x="85" y="66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1" y="70"/>
                      <a:pt x="75" y="71"/>
                      <a:pt x="68" y="71"/>
                    </a:cubicBezTo>
                    <a:cubicBezTo>
                      <a:pt x="68" y="71"/>
                      <a:pt x="68" y="71"/>
                      <a:pt x="68" y="71"/>
                    </a:cubicBezTo>
                    <a:cubicBezTo>
                      <a:pt x="62" y="71"/>
                      <a:pt x="57" y="70"/>
                      <a:pt x="51" y="68"/>
                    </a:cubicBezTo>
                    <a:cubicBezTo>
                      <a:pt x="51" y="68"/>
                      <a:pt x="51" y="68"/>
                      <a:pt x="51" y="68"/>
                    </a:cubicBezTo>
                    <a:cubicBezTo>
                      <a:pt x="48" y="79"/>
                      <a:pt x="40" y="88"/>
                      <a:pt x="28" y="88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25" y="88"/>
                      <a:pt x="21" y="87"/>
                      <a:pt x="18" y="86"/>
                    </a:cubicBezTo>
                    <a:close/>
                    <a:moveTo>
                      <a:pt x="41" y="49"/>
                    </a:moveTo>
                    <a:cubicBezTo>
                      <a:pt x="41" y="51"/>
                      <a:pt x="42" y="53"/>
                      <a:pt x="44" y="55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44" y="52"/>
                      <a:pt x="43" y="49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8"/>
                      <a:pt x="41" y="48"/>
                      <a:pt x="41" y="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FFC000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8" name="Freeform 268"/>
              <p:cNvSpPr>
                <a:spLocks noEditPoints="1"/>
              </p:cNvSpPr>
              <p:nvPr/>
            </p:nvSpPr>
            <p:spPr bwMode="auto">
              <a:xfrm>
                <a:off x="9085015" y="2848956"/>
                <a:ext cx="103188" cy="109538"/>
              </a:xfrm>
              <a:custGeom>
                <a:avLst/>
                <a:gdLst>
                  <a:gd name="T0" fmla="*/ 12 w 22"/>
                  <a:gd name="T1" fmla="*/ 22 h 23"/>
                  <a:gd name="T2" fmla="*/ 0 w 22"/>
                  <a:gd name="T3" fmla="*/ 8 h 23"/>
                  <a:gd name="T4" fmla="*/ 0 w 22"/>
                  <a:gd name="T5" fmla="*/ 8 h 23"/>
                  <a:gd name="T6" fmla="*/ 2 w 22"/>
                  <a:gd name="T7" fmla="*/ 3 h 23"/>
                  <a:gd name="T8" fmla="*/ 2 w 22"/>
                  <a:gd name="T9" fmla="*/ 3 h 23"/>
                  <a:gd name="T10" fmla="*/ 8 w 22"/>
                  <a:gd name="T11" fmla="*/ 0 h 23"/>
                  <a:gd name="T12" fmla="*/ 8 w 22"/>
                  <a:gd name="T13" fmla="*/ 0 h 23"/>
                  <a:gd name="T14" fmla="*/ 15 w 22"/>
                  <a:gd name="T15" fmla="*/ 2 h 23"/>
                  <a:gd name="T16" fmla="*/ 15 w 22"/>
                  <a:gd name="T17" fmla="*/ 2 h 23"/>
                  <a:gd name="T18" fmla="*/ 15 w 22"/>
                  <a:gd name="T19" fmla="*/ 3 h 23"/>
                  <a:gd name="T20" fmla="*/ 17 w 22"/>
                  <a:gd name="T21" fmla="*/ 6 h 23"/>
                  <a:gd name="T22" fmla="*/ 17 w 22"/>
                  <a:gd name="T23" fmla="*/ 6 h 23"/>
                  <a:gd name="T24" fmla="*/ 18 w 22"/>
                  <a:gd name="T25" fmla="*/ 6 h 23"/>
                  <a:gd name="T26" fmla="*/ 18 w 22"/>
                  <a:gd name="T27" fmla="*/ 6 h 23"/>
                  <a:gd name="T28" fmla="*/ 21 w 22"/>
                  <a:gd name="T29" fmla="*/ 13 h 23"/>
                  <a:gd name="T30" fmla="*/ 21 w 22"/>
                  <a:gd name="T31" fmla="*/ 13 h 23"/>
                  <a:gd name="T32" fmla="*/ 20 w 22"/>
                  <a:gd name="T33" fmla="*/ 17 h 23"/>
                  <a:gd name="T34" fmla="*/ 20 w 22"/>
                  <a:gd name="T35" fmla="*/ 17 h 23"/>
                  <a:gd name="T36" fmla="*/ 16 w 22"/>
                  <a:gd name="T37" fmla="*/ 22 h 23"/>
                  <a:gd name="T38" fmla="*/ 16 w 22"/>
                  <a:gd name="T39" fmla="*/ 22 h 23"/>
                  <a:gd name="T40" fmla="*/ 13 w 22"/>
                  <a:gd name="T41" fmla="*/ 23 h 23"/>
                  <a:gd name="T42" fmla="*/ 13 w 22"/>
                  <a:gd name="T43" fmla="*/ 23 h 23"/>
                  <a:gd name="T44" fmla="*/ 12 w 22"/>
                  <a:gd name="T45" fmla="*/ 22 h 23"/>
                  <a:gd name="T46" fmla="*/ 12 w 22"/>
                  <a:gd name="T47" fmla="*/ 14 h 23"/>
                  <a:gd name="T48" fmla="*/ 13 w 22"/>
                  <a:gd name="T49" fmla="*/ 13 h 23"/>
                  <a:gd name="T50" fmla="*/ 13 w 22"/>
                  <a:gd name="T51" fmla="*/ 13 h 23"/>
                  <a:gd name="T52" fmla="*/ 12 w 22"/>
                  <a:gd name="T53" fmla="*/ 12 h 23"/>
                  <a:gd name="T54" fmla="*/ 12 w 22"/>
                  <a:gd name="T55" fmla="*/ 12 h 23"/>
                  <a:gd name="T56" fmla="*/ 11 w 22"/>
                  <a:gd name="T57" fmla="*/ 12 h 23"/>
                  <a:gd name="T58" fmla="*/ 11 w 22"/>
                  <a:gd name="T59" fmla="*/ 12 h 23"/>
                  <a:gd name="T60" fmla="*/ 10 w 22"/>
                  <a:gd name="T61" fmla="*/ 12 h 23"/>
                  <a:gd name="T62" fmla="*/ 10 w 22"/>
                  <a:gd name="T63" fmla="*/ 12 h 23"/>
                  <a:gd name="T64" fmla="*/ 12 w 22"/>
                  <a:gd name="T65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2" h="23">
                    <a:moveTo>
                      <a:pt x="12" y="22"/>
                    </a:moveTo>
                    <a:cubicBezTo>
                      <a:pt x="4" y="20"/>
                      <a:pt x="0" y="14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6"/>
                      <a:pt x="0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1"/>
                      <a:pt x="5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0" y="0"/>
                      <a:pt x="12" y="1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7" y="3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20" y="8"/>
                      <a:pt x="21" y="11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2" y="15"/>
                      <a:pt x="21" y="16"/>
                      <a:pt x="20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19" y="19"/>
                      <a:pt x="17" y="20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5" y="22"/>
                      <a:pt x="14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2" y="23"/>
                      <a:pt x="12" y="22"/>
                    </a:cubicBezTo>
                    <a:close/>
                    <a:moveTo>
                      <a:pt x="12" y="14"/>
                    </a:moveTo>
                    <a:cubicBezTo>
                      <a:pt x="12" y="14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2"/>
                      <a:pt x="13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3"/>
                      <a:pt x="11" y="13"/>
                      <a:pt x="1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FFC000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9" name="Freeform 269"/>
              <p:cNvSpPr>
                <a:spLocks noEditPoints="1"/>
              </p:cNvSpPr>
              <p:nvPr/>
            </p:nvSpPr>
            <p:spPr bwMode="auto">
              <a:xfrm>
                <a:off x="9178678" y="2990244"/>
                <a:ext cx="98425" cy="103188"/>
              </a:xfrm>
              <a:custGeom>
                <a:avLst/>
                <a:gdLst>
                  <a:gd name="T0" fmla="*/ 1 w 21"/>
                  <a:gd name="T1" fmla="*/ 19 h 22"/>
                  <a:gd name="T2" fmla="*/ 0 w 21"/>
                  <a:gd name="T3" fmla="*/ 15 h 22"/>
                  <a:gd name="T4" fmla="*/ 0 w 21"/>
                  <a:gd name="T5" fmla="*/ 15 h 22"/>
                  <a:gd name="T6" fmla="*/ 12 w 21"/>
                  <a:gd name="T7" fmla="*/ 0 h 22"/>
                  <a:gd name="T8" fmla="*/ 12 w 21"/>
                  <a:gd name="T9" fmla="*/ 0 h 22"/>
                  <a:gd name="T10" fmla="*/ 16 w 21"/>
                  <a:gd name="T11" fmla="*/ 2 h 22"/>
                  <a:gd name="T12" fmla="*/ 16 w 21"/>
                  <a:gd name="T13" fmla="*/ 2 h 22"/>
                  <a:gd name="T14" fmla="*/ 18 w 21"/>
                  <a:gd name="T15" fmla="*/ 2 h 22"/>
                  <a:gd name="T16" fmla="*/ 18 w 21"/>
                  <a:gd name="T17" fmla="*/ 2 h 22"/>
                  <a:gd name="T18" fmla="*/ 21 w 21"/>
                  <a:gd name="T19" fmla="*/ 7 h 22"/>
                  <a:gd name="T20" fmla="*/ 21 w 21"/>
                  <a:gd name="T21" fmla="*/ 7 h 22"/>
                  <a:gd name="T22" fmla="*/ 5 w 21"/>
                  <a:gd name="T23" fmla="*/ 22 h 22"/>
                  <a:gd name="T24" fmla="*/ 5 w 21"/>
                  <a:gd name="T25" fmla="*/ 22 h 22"/>
                  <a:gd name="T26" fmla="*/ 4 w 21"/>
                  <a:gd name="T27" fmla="*/ 22 h 22"/>
                  <a:gd name="T28" fmla="*/ 4 w 21"/>
                  <a:gd name="T29" fmla="*/ 22 h 22"/>
                  <a:gd name="T30" fmla="*/ 1 w 21"/>
                  <a:gd name="T31" fmla="*/ 19 h 22"/>
                  <a:gd name="T32" fmla="*/ 8 w 21"/>
                  <a:gd name="T33" fmla="*/ 12 h 22"/>
                  <a:gd name="T34" fmla="*/ 9 w 21"/>
                  <a:gd name="T35" fmla="*/ 12 h 22"/>
                  <a:gd name="T36" fmla="*/ 9 w 21"/>
                  <a:gd name="T37" fmla="*/ 12 h 22"/>
                  <a:gd name="T38" fmla="*/ 8 w 21"/>
                  <a:gd name="T39" fmla="*/ 12 h 22"/>
                  <a:gd name="T40" fmla="*/ 8 w 21"/>
                  <a:gd name="T41" fmla="*/ 12 h 22"/>
                  <a:gd name="T42" fmla="*/ 8 w 21"/>
                  <a:gd name="T43" fmla="*/ 1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1" h="22">
                    <a:moveTo>
                      <a:pt x="1" y="19"/>
                    </a:moveTo>
                    <a:cubicBezTo>
                      <a:pt x="0" y="18"/>
                      <a:pt x="0" y="16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8"/>
                      <a:pt x="4" y="1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4" y="0"/>
                      <a:pt x="16" y="0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7" y="2"/>
                      <a:pt x="17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0" y="3"/>
                      <a:pt x="21" y="5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19" y="15"/>
                      <a:pt x="13" y="21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3" y="22"/>
                      <a:pt x="1" y="21"/>
                      <a:pt x="1" y="19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FFC000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10" name="Freeform 266"/>
              <p:cNvSpPr>
                <a:spLocks noEditPoints="1"/>
              </p:cNvSpPr>
              <p:nvPr/>
            </p:nvSpPr>
            <p:spPr bwMode="auto">
              <a:xfrm>
                <a:off x="9085015" y="2407058"/>
                <a:ext cx="511175" cy="469900"/>
              </a:xfrm>
              <a:custGeom>
                <a:avLst/>
                <a:gdLst>
                  <a:gd name="T0" fmla="*/ 0 w 109"/>
                  <a:gd name="T1" fmla="*/ 47 h 100"/>
                  <a:gd name="T2" fmla="*/ 12 w 109"/>
                  <a:gd name="T3" fmla="*/ 22 h 100"/>
                  <a:gd name="T4" fmla="*/ 33 w 109"/>
                  <a:gd name="T5" fmla="*/ 13 h 100"/>
                  <a:gd name="T6" fmla="*/ 50 w 109"/>
                  <a:gd name="T7" fmla="*/ 20 h 100"/>
                  <a:gd name="T8" fmla="*/ 78 w 109"/>
                  <a:gd name="T9" fmla="*/ 0 h 100"/>
                  <a:gd name="T10" fmla="*/ 80 w 109"/>
                  <a:gd name="T11" fmla="*/ 0 h 100"/>
                  <a:gd name="T12" fmla="*/ 103 w 109"/>
                  <a:gd name="T13" fmla="*/ 12 h 100"/>
                  <a:gd name="T14" fmla="*/ 109 w 109"/>
                  <a:gd name="T15" fmla="*/ 35 h 100"/>
                  <a:gd name="T16" fmla="*/ 99 w 109"/>
                  <a:gd name="T17" fmla="*/ 74 h 100"/>
                  <a:gd name="T18" fmla="*/ 93 w 109"/>
                  <a:gd name="T19" fmla="*/ 76 h 100"/>
                  <a:gd name="T20" fmla="*/ 92 w 109"/>
                  <a:gd name="T21" fmla="*/ 70 h 100"/>
                  <a:gd name="T22" fmla="*/ 101 w 109"/>
                  <a:gd name="T23" fmla="*/ 35 h 100"/>
                  <a:gd name="T24" fmla="*/ 96 w 109"/>
                  <a:gd name="T25" fmla="*/ 16 h 100"/>
                  <a:gd name="T26" fmla="*/ 79 w 109"/>
                  <a:gd name="T27" fmla="*/ 8 h 100"/>
                  <a:gd name="T28" fmla="*/ 78 w 109"/>
                  <a:gd name="T29" fmla="*/ 8 h 100"/>
                  <a:gd name="T30" fmla="*/ 60 w 109"/>
                  <a:gd name="T31" fmla="*/ 18 h 100"/>
                  <a:gd name="T32" fmla="*/ 56 w 109"/>
                  <a:gd name="T33" fmla="*/ 26 h 100"/>
                  <a:gd name="T34" fmla="*/ 59 w 109"/>
                  <a:gd name="T35" fmla="*/ 31 h 100"/>
                  <a:gd name="T36" fmla="*/ 69 w 109"/>
                  <a:gd name="T37" fmla="*/ 63 h 100"/>
                  <a:gd name="T38" fmla="*/ 69 w 109"/>
                  <a:gd name="T39" fmla="*/ 63 h 100"/>
                  <a:gd name="T40" fmla="*/ 67 w 109"/>
                  <a:gd name="T41" fmla="*/ 67 h 100"/>
                  <a:gd name="T42" fmla="*/ 64 w 109"/>
                  <a:gd name="T43" fmla="*/ 67 h 100"/>
                  <a:gd name="T44" fmla="*/ 44 w 109"/>
                  <a:gd name="T45" fmla="*/ 41 h 100"/>
                  <a:gd name="T46" fmla="*/ 47 w 109"/>
                  <a:gd name="T47" fmla="*/ 27 h 100"/>
                  <a:gd name="T48" fmla="*/ 33 w 109"/>
                  <a:gd name="T49" fmla="*/ 21 h 100"/>
                  <a:gd name="T50" fmla="*/ 17 w 109"/>
                  <a:gd name="T51" fmla="*/ 28 h 100"/>
                  <a:gd name="T52" fmla="*/ 8 w 109"/>
                  <a:gd name="T53" fmla="*/ 47 h 100"/>
                  <a:gd name="T54" fmla="*/ 47 w 109"/>
                  <a:gd name="T55" fmla="*/ 92 h 100"/>
                  <a:gd name="T56" fmla="*/ 50 w 109"/>
                  <a:gd name="T57" fmla="*/ 97 h 100"/>
                  <a:gd name="T58" fmla="*/ 46 w 109"/>
                  <a:gd name="T59" fmla="*/ 100 h 100"/>
                  <a:gd name="T60" fmla="*/ 45 w 109"/>
                  <a:gd name="T61" fmla="*/ 100 h 100"/>
                  <a:gd name="T62" fmla="*/ 61 w 109"/>
                  <a:gd name="T63" fmla="*/ 58 h 100"/>
                  <a:gd name="T64" fmla="*/ 53 w 109"/>
                  <a:gd name="T65" fmla="*/ 35 h 100"/>
                  <a:gd name="T66" fmla="*/ 52 w 109"/>
                  <a:gd name="T67" fmla="*/ 41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9" h="100">
                    <a:moveTo>
                      <a:pt x="45" y="100"/>
                    </a:moveTo>
                    <a:cubicBezTo>
                      <a:pt x="25" y="93"/>
                      <a:pt x="1" y="71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38"/>
                      <a:pt x="4" y="29"/>
                      <a:pt x="12" y="22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9" y="16"/>
                      <a:pt x="26" y="13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9" y="13"/>
                      <a:pt x="45" y="16"/>
                      <a:pt x="50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5" y="9"/>
                      <a:pt x="65" y="0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9" y="0"/>
                      <a:pt x="79" y="0"/>
                      <a:pt x="80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90" y="0"/>
                      <a:pt x="98" y="5"/>
                      <a:pt x="103" y="12"/>
                    </a:cubicBezTo>
                    <a:cubicBezTo>
                      <a:pt x="103" y="12"/>
                      <a:pt x="103" y="12"/>
                      <a:pt x="103" y="12"/>
                    </a:cubicBezTo>
                    <a:cubicBezTo>
                      <a:pt x="107" y="18"/>
                      <a:pt x="109" y="26"/>
                      <a:pt x="109" y="35"/>
                    </a:cubicBezTo>
                    <a:cubicBezTo>
                      <a:pt x="109" y="35"/>
                      <a:pt x="109" y="35"/>
                      <a:pt x="109" y="35"/>
                    </a:cubicBezTo>
                    <a:cubicBezTo>
                      <a:pt x="109" y="49"/>
                      <a:pt x="104" y="64"/>
                      <a:pt x="99" y="74"/>
                    </a:cubicBezTo>
                    <a:cubicBezTo>
                      <a:pt x="99" y="74"/>
                      <a:pt x="99" y="74"/>
                      <a:pt x="99" y="74"/>
                    </a:cubicBezTo>
                    <a:cubicBezTo>
                      <a:pt x="97" y="76"/>
                      <a:pt x="95" y="77"/>
                      <a:pt x="93" y="76"/>
                    </a:cubicBezTo>
                    <a:cubicBezTo>
                      <a:pt x="93" y="76"/>
                      <a:pt x="93" y="76"/>
                      <a:pt x="93" y="76"/>
                    </a:cubicBezTo>
                    <a:cubicBezTo>
                      <a:pt x="91" y="75"/>
                      <a:pt x="91" y="72"/>
                      <a:pt x="92" y="70"/>
                    </a:cubicBezTo>
                    <a:cubicBezTo>
                      <a:pt x="92" y="70"/>
                      <a:pt x="92" y="70"/>
                      <a:pt x="92" y="70"/>
                    </a:cubicBezTo>
                    <a:cubicBezTo>
                      <a:pt x="97" y="61"/>
                      <a:pt x="101" y="47"/>
                      <a:pt x="101" y="35"/>
                    </a:cubicBezTo>
                    <a:cubicBezTo>
                      <a:pt x="101" y="35"/>
                      <a:pt x="101" y="35"/>
                      <a:pt x="101" y="35"/>
                    </a:cubicBezTo>
                    <a:cubicBezTo>
                      <a:pt x="101" y="27"/>
                      <a:pt x="100" y="21"/>
                      <a:pt x="96" y="16"/>
                    </a:cubicBezTo>
                    <a:cubicBezTo>
                      <a:pt x="96" y="16"/>
                      <a:pt x="96" y="16"/>
                      <a:pt x="96" y="16"/>
                    </a:cubicBezTo>
                    <a:cubicBezTo>
                      <a:pt x="93" y="12"/>
                      <a:pt x="88" y="8"/>
                      <a:pt x="79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9" y="8"/>
                      <a:pt x="79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1" y="8"/>
                      <a:pt x="65" y="12"/>
                      <a:pt x="60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58" y="21"/>
                      <a:pt x="57" y="23"/>
                      <a:pt x="56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7" y="27"/>
                      <a:pt x="58" y="29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65" y="40"/>
                      <a:pt x="69" y="52"/>
                      <a:pt x="69" y="63"/>
                    </a:cubicBezTo>
                    <a:cubicBezTo>
                      <a:pt x="69" y="63"/>
                      <a:pt x="69" y="63"/>
                      <a:pt x="69" y="63"/>
                    </a:cubicBezTo>
                    <a:cubicBezTo>
                      <a:pt x="69" y="63"/>
                      <a:pt x="69" y="63"/>
                      <a:pt x="69" y="63"/>
                    </a:cubicBezTo>
                    <a:cubicBezTo>
                      <a:pt x="69" y="63"/>
                      <a:pt x="69" y="63"/>
                      <a:pt x="69" y="63"/>
                    </a:cubicBezTo>
                    <a:cubicBezTo>
                      <a:pt x="69" y="65"/>
                      <a:pt x="68" y="66"/>
                      <a:pt x="67" y="67"/>
                    </a:cubicBezTo>
                    <a:cubicBezTo>
                      <a:pt x="67" y="67"/>
                      <a:pt x="67" y="67"/>
                      <a:pt x="67" y="67"/>
                    </a:cubicBezTo>
                    <a:cubicBezTo>
                      <a:pt x="67" y="67"/>
                      <a:pt x="65" y="68"/>
                      <a:pt x="64" y="67"/>
                    </a:cubicBezTo>
                    <a:cubicBezTo>
                      <a:pt x="64" y="67"/>
                      <a:pt x="64" y="67"/>
                      <a:pt x="64" y="67"/>
                    </a:cubicBezTo>
                    <a:cubicBezTo>
                      <a:pt x="50" y="65"/>
                      <a:pt x="44" y="53"/>
                      <a:pt x="44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4" y="37"/>
                      <a:pt x="45" y="32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2" y="23"/>
                      <a:pt x="38" y="21"/>
                      <a:pt x="33" y="21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29" y="21"/>
                      <a:pt x="23" y="23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1" y="34"/>
                      <a:pt x="8" y="40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65"/>
                      <a:pt x="30" y="87"/>
                      <a:pt x="47" y="92"/>
                    </a:cubicBezTo>
                    <a:cubicBezTo>
                      <a:pt x="47" y="92"/>
                      <a:pt x="47" y="92"/>
                      <a:pt x="47" y="92"/>
                    </a:cubicBezTo>
                    <a:cubicBezTo>
                      <a:pt x="49" y="93"/>
                      <a:pt x="51" y="95"/>
                      <a:pt x="50" y="97"/>
                    </a:cubicBezTo>
                    <a:cubicBezTo>
                      <a:pt x="50" y="97"/>
                      <a:pt x="50" y="97"/>
                      <a:pt x="50" y="97"/>
                    </a:cubicBezTo>
                    <a:cubicBezTo>
                      <a:pt x="49" y="99"/>
                      <a:pt x="48" y="100"/>
                      <a:pt x="46" y="100"/>
                    </a:cubicBezTo>
                    <a:cubicBezTo>
                      <a:pt x="46" y="100"/>
                      <a:pt x="46" y="100"/>
                      <a:pt x="46" y="100"/>
                    </a:cubicBezTo>
                    <a:cubicBezTo>
                      <a:pt x="46" y="100"/>
                      <a:pt x="45" y="100"/>
                      <a:pt x="45" y="100"/>
                    </a:cubicBezTo>
                    <a:close/>
                    <a:moveTo>
                      <a:pt x="52" y="41"/>
                    </a:moveTo>
                    <a:cubicBezTo>
                      <a:pt x="53" y="49"/>
                      <a:pt x="55" y="55"/>
                      <a:pt x="61" y="58"/>
                    </a:cubicBezTo>
                    <a:cubicBezTo>
                      <a:pt x="61" y="58"/>
                      <a:pt x="61" y="58"/>
                      <a:pt x="61" y="58"/>
                    </a:cubicBezTo>
                    <a:cubicBezTo>
                      <a:pt x="60" y="50"/>
                      <a:pt x="57" y="42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7"/>
                      <a:pt x="52" y="39"/>
                      <a:pt x="52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FFC000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inpin heiti" charset="-122"/>
                  <a:ea typeface="inpin heiti" charset="-122"/>
                </a:endParaRPr>
              </a:p>
            </p:txBody>
          </p:sp>
        </p:grpSp>
      </p:grp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hyperlink" Target="&#19971;&#24425;-&#35838;&#25991;&#26391;&#35835;-2%20&#26690;&#26519;&#23665;&#27700;.mp4" TargetMode="Externa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&#19971;&#24425;-&#35838;&#25991;&#26391;&#35835;-2%20&#26690;&#26519;&#23665;&#27700;.mp4" TargetMode="Externa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hyperlink" Target="&#19971;&#24425;-&#35838;&#25991;&#26391;&#35835;-2%20&#26690;&#26519;&#23665;&#27700;.mp4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microsoft.com/office/2007/relationships/hdphoto" Target="../media/image4.wdp"/><Relationship Id="rId2" Type="http://schemas.openxmlformats.org/officeDocument/2006/relationships/image" Target="../media/image3.png"/><Relationship Id="rId1" Type="http://schemas.openxmlformats.org/officeDocument/2006/relationships/hyperlink" Target="&#19971;&#24425;-&#35838;&#25991;&#26391;&#35835;-2%20&#26690;&#26519;&#23665;&#27700;.mp4" TargetMode="Externa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1.jpeg"/><Relationship Id="rId1" Type="http://schemas.openxmlformats.org/officeDocument/2006/relationships/hyperlink" Target="http://www.iecool.com/vector/show/194/92621.htm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hyperlink" Target="&#19971;&#24425;-&#35838;&#25991;&#26391;&#35835;-2%20&#26690;&#26519;&#23665;&#27700;.mp4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microsoft.com/office/2007/relationships/hdphoto" Target="../media/image4.wdp"/><Relationship Id="rId2" Type="http://schemas.openxmlformats.org/officeDocument/2006/relationships/image" Target="../media/image3.png"/><Relationship Id="rId1" Type="http://schemas.openxmlformats.org/officeDocument/2006/relationships/hyperlink" Target="&#19971;&#24425;-&#35838;&#25991;&#26391;&#35835;-2%20&#26690;&#26519;&#23665;&#27700;.mp4" TargetMode="Externa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&#19971;&#24425;-&#35838;&#25991;&#26391;&#35835;-2%20&#26690;&#26519;&#23665;&#27700;.mp4" TargetMode="Externa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5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.xml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hyperlink" Target="&#19971;&#24425;-&#35838;&#25991;&#26391;&#35835;-2%20&#26690;&#26519;&#23665;&#27700;.mp4" TargetMode="External"/></Relationships>
</file>

<file path=ppt/slides/_rels/slide4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8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image" Target="../media/image50.pn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image" Target="../media/image51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microsoft.com/office/2007/relationships/hdphoto" Target="../media/image4.wdp"/><Relationship Id="rId2" Type="http://schemas.openxmlformats.org/officeDocument/2006/relationships/image" Target="../media/image3.png"/><Relationship Id="rId1" Type="http://schemas.openxmlformats.org/officeDocument/2006/relationships/hyperlink" Target="&#19971;&#24425;-&#35838;&#25991;&#26391;&#35835;-2%20&#26690;&#26519;&#23665;&#27700;.mp4" TargetMode="External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1.xml"/><Relationship Id="rId1" Type="http://schemas.openxmlformats.org/officeDocument/2006/relationships/image" Target="../media/image5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5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6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&#19971;&#24425;-&#35838;&#25991;&#26391;&#35835;-2%20&#26690;&#26519;&#23665;&#27700;.mp4" TargetMode="External"/><Relationship Id="rId1" Type="http://schemas.openxmlformats.org/officeDocument/2006/relationships/image" Target="../media/image57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3.xml"/><Relationship Id="rId2" Type="http://schemas.openxmlformats.org/officeDocument/2006/relationships/hyperlink" Target="&#19971;&#24425;-&#35838;&#25991;&#26391;&#35835;-2%20&#26690;&#26519;&#23665;&#27700;.mp4" TargetMode="Externa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4.xml"/><Relationship Id="rId2" Type="http://schemas.openxmlformats.org/officeDocument/2006/relationships/hyperlink" Target="&#19971;&#24425;-&#35838;&#25991;&#26391;&#35835;-2%20&#26690;&#26519;&#23665;&#27700;.mp4" TargetMode="Externa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矩形 10244"/>
          <p:cNvSpPr>
            <a:spLocks noTextEdit="1"/>
          </p:cNvSpPr>
          <p:nvPr/>
        </p:nvSpPr>
        <p:spPr>
          <a:xfrm>
            <a:off x="1581151" y="1714500"/>
            <a:ext cx="6106715" cy="1558096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ArchUp">
              <a:avLst>
                <a:gd name="adj" fmla="val 10800000"/>
              </a:avLst>
            </a:prstTxWarp>
            <a:normAutofit/>
          </a:bodyPr>
          <a:lstStyle/>
          <a:p>
            <a:pPr algn="ctr"/>
            <a:r>
              <a:rPr lang="zh-CN" altLang="en-US" sz="4100" b="1" dirty="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第五单元复习</a:t>
            </a:r>
            <a:endParaRPr lang="zh-CN" altLang="en-US" sz="4100" b="1" dirty="0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128" name="图片 10247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9588" y="1977454"/>
            <a:ext cx="3144541" cy="27517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97342" y="123478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语文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年级  上册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57275" y="2574290"/>
            <a:ext cx="65627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）鸟    </a:t>
            </a:r>
            <a:r>
              <a:rPr lang="zh-CN" altLang="en-US" sz="3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一（  ）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苹果</a:t>
            </a:r>
            <a:endParaRPr lang="zh-CN" altLang="en-US" sz="3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3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枣     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3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黄牛</a:t>
            </a:r>
            <a:endParaRPr lang="zh-CN" altLang="en-US" sz="3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188640" y="254627"/>
            <a:ext cx="1554435" cy="43751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巩固练习</a:t>
            </a:r>
            <a:endParaRPr lang="zh-CN" altLang="en-US" sz="21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9910" y="966470"/>
            <a:ext cx="4716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一、用合适的词填空</a:t>
            </a:r>
            <a:endParaRPr lang="zh-CN" altLang="en-US" sz="3600"/>
          </a:p>
        </p:txBody>
      </p:sp>
      <p:sp>
        <p:nvSpPr>
          <p:cNvPr id="7" name="文本框 6"/>
          <p:cNvSpPr txBox="1"/>
          <p:nvPr/>
        </p:nvSpPr>
        <p:spPr>
          <a:xfrm>
            <a:off x="1826602" y="1814195"/>
            <a:ext cx="41677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   头   颗   只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88502" y="3682285"/>
            <a:ext cx="9391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颗      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36127" y="2574289"/>
            <a:ext cx="9775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73855" y="3680380"/>
            <a:ext cx="7762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   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95103" y="2592803"/>
            <a:ext cx="12104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   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5622" t="46682" r="63620" b="39142"/>
          <a:stretch>
            <a:fillRect/>
          </a:stretch>
        </p:blipFill>
        <p:spPr>
          <a:xfrm>
            <a:off x="1175385" y="1738630"/>
            <a:ext cx="6793865" cy="1761490"/>
          </a:xfrm>
          <a:prstGeom prst="rect">
            <a:avLst/>
          </a:prstGeom>
        </p:spPr>
      </p:pic>
      <p:sp>
        <p:nvSpPr>
          <p:cNvPr id="19" name="文本框 8"/>
          <p:cNvSpPr txBox="1"/>
          <p:nvPr/>
        </p:nvSpPr>
        <p:spPr>
          <a:xfrm>
            <a:off x="188640" y="254627"/>
            <a:ext cx="1554435" cy="43751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巩固练习</a:t>
            </a:r>
            <a:endParaRPr lang="zh-CN" altLang="en-US" sz="21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39495" y="930275"/>
            <a:ext cx="75806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二、你能猜出下面这些字的意思吗？</a:t>
            </a:r>
            <a:endParaRPr lang="en-US" altLang="zh-CN" sz="3600"/>
          </a:p>
        </p:txBody>
      </p:sp>
      <p:sp>
        <p:nvSpPr>
          <p:cNvPr id="4" name="文本框 3"/>
          <p:cNvSpPr txBox="1"/>
          <p:nvPr/>
        </p:nvSpPr>
        <p:spPr>
          <a:xfrm>
            <a:off x="2647315" y="3500120"/>
            <a:ext cx="296037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</a:rPr>
              <a:t>眼睛里流出的水就是泪。</a:t>
            </a:r>
            <a:endParaRPr lang="zh-CN" altLang="en-US" sz="2000">
              <a:solidFill>
                <a:srgbClr val="FF0000"/>
              </a:solidFill>
            </a:endParaRPr>
          </a:p>
          <a:p>
            <a:r>
              <a:rPr lang="zh-CN" altLang="en-US" sz="2000">
                <a:solidFill>
                  <a:srgbClr val="FF0000"/>
                </a:solidFill>
              </a:rPr>
              <a:t>人靠着树休息就是休。</a:t>
            </a:r>
            <a:endParaRPr lang="zh-CN" altLang="en-US" sz="2000">
              <a:solidFill>
                <a:srgbClr val="FF0000"/>
              </a:solidFill>
            </a:endParaRPr>
          </a:p>
          <a:p>
            <a:r>
              <a:rPr lang="zh-CN" altLang="en-US" sz="2000">
                <a:solidFill>
                  <a:srgbClr val="FF0000"/>
                </a:solidFill>
              </a:rPr>
              <a:t>不正的就是歪。</a:t>
            </a:r>
            <a:endParaRPr lang="zh-CN" altLang="en-US" sz="2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Box 2"/>
          <p:cNvSpPr txBox="1"/>
          <p:nvPr/>
        </p:nvSpPr>
        <p:spPr>
          <a:xfrm>
            <a:off x="1869281" y="1487091"/>
            <a:ext cx="811530" cy="852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950" dirty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49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3"/>
          <p:cNvSpPr txBox="1"/>
          <p:nvPr/>
        </p:nvSpPr>
        <p:spPr>
          <a:xfrm>
            <a:off x="1980010" y="897731"/>
            <a:ext cx="94488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  <a:buSzTx/>
              <a:buFontTx/>
            </a:pPr>
            <a:r>
              <a:rPr lang="en-US" altLang="zh-CN" sz="3000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shuǐ</a:t>
            </a:r>
            <a:endParaRPr lang="zh-CN" altLang="en-US" sz="3000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3078" name="TextBox 4"/>
          <p:cNvSpPr txBox="1"/>
          <p:nvPr/>
        </p:nvSpPr>
        <p:spPr>
          <a:xfrm>
            <a:off x="3212306" y="1152525"/>
            <a:ext cx="79629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9" name="TextBox 5"/>
          <p:cNvSpPr txBox="1"/>
          <p:nvPr/>
        </p:nvSpPr>
        <p:spPr>
          <a:xfrm>
            <a:off x="3220641" y="1774031"/>
            <a:ext cx="3063240" cy="321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：喝水  自来水  山水  流水</a:t>
            </a:r>
            <a:endParaRPr lang="zh-CN" altLang="en-US" sz="1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80" name="TextBox 13"/>
          <p:cNvSpPr txBox="1"/>
          <p:nvPr/>
        </p:nvSpPr>
        <p:spPr>
          <a:xfrm>
            <a:off x="3231356" y="2097881"/>
            <a:ext cx="3879056" cy="321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巧记：家家户户不能少，火见我来要低头。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81" name="TextBox 14"/>
          <p:cNvSpPr txBox="1"/>
          <p:nvPr/>
        </p:nvSpPr>
        <p:spPr>
          <a:xfrm>
            <a:off x="3212306" y="1473994"/>
            <a:ext cx="3250406" cy="321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书写提示：竖钩挺直且笔端有力。</a:t>
            </a:r>
            <a:endParaRPr lang="zh-CN" altLang="en-US" sz="1500" b="1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3082" name="TextBox 16"/>
          <p:cNvSpPr txBox="1"/>
          <p:nvPr/>
        </p:nvSpPr>
        <p:spPr>
          <a:xfrm>
            <a:off x="1822847" y="3278981"/>
            <a:ext cx="811530" cy="852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950" dirty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49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17"/>
          <p:cNvSpPr txBox="1"/>
          <p:nvPr/>
        </p:nvSpPr>
        <p:spPr>
          <a:xfrm>
            <a:off x="2149079" y="2689622"/>
            <a:ext cx="623889" cy="55399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  <a:buSzTx/>
              <a:buFontTx/>
            </a:pPr>
            <a:r>
              <a:rPr lang="en-US" altLang="zh-CN" sz="3000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qù</a:t>
            </a:r>
            <a:endParaRPr lang="zh-CN" altLang="en-US" sz="3000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3084" name="TextBox 18"/>
          <p:cNvSpPr txBox="1"/>
          <p:nvPr/>
        </p:nvSpPr>
        <p:spPr>
          <a:xfrm>
            <a:off x="3059906" y="3219450"/>
            <a:ext cx="79629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85" name="TextBox 20"/>
          <p:cNvSpPr txBox="1"/>
          <p:nvPr/>
        </p:nvSpPr>
        <p:spPr>
          <a:xfrm>
            <a:off x="3163491" y="3577828"/>
            <a:ext cx="287147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：出去  回去  去向  去年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endParaRPr lang="zh-CN" altLang="en-US" sz="1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86" name="TextBox 21"/>
          <p:cNvSpPr txBox="1"/>
          <p:nvPr/>
        </p:nvSpPr>
        <p:spPr>
          <a:xfrm>
            <a:off x="3168253" y="3868341"/>
            <a:ext cx="2969419" cy="321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巧记：“丢”掉一撇。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1833057" y="3236526"/>
            <a:ext cx="1133852" cy="1114730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3" name="矩形 72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4" name="直接连接符 73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75" name="直接连接符 74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3088" name="TextBox 23"/>
          <p:cNvSpPr txBox="1"/>
          <p:nvPr/>
        </p:nvSpPr>
        <p:spPr>
          <a:xfrm>
            <a:off x="1863328" y="3152775"/>
            <a:ext cx="953690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去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1837301" y="1474579"/>
            <a:ext cx="1158183" cy="1071201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8" name="矩形 7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9" name="直接连接符 78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80" name="直接连接符 79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3090" name="TextBox 23"/>
          <p:cNvSpPr txBox="1"/>
          <p:nvPr/>
        </p:nvSpPr>
        <p:spPr>
          <a:xfrm>
            <a:off x="1915716" y="1393031"/>
            <a:ext cx="921544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91" name="矩形 89"/>
          <p:cNvSpPr/>
          <p:nvPr/>
        </p:nvSpPr>
        <p:spPr>
          <a:xfrm>
            <a:off x="3168253" y="4137422"/>
            <a:ext cx="3442970" cy="321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造句：爸爸刚出去，天就下起了大雨。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92" name="矩形 90"/>
          <p:cNvSpPr/>
          <p:nvPr/>
        </p:nvSpPr>
        <p:spPr>
          <a:xfrm>
            <a:off x="3220641" y="2377679"/>
            <a:ext cx="2484120" cy="321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造句：我们每天都要喝水。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93" name="Picture 1" descr="C:\Users\Administrator\Documents\Tencent Files\56229019\Image\C2C\(6D5W0}{Y[7$5H{X7T6X0ZE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1438" y="1228725"/>
            <a:ext cx="862013" cy="25955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4" name="Picture 2" descr="C:\Users\Administrator\Documents\Tencent Files\56229019\Image\C2C\@QCR6[V}U2X06ROY)T~_90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5" y="3327797"/>
            <a:ext cx="857250" cy="2143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" name="组合 3"/>
          <p:cNvGrpSpPr/>
          <p:nvPr/>
        </p:nvGrpSpPr>
        <p:grpSpPr>
          <a:xfrm>
            <a:off x="-76200" y="500024"/>
            <a:ext cx="1884998" cy="399635"/>
            <a:chOff x="458" y="988"/>
            <a:chExt cx="4134" cy="95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8" name="流程图: 延期 27"/>
            <p:cNvSpPr/>
            <p:nvPr/>
          </p:nvSpPr>
          <p:spPr>
            <a:xfrm>
              <a:off x="623" y="988"/>
              <a:ext cx="3969" cy="908"/>
            </a:xfrm>
            <a:prstGeom prst="flowChartDelay">
              <a:avLst/>
            </a:prstGeom>
            <a:solidFill>
              <a:srgbClr val="FFC000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29" name="文本框 14">
              <a:hlinkClick r:id="rId3" action="ppaction://hlinkfile"/>
            </p:cNvPr>
            <p:cNvSpPr txBox="1"/>
            <p:nvPr/>
          </p:nvSpPr>
          <p:spPr>
            <a:xfrm>
              <a:off x="458" y="1005"/>
              <a:ext cx="3688" cy="93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 fontAlgn="auto"/>
              <a:r>
                <a:rPr lang="en-US" altLang="zh-CN" sz="21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会</a:t>
              </a:r>
              <a:r>
                <a:rPr lang="zh-CN" altLang="en-US" sz="21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写</a:t>
              </a:r>
              <a:r>
                <a:rPr lang="en-US" altLang="zh-CN" sz="21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的字</a:t>
              </a:r>
              <a:endParaRPr lang="en-US" altLang="zh-CN" sz="2100" b="1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0" name="云形标注 39"/>
          <p:cNvSpPr/>
          <p:nvPr/>
        </p:nvSpPr>
        <p:spPr>
          <a:xfrm>
            <a:off x="5390985" y="415335"/>
            <a:ext cx="3385800" cy="1089009"/>
          </a:xfrm>
          <a:prstGeom prst="cloudCallout">
            <a:avLst>
              <a:gd name="adj1" fmla="val -13859"/>
              <a:gd name="adj2" fmla="val 136412"/>
            </a:avLst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/>
            <a:r>
              <a:rPr lang="zh-CN" altLang="en-US" sz="2100" b="1" dirty="0" smtClean="0">
                <a:solidFill>
                  <a:schemeClr val="tx1"/>
                </a:solidFill>
              </a:rPr>
              <a:t>要把会写字在田字格里的位置写正确哦！</a:t>
            </a:r>
            <a:endParaRPr lang="zh-CN" altLang="en-US" sz="21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Box 2"/>
          <p:cNvSpPr txBox="1"/>
          <p:nvPr/>
        </p:nvSpPr>
        <p:spPr>
          <a:xfrm>
            <a:off x="1771650" y="1477566"/>
            <a:ext cx="811530" cy="852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950" dirty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49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01" name="TextBox 4"/>
          <p:cNvSpPr txBox="1"/>
          <p:nvPr/>
        </p:nvSpPr>
        <p:spPr>
          <a:xfrm>
            <a:off x="3123010" y="1096566"/>
            <a:ext cx="79629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02" name="TextBox 5"/>
          <p:cNvSpPr txBox="1"/>
          <p:nvPr/>
        </p:nvSpPr>
        <p:spPr>
          <a:xfrm>
            <a:off x="3123010" y="1764506"/>
            <a:ext cx="306324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：回来  来信  来人  来回　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endParaRPr lang="zh-CN" altLang="en-US" sz="1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03" name="TextBox 13"/>
          <p:cNvSpPr txBox="1"/>
          <p:nvPr/>
        </p:nvSpPr>
        <p:spPr>
          <a:xfrm>
            <a:off x="3133725" y="2060972"/>
            <a:ext cx="3794522" cy="321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巧记：一粒米。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04" name="TextBox 16"/>
          <p:cNvSpPr txBox="1"/>
          <p:nvPr/>
        </p:nvSpPr>
        <p:spPr>
          <a:xfrm>
            <a:off x="1729979" y="3295650"/>
            <a:ext cx="811530" cy="852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950" dirty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49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17"/>
          <p:cNvSpPr txBox="1"/>
          <p:nvPr/>
        </p:nvSpPr>
        <p:spPr>
          <a:xfrm>
            <a:off x="1874044" y="2707481"/>
            <a:ext cx="75438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  <a:buSzTx/>
              <a:buFontTx/>
            </a:pPr>
            <a:r>
              <a:rPr lang="en-US" altLang="zh-CN" sz="3000" dirty="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 </a:t>
            </a:r>
            <a:r>
              <a:rPr lang="en-US" altLang="zh-CN" sz="3000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bù</a:t>
            </a:r>
            <a:endParaRPr lang="zh-CN" altLang="en-US" sz="3000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4106" name="TextBox 18"/>
          <p:cNvSpPr txBox="1"/>
          <p:nvPr/>
        </p:nvSpPr>
        <p:spPr>
          <a:xfrm>
            <a:off x="3059906" y="3219450"/>
            <a:ext cx="79629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07" name="TextBox 20"/>
          <p:cNvSpPr txBox="1"/>
          <p:nvPr/>
        </p:nvSpPr>
        <p:spPr>
          <a:xfrm>
            <a:off x="3070622" y="3630216"/>
            <a:ext cx="2486660" cy="321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：不对  不是  拿不动</a:t>
            </a:r>
            <a:endParaRPr lang="zh-CN" altLang="en-US" sz="1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08" name="TextBox 21"/>
          <p:cNvSpPr txBox="1"/>
          <p:nvPr/>
        </p:nvSpPr>
        <p:spPr>
          <a:xfrm>
            <a:off x="3100388" y="3907631"/>
            <a:ext cx="3968353" cy="321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巧记：无口否定。</a:t>
            </a:r>
            <a:endParaRPr lang="zh-CN" altLang="en-US" sz="1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9" name="组合 30"/>
          <p:cNvGrpSpPr/>
          <p:nvPr/>
        </p:nvGrpSpPr>
        <p:grpSpPr>
          <a:xfrm>
            <a:off x="1740524" y="3253482"/>
            <a:ext cx="1133852" cy="1114730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0" name="矩形 69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1" name="直接连接符 70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72" name="直接连接符 71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4110" name="TextBox 23"/>
          <p:cNvSpPr txBox="1"/>
          <p:nvPr/>
        </p:nvSpPr>
        <p:spPr>
          <a:xfrm>
            <a:off x="1816894" y="3169444"/>
            <a:ext cx="953691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4" name="组合 35"/>
          <p:cNvGrpSpPr/>
          <p:nvPr/>
        </p:nvGrpSpPr>
        <p:grpSpPr>
          <a:xfrm>
            <a:off x="1739925" y="1464856"/>
            <a:ext cx="1158183" cy="1071201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5" name="矩形 7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6" name="直接连接符 75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77" name="直接连接符 76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4112" name="TextBox 23"/>
          <p:cNvSpPr txBox="1"/>
          <p:nvPr/>
        </p:nvSpPr>
        <p:spPr>
          <a:xfrm>
            <a:off x="1794272" y="1339454"/>
            <a:ext cx="921544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来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13" name="矩形 80"/>
          <p:cNvSpPr/>
          <p:nvPr/>
        </p:nvSpPr>
        <p:spPr>
          <a:xfrm>
            <a:off x="3152775" y="2363391"/>
            <a:ext cx="4018280" cy="321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造句：爸爸从国外回来了，全家人都很高兴。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17"/>
          <p:cNvSpPr txBox="1"/>
          <p:nvPr/>
        </p:nvSpPr>
        <p:spPr>
          <a:xfrm>
            <a:off x="1871663" y="897731"/>
            <a:ext cx="604653" cy="55399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  <a:buSzTx/>
              <a:buFontTx/>
            </a:pPr>
            <a:r>
              <a:rPr lang="en-US" altLang="zh-CN" sz="3000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lái</a:t>
            </a:r>
            <a:endParaRPr lang="zh-CN" altLang="en-US" sz="3000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pic>
        <p:nvPicPr>
          <p:cNvPr id="4115" name="Picture 1" descr="C:\Users\Administrator\Documents\Tencent Files\56229019\Image\C2C\N7LA8A48}M3X@(R7K5Z(}1O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4281" y="1139429"/>
            <a:ext cx="1714500" cy="2893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6" name="Picture 2" descr="C:\Users\Administrator\Documents\Tencent Files\56229019\Image\C2C\MV~]]4Q6$ZB6_5JAYG10K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9531" y="3327797"/>
            <a:ext cx="885825" cy="24526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Box 2"/>
          <p:cNvSpPr txBox="1"/>
          <p:nvPr/>
        </p:nvSpPr>
        <p:spPr>
          <a:xfrm>
            <a:off x="1814513" y="1433513"/>
            <a:ext cx="811530" cy="852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950" dirty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49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3"/>
          <p:cNvSpPr txBox="1"/>
          <p:nvPr/>
        </p:nvSpPr>
        <p:spPr>
          <a:xfrm>
            <a:off x="1925241" y="844154"/>
            <a:ext cx="94488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  <a:buSzTx/>
              <a:buFontTx/>
            </a:pPr>
            <a:r>
              <a:rPr lang="en-US" altLang="zh-CN" sz="3000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xiǎo</a:t>
            </a:r>
            <a:endParaRPr lang="zh-CN" altLang="en-US" sz="3000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5126" name="TextBox 4"/>
          <p:cNvSpPr txBox="1"/>
          <p:nvPr/>
        </p:nvSpPr>
        <p:spPr>
          <a:xfrm>
            <a:off x="3157538" y="1098947"/>
            <a:ext cx="79629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7" name="TextBox 5"/>
          <p:cNvSpPr txBox="1"/>
          <p:nvPr/>
        </p:nvSpPr>
        <p:spPr>
          <a:xfrm>
            <a:off x="3165872" y="1720454"/>
            <a:ext cx="2871470" cy="321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：小山  窄小  小住  小坐</a:t>
            </a:r>
            <a:endParaRPr lang="zh-CN" altLang="en-US" sz="1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8" name="TextBox 13"/>
          <p:cNvSpPr txBox="1"/>
          <p:nvPr/>
        </p:nvSpPr>
        <p:spPr>
          <a:xfrm>
            <a:off x="3176588" y="2044304"/>
            <a:ext cx="4193381" cy="321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巧记：一竖下带钩，两点左右分。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9" name="TextBox 16"/>
          <p:cNvSpPr txBox="1"/>
          <p:nvPr/>
        </p:nvSpPr>
        <p:spPr>
          <a:xfrm>
            <a:off x="1768079" y="3225403"/>
            <a:ext cx="811530" cy="852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950" dirty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49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17"/>
          <p:cNvSpPr txBox="1"/>
          <p:nvPr/>
        </p:nvSpPr>
        <p:spPr>
          <a:xfrm>
            <a:off x="1937147" y="2653903"/>
            <a:ext cx="1043876" cy="55399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  <a:buSzTx/>
              <a:buFontTx/>
            </a:pPr>
            <a:r>
              <a:rPr lang="en-US" altLang="zh-CN" sz="3000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shǎo</a:t>
            </a:r>
            <a:endParaRPr lang="zh-CN" altLang="en-US" sz="3000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5131" name="TextBox 18"/>
          <p:cNvSpPr txBox="1"/>
          <p:nvPr/>
        </p:nvSpPr>
        <p:spPr>
          <a:xfrm>
            <a:off x="3113485" y="3165872"/>
            <a:ext cx="79629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32" name="TextBox 20"/>
          <p:cNvSpPr txBox="1"/>
          <p:nvPr/>
        </p:nvSpPr>
        <p:spPr>
          <a:xfrm>
            <a:off x="3108722" y="3524250"/>
            <a:ext cx="287147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：少数  减少  多少  很少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endParaRPr lang="zh-CN" altLang="en-US" sz="1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33" name="TextBox 21"/>
          <p:cNvSpPr txBox="1"/>
          <p:nvPr/>
        </p:nvSpPr>
        <p:spPr>
          <a:xfrm>
            <a:off x="3113485" y="3808810"/>
            <a:ext cx="2969419" cy="321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巧记：小字不见钩，一撇下面来。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1778288" y="3182948"/>
            <a:ext cx="1133852" cy="1114730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3" name="矩形 72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4" name="直接连接符 73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75" name="直接连接符 74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5135" name="TextBox 23"/>
          <p:cNvSpPr txBox="1"/>
          <p:nvPr/>
        </p:nvSpPr>
        <p:spPr>
          <a:xfrm>
            <a:off x="1808560" y="3099197"/>
            <a:ext cx="953690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少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1782532" y="1421000"/>
            <a:ext cx="1158183" cy="1071201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8" name="矩形 7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9" name="直接连接符 78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80" name="直接连接符 79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5137" name="TextBox 23"/>
          <p:cNvSpPr txBox="1"/>
          <p:nvPr/>
        </p:nvSpPr>
        <p:spPr>
          <a:xfrm>
            <a:off x="1860947" y="1339454"/>
            <a:ext cx="921544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38" name="矩形 89"/>
          <p:cNvSpPr/>
          <p:nvPr/>
        </p:nvSpPr>
        <p:spPr>
          <a:xfrm>
            <a:off x="3113485" y="4108847"/>
            <a:ext cx="3826510" cy="321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造句：这次运动会只有少数同学没有参加。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39" name="矩形 90"/>
          <p:cNvSpPr/>
          <p:nvPr/>
        </p:nvSpPr>
        <p:spPr>
          <a:xfrm>
            <a:off x="3165872" y="2324100"/>
            <a:ext cx="3059430" cy="321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造句：我的家乡附近有一座小山。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40" name="Picture 1" descr="C:\Users\Administrator\Documents\Tencent Files\56229019\Image\C2C\N`ORHIA$(7LYK[(ZPQCQUJC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9279" y="1175147"/>
            <a:ext cx="812006" cy="2583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41" name="Picture 2" descr="C:\Users\Administrator\Documents\Tencent Files\56229019\Image\C2C\I2NG6`3]EMHDXD_`)O$Q_3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7879" y="3219450"/>
            <a:ext cx="866775" cy="276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TextBox 2"/>
          <p:cNvSpPr txBox="1"/>
          <p:nvPr/>
        </p:nvSpPr>
        <p:spPr>
          <a:xfrm>
            <a:off x="1825229" y="829866"/>
            <a:ext cx="811530" cy="852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950" dirty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49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50" name="TextBox 4"/>
          <p:cNvSpPr txBox="1"/>
          <p:nvPr/>
        </p:nvSpPr>
        <p:spPr>
          <a:xfrm>
            <a:off x="3176588" y="448866"/>
            <a:ext cx="79629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51" name="TextBox 5"/>
          <p:cNvSpPr txBox="1"/>
          <p:nvPr/>
        </p:nvSpPr>
        <p:spPr>
          <a:xfrm>
            <a:off x="3176588" y="1116806"/>
            <a:ext cx="306324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：牛羊  水牛  奶牛  黄牛　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endParaRPr lang="zh-CN" altLang="en-US" sz="1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52" name="TextBox 13"/>
          <p:cNvSpPr txBox="1"/>
          <p:nvPr/>
        </p:nvSpPr>
        <p:spPr>
          <a:xfrm>
            <a:off x="3187303" y="1413272"/>
            <a:ext cx="3794521" cy="321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巧记：二字长歪脚，一竖中间分。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53" name="TextBox 14"/>
          <p:cNvSpPr txBox="1"/>
          <p:nvPr/>
        </p:nvSpPr>
        <p:spPr>
          <a:xfrm>
            <a:off x="3158728" y="787004"/>
            <a:ext cx="4392215" cy="321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书写提示：撇要短，上横短，下横长。</a:t>
            </a:r>
            <a:endParaRPr lang="zh-CN" altLang="en-US" sz="1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54" name="TextBox 16"/>
          <p:cNvSpPr txBox="1"/>
          <p:nvPr/>
        </p:nvSpPr>
        <p:spPr>
          <a:xfrm>
            <a:off x="1783556" y="2647950"/>
            <a:ext cx="811530" cy="852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950" dirty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49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17"/>
          <p:cNvSpPr txBox="1"/>
          <p:nvPr/>
        </p:nvSpPr>
        <p:spPr>
          <a:xfrm>
            <a:off x="1881188" y="2046685"/>
            <a:ext cx="94488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  <a:buSzTx/>
              <a:buFontTx/>
            </a:pPr>
            <a:r>
              <a:rPr lang="en-US" altLang="zh-CN" sz="3000" dirty="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 </a:t>
            </a:r>
            <a:r>
              <a:rPr lang="en-US" altLang="zh-CN" sz="3000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guǒ</a:t>
            </a:r>
            <a:endParaRPr lang="zh-CN" altLang="en-US" sz="3000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6156" name="TextBox 18"/>
          <p:cNvSpPr txBox="1"/>
          <p:nvPr/>
        </p:nvSpPr>
        <p:spPr>
          <a:xfrm>
            <a:off x="3114675" y="2336006"/>
            <a:ext cx="79629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57" name="TextBox 20"/>
          <p:cNvSpPr txBox="1"/>
          <p:nvPr/>
        </p:nvSpPr>
        <p:spPr>
          <a:xfrm>
            <a:off x="3124200" y="2982516"/>
            <a:ext cx="2871470" cy="321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：果子  苹果  水果  果断</a:t>
            </a:r>
            <a:endParaRPr lang="zh-CN" altLang="en-US" sz="1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58" name="TextBox 21"/>
          <p:cNvSpPr txBox="1"/>
          <p:nvPr/>
        </p:nvSpPr>
        <p:spPr>
          <a:xfrm>
            <a:off x="3153966" y="3259931"/>
            <a:ext cx="3968353" cy="321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巧记：“田”里种树“木”。</a:t>
            </a:r>
            <a:endParaRPr lang="zh-CN" altLang="en-US" sz="1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59" name="TextBox 23"/>
          <p:cNvSpPr txBox="1"/>
          <p:nvPr/>
        </p:nvSpPr>
        <p:spPr>
          <a:xfrm>
            <a:off x="3068241" y="2682478"/>
            <a:ext cx="3988594" cy="321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书写提示：第五笔竖要长，撇、捺要舒展。</a:t>
            </a:r>
            <a:endParaRPr lang="zh-CN" altLang="en-US" sz="1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9" name="组合 30"/>
          <p:cNvGrpSpPr/>
          <p:nvPr/>
        </p:nvGrpSpPr>
        <p:grpSpPr>
          <a:xfrm>
            <a:off x="1794101" y="2605782"/>
            <a:ext cx="1133852" cy="1114730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0" name="矩形 69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1" name="直接连接符 70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72" name="直接连接符 71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6161" name="TextBox 23"/>
          <p:cNvSpPr txBox="1"/>
          <p:nvPr/>
        </p:nvSpPr>
        <p:spPr>
          <a:xfrm>
            <a:off x="1870472" y="2521744"/>
            <a:ext cx="953690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果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4" name="组合 35"/>
          <p:cNvGrpSpPr/>
          <p:nvPr/>
        </p:nvGrpSpPr>
        <p:grpSpPr>
          <a:xfrm>
            <a:off x="1793503" y="817156"/>
            <a:ext cx="1158183" cy="1071201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5" name="矩形 7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6" name="直接连接符 75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77" name="直接连接符 76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6163" name="TextBox 23"/>
          <p:cNvSpPr txBox="1"/>
          <p:nvPr/>
        </p:nvSpPr>
        <p:spPr>
          <a:xfrm>
            <a:off x="1847850" y="691754"/>
            <a:ext cx="921544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牛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64" name="矩形 80"/>
          <p:cNvSpPr/>
          <p:nvPr/>
        </p:nvSpPr>
        <p:spPr>
          <a:xfrm>
            <a:off x="3206353" y="1715691"/>
            <a:ext cx="3251200" cy="321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造句：草原上，牛羊在悠闲地散步。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65" name="矩形 81"/>
          <p:cNvSpPr/>
          <p:nvPr/>
        </p:nvSpPr>
        <p:spPr>
          <a:xfrm>
            <a:off x="3124200" y="3539728"/>
            <a:ext cx="3642122" cy="321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造句：秋天到了，果树上结满了果子。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17"/>
          <p:cNvSpPr txBox="1"/>
          <p:nvPr/>
        </p:nvSpPr>
        <p:spPr>
          <a:xfrm>
            <a:off x="1925241" y="250031"/>
            <a:ext cx="75438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  <a:buSzTx/>
              <a:buFontTx/>
            </a:pPr>
            <a:r>
              <a:rPr lang="en-US" altLang="zh-CN" sz="3000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niú</a:t>
            </a:r>
            <a:endParaRPr lang="zh-CN" altLang="en-US" sz="3000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pic>
        <p:nvPicPr>
          <p:cNvPr id="6167" name="Picture 1" descr="C:\Users\Administrator\Documents\Tencent Files\56229019\Image\C2C\L])6E5PEQ1%`$50J2_4_EEL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9754" y="500063"/>
            <a:ext cx="973931" cy="280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68" name="Picture 2" descr="C:\Users\Administrator\Documents\Tencent Files\56229019\Image\C2C\TA2DU1$VL@H]XIPEG7T}U`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0" y="2372916"/>
            <a:ext cx="1841897" cy="27503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TextBox 2"/>
          <p:cNvSpPr txBox="1"/>
          <p:nvPr/>
        </p:nvSpPr>
        <p:spPr>
          <a:xfrm>
            <a:off x="1685925" y="1098947"/>
            <a:ext cx="811530" cy="852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950" dirty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49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4" name="TextBox 4"/>
          <p:cNvSpPr txBox="1"/>
          <p:nvPr/>
        </p:nvSpPr>
        <p:spPr>
          <a:xfrm>
            <a:off x="3037285" y="902494"/>
            <a:ext cx="79629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5" name="TextBox 5"/>
          <p:cNvSpPr txBox="1"/>
          <p:nvPr/>
        </p:nvSpPr>
        <p:spPr>
          <a:xfrm>
            <a:off x="3037285" y="1549004"/>
            <a:ext cx="287147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：鸟类  小鸟  飞鸟  鸟窝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endParaRPr lang="zh-CN" altLang="en-US" sz="1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6" name="TextBox 13"/>
          <p:cNvSpPr txBox="1"/>
          <p:nvPr/>
        </p:nvSpPr>
        <p:spPr>
          <a:xfrm>
            <a:off x="3048000" y="1846660"/>
            <a:ext cx="4095750" cy="321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巧记：独角鸟长一只眼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7" name="TextBox 14"/>
          <p:cNvSpPr txBox="1"/>
          <p:nvPr/>
        </p:nvSpPr>
        <p:spPr>
          <a:xfrm>
            <a:off x="3037285" y="1248966"/>
            <a:ext cx="4393406" cy="321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书写提示：竖折折钩稳住字的重心。</a:t>
            </a:r>
            <a:endParaRPr lang="zh-CN" altLang="en-US" sz="1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35"/>
          <p:cNvGrpSpPr/>
          <p:nvPr/>
        </p:nvGrpSpPr>
        <p:grpSpPr>
          <a:xfrm>
            <a:off x="1670869" y="1070759"/>
            <a:ext cx="1158183" cy="1071201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5" name="矩形 7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6" name="直接连接符 75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77" name="直接连接符 76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7179" name="TextBox 23"/>
          <p:cNvSpPr txBox="1"/>
          <p:nvPr/>
        </p:nvSpPr>
        <p:spPr>
          <a:xfrm>
            <a:off x="1708547" y="960835"/>
            <a:ext cx="921544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鸟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80" name="矩形 80"/>
          <p:cNvSpPr/>
          <p:nvPr/>
        </p:nvSpPr>
        <p:spPr>
          <a:xfrm>
            <a:off x="3067050" y="2147888"/>
            <a:ext cx="3442970" cy="321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造句：我家院中的树上有一个大鸟窝。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17"/>
          <p:cNvSpPr txBox="1"/>
          <p:nvPr/>
        </p:nvSpPr>
        <p:spPr>
          <a:xfrm>
            <a:off x="1874044" y="519113"/>
            <a:ext cx="966931" cy="55399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  <a:buSzTx/>
              <a:buFontTx/>
            </a:pPr>
            <a:r>
              <a:rPr lang="en-US" altLang="zh-CN" sz="3000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niǎo</a:t>
            </a:r>
            <a:endParaRPr lang="zh-CN" altLang="en-US" sz="3000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pic>
        <p:nvPicPr>
          <p:cNvPr id="7182" name="Picture 1" descr="C:\Users\Administrator\Documents\Tencent Files\56229019\Image\C2C\A()`{6%%RS[QD[PM43PJ6(F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3079" y="970360"/>
            <a:ext cx="1154906" cy="27860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92" name="TextBox 2"/>
          <p:cNvSpPr txBox="1"/>
          <p:nvPr/>
        </p:nvSpPr>
        <p:spPr>
          <a:xfrm>
            <a:off x="1685925" y="2772966"/>
            <a:ext cx="811530" cy="852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950" dirty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49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93" name="TextBox 4"/>
          <p:cNvSpPr txBox="1"/>
          <p:nvPr/>
        </p:nvSpPr>
        <p:spPr>
          <a:xfrm>
            <a:off x="3037285" y="2532460"/>
            <a:ext cx="79629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94" name="TextBox 5"/>
          <p:cNvSpPr txBox="1"/>
          <p:nvPr/>
        </p:nvSpPr>
        <p:spPr>
          <a:xfrm>
            <a:off x="3037285" y="3223022"/>
            <a:ext cx="287020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：笔记本  一本  无本之木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endParaRPr lang="zh-CN" altLang="en-US" sz="1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95" name="TextBox 13"/>
          <p:cNvSpPr txBox="1"/>
          <p:nvPr/>
        </p:nvSpPr>
        <p:spPr>
          <a:xfrm>
            <a:off x="3048000" y="3520678"/>
            <a:ext cx="2552700" cy="321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巧记：树根上来一刀。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96" name="TextBox 14"/>
          <p:cNvSpPr txBox="1"/>
          <p:nvPr/>
        </p:nvSpPr>
        <p:spPr>
          <a:xfrm>
            <a:off x="3037285" y="2922985"/>
            <a:ext cx="3211115" cy="321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书写提示：撇、捺伸展，末横要短。</a:t>
            </a:r>
            <a:endParaRPr lang="zh-CN" altLang="en-US" sz="1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35"/>
          <p:cNvGrpSpPr/>
          <p:nvPr/>
        </p:nvGrpSpPr>
        <p:grpSpPr>
          <a:xfrm>
            <a:off x="1654200" y="2760256"/>
            <a:ext cx="1158183" cy="1071201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" name="矩形 2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" name="直接连接符 3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6" name="直接连接符 5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7198" name="TextBox 23"/>
          <p:cNvSpPr txBox="1"/>
          <p:nvPr/>
        </p:nvSpPr>
        <p:spPr>
          <a:xfrm>
            <a:off x="1708547" y="2634853"/>
            <a:ext cx="921544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99" name="矩形 80"/>
          <p:cNvSpPr/>
          <p:nvPr/>
        </p:nvSpPr>
        <p:spPr>
          <a:xfrm>
            <a:off x="3067050" y="3821906"/>
            <a:ext cx="2867660" cy="321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造句：我有一本有趣的故事书。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17"/>
          <p:cNvSpPr txBox="1"/>
          <p:nvPr/>
        </p:nvSpPr>
        <p:spPr>
          <a:xfrm>
            <a:off x="1875235" y="2247900"/>
            <a:ext cx="835485" cy="55399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  <a:buSzTx/>
              <a:buFontTx/>
            </a:pPr>
            <a:r>
              <a:rPr lang="en-US" altLang="zh-CN" sz="3000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běn</a:t>
            </a:r>
            <a:endParaRPr lang="zh-CN" altLang="en-US" sz="3000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pic>
        <p:nvPicPr>
          <p:cNvPr id="7201" name="Picture 1" descr="C:\Users\Administrator\Documents\Tencent Files\56229019\Image\C2C\P]XWZG)E}AFVQW4`KJK]KEU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6410" y="2555081"/>
            <a:ext cx="1309688" cy="32027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Box 2"/>
          <p:cNvSpPr txBox="1"/>
          <p:nvPr/>
        </p:nvSpPr>
        <p:spPr>
          <a:xfrm>
            <a:off x="1776413" y="946547"/>
            <a:ext cx="811530" cy="852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950" dirty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49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3"/>
          <p:cNvSpPr txBox="1"/>
          <p:nvPr/>
        </p:nvSpPr>
        <p:spPr>
          <a:xfrm>
            <a:off x="1925241" y="357188"/>
            <a:ext cx="867545" cy="55399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  <a:buSzTx/>
              <a:buFontTx/>
            </a:pPr>
            <a:r>
              <a:rPr lang="en-US" altLang="zh-CN" sz="3000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zǎo</a:t>
            </a:r>
            <a:endParaRPr lang="zh-CN" altLang="en-US" sz="3000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8198" name="TextBox 4"/>
          <p:cNvSpPr txBox="1"/>
          <p:nvPr/>
        </p:nvSpPr>
        <p:spPr>
          <a:xfrm>
            <a:off x="3119438" y="611981"/>
            <a:ext cx="79629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9" name="TextBox 5"/>
          <p:cNvSpPr txBox="1"/>
          <p:nvPr/>
        </p:nvSpPr>
        <p:spPr>
          <a:xfrm>
            <a:off x="3127772" y="1233488"/>
            <a:ext cx="3255010" cy="321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：清早  早上  早晨  早睡早起</a:t>
            </a:r>
            <a:endParaRPr lang="zh-CN" altLang="en-US" sz="1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00" name="TextBox 13"/>
          <p:cNvSpPr txBox="1"/>
          <p:nvPr/>
        </p:nvSpPr>
        <p:spPr>
          <a:xfrm>
            <a:off x="3138488" y="1557338"/>
            <a:ext cx="4193381" cy="321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巧记：太阳（日）落在十头上。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01" name="TextBox 14"/>
          <p:cNvSpPr txBox="1"/>
          <p:nvPr/>
        </p:nvSpPr>
        <p:spPr>
          <a:xfrm>
            <a:off x="3119437" y="933450"/>
            <a:ext cx="4482704" cy="321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书写提示：“十”横带斜势并含微弧。</a:t>
            </a:r>
            <a:endParaRPr lang="zh-CN" altLang="en-US" sz="1500" b="1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8202" name="TextBox 16"/>
          <p:cNvSpPr txBox="1"/>
          <p:nvPr/>
        </p:nvSpPr>
        <p:spPr>
          <a:xfrm>
            <a:off x="1729979" y="2738438"/>
            <a:ext cx="811530" cy="852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950" dirty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49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17"/>
          <p:cNvSpPr txBox="1"/>
          <p:nvPr/>
        </p:nvSpPr>
        <p:spPr>
          <a:xfrm>
            <a:off x="1995488" y="2140744"/>
            <a:ext cx="795411" cy="55399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  <a:buSzTx/>
              <a:buFontTx/>
            </a:pPr>
            <a:r>
              <a:rPr lang="en-US" altLang="zh-CN" sz="3000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shū</a:t>
            </a:r>
            <a:endParaRPr lang="zh-CN" altLang="en-US" sz="3000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8204" name="TextBox 18"/>
          <p:cNvSpPr txBox="1"/>
          <p:nvPr/>
        </p:nvSpPr>
        <p:spPr>
          <a:xfrm>
            <a:off x="3011091" y="2396729"/>
            <a:ext cx="79629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05" name="TextBox 20"/>
          <p:cNvSpPr txBox="1"/>
          <p:nvPr/>
        </p:nvSpPr>
        <p:spPr>
          <a:xfrm>
            <a:off x="3070622" y="3037285"/>
            <a:ext cx="363982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：读书  书本  家书  书写  申请书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endParaRPr lang="zh-CN" altLang="en-US" sz="1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06" name="TextBox 21"/>
          <p:cNvSpPr txBox="1"/>
          <p:nvPr/>
        </p:nvSpPr>
        <p:spPr>
          <a:xfrm>
            <a:off x="3075385" y="3321844"/>
            <a:ext cx="3481388" cy="321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不会说话学问大，要学知识就翻它。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07" name="TextBox 23"/>
          <p:cNvSpPr txBox="1"/>
          <p:nvPr/>
        </p:nvSpPr>
        <p:spPr>
          <a:xfrm>
            <a:off x="3011091" y="2743200"/>
            <a:ext cx="4657725" cy="321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书写提示：横折钩扁阔，支撑住整体。</a:t>
            </a:r>
            <a:endParaRPr lang="zh-CN" altLang="en-US" sz="1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1740188" y="2695982"/>
            <a:ext cx="1133852" cy="1114730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3" name="矩形 72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4" name="直接连接符 73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75" name="直接连接符 74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8209" name="TextBox 23"/>
          <p:cNvSpPr txBox="1"/>
          <p:nvPr/>
        </p:nvSpPr>
        <p:spPr>
          <a:xfrm>
            <a:off x="1770460" y="2612231"/>
            <a:ext cx="953690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书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1744432" y="934035"/>
            <a:ext cx="1158183" cy="1071201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8" name="矩形 7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9" name="直接连接符 78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80" name="直接连接符 79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8211" name="TextBox 23"/>
          <p:cNvSpPr txBox="1"/>
          <p:nvPr/>
        </p:nvSpPr>
        <p:spPr>
          <a:xfrm>
            <a:off x="1822847" y="852488"/>
            <a:ext cx="921544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早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12" name="矩形 89"/>
          <p:cNvSpPr/>
          <p:nvPr/>
        </p:nvSpPr>
        <p:spPr>
          <a:xfrm>
            <a:off x="3075385" y="3621881"/>
            <a:ext cx="3059430" cy="321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造句：读书可以充实我们的大脑。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13" name="矩形 90"/>
          <p:cNvSpPr/>
          <p:nvPr/>
        </p:nvSpPr>
        <p:spPr>
          <a:xfrm>
            <a:off x="3127772" y="1837135"/>
            <a:ext cx="3442970" cy="321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造句：大清早，叔叔就去海边散步了。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214" name="Picture 1" descr="C:\Users\Administrator\Documents\Tencent Files\56229019\Image\C2C\RKLUFA`C(]3{0SUAFVF_~7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3560" y="690563"/>
            <a:ext cx="1354931" cy="2655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15" name="Picture 2" descr="C:\Users\Administrator\Documents\Tencent Files\56229019\Image\C2C\MVW3E@DAU`X)K38XRB%LDP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6410" y="2414588"/>
            <a:ext cx="1004888" cy="28217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Box 2"/>
          <p:cNvSpPr txBox="1"/>
          <p:nvPr/>
        </p:nvSpPr>
        <p:spPr>
          <a:xfrm>
            <a:off x="1933575" y="1153716"/>
            <a:ext cx="811530" cy="852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950" dirty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49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1" name="TextBox 4"/>
          <p:cNvSpPr txBox="1"/>
          <p:nvPr/>
        </p:nvSpPr>
        <p:spPr>
          <a:xfrm>
            <a:off x="3284935" y="772716"/>
            <a:ext cx="79629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2" name="TextBox 5"/>
          <p:cNvSpPr txBox="1"/>
          <p:nvPr/>
        </p:nvSpPr>
        <p:spPr>
          <a:xfrm>
            <a:off x="3284935" y="1440656"/>
            <a:ext cx="325501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：小刀  刺刀  刀把儿  菜刀　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endParaRPr lang="zh-CN" altLang="en-US" sz="1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3" name="TextBox 13"/>
          <p:cNvSpPr txBox="1"/>
          <p:nvPr/>
        </p:nvSpPr>
        <p:spPr>
          <a:xfrm>
            <a:off x="3295650" y="1737122"/>
            <a:ext cx="3794522" cy="321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巧记：力少一些并不钝，切分劈砍都有份。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4" name="TextBox 16"/>
          <p:cNvSpPr txBox="1"/>
          <p:nvPr/>
        </p:nvSpPr>
        <p:spPr>
          <a:xfrm>
            <a:off x="1891904" y="2971800"/>
            <a:ext cx="811530" cy="852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950" dirty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49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17"/>
          <p:cNvSpPr txBox="1"/>
          <p:nvPr/>
        </p:nvSpPr>
        <p:spPr>
          <a:xfrm>
            <a:off x="2035969" y="2383631"/>
            <a:ext cx="75438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  <a:buSzTx/>
              <a:buFontTx/>
            </a:pPr>
            <a:r>
              <a:rPr lang="en-US" altLang="zh-CN" sz="3000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chǐ</a:t>
            </a:r>
            <a:endParaRPr lang="zh-CN" altLang="en-US" sz="3000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9226" name="TextBox 18"/>
          <p:cNvSpPr txBox="1"/>
          <p:nvPr/>
        </p:nvSpPr>
        <p:spPr>
          <a:xfrm>
            <a:off x="3223022" y="2659856"/>
            <a:ext cx="79629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7" name="TextBox 20"/>
          <p:cNvSpPr txBox="1"/>
          <p:nvPr/>
        </p:nvSpPr>
        <p:spPr>
          <a:xfrm>
            <a:off x="3232547" y="3306366"/>
            <a:ext cx="2294890" cy="321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：直尺  尺寸  尺子</a:t>
            </a:r>
            <a:endParaRPr lang="zh-CN" altLang="en-US" sz="1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8" name="TextBox 21"/>
          <p:cNvSpPr txBox="1"/>
          <p:nvPr/>
        </p:nvSpPr>
        <p:spPr>
          <a:xfrm>
            <a:off x="3262312" y="3583781"/>
            <a:ext cx="3968353" cy="321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巧记：“口”字少一竖，“人”字来添补。</a:t>
            </a:r>
            <a:endParaRPr lang="zh-CN" altLang="en-US" sz="1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9" name="组合 30"/>
          <p:cNvGrpSpPr/>
          <p:nvPr/>
        </p:nvGrpSpPr>
        <p:grpSpPr>
          <a:xfrm>
            <a:off x="1902449" y="2929632"/>
            <a:ext cx="1133852" cy="1114730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0" name="矩形 69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1" name="直接连接符 70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72" name="直接连接符 71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9230" name="TextBox 23"/>
          <p:cNvSpPr txBox="1"/>
          <p:nvPr/>
        </p:nvSpPr>
        <p:spPr>
          <a:xfrm>
            <a:off x="1978819" y="2845594"/>
            <a:ext cx="953691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尺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4" name="组合 35"/>
          <p:cNvGrpSpPr/>
          <p:nvPr/>
        </p:nvGrpSpPr>
        <p:grpSpPr>
          <a:xfrm>
            <a:off x="1901850" y="1141006"/>
            <a:ext cx="1158183" cy="1071201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5" name="矩形 7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6" name="直接连接符 75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77" name="直接连接符 76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9232" name="TextBox 23"/>
          <p:cNvSpPr txBox="1"/>
          <p:nvPr/>
        </p:nvSpPr>
        <p:spPr>
          <a:xfrm>
            <a:off x="1956197" y="1015604"/>
            <a:ext cx="921544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刀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33" name="矩形 80"/>
          <p:cNvSpPr/>
          <p:nvPr/>
        </p:nvSpPr>
        <p:spPr>
          <a:xfrm>
            <a:off x="3314700" y="2039541"/>
            <a:ext cx="4210050" cy="321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造句：这把小刀很锋利，用的时候千万要小心。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17"/>
          <p:cNvSpPr txBox="1"/>
          <p:nvPr/>
        </p:nvSpPr>
        <p:spPr>
          <a:xfrm>
            <a:off x="2033588" y="573881"/>
            <a:ext cx="867545" cy="55399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  <a:buSzTx/>
              <a:buFontTx/>
            </a:pPr>
            <a:r>
              <a:rPr lang="en-US" altLang="zh-CN" sz="3000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dāo</a:t>
            </a:r>
            <a:endParaRPr lang="zh-CN" altLang="en-US" sz="3000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pic>
        <p:nvPicPr>
          <p:cNvPr id="9235" name="Picture 1" descr="C:\Users\Administrator\Documents\Tencent Files\56229019\Image\C2C\Q]HV5`F27VAUIWJK)IK60_R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7397" y="820341"/>
            <a:ext cx="560784" cy="30122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36" name="Picture 2" descr="C:\Users\Administrator\Documents\Tencent Files\56229019\Image\C2C\QG7(T2{P[Q]O@243BRDNBW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4054" y="2707481"/>
            <a:ext cx="966788" cy="29884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TextBox 2"/>
          <p:cNvSpPr txBox="1"/>
          <p:nvPr/>
        </p:nvSpPr>
        <p:spPr>
          <a:xfrm>
            <a:off x="1869281" y="1054894"/>
            <a:ext cx="811530" cy="852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950" dirty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49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3"/>
          <p:cNvSpPr txBox="1"/>
          <p:nvPr/>
        </p:nvSpPr>
        <p:spPr>
          <a:xfrm>
            <a:off x="1980010" y="465535"/>
            <a:ext cx="881973" cy="55399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  <a:buSzTx/>
              <a:buFontTx/>
            </a:pPr>
            <a:r>
              <a:rPr lang="en-US" altLang="zh-CN" sz="3000" dirty="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 </a:t>
            </a:r>
            <a:r>
              <a:rPr lang="en-US" altLang="zh-CN" sz="3000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mù</a:t>
            </a:r>
            <a:endParaRPr lang="zh-CN" altLang="en-US" sz="3000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10246" name="TextBox 4"/>
          <p:cNvSpPr txBox="1"/>
          <p:nvPr/>
        </p:nvSpPr>
        <p:spPr>
          <a:xfrm>
            <a:off x="3212306" y="720329"/>
            <a:ext cx="79629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7" name="TextBox 5"/>
          <p:cNvSpPr txBox="1"/>
          <p:nvPr/>
        </p:nvSpPr>
        <p:spPr>
          <a:xfrm>
            <a:off x="3220641" y="1341835"/>
            <a:ext cx="2871470" cy="321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：树木  木头  木材  木器</a:t>
            </a:r>
            <a:endParaRPr lang="zh-CN" altLang="en-US" sz="1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8" name="TextBox 13"/>
          <p:cNvSpPr txBox="1"/>
          <p:nvPr/>
        </p:nvSpPr>
        <p:spPr>
          <a:xfrm>
            <a:off x="3231356" y="1665685"/>
            <a:ext cx="4193381" cy="321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巧记：十个人。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9" name="TextBox 16"/>
          <p:cNvSpPr txBox="1"/>
          <p:nvPr/>
        </p:nvSpPr>
        <p:spPr>
          <a:xfrm>
            <a:off x="1822847" y="2846785"/>
            <a:ext cx="811530" cy="852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950" dirty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49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17"/>
          <p:cNvSpPr txBox="1"/>
          <p:nvPr/>
        </p:nvSpPr>
        <p:spPr>
          <a:xfrm>
            <a:off x="2101454" y="2264569"/>
            <a:ext cx="601447" cy="55399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  <a:buSzTx/>
              <a:buFontTx/>
            </a:pPr>
            <a:r>
              <a:rPr lang="en-US" altLang="zh-CN" sz="3000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lín</a:t>
            </a:r>
            <a:endParaRPr lang="zh-CN" altLang="en-US" sz="3000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10251" name="TextBox 18"/>
          <p:cNvSpPr txBox="1"/>
          <p:nvPr/>
        </p:nvSpPr>
        <p:spPr>
          <a:xfrm>
            <a:off x="3103960" y="2505075"/>
            <a:ext cx="79629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52" name="TextBox 20"/>
          <p:cNvSpPr txBox="1"/>
          <p:nvPr/>
        </p:nvSpPr>
        <p:spPr>
          <a:xfrm>
            <a:off x="3163491" y="3145631"/>
            <a:ext cx="306324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：竹林  防护林  森林  林业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endParaRPr lang="zh-CN" altLang="en-US" sz="1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53" name="TextBox 21"/>
          <p:cNvSpPr txBox="1"/>
          <p:nvPr/>
        </p:nvSpPr>
        <p:spPr>
          <a:xfrm>
            <a:off x="3168253" y="3430191"/>
            <a:ext cx="2969419" cy="321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巧记：两木成林。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1833057" y="2804329"/>
            <a:ext cx="1133852" cy="1114730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3" name="矩形 72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4" name="直接连接符 73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75" name="直接连接符 74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10255" name="TextBox 23"/>
          <p:cNvSpPr txBox="1"/>
          <p:nvPr/>
        </p:nvSpPr>
        <p:spPr>
          <a:xfrm>
            <a:off x="1863328" y="2720578"/>
            <a:ext cx="953690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林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1837301" y="1042382"/>
            <a:ext cx="1158183" cy="1071201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8" name="矩形 7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9" name="直接连接符 78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80" name="直接连接符 79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10257" name="TextBox 23"/>
          <p:cNvSpPr txBox="1"/>
          <p:nvPr/>
        </p:nvSpPr>
        <p:spPr>
          <a:xfrm>
            <a:off x="1915716" y="960835"/>
            <a:ext cx="921544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木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58" name="矩形 89"/>
          <p:cNvSpPr/>
          <p:nvPr/>
        </p:nvSpPr>
        <p:spPr>
          <a:xfrm>
            <a:off x="3168253" y="3730228"/>
            <a:ext cx="3634740" cy="321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造句：走过那片茂密的竹林，就到家了。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59" name="矩形 90"/>
          <p:cNvSpPr/>
          <p:nvPr/>
        </p:nvSpPr>
        <p:spPr>
          <a:xfrm>
            <a:off x="3220641" y="1945481"/>
            <a:ext cx="2675890" cy="321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造句：我们要爱护花草树木。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0" name="Picture 1" descr="C:\Users\Administrator\Documents\Tencent Files\56229019\Image\C2C\{2Z{YK}91}P(YOHB3{KMSNN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8100" y="753666"/>
            <a:ext cx="984647" cy="290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1" name="Picture 2" descr="C:\Users\Administrator\Documents\Tencent Files\56229019\Image\C2C\54@IJZ}4$`6@ULE3ABV8PP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4991" y="2514600"/>
            <a:ext cx="2089547" cy="28932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868865" y="659752"/>
            <a:ext cx="7519988" cy="394723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亲爱的同学们，第五单元的课文中，</a:t>
            </a:r>
            <a:r>
              <a:rPr 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编排了《画》《大小多少》《小书包》《日月明》《升国旗》5篇识字课，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让我们一起来复习一下本单元的知识吧！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首先让我们一起来看看本单元有哪些需要注意的生字。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TextBox 2"/>
          <p:cNvSpPr txBox="1"/>
          <p:nvPr/>
        </p:nvSpPr>
        <p:spPr>
          <a:xfrm>
            <a:off x="1685925" y="1153716"/>
            <a:ext cx="811530" cy="852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950" dirty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49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0" name="TextBox 4"/>
          <p:cNvSpPr txBox="1"/>
          <p:nvPr/>
        </p:nvSpPr>
        <p:spPr>
          <a:xfrm>
            <a:off x="3037285" y="772716"/>
            <a:ext cx="79629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1" name="TextBox 5"/>
          <p:cNvSpPr txBox="1"/>
          <p:nvPr/>
        </p:nvSpPr>
        <p:spPr>
          <a:xfrm>
            <a:off x="3037285" y="1440656"/>
            <a:ext cx="325501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：国土  土地  沙土  土特产　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endParaRPr lang="zh-CN" altLang="en-US" sz="1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2" name="TextBox 13"/>
          <p:cNvSpPr txBox="1"/>
          <p:nvPr/>
        </p:nvSpPr>
        <p:spPr>
          <a:xfrm>
            <a:off x="3048000" y="1737122"/>
            <a:ext cx="3794522" cy="321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巧记：堆的左边，吐的右边。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3" name="TextBox 14"/>
          <p:cNvSpPr txBox="1"/>
          <p:nvPr/>
        </p:nvSpPr>
        <p:spPr>
          <a:xfrm>
            <a:off x="3019425" y="1110854"/>
            <a:ext cx="4392216" cy="321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书写提示：下横稍长，稳住整个字的重心。</a:t>
            </a:r>
            <a:endParaRPr lang="zh-CN" altLang="en-US" sz="1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4" name="TextBox 16"/>
          <p:cNvSpPr txBox="1"/>
          <p:nvPr/>
        </p:nvSpPr>
        <p:spPr>
          <a:xfrm>
            <a:off x="1644254" y="2971800"/>
            <a:ext cx="811530" cy="852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950" dirty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49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17"/>
          <p:cNvSpPr txBox="1"/>
          <p:nvPr/>
        </p:nvSpPr>
        <p:spPr>
          <a:xfrm>
            <a:off x="1788319" y="2383631"/>
            <a:ext cx="484428" cy="55399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  <a:buSzTx/>
              <a:buFontTx/>
            </a:pPr>
            <a:r>
              <a:rPr lang="en-US" altLang="zh-CN" sz="3000" dirty="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 </a:t>
            </a:r>
            <a:r>
              <a:rPr lang="en-US" altLang="zh-CN" sz="3000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lì</a:t>
            </a:r>
            <a:endParaRPr lang="zh-CN" altLang="en-US" sz="3000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11276" name="TextBox 18"/>
          <p:cNvSpPr txBox="1"/>
          <p:nvPr/>
        </p:nvSpPr>
        <p:spPr>
          <a:xfrm>
            <a:off x="2975372" y="2659856"/>
            <a:ext cx="79629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7" name="TextBox 20"/>
          <p:cNvSpPr txBox="1"/>
          <p:nvPr/>
        </p:nvSpPr>
        <p:spPr>
          <a:xfrm>
            <a:off x="2984897" y="3306366"/>
            <a:ext cx="2871470" cy="321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：力气  力量  尽力  力争</a:t>
            </a:r>
            <a:endParaRPr lang="zh-CN" altLang="en-US" sz="1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8" name="TextBox 21"/>
          <p:cNvSpPr txBox="1"/>
          <p:nvPr/>
        </p:nvSpPr>
        <p:spPr>
          <a:xfrm>
            <a:off x="3014663" y="3583781"/>
            <a:ext cx="3968353" cy="321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巧记：刀字上出头。</a:t>
            </a:r>
            <a:endParaRPr lang="zh-CN" altLang="en-US" sz="1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9" name="TextBox 23"/>
          <p:cNvSpPr txBox="1"/>
          <p:nvPr/>
        </p:nvSpPr>
        <p:spPr>
          <a:xfrm>
            <a:off x="2928938" y="3006328"/>
            <a:ext cx="4482704" cy="321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书写提示：撇要出头，写长些。</a:t>
            </a:r>
            <a:endParaRPr lang="zh-CN" altLang="en-US" sz="1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9" name="组合 30"/>
          <p:cNvGrpSpPr/>
          <p:nvPr/>
        </p:nvGrpSpPr>
        <p:grpSpPr>
          <a:xfrm>
            <a:off x="1654799" y="2929632"/>
            <a:ext cx="1133852" cy="1114730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0" name="矩形 69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1" name="直接连接符 70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72" name="直接连接符 71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11281" name="TextBox 23"/>
          <p:cNvSpPr txBox="1"/>
          <p:nvPr/>
        </p:nvSpPr>
        <p:spPr>
          <a:xfrm>
            <a:off x="1731169" y="2845594"/>
            <a:ext cx="953691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力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4" name="组合 35"/>
          <p:cNvGrpSpPr/>
          <p:nvPr/>
        </p:nvGrpSpPr>
        <p:grpSpPr>
          <a:xfrm>
            <a:off x="1654200" y="1141006"/>
            <a:ext cx="1158183" cy="1071201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5" name="矩形 7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6" name="直接连接符 75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77" name="直接连接符 76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11283" name="TextBox 23"/>
          <p:cNvSpPr txBox="1"/>
          <p:nvPr/>
        </p:nvSpPr>
        <p:spPr>
          <a:xfrm>
            <a:off x="1708547" y="1015604"/>
            <a:ext cx="921544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土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84" name="矩形 80"/>
          <p:cNvSpPr/>
          <p:nvPr/>
        </p:nvSpPr>
        <p:spPr>
          <a:xfrm>
            <a:off x="3067050" y="2039541"/>
            <a:ext cx="2292350" cy="321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造句：这片土壤很肥沃。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85" name="矩形 81"/>
          <p:cNvSpPr/>
          <p:nvPr/>
        </p:nvSpPr>
        <p:spPr>
          <a:xfrm>
            <a:off x="2984897" y="3863578"/>
            <a:ext cx="4426744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造句：大象的力气特别大，用鼻子就能把大树连根拔起。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17"/>
          <p:cNvSpPr txBox="1"/>
          <p:nvPr/>
        </p:nvSpPr>
        <p:spPr>
          <a:xfrm>
            <a:off x="1785938" y="573881"/>
            <a:ext cx="671979" cy="55399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  <a:buSzTx/>
              <a:buFontTx/>
            </a:pPr>
            <a:r>
              <a:rPr lang="en-US" altLang="zh-CN" sz="3000" dirty="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 </a:t>
            </a:r>
            <a:r>
              <a:rPr lang="en-US" altLang="zh-CN" sz="3000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tǔ</a:t>
            </a:r>
            <a:endParaRPr lang="zh-CN" altLang="en-US" sz="3000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pic>
        <p:nvPicPr>
          <p:cNvPr id="11287" name="Picture 1" descr="C:\Users\Administrator\Documents\Tencent Files\56229019\Image\C2C\@OODUN500D2QNU4R3BG7I0L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1179" y="850106"/>
            <a:ext cx="661988" cy="25003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88" name="Picture 2" descr="C:\Users\Administrator\Documents\Tencent Files\56229019\Image\C2C\FTLQ452DO238)Z~49~`4)P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9975" y="2722960"/>
            <a:ext cx="532210" cy="27027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Box 2"/>
          <p:cNvSpPr txBox="1"/>
          <p:nvPr/>
        </p:nvSpPr>
        <p:spPr>
          <a:xfrm>
            <a:off x="1575197" y="1207294"/>
            <a:ext cx="811530" cy="852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950" dirty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49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TextBox 4"/>
          <p:cNvSpPr txBox="1"/>
          <p:nvPr/>
        </p:nvSpPr>
        <p:spPr>
          <a:xfrm>
            <a:off x="2926556" y="788194"/>
            <a:ext cx="79629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5" name="TextBox 5"/>
          <p:cNvSpPr txBox="1"/>
          <p:nvPr/>
        </p:nvSpPr>
        <p:spPr>
          <a:xfrm>
            <a:off x="2926556" y="1657350"/>
            <a:ext cx="287147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：心中  心思  开心  手心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endParaRPr lang="zh-CN" altLang="en-US" sz="1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TextBox 13"/>
          <p:cNvSpPr txBox="1"/>
          <p:nvPr/>
        </p:nvSpPr>
        <p:spPr>
          <a:xfrm>
            <a:off x="2937272" y="1955006"/>
            <a:ext cx="3038475" cy="321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巧记：一个卧钩带三点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7" name="TextBox 14"/>
          <p:cNvSpPr txBox="1"/>
          <p:nvPr/>
        </p:nvSpPr>
        <p:spPr>
          <a:xfrm>
            <a:off x="2908697" y="1126331"/>
            <a:ext cx="3013472" cy="321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书写提示：三点对称摆放。</a:t>
            </a:r>
            <a:endParaRPr lang="zh-CN" altLang="en-US" sz="1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35"/>
          <p:cNvGrpSpPr/>
          <p:nvPr/>
        </p:nvGrpSpPr>
        <p:grpSpPr>
          <a:xfrm>
            <a:off x="1543472" y="1194584"/>
            <a:ext cx="1158183" cy="1071201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5" name="矩形 7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6" name="直接连接符 75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77" name="直接连接符 76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12299" name="TextBox 23"/>
          <p:cNvSpPr txBox="1"/>
          <p:nvPr/>
        </p:nvSpPr>
        <p:spPr>
          <a:xfrm>
            <a:off x="1597819" y="1069181"/>
            <a:ext cx="921544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心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矩形 80"/>
          <p:cNvSpPr/>
          <p:nvPr/>
        </p:nvSpPr>
        <p:spPr>
          <a:xfrm>
            <a:off x="2956322" y="2256235"/>
            <a:ext cx="2867660" cy="321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造句：我们心中要有远大理想。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17"/>
          <p:cNvSpPr txBox="1"/>
          <p:nvPr/>
        </p:nvSpPr>
        <p:spPr>
          <a:xfrm>
            <a:off x="1763316" y="627460"/>
            <a:ext cx="75438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  <a:buSzTx/>
              <a:buFontTx/>
            </a:pPr>
            <a:r>
              <a:rPr lang="en-US" altLang="zh-CN" sz="3000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xīn</a:t>
            </a:r>
            <a:endParaRPr lang="zh-CN" altLang="en-US" sz="3000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pic>
        <p:nvPicPr>
          <p:cNvPr id="12302" name="Picture 1" descr="C:\Users\Administrator\Documents\Tencent Files\56229019\Image\C2C\BT~%0[C4_R@(TZ`5B)V4R2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2585" y="860822"/>
            <a:ext cx="937022" cy="26550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Box 2"/>
          <p:cNvSpPr txBox="1"/>
          <p:nvPr/>
        </p:nvSpPr>
        <p:spPr>
          <a:xfrm>
            <a:off x="1652588" y="1270397"/>
            <a:ext cx="811530" cy="852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950" dirty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49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3"/>
          <p:cNvSpPr txBox="1"/>
          <p:nvPr/>
        </p:nvSpPr>
        <p:spPr>
          <a:xfrm>
            <a:off x="1678252" y="681038"/>
            <a:ext cx="1284326" cy="55399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  <a:buSzTx/>
              <a:buFontTx/>
            </a:pPr>
            <a:r>
              <a:rPr lang="en-US" altLang="zh-CN" sz="3000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zhōng</a:t>
            </a:r>
            <a:endParaRPr lang="en-US" altLang="zh-CN" sz="3000" dirty="0" err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13318" name="TextBox 4"/>
          <p:cNvSpPr txBox="1"/>
          <p:nvPr/>
        </p:nvSpPr>
        <p:spPr>
          <a:xfrm>
            <a:off x="2995613" y="935831"/>
            <a:ext cx="79629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9" name="TextBox 5"/>
          <p:cNvSpPr txBox="1"/>
          <p:nvPr/>
        </p:nvSpPr>
        <p:spPr>
          <a:xfrm>
            <a:off x="3003947" y="1557338"/>
            <a:ext cx="2871470" cy="321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：中文  中间  空中  中午</a:t>
            </a:r>
            <a:endParaRPr lang="zh-CN" altLang="en-US" sz="1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0" name="TextBox 13"/>
          <p:cNvSpPr txBox="1"/>
          <p:nvPr/>
        </p:nvSpPr>
        <p:spPr>
          <a:xfrm>
            <a:off x="3014663" y="1881188"/>
            <a:ext cx="4193381" cy="321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巧记：一竖到口里，上下都出头。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1" name="TextBox 16"/>
          <p:cNvSpPr txBox="1"/>
          <p:nvPr/>
        </p:nvSpPr>
        <p:spPr>
          <a:xfrm>
            <a:off x="1606154" y="3062288"/>
            <a:ext cx="811530" cy="852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950" dirty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49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17"/>
          <p:cNvSpPr txBox="1"/>
          <p:nvPr/>
        </p:nvSpPr>
        <p:spPr>
          <a:xfrm>
            <a:off x="1932385" y="2472928"/>
            <a:ext cx="716863" cy="55399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  <a:buSzTx/>
              <a:buFontTx/>
            </a:pPr>
            <a:r>
              <a:rPr lang="en-US" altLang="zh-CN" sz="3000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wǔ</a:t>
            </a:r>
            <a:endParaRPr lang="zh-CN" altLang="en-US" sz="3000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13323" name="TextBox 18"/>
          <p:cNvSpPr txBox="1"/>
          <p:nvPr/>
        </p:nvSpPr>
        <p:spPr>
          <a:xfrm>
            <a:off x="2887266" y="2720578"/>
            <a:ext cx="79629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4" name="TextBox 20"/>
          <p:cNvSpPr txBox="1"/>
          <p:nvPr/>
        </p:nvSpPr>
        <p:spPr>
          <a:xfrm>
            <a:off x="2946797" y="3361135"/>
            <a:ext cx="325501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：五只  五彩  五官  五颜六色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endParaRPr lang="zh-CN" altLang="en-US" sz="1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5" name="TextBox 21"/>
          <p:cNvSpPr txBox="1"/>
          <p:nvPr/>
        </p:nvSpPr>
        <p:spPr>
          <a:xfrm>
            <a:off x="2951560" y="3645694"/>
            <a:ext cx="2969419" cy="321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巧记：多人为伍，其实没有人。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1616363" y="3019832"/>
            <a:ext cx="1133852" cy="1114730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3" name="矩形 72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4" name="直接连接符 73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75" name="直接连接符 74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13327" name="TextBox 23"/>
          <p:cNvSpPr txBox="1"/>
          <p:nvPr/>
        </p:nvSpPr>
        <p:spPr>
          <a:xfrm>
            <a:off x="1646635" y="2936081"/>
            <a:ext cx="953690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1620607" y="1257885"/>
            <a:ext cx="1158183" cy="1071201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8" name="矩形 7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9" name="直接连接符 78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80" name="直接连接符 79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13329" name="TextBox 23"/>
          <p:cNvSpPr txBox="1"/>
          <p:nvPr/>
        </p:nvSpPr>
        <p:spPr>
          <a:xfrm>
            <a:off x="1699022" y="1176338"/>
            <a:ext cx="921544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30" name="矩形 89"/>
          <p:cNvSpPr/>
          <p:nvPr/>
        </p:nvSpPr>
        <p:spPr>
          <a:xfrm>
            <a:off x="2951560" y="3945731"/>
            <a:ext cx="4401820" cy="321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造句：花园里盛开着五颜六色的花朵，美丽极了！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31" name="矩形 90"/>
          <p:cNvSpPr/>
          <p:nvPr/>
        </p:nvSpPr>
        <p:spPr>
          <a:xfrm>
            <a:off x="3003947" y="2160985"/>
            <a:ext cx="3251200" cy="321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造句：我在教一个外国朋友学中文。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32" name="Picture 1" descr="C:\Users\Administrator\AppData\Roaming\Tencent\Users\56229019\QQ\WinTemp\RichOle\NC~H(1E8HS6E%O[@A61UC$F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7354" y="994172"/>
            <a:ext cx="978694" cy="27027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3" name="Picture 2" descr="C:\Users\Administrator\AppData\Roaming\Tencent\Users\56229019\QQ\WinTemp\RichOle\B%0(E[R%A7XC2[)G$FQQ@1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2344" y="2787254"/>
            <a:ext cx="1023938" cy="2964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TextBox 2"/>
          <p:cNvSpPr txBox="1"/>
          <p:nvPr/>
        </p:nvSpPr>
        <p:spPr>
          <a:xfrm>
            <a:off x="1685925" y="1369219"/>
            <a:ext cx="811530" cy="852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950" dirty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49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2" name="TextBox 4"/>
          <p:cNvSpPr txBox="1"/>
          <p:nvPr/>
        </p:nvSpPr>
        <p:spPr>
          <a:xfrm>
            <a:off x="3037285" y="988219"/>
            <a:ext cx="79629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3" name="TextBox 5"/>
          <p:cNvSpPr txBox="1"/>
          <p:nvPr/>
        </p:nvSpPr>
        <p:spPr>
          <a:xfrm>
            <a:off x="3037285" y="1656160"/>
            <a:ext cx="248666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：立正  建立  独立　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endParaRPr lang="zh-CN" altLang="en-US" sz="1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4" name="TextBox 13"/>
          <p:cNvSpPr txBox="1"/>
          <p:nvPr/>
        </p:nvSpPr>
        <p:spPr>
          <a:xfrm>
            <a:off x="3048000" y="1952625"/>
            <a:ext cx="2228850" cy="321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巧记：位旁少个人。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5" name="TextBox 14"/>
          <p:cNvSpPr txBox="1"/>
          <p:nvPr/>
        </p:nvSpPr>
        <p:spPr>
          <a:xfrm>
            <a:off x="3019425" y="1326356"/>
            <a:ext cx="3661172" cy="321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书写提示：上横短，下横长，点撇呼应。</a:t>
            </a:r>
            <a:endParaRPr lang="zh-CN" altLang="en-US" sz="1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6" name="TextBox 16"/>
          <p:cNvSpPr txBox="1"/>
          <p:nvPr/>
        </p:nvSpPr>
        <p:spPr>
          <a:xfrm>
            <a:off x="1644254" y="3187303"/>
            <a:ext cx="811530" cy="852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950" dirty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49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17"/>
          <p:cNvSpPr txBox="1"/>
          <p:nvPr/>
        </p:nvSpPr>
        <p:spPr>
          <a:xfrm>
            <a:off x="1660723" y="2599135"/>
            <a:ext cx="1273105" cy="55399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  <a:buSzTx/>
              <a:buFontTx/>
            </a:pPr>
            <a:r>
              <a:rPr lang="en-US" altLang="zh-CN" sz="3000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zhèng</a:t>
            </a:r>
            <a:endParaRPr lang="en-US" altLang="zh-CN" sz="3000" dirty="0" err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14348" name="TextBox 18"/>
          <p:cNvSpPr txBox="1"/>
          <p:nvPr/>
        </p:nvSpPr>
        <p:spPr>
          <a:xfrm>
            <a:off x="2975372" y="2875360"/>
            <a:ext cx="79629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9" name="TextBox 20"/>
          <p:cNvSpPr txBox="1"/>
          <p:nvPr/>
        </p:nvSpPr>
        <p:spPr>
          <a:xfrm>
            <a:off x="2984897" y="3521869"/>
            <a:ext cx="2871470" cy="321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：正午  正好  立正  正在</a:t>
            </a:r>
            <a:endParaRPr lang="zh-CN" altLang="en-US" sz="1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50" name="TextBox 21"/>
          <p:cNvSpPr txBox="1"/>
          <p:nvPr/>
        </p:nvSpPr>
        <p:spPr>
          <a:xfrm>
            <a:off x="3014663" y="3799285"/>
            <a:ext cx="3968353" cy="321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巧记：上在下，下在上，边上有一竖。</a:t>
            </a:r>
            <a:endParaRPr lang="zh-CN" altLang="en-US" sz="1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51" name="TextBox 23"/>
          <p:cNvSpPr txBox="1"/>
          <p:nvPr/>
        </p:nvSpPr>
        <p:spPr>
          <a:xfrm>
            <a:off x="2928938" y="3221831"/>
            <a:ext cx="3319463" cy="321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书写提示：两竖左短右长，底横最长。</a:t>
            </a:r>
            <a:endParaRPr lang="zh-CN" altLang="en-US" sz="1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9" name="组合 30"/>
          <p:cNvGrpSpPr/>
          <p:nvPr/>
        </p:nvGrpSpPr>
        <p:grpSpPr>
          <a:xfrm>
            <a:off x="1654799" y="3145136"/>
            <a:ext cx="1133852" cy="1114730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0" name="矩形 69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1" name="直接连接符 70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72" name="直接连接符 71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14353" name="TextBox 23"/>
          <p:cNvSpPr txBox="1"/>
          <p:nvPr/>
        </p:nvSpPr>
        <p:spPr>
          <a:xfrm>
            <a:off x="1731169" y="3061097"/>
            <a:ext cx="953691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4" name="组合 35"/>
          <p:cNvGrpSpPr/>
          <p:nvPr/>
        </p:nvGrpSpPr>
        <p:grpSpPr>
          <a:xfrm>
            <a:off x="1654200" y="1356509"/>
            <a:ext cx="1158183" cy="1071201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5" name="矩形 7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6" name="直接连接符 75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77" name="直接连接符 76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14355" name="TextBox 23"/>
          <p:cNvSpPr txBox="1"/>
          <p:nvPr/>
        </p:nvSpPr>
        <p:spPr>
          <a:xfrm>
            <a:off x="1708547" y="1231106"/>
            <a:ext cx="921544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立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56" name="矩形 80"/>
          <p:cNvSpPr/>
          <p:nvPr/>
        </p:nvSpPr>
        <p:spPr>
          <a:xfrm>
            <a:off x="3067050" y="2255044"/>
            <a:ext cx="2675890" cy="321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造句：我们要学会独立生活。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57" name="矩形 81"/>
          <p:cNvSpPr/>
          <p:nvPr/>
        </p:nvSpPr>
        <p:spPr>
          <a:xfrm>
            <a:off x="2984897" y="4079081"/>
            <a:ext cx="4426744" cy="321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造句：同学们正在教室里读书。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17"/>
          <p:cNvSpPr txBox="1"/>
          <p:nvPr/>
        </p:nvSpPr>
        <p:spPr>
          <a:xfrm>
            <a:off x="1785938" y="789385"/>
            <a:ext cx="484428" cy="55399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  <a:buSzTx/>
              <a:buFontTx/>
            </a:pPr>
            <a:r>
              <a:rPr lang="en-US" altLang="zh-CN" sz="3000" dirty="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 </a:t>
            </a:r>
            <a:r>
              <a:rPr lang="en-US" altLang="zh-CN" sz="3000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lì</a:t>
            </a:r>
            <a:endParaRPr lang="zh-CN" altLang="en-US" sz="3000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pic>
        <p:nvPicPr>
          <p:cNvPr id="14359" name="Picture 1" descr="C:\Users\Administrator\AppData\Roaming\Tencent\Users\56229019\QQ\WinTemp\RichOle\C{666)L%2L%D`1{BQCC7C$O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0450" y="1059656"/>
            <a:ext cx="1247775" cy="30122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60" name="Picture 2" descr="C:\Users\Administrator\AppData\Roaming\Tencent\Users\56229019\QQ\WinTemp\RichOle\O@)@%)~]F69G$RG0T1LHSS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0" y="3003947"/>
            <a:ext cx="1290638" cy="29884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1"/>
          <p:cNvSpPr txBox="1"/>
          <p:nvPr/>
        </p:nvSpPr>
        <p:spPr>
          <a:xfrm>
            <a:off x="962025" y="872638"/>
            <a:ext cx="2071688" cy="378565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Arial" panose="020B0604020202020204" pitchFamily="34" charset="0"/>
                <a:ea typeface="宋体" panose="02010600030101010101" pitchFamily="2" charset="-122"/>
              </a:rPr>
              <a:t>还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Arial" panose="020B0604020202020204" pitchFamily="34" charset="0"/>
                <a:ea typeface="宋体" panose="02010600030101010101" pitchFamily="2" charset="-122"/>
              </a:rPr>
              <a:t>转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Arial" panose="020B0604020202020204" pitchFamily="34" charset="0"/>
                <a:ea typeface="宋体" panose="02010600030101010101" pitchFamily="2" charset="-122"/>
              </a:rPr>
              <a:t>只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400" dirty="0" smtClean="0">
                <a:latin typeface="Arial" panose="020B0604020202020204" pitchFamily="34" charset="0"/>
                <a:ea typeface="宋体" panose="02010600030101010101" pitchFamily="2" charset="-122"/>
              </a:rPr>
              <a:t>中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7" name="文本框 4"/>
          <p:cNvSpPr txBox="1"/>
          <p:nvPr/>
        </p:nvSpPr>
        <p:spPr>
          <a:xfrm>
            <a:off x="1492250" y="870585"/>
            <a:ext cx="827278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hái</a:t>
            </a:r>
            <a:r>
              <a:rPr lang="zh-CN" altLang="en-US" sz="2800" dirty="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（还有）           还有谁没交作业？</a:t>
            </a:r>
            <a:endParaRPr lang="zh-CN" altLang="en-US" sz="2800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  <a:p>
            <a:r>
              <a:rPr lang="en-US" altLang="zh-CN" sz="2800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huán</a:t>
            </a:r>
            <a:r>
              <a:rPr lang="zh-CN" altLang="en-US" sz="2800" dirty="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（还钱）        请你快还钱。    </a:t>
            </a:r>
            <a:endParaRPr lang="zh-CN" altLang="en-US" sz="2800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26628" name="文本框 5"/>
          <p:cNvSpPr txBox="1"/>
          <p:nvPr/>
        </p:nvSpPr>
        <p:spPr>
          <a:xfrm>
            <a:off x="1492250" y="1846580"/>
            <a:ext cx="778129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zhuǎn</a:t>
            </a:r>
            <a:r>
              <a:rPr lang="zh-CN" altLang="en-US" sz="280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（转弯）      前面有一个大转弯。</a:t>
            </a:r>
            <a:endParaRPr lang="zh-CN" altLang="en-US" sz="280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  <a:p>
            <a:r>
              <a:rPr lang="en-US" altLang="zh-CN" sz="280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zhuàn</a:t>
            </a:r>
            <a:r>
              <a:rPr lang="zh-CN" altLang="en-US" sz="280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（转动）      没了电机器无法转动。</a:t>
            </a:r>
            <a:endParaRPr lang="zh-CN" altLang="en-US" sz="280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26629" name="文本框 6"/>
          <p:cNvSpPr txBox="1"/>
          <p:nvPr/>
        </p:nvSpPr>
        <p:spPr>
          <a:xfrm>
            <a:off x="1492250" y="2799715"/>
            <a:ext cx="801941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zhǐ</a:t>
            </a:r>
            <a:r>
              <a:rPr lang="zh-CN" altLang="en-US" sz="2800" dirty="0" smtClean="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（</a:t>
            </a:r>
            <a:r>
              <a:rPr lang="zh-CN" altLang="en-US" sz="2800" dirty="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只要）          </a:t>
            </a:r>
            <a:r>
              <a:rPr sz="2800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只要功夫深，铁杵磨成针</a:t>
            </a:r>
            <a:r>
              <a:rPr sz="2800" dirty="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。</a:t>
            </a:r>
            <a:endParaRPr sz="2800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  <a:p>
            <a:r>
              <a:rPr lang="en-US" altLang="zh-CN" sz="2800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zhī</a:t>
            </a:r>
            <a:r>
              <a:rPr lang="zh-CN" altLang="en-US" sz="2800" dirty="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（一只）           天上飞来一只小鸟。</a:t>
            </a:r>
            <a:endParaRPr lang="zh-CN" altLang="en-US" sz="2800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grpSp>
        <p:nvGrpSpPr>
          <p:cNvPr id="27" name="组合 3"/>
          <p:cNvGrpSpPr/>
          <p:nvPr/>
        </p:nvGrpSpPr>
        <p:grpSpPr>
          <a:xfrm>
            <a:off x="-150" y="129184"/>
            <a:ext cx="1810218" cy="398381"/>
            <a:chOff x="622" y="988"/>
            <a:chExt cx="3970" cy="95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8" name="流程图: 延期 27"/>
            <p:cNvSpPr/>
            <p:nvPr/>
          </p:nvSpPr>
          <p:spPr>
            <a:xfrm>
              <a:off x="623" y="988"/>
              <a:ext cx="3969" cy="908"/>
            </a:xfrm>
            <a:prstGeom prst="flowChartDelay">
              <a:avLst/>
            </a:prstGeom>
            <a:solidFill>
              <a:srgbClr val="FFC000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3" name="文本框 14">
              <a:hlinkClick r:id="rId1" action="ppaction://hlinkfile"/>
            </p:cNvPr>
            <p:cNvSpPr txBox="1"/>
            <p:nvPr/>
          </p:nvSpPr>
          <p:spPr>
            <a:xfrm>
              <a:off x="622" y="1005"/>
              <a:ext cx="3688" cy="936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 fontAlgn="auto"/>
              <a:r>
                <a:rPr lang="zh-CN" altLang="en-US" sz="21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多音</a:t>
              </a:r>
              <a:r>
                <a:rPr lang="en-US" altLang="zh-CN" sz="21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字</a:t>
              </a:r>
              <a:endParaRPr lang="en-US" altLang="zh-CN" sz="2100" b="1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6"/>
          <p:cNvSpPr txBox="1"/>
          <p:nvPr/>
        </p:nvSpPr>
        <p:spPr>
          <a:xfrm>
            <a:off x="1492250" y="3752850"/>
            <a:ext cx="801941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zhōng</a:t>
            </a:r>
            <a:r>
              <a:rPr lang="zh-CN" altLang="en-US" sz="280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（中国）      </a:t>
            </a:r>
            <a:r>
              <a:rPr sz="280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我的祖国是中国。</a:t>
            </a:r>
            <a:endParaRPr sz="280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  <a:p>
            <a:r>
              <a:rPr lang="en-US" altLang="zh-CN" sz="280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zhòng</a:t>
            </a:r>
            <a:r>
              <a:rPr lang="zh-CN" altLang="en-US" sz="280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（打中）      猎人打中了狐狸。</a:t>
            </a:r>
            <a:endParaRPr lang="zh-CN" altLang="en-US" sz="280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3"/>
          <p:cNvGrpSpPr/>
          <p:nvPr/>
        </p:nvGrpSpPr>
        <p:grpSpPr>
          <a:xfrm>
            <a:off x="-76200" y="500024"/>
            <a:ext cx="2371522" cy="399635"/>
            <a:chOff x="458" y="988"/>
            <a:chExt cx="5201" cy="95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8" name="流程图: 延期 27"/>
            <p:cNvSpPr/>
            <p:nvPr/>
          </p:nvSpPr>
          <p:spPr>
            <a:xfrm>
              <a:off x="623" y="988"/>
              <a:ext cx="5036" cy="908"/>
            </a:xfrm>
            <a:prstGeom prst="flowChartDelay">
              <a:avLst/>
            </a:prstGeom>
            <a:solidFill>
              <a:srgbClr val="FFC000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29" name="文本框 14">
              <a:hlinkClick r:id="rId1" action="ppaction://hlinkfile"/>
            </p:cNvPr>
            <p:cNvSpPr txBox="1"/>
            <p:nvPr/>
          </p:nvSpPr>
          <p:spPr>
            <a:xfrm>
              <a:off x="458" y="1005"/>
              <a:ext cx="4942" cy="93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 fontAlgn="auto"/>
              <a:r>
                <a:rPr lang="zh-CN" altLang="en-US" sz="2100" b="1" noProof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笔画、偏旁</a:t>
              </a:r>
              <a:r>
                <a:rPr lang="zh-CN" altLang="en-US" sz="21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盘点</a:t>
              </a:r>
              <a:endParaRPr lang="zh-CN" altLang="en-US" sz="2100" b="1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0" name="云形标注 39"/>
          <p:cNvSpPr/>
          <p:nvPr/>
        </p:nvSpPr>
        <p:spPr>
          <a:xfrm>
            <a:off x="4724870" y="299765"/>
            <a:ext cx="3385800" cy="1089009"/>
          </a:xfrm>
          <a:prstGeom prst="cloudCallout">
            <a:avLst>
              <a:gd name="adj1" fmla="val -13859"/>
              <a:gd name="adj2" fmla="val 136412"/>
            </a:avLst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/>
            <a:r>
              <a:rPr lang="zh-CN" altLang="en-US" sz="2100" b="1" dirty="0" smtClean="0">
                <a:solidFill>
                  <a:schemeClr val="tx1"/>
                </a:solidFill>
              </a:rPr>
              <a:t>本单元学习的笔顺你会写了吗？</a:t>
            </a:r>
            <a:endParaRPr lang="zh-CN" altLang="en-US" sz="2100" b="1" dirty="0">
              <a:solidFill>
                <a:schemeClr val="tx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11923" t="41576" r="67402" b="44519"/>
          <a:stretch>
            <a:fillRect/>
          </a:stretch>
        </p:blipFill>
        <p:spPr>
          <a:xfrm>
            <a:off x="227330" y="1789430"/>
            <a:ext cx="4136390" cy="156464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239895" y="1388745"/>
            <a:ext cx="4699318" cy="2711768"/>
            <a:chOff x="4239895" y="1388745"/>
            <a:chExt cx="4699318" cy="271176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rcRect l="10383" t="55526" r="65162" b="21558"/>
            <a:stretch>
              <a:fillRect/>
            </a:stretch>
          </p:blipFill>
          <p:spPr>
            <a:xfrm>
              <a:off x="4239895" y="1388745"/>
              <a:ext cx="4635500" cy="2443480"/>
            </a:xfrm>
            <a:prstGeom prst="rect">
              <a:avLst/>
            </a:prstGeom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2738" y="2081213"/>
              <a:ext cx="2276475" cy="1438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2738" y="3519488"/>
              <a:ext cx="2276475" cy="5810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图片 1"/>
          <p:cNvPicPr>
            <a:picLocks noChangeAspect="1"/>
          </p:cNvPicPr>
          <p:nvPr/>
        </p:nvPicPr>
        <p:blipFill>
          <a:blip r:embed="rId1"/>
          <a:srcRect l="10344" t="48776" r="69370" b="29549"/>
          <a:stretch>
            <a:fillRect/>
          </a:stretch>
        </p:blipFill>
        <p:spPr>
          <a:xfrm>
            <a:off x="1807210" y="965835"/>
            <a:ext cx="5220970" cy="313753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" name="直接连接符 2"/>
          <p:cNvCxnSpPr/>
          <p:nvPr/>
        </p:nvCxnSpPr>
        <p:spPr>
          <a:xfrm>
            <a:off x="2506253" y="1824038"/>
            <a:ext cx="2309922" cy="595879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805867" y="1824038"/>
            <a:ext cx="279543" cy="595879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2357671" y="1824038"/>
            <a:ext cx="2690187" cy="595879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265760" y="2689992"/>
            <a:ext cx="4304109" cy="706862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3656809" y="2689992"/>
            <a:ext cx="2318733" cy="706862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880565" y="2800975"/>
            <a:ext cx="2065382" cy="595879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491560" y="2636167"/>
            <a:ext cx="2756382" cy="760687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5489794" y="1824038"/>
            <a:ext cx="758148" cy="65018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对角圆角矩形 26"/>
          <p:cNvSpPr/>
          <p:nvPr/>
        </p:nvSpPr>
        <p:spPr>
          <a:xfrm>
            <a:off x="685165" y="311150"/>
            <a:ext cx="5041900" cy="540385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algn="ctr" defTabSz="685800">
              <a:defRPr/>
            </a:pPr>
            <a:r>
              <a:rPr lang="zh-CN" altLang="en-US" sz="3600" b="1" noProof="1" smtClean="0">
                <a:latin typeface="宋体" panose="02010600030101010101" pitchFamily="2" charset="-122"/>
              </a:rPr>
              <a:t>一、正确的读音连一连</a:t>
            </a:r>
            <a:r>
              <a:rPr lang="zh-CN" altLang="en-US" sz="3600" b="1" noProof="1">
                <a:latin typeface="宋体" panose="02010600030101010101" pitchFamily="2" charset="-122"/>
              </a:rPr>
              <a:t>。</a:t>
            </a:r>
            <a:endParaRPr lang="zh-CN" altLang="en-US" sz="3600" b="1" noProof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8120" y="1016635"/>
            <a:ext cx="6033770" cy="3514090"/>
          </a:xfrm>
          <a:prstGeom prst="rect">
            <a:avLst/>
          </a:prstGeom>
        </p:spPr>
      </p:pic>
      <p:sp>
        <p:nvSpPr>
          <p:cNvPr id="18" name="对角圆角矩形 17"/>
          <p:cNvSpPr/>
          <p:nvPr/>
        </p:nvSpPr>
        <p:spPr>
          <a:xfrm>
            <a:off x="473670" y="445135"/>
            <a:ext cx="5119410" cy="540544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algn="ctr" defTabSz="685800">
              <a:defRPr/>
            </a:pPr>
            <a:r>
              <a:rPr lang="zh-CN" altLang="en-US" sz="3600" b="1" noProof="1" smtClean="0">
                <a:latin typeface="宋体" panose="02010600030101010101" pitchFamily="2" charset="-122"/>
              </a:rPr>
              <a:t>二、认一认，连一连。</a:t>
            </a:r>
            <a:endParaRPr lang="zh-CN" altLang="en-US" sz="3600" b="1" noProof="1">
              <a:latin typeface="宋体" panose="02010600030101010101" pitchFamily="2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320925" y="1716405"/>
            <a:ext cx="4328160" cy="237680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2505710" y="1716405"/>
            <a:ext cx="4377690" cy="228409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3934460" y="1716405"/>
            <a:ext cx="1658620" cy="224282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220210" y="1591945"/>
            <a:ext cx="979805" cy="22860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0540" y="976630"/>
            <a:ext cx="8123555" cy="395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90000"/>
              </a:lnSpc>
            </a:pPr>
            <a:r>
              <a:rPr lang="en-US" altLang="zh-CN" sz="4400" dirty="0">
                <a:latin typeface="汉语拼音" pitchFamily="34" charset="0"/>
                <a:cs typeface="汉语拼音" pitchFamily="34" charset="0"/>
              </a:rPr>
              <a:t>        </a:t>
            </a:r>
            <a:r>
              <a:rPr lang="zh-CN" altLang="en-US" sz="4400" dirty="0" smtClean="0">
                <a:latin typeface="汉语拼音" pitchFamily="34" charset="0"/>
                <a:cs typeface="汉语拼音" pitchFamily="34" charset="0"/>
              </a:rPr>
              <a:t>操场 </a:t>
            </a:r>
            <a:r>
              <a:rPr lang="zh-CN" altLang="en-US" sz="4400" dirty="0">
                <a:latin typeface="汉语拼音" pitchFamily="34" charset="0"/>
                <a:cs typeface="汉语拼音" pitchFamily="34" charset="0"/>
              </a:rPr>
              <a:t>zhōnɡ </a:t>
            </a:r>
            <a:r>
              <a:rPr lang="zh-CN" altLang="en-US" sz="4400" dirty="0" smtClean="0">
                <a:latin typeface="汉语拼音" pitchFamily="34" charset="0"/>
                <a:cs typeface="汉语拼音" pitchFamily="34" charset="0"/>
              </a:rPr>
              <a:t>（     ）</a:t>
            </a:r>
            <a:r>
              <a:rPr lang="zh-CN" altLang="en-US" sz="4400" dirty="0">
                <a:latin typeface="汉语拼音" pitchFamily="34" charset="0"/>
                <a:cs typeface="汉语拼音" pitchFamily="34" charset="0"/>
              </a:rPr>
              <a:t>间站着wǔ</a:t>
            </a:r>
            <a:r>
              <a:rPr lang="zh-CN" altLang="en-US" sz="4400" dirty="0" smtClean="0">
                <a:latin typeface="汉语拼音" pitchFamily="34" charset="0"/>
                <a:cs typeface="汉语拼音" pitchFamily="34" charset="0"/>
              </a:rPr>
              <a:t>（    ）</a:t>
            </a:r>
            <a:r>
              <a:rPr lang="zh-CN" altLang="en-US" sz="4400" dirty="0">
                <a:latin typeface="汉语拼音" pitchFamily="34" charset="0"/>
                <a:cs typeface="汉语拼音" pitchFamily="34" charset="0"/>
              </a:rPr>
              <a:t>个人，他们lì zhèn</a:t>
            </a:r>
            <a:r>
              <a:rPr lang="zh-CN" altLang="en-US" sz="4400" dirty="0" smtClean="0">
                <a:latin typeface="汉语拼音" pitchFamily="34" charset="0"/>
                <a:cs typeface="汉语拼音" pitchFamily="34" charset="0"/>
              </a:rPr>
              <a:t>ɡ      （      ）</a:t>
            </a:r>
            <a:r>
              <a:rPr lang="zh-CN" altLang="en-US" sz="4400" dirty="0">
                <a:latin typeface="汉语拼音" pitchFamily="34" charset="0"/>
                <a:cs typeface="汉语拼音" pitchFamily="34" charset="0"/>
              </a:rPr>
              <a:t>并向着国旗行礼。</a:t>
            </a:r>
            <a:endParaRPr lang="zh-CN" altLang="en-US" sz="4400" dirty="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27" name="对角圆角矩形 26"/>
          <p:cNvSpPr/>
          <p:nvPr/>
        </p:nvSpPr>
        <p:spPr>
          <a:xfrm>
            <a:off x="313941" y="563547"/>
            <a:ext cx="5041900" cy="540385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algn="ctr" defTabSz="685800">
              <a:defRPr/>
            </a:pPr>
            <a:r>
              <a:rPr lang="zh-CN" altLang="en-US" sz="3600" b="1" noProof="1" smtClean="0">
                <a:latin typeface="宋体" panose="02010600030101010101" pitchFamily="2" charset="-122"/>
              </a:rPr>
              <a:t>三、读拼音，写汉字</a:t>
            </a:r>
            <a:r>
              <a:rPr lang="zh-CN" altLang="en-US" sz="3600" b="1" noProof="1">
                <a:latin typeface="宋体" panose="02010600030101010101" pitchFamily="2" charset="-122"/>
              </a:rPr>
              <a:t>。</a:t>
            </a:r>
            <a:endParaRPr lang="zh-CN" altLang="en-US" sz="3600" b="1" noProof="1"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0036" y="3821344"/>
            <a:ext cx="15951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立正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17938" y="1358273"/>
            <a:ext cx="15951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40614" y="2646424"/>
            <a:ext cx="15951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6328172" y="1209675"/>
            <a:ext cx="907256" cy="2113360"/>
            <a:chOff x="5066550" y="3023144"/>
            <a:chExt cx="1209598" cy="2818778"/>
          </a:xfrm>
        </p:grpSpPr>
        <p:pic>
          <p:nvPicPr>
            <p:cNvPr id="46082" name="Picture 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095048" y="3222547"/>
              <a:ext cx="1181100" cy="26193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6083" name="TextBox 23"/>
            <p:cNvSpPr txBox="1"/>
            <p:nvPr/>
          </p:nvSpPr>
          <p:spPr>
            <a:xfrm>
              <a:off x="5066550" y="3023144"/>
              <a:ext cx="969901" cy="122978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 rot="317213">
            <a:off x="5032772" y="1210866"/>
            <a:ext cx="1022747" cy="1719263"/>
            <a:chOff x="6372200" y="931431"/>
            <a:chExt cx="1363110" cy="2291116"/>
          </a:xfrm>
        </p:grpSpPr>
        <p:pic>
          <p:nvPicPr>
            <p:cNvPr id="46085" name="Picture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72200" y="986654"/>
              <a:ext cx="1363110" cy="223589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6086" name="TextBox 23"/>
            <p:cNvSpPr txBox="1"/>
            <p:nvPr/>
          </p:nvSpPr>
          <p:spPr>
            <a:xfrm rot="399044">
              <a:off x="6451543" y="931431"/>
              <a:ext cx="1228227" cy="122869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不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 rot="-333416">
            <a:off x="4086225" y="1113235"/>
            <a:ext cx="844154" cy="1889522"/>
            <a:chOff x="4881262" y="885489"/>
            <a:chExt cx="1125802" cy="2519289"/>
          </a:xfrm>
        </p:grpSpPr>
        <p:pic>
          <p:nvPicPr>
            <p:cNvPr id="46088" name="Picture 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81262" y="887076"/>
              <a:ext cx="1125802" cy="25177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6089" name="TextBox 23"/>
            <p:cNvSpPr txBox="1"/>
            <p:nvPr/>
          </p:nvSpPr>
          <p:spPr>
            <a:xfrm>
              <a:off x="4940013" y="885489"/>
              <a:ext cx="976542" cy="12293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来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 rot="466839">
            <a:off x="1763316" y="1221581"/>
            <a:ext cx="922734" cy="2018110"/>
            <a:chOff x="2454303" y="933019"/>
            <a:chExt cx="1229528" cy="2690290"/>
          </a:xfrm>
        </p:grpSpPr>
        <p:pic>
          <p:nvPicPr>
            <p:cNvPr id="46091" name="Picture 7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36748" y="934606"/>
              <a:ext cx="1147083" cy="26887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6092" name="TextBox 23"/>
            <p:cNvSpPr txBox="1"/>
            <p:nvPr/>
          </p:nvSpPr>
          <p:spPr>
            <a:xfrm>
              <a:off x="2454303" y="933019"/>
              <a:ext cx="1227942" cy="12291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水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rot="349235">
            <a:off x="2899172" y="1127522"/>
            <a:ext cx="920353" cy="1668065"/>
            <a:chOff x="3944123" y="985067"/>
            <a:chExt cx="1227942" cy="2222814"/>
          </a:xfrm>
        </p:grpSpPr>
        <p:pic>
          <p:nvPicPr>
            <p:cNvPr id="46094" name="Picture 9" descr="E:\王景然\崭新每一天\一头耕牛，每天更新\18春季项目\调研意见\吃水不忘挖井人\图片1_副本.png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02224" y="1061989"/>
              <a:ext cx="939552" cy="214589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6095" name="TextBox 23"/>
            <p:cNvSpPr txBox="1"/>
            <p:nvPr/>
          </p:nvSpPr>
          <p:spPr>
            <a:xfrm>
              <a:off x="3944123" y="985067"/>
              <a:ext cx="1227942" cy="122865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去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6"/>
          <p:cNvGrpSpPr/>
          <p:nvPr/>
        </p:nvGrpSpPr>
        <p:grpSpPr>
          <a:xfrm rot="-333416">
            <a:off x="3546872" y="2788444"/>
            <a:ext cx="844153" cy="1889522"/>
            <a:chOff x="4881262" y="885489"/>
            <a:chExt cx="1125802" cy="2519289"/>
          </a:xfrm>
        </p:grpSpPr>
        <p:pic>
          <p:nvPicPr>
            <p:cNvPr id="46097" name="Picture 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81262" y="887076"/>
              <a:ext cx="1125802" cy="25177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6098" name="TextBox 23"/>
            <p:cNvSpPr txBox="1"/>
            <p:nvPr/>
          </p:nvSpPr>
          <p:spPr>
            <a:xfrm>
              <a:off x="4940013" y="885489"/>
              <a:ext cx="976542" cy="12293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果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8"/>
          <p:cNvGrpSpPr/>
          <p:nvPr/>
        </p:nvGrpSpPr>
        <p:grpSpPr>
          <a:xfrm rot="466839">
            <a:off x="1223963" y="2680097"/>
            <a:ext cx="922735" cy="2018109"/>
            <a:chOff x="2454303" y="933019"/>
            <a:chExt cx="1229528" cy="2690290"/>
          </a:xfrm>
        </p:grpSpPr>
        <p:pic>
          <p:nvPicPr>
            <p:cNvPr id="46100" name="Picture 7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36748" y="934606"/>
              <a:ext cx="1147083" cy="26887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6101" name="TextBox 23"/>
            <p:cNvSpPr txBox="1"/>
            <p:nvPr/>
          </p:nvSpPr>
          <p:spPr>
            <a:xfrm>
              <a:off x="2454303" y="933019"/>
              <a:ext cx="1227942" cy="12291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少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9"/>
          <p:cNvGrpSpPr/>
          <p:nvPr/>
        </p:nvGrpSpPr>
        <p:grpSpPr>
          <a:xfrm rot="349235">
            <a:off x="2412206" y="2734866"/>
            <a:ext cx="921544" cy="1668065"/>
            <a:chOff x="3944127" y="985067"/>
            <a:chExt cx="1227942" cy="2222814"/>
          </a:xfrm>
        </p:grpSpPr>
        <p:pic>
          <p:nvPicPr>
            <p:cNvPr id="46103" name="Picture 9" descr="E:\王景然\崭新每一天\一头耕牛，每天更新\18春季项目\调研意见\吃水不忘挖井人\图片1_副本.png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02224" y="1061989"/>
              <a:ext cx="939552" cy="214589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6104" name="TextBox 23"/>
            <p:cNvSpPr txBox="1"/>
            <p:nvPr/>
          </p:nvSpPr>
          <p:spPr>
            <a:xfrm>
              <a:off x="3944127" y="985067"/>
              <a:ext cx="1227942" cy="122865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牛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6"/>
          <p:cNvGrpSpPr/>
          <p:nvPr/>
        </p:nvGrpSpPr>
        <p:grpSpPr>
          <a:xfrm rot="-333416">
            <a:off x="6732985" y="2626519"/>
            <a:ext cx="844153" cy="1889522"/>
            <a:chOff x="4881262" y="885489"/>
            <a:chExt cx="1125802" cy="2519289"/>
          </a:xfrm>
        </p:grpSpPr>
        <p:pic>
          <p:nvPicPr>
            <p:cNvPr id="46106" name="Picture 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81262" y="887076"/>
              <a:ext cx="1125802" cy="25177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6107" name="TextBox 23"/>
            <p:cNvSpPr txBox="1"/>
            <p:nvPr/>
          </p:nvSpPr>
          <p:spPr>
            <a:xfrm>
              <a:off x="4940013" y="885489"/>
              <a:ext cx="976542" cy="12293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书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8"/>
          <p:cNvGrpSpPr/>
          <p:nvPr/>
        </p:nvGrpSpPr>
        <p:grpSpPr>
          <a:xfrm rot="466839">
            <a:off x="4572000" y="2733675"/>
            <a:ext cx="922735" cy="2018110"/>
            <a:chOff x="2454303" y="933018"/>
            <a:chExt cx="1229528" cy="2690291"/>
          </a:xfrm>
        </p:grpSpPr>
        <p:pic>
          <p:nvPicPr>
            <p:cNvPr id="46109" name="Picture 7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36748" y="934606"/>
              <a:ext cx="1147083" cy="26887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6110" name="TextBox 23"/>
            <p:cNvSpPr txBox="1"/>
            <p:nvPr/>
          </p:nvSpPr>
          <p:spPr>
            <a:xfrm>
              <a:off x="2454303" y="933018"/>
              <a:ext cx="1227942" cy="12291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鸟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9"/>
          <p:cNvGrpSpPr/>
          <p:nvPr/>
        </p:nvGrpSpPr>
        <p:grpSpPr>
          <a:xfrm rot="349235">
            <a:off x="5598319" y="2680097"/>
            <a:ext cx="1046560" cy="1774031"/>
            <a:chOff x="3945905" y="1033755"/>
            <a:chExt cx="1227942" cy="2174126"/>
          </a:xfrm>
        </p:grpSpPr>
        <p:pic>
          <p:nvPicPr>
            <p:cNvPr id="46112" name="Picture 9" descr="E:\王景然\崭新每一天\一头耕牛，每天更新\18春季项目\调研意见\吃水不忘挖井人\图片1_副本.png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02224" y="1061989"/>
              <a:ext cx="939552" cy="214589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6113" name="TextBox 23"/>
            <p:cNvSpPr txBox="1"/>
            <p:nvPr/>
          </p:nvSpPr>
          <p:spPr>
            <a:xfrm>
              <a:off x="3945905" y="1033755"/>
              <a:ext cx="1227942" cy="112996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早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6117" name="矩形 14"/>
          <p:cNvSpPr/>
          <p:nvPr/>
        </p:nvSpPr>
        <p:spPr>
          <a:xfrm>
            <a:off x="1239324" y="584598"/>
            <a:ext cx="5910161" cy="2755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119" name="矩形 31820"/>
          <p:cNvSpPr/>
          <p:nvPr/>
        </p:nvSpPr>
        <p:spPr>
          <a:xfrm>
            <a:off x="408083" y="159544"/>
            <a:ext cx="4929188" cy="7715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四、追气球看看谁会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读。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3"/>
          <p:cNvGrpSpPr/>
          <p:nvPr/>
        </p:nvGrpSpPr>
        <p:grpSpPr>
          <a:xfrm>
            <a:off x="-42" y="223799"/>
            <a:ext cx="1884998" cy="399635"/>
            <a:chOff x="458" y="988"/>
            <a:chExt cx="4134" cy="95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流程图: 延期 14"/>
            <p:cNvSpPr/>
            <p:nvPr/>
          </p:nvSpPr>
          <p:spPr>
            <a:xfrm>
              <a:off x="623" y="988"/>
              <a:ext cx="3969" cy="908"/>
            </a:xfrm>
            <a:prstGeom prst="flowChartDelay">
              <a:avLst/>
            </a:prstGeom>
            <a:solidFill>
              <a:srgbClr val="FFC000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6" name="文本框 14">
              <a:hlinkClick r:id="rId1" action="ppaction://hlinkfile"/>
            </p:cNvPr>
            <p:cNvSpPr txBox="1"/>
            <p:nvPr/>
          </p:nvSpPr>
          <p:spPr>
            <a:xfrm>
              <a:off x="458" y="1005"/>
              <a:ext cx="3688" cy="93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 fontAlgn="auto"/>
              <a:r>
                <a:rPr lang="en-US" altLang="zh-CN" sz="21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会认的字</a:t>
              </a:r>
              <a:endParaRPr lang="en-US" altLang="zh-CN" sz="2100" b="1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321" name="Text Box 11"/>
          <p:cNvSpPr txBox="1"/>
          <p:nvPr/>
        </p:nvSpPr>
        <p:spPr>
          <a:xfrm>
            <a:off x="898112" y="1164662"/>
            <a:ext cx="932069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11"/>
          <p:cNvSpPr txBox="1"/>
          <p:nvPr/>
        </p:nvSpPr>
        <p:spPr>
          <a:xfrm>
            <a:off x="2003012" y="1174187"/>
            <a:ext cx="932069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 Box 11"/>
          <p:cNvSpPr txBox="1"/>
          <p:nvPr/>
        </p:nvSpPr>
        <p:spPr>
          <a:xfrm>
            <a:off x="3069812" y="1183712"/>
            <a:ext cx="932069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色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 Box 11"/>
          <p:cNvSpPr txBox="1"/>
          <p:nvPr/>
        </p:nvSpPr>
        <p:spPr>
          <a:xfrm>
            <a:off x="4136612" y="1174187"/>
            <a:ext cx="932069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近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 Box 11"/>
          <p:cNvSpPr txBox="1"/>
          <p:nvPr/>
        </p:nvSpPr>
        <p:spPr>
          <a:xfrm>
            <a:off x="5241512" y="1183712"/>
            <a:ext cx="932069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听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 Box 11"/>
          <p:cNvSpPr txBox="1"/>
          <p:nvPr/>
        </p:nvSpPr>
        <p:spPr>
          <a:xfrm>
            <a:off x="6308312" y="1193237"/>
            <a:ext cx="932069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 Box 11"/>
          <p:cNvSpPr txBox="1"/>
          <p:nvPr/>
        </p:nvSpPr>
        <p:spPr>
          <a:xfrm>
            <a:off x="898112" y="2462602"/>
            <a:ext cx="932069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 Box 11"/>
          <p:cNvSpPr txBox="1"/>
          <p:nvPr/>
        </p:nvSpPr>
        <p:spPr>
          <a:xfrm>
            <a:off x="2003012" y="2472127"/>
            <a:ext cx="932069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 Box 11"/>
          <p:cNvSpPr txBox="1"/>
          <p:nvPr/>
        </p:nvSpPr>
        <p:spPr>
          <a:xfrm>
            <a:off x="3069812" y="2481652"/>
            <a:ext cx="932069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 Box 11"/>
          <p:cNvSpPr txBox="1"/>
          <p:nvPr/>
        </p:nvSpPr>
        <p:spPr>
          <a:xfrm>
            <a:off x="7356062" y="1199587"/>
            <a:ext cx="932069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2236" y1="92424" x2="42236" y2="92424"/>
                        <a14:foregroundMark x1="52174" y1="90152" x2="52174" y2="90152"/>
                        <a14:foregroundMark x1="60248" y1="90152" x2="60248" y2="90152"/>
                        <a14:foregroundMark x1="22981" y1="90152" x2="22981" y2="901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" y="3576320"/>
            <a:ext cx="1531620" cy="1255395"/>
          </a:xfrm>
          <a:prstGeom prst="rect">
            <a:avLst/>
          </a:prstGeom>
        </p:spPr>
      </p:pic>
      <p:graphicFrame>
        <p:nvGraphicFramePr>
          <p:cNvPr id="4" name="表格 3"/>
          <p:cNvGraphicFramePr/>
          <p:nvPr/>
        </p:nvGraphicFramePr>
        <p:xfrm>
          <a:off x="958215" y="623570"/>
          <a:ext cx="732980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7115"/>
                <a:gridCol w="1047115"/>
                <a:gridCol w="1047115"/>
                <a:gridCol w="1047115"/>
                <a:gridCol w="1047115"/>
                <a:gridCol w="1047115"/>
                <a:gridCol w="1047115"/>
              </a:tblGrid>
              <a:tr h="3632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  <a:sym typeface="+mn-ea"/>
                        </a:rPr>
                        <a:t>yuǎn</a:t>
                      </a:r>
                      <a:r>
                        <a:rPr lang="en-US" altLang="zh-CN" sz="2400" dirty="0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  <a:sym typeface="+mn-ea"/>
                        </a:rPr>
                        <a:t> 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  <a:sym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  <a:sym typeface="+mn-ea"/>
                        </a:rPr>
                        <a:t>yǒu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  <a:sym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sè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jìn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tīng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wú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shēng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表格 4"/>
          <p:cNvGraphicFramePr/>
          <p:nvPr/>
        </p:nvGraphicFramePr>
        <p:xfrm>
          <a:off x="937260" y="2002155"/>
          <a:ext cx="732980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7115"/>
                <a:gridCol w="1047115"/>
                <a:gridCol w="1047115"/>
                <a:gridCol w="1047115"/>
                <a:gridCol w="1047115"/>
                <a:gridCol w="1047115"/>
                <a:gridCol w="1047115"/>
              </a:tblGrid>
              <a:tr h="3632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  <a:sym typeface="+mn-ea"/>
                        </a:rPr>
                        <a:t>qù</a:t>
                      </a:r>
                      <a:r>
                        <a:rPr lang="en-US" altLang="zh-CN" sz="2400" dirty="0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  <a:sym typeface="+mn-ea"/>
                        </a:rPr>
                        <a:t> 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  <a:sym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  <a:sym typeface="+mn-ea"/>
                        </a:rPr>
                        <a:t>hái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  <a:sym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lái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40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40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40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400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graphicFrame>
        <p:nvGraphicFramePr>
          <p:cNvPr id="2" name="表格 1"/>
          <p:cNvGraphicFramePr/>
          <p:nvPr>
            <p:custDataLst>
              <p:tags r:id="rId4"/>
            </p:custDataLst>
          </p:nvPr>
        </p:nvGraphicFramePr>
        <p:xfrm>
          <a:off x="6308312" y="2680017"/>
          <a:ext cx="1465580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4540"/>
                <a:gridCol w="701040"/>
              </a:tblGrid>
              <a:tr h="3048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zh-CN" dirty="0"/>
                        <a:t>字音</a:t>
                      </a:r>
                      <a:endParaRPr lang="zh-CN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汉字</a:t>
                      </a:r>
                      <a:endParaRPr lang="zh-CN" altLang="en-US"/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平舌音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色</a:t>
                      </a:r>
                      <a:endParaRPr lang="zh-CN" altLang="en-US"/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dirty="0" smtClean="0"/>
                        <a:t>翘舌音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声</a:t>
                      </a:r>
                      <a:endParaRPr lang="zh-CN" altLang="en-US"/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前鼻音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近</a:t>
                      </a:r>
                      <a:endParaRPr lang="zh-CN" altLang="en-US"/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后鼻音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dirty="0"/>
                        <a:t>听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6328172" y="1479095"/>
            <a:ext cx="907256" cy="2113360"/>
            <a:chOff x="5066550" y="3023144"/>
            <a:chExt cx="1209598" cy="2818778"/>
          </a:xfrm>
        </p:grpSpPr>
        <p:pic>
          <p:nvPicPr>
            <p:cNvPr id="47106" name="Picture 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095048" y="3222547"/>
              <a:ext cx="1181100" cy="26193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07" name="TextBox 23"/>
            <p:cNvSpPr txBox="1"/>
            <p:nvPr/>
          </p:nvSpPr>
          <p:spPr>
            <a:xfrm>
              <a:off x="5066550" y="3023144"/>
              <a:ext cx="969901" cy="122978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林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 rot="317213">
            <a:off x="5032772" y="1480286"/>
            <a:ext cx="1022747" cy="1719263"/>
            <a:chOff x="6372200" y="931431"/>
            <a:chExt cx="1363110" cy="2291116"/>
          </a:xfrm>
        </p:grpSpPr>
        <p:pic>
          <p:nvPicPr>
            <p:cNvPr id="47109" name="Picture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72200" y="986654"/>
              <a:ext cx="1363110" cy="223589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10" name="TextBox 23"/>
            <p:cNvSpPr txBox="1"/>
            <p:nvPr/>
          </p:nvSpPr>
          <p:spPr>
            <a:xfrm rot="399044">
              <a:off x="6451543" y="931431"/>
              <a:ext cx="1228227" cy="122869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木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 rot="-333416">
            <a:off x="4042172" y="1454092"/>
            <a:ext cx="844153" cy="1889522"/>
            <a:chOff x="4881262" y="885489"/>
            <a:chExt cx="1125802" cy="2519289"/>
          </a:xfrm>
        </p:grpSpPr>
        <p:pic>
          <p:nvPicPr>
            <p:cNvPr id="47112" name="Picture 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81262" y="887076"/>
              <a:ext cx="1125802" cy="25177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13" name="TextBox 23"/>
            <p:cNvSpPr txBox="1"/>
            <p:nvPr/>
          </p:nvSpPr>
          <p:spPr>
            <a:xfrm>
              <a:off x="4940013" y="885489"/>
              <a:ext cx="976542" cy="12293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本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 rot="466839">
            <a:off x="1763316" y="1491001"/>
            <a:ext cx="922734" cy="2018110"/>
            <a:chOff x="2454303" y="933019"/>
            <a:chExt cx="1229528" cy="2690290"/>
          </a:xfrm>
        </p:grpSpPr>
        <p:pic>
          <p:nvPicPr>
            <p:cNvPr id="47115" name="Picture 7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36748" y="934606"/>
              <a:ext cx="1147083" cy="26887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16" name="TextBox 23"/>
            <p:cNvSpPr txBox="1"/>
            <p:nvPr/>
          </p:nvSpPr>
          <p:spPr>
            <a:xfrm>
              <a:off x="2454303" y="933019"/>
              <a:ext cx="1227942" cy="12291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刀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rot="349235">
            <a:off x="2899172" y="1396942"/>
            <a:ext cx="920353" cy="1668065"/>
            <a:chOff x="3944123" y="985067"/>
            <a:chExt cx="1227942" cy="2222814"/>
          </a:xfrm>
        </p:grpSpPr>
        <p:pic>
          <p:nvPicPr>
            <p:cNvPr id="47118" name="Picture 9" descr="E:\王景然\崭新每一天\一头耕牛，每天更新\18春季项目\调研意见\吃水不忘挖井人\图片1_副本.png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02224" y="1061989"/>
              <a:ext cx="939552" cy="214589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19" name="TextBox 23"/>
            <p:cNvSpPr txBox="1"/>
            <p:nvPr/>
          </p:nvSpPr>
          <p:spPr>
            <a:xfrm>
              <a:off x="3944123" y="985067"/>
              <a:ext cx="1227942" cy="122865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尺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6"/>
          <p:cNvGrpSpPr/>
          <p:nvPr/>
        </p:nvGrpSpPr>
        <p:grpSpPr>
          <a:xfrm rot="-333416">
            <a:off x="3545681" y="3112294"/>
            <a:ext cx="844154" cy="1889522"/>
            <a:chOff x="4881262" y="885489"/>
            <a:chExt cx="1125802" cy="2519289"/>
          </a:xfrm>
        </p:grpSpPr>
        <p:pic>
          <p:nvPicPr>
            <p:cNvPr id="47121" name="Picture 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81262" y="887076"/>
              <a:ext cx="1125802" cy="25177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22" name="TextBox 23"/>
            <p:cNvSpPr txBox="1"/>
            <p:nvPr/>
          </p:nvSpPr>
          <p:spPr>
            <a:xfrm>
              <a:off x="4940013" y="885489"/>
              <a:ext cx="976542" cy="12293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心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8"/>
          <p:cNvGrpSpPr/>
          <p:nvPr/>
        </p:nvGrpSpPr>
        <p:grpSpPr>
          <a:xfrm rot="466839">
            <a:off x="1332310" y="2355395"/>
            <a:ext cx="922734" cy="2018110"/>
            <a:chOff x="2454303" y="933019"/>
            <a:chExt cx="1229528" cy="2690290"/>
          </a:xfrm>
        </p:grpSpPr>
        <p:pic>
          <p:nvPicPr>
            <p:cNvPr id="47124" name="Picture 7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36748" y="934606"/>
              <a:ext cx="1147083" cy="26887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25" name="TextBox 23"/>
            <p:cNvSpPr txBox="1"/>
            <p:nvPr/>
          </p:nvSpPr>
          <p:spPr>
            <a:xfrm>
              <a:off x="2454303" y="933019"/>
              <a:ext cx="1227942" cy="12291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土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9"/>
          <p:cNvGrpSpPr/>
          <p:nvPr/>
        </p:nvGrpSpPr>
        <p:grpSpPr>
          <a:xfrm rot="349235">
            <a:off x="2412206" y="3003095"/>
            <a:ext cx="921544" cy="1668066"/>
            <a:chOff x="3944127" y="985067"/>
            <a:chExt cx="1227942" cy="2222814"/>
          </a:xfrm>
        </p:grpSpPr>
        <p:pic>
          <p:nvPicPr>
            <p:cNvPr id="47127" name="Picture 9" descr="E:\王景然\崭新每一天\一头耕牛，每天更新\18春季项目\调研意见\吃水不忘挖井人\图片1_副本.png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02224" y="1061989"/>
              <a:ext cx="939552" cy="214589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28" name="TextBox 23"/>
            <p:cNvSpPr txBox="1"/>
            <p:nvPr/>
          </p:nvSpPr>
          <p:spPr>
            <a:xfrm>
              <a:off x="3944127" y="985067"/>
              <a:ext cx="1227942" cy="122865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力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6"/>
          <p:cNvGrpSpPr/>
          <p:nvPr/>
        </p:nvGrpSpPr>
        <p:grpSpPr>
          <a:xfrm rot="-333416">
            <a:off x="6732985" y="2950369"/>
            <a:ext cx="844153" cy="1889522"/>
            <a:chOff x="4881262" y="885489"/>
            <a:chExt cx="1125802" cy="2519289"/>
          </a:xfrm>
        </p:grpSpPr>
        <p:pic>
          <p:nvPicPr>
            <p:cNvPr id="47130" name="Picture 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81262" y="887076"/>
              <a:ext cx="1125802" cy="25177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31" name="TextBox 23"/>
            <p:cNvSpPr txBox="1"/>
            <p:nvPr/>
          </p:nvSpPr>
          <p:spPr>
            <a:xfrm>
              <a:off x="4940013" y="885489"/>
              <a:ext cx="976542" cy="12293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立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8"/>
          <p:cNvGrpSpPr/>
          <p:nvPr/>
        </p:nvGrpSpPr>
        <p:grpSpPr>
          <a:xfrm rot="466839">
            <a:off x="4680347" y="2408974"/>
            <a:ext cx="922734" cy="2018109"/>
            <a:chOff x="2454303" y="933018"/>
            <a:chExt cx="1229528" cy="2690291"/>
          </a:xfrm>
        </p:grpSpPr>
        <p:pic>
          <p:nvPicPr>
            <p:cNvPr id="47133" name="Picture 7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36748" y="934606"/>
              <a:ext cx="1147083" cy="26887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34" name="TextBox 23"/>
            <p:cNvSpPr txBox="1"/>
            <p:nvPr/>
          </p:nvSpPr>
          <p:spPr>
            <a:xfrm>
              <a:off x="2454303" y="933018"/>
              <a:ext cx="1227942" cy="12291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中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9"/>
          <p:cNvGrpSpPr/>
          <p:nvPr/>
        </p:nvGrpSpPr>
        <p:grpSpPr>
          <a:xfrm rot="349235">
            <a:off x="5598319" y="3003947"/>
            <a:ext cx="1046560" cy="1774031"/>
            <a:chOff x="3945905" y="1033755"/>
            <a:chExt cx="1227942" cy="2174126"/>
          </a:xfrm>
        </p:grpSpPr>
        <p:pic>
          <p:nvPicPr>
            <p:cNvPr id="47136" name="Picture 9" descr="E:\王景然\崭新每一天\一头耕牛，每天更新\18春季项目\调研意见\吃水不忘挖井人\图片1_副本.png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02224" y="1061989"/>
              <a:ext cx="939552" cy="214589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37" name="TextBox 23"/>
            <p:cNvSpPr txBox="1"/>
            <p:nvPr/>
          </p:nvSpPr>
          <p:spPr>
            <a:xfrm>
              <a:off x="3945905" y="1033755"/>
              <a:ext cx="1227942" cy="112996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五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图片 45059" descr="shenghuoyongpinsan2_0389">
            <a:hlinkClick r:id="rId1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60244" y="3003947"/>
            <a:ext cx="1782366" cy="1762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6" name="图片 45060" descr="shenghuoyongpinsan2_0389">
            <a:hlinkClick r:id="rId1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00450" y="3003947"/>
            <a:ext cx="1782366" cy="1762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7" name="图片 45061" descr="shenghuoyongpinsan2_0389">
            <a:hlinkClick r:id="rId1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4235" y="3057525"/>
            <a:ext cx="1782365" cy="1762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8" name="文本框 45062"/>
          <p:cNvSpPr txBox="1"/>
          <p:nvPr/>
        </p:nvSpPr>
        <p:spPr>
          <a:xfrm>
            <a:off x="2033588" y="3759994"/>
            <a:ext cx="5657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艹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29" name="文本框 45063"/>
          <p:cNvSpPr txBox="1"/>
          <p:nvPr/>
        </p:nvSpPr>
        <p:spPr>
          <a:xfrm>
            <a:off x="4248150" y="3813572"/>
            <a:ext cx="5657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辶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0" name="文本框 45064"/>
          <p:cNvSpPr txBox="1"/>
          <p:nvPr/>
        </p:nvSpPr>
        <p:spPr>
          <a:xfrm>
            <a:off x="6246019" y="3651647"/>
            <a:ext cx="5657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木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6" name="文本框 45065"/>
          <p:cNvSpPr txBox="1"/>
          <p:nvPr/>
        </p:nvSpPr>
        <p:spPr>
          <a:xfrm>
            <a:off x="1818085" y="1113235"/>
            <a:ext cx="699230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远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5067" name="文本框 45066"/>
          <p:cNvSpPr txBox="1"/>
          <p:nvPr/>
        </p:nvSpPr>
        <p:spPr>
          <a:xfrm>
            <a:off x="2519363" y="1168004"/>
            <a:ext cx="699230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苹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5068" name="文本框 45067"/>
          <p:cNvSpPr txBox="1"/>
          <p:nvPr/>
        </p:nvSpPr>
        <p:spPr>
          <a:xfrm>
            <a:off x="3275410" y="1113235"/>
            <a:ext cx="699230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花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5069" name="文本框 45068"/>
          <p:cNvSpPr txBox="1"/>
          <p:nvPr/>
        </p:nvSpPr>
        <p:spPr>
          <a:xfrm>
            <a:off x="3977878" y="1113235"/>
            <a:ext cx="699230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桃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5070" name="文本框 45069"/>
          <p:cNvSpPr txBox="1"/>
          <p:nvPr/>
        </p:nvSpPr>
        <p:spPr>
          <a:xfrm>
            <a:off x="5219700" y="1113235"/>
            <a:ext cx="699230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近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5071" name="文本框 45070"/>
          <p:cNvSpPr txBox="1"/>
          <p:nvPr/>
        </p:nvSpPr>
        <p:spPr>
          <a:xfrm>
            <a:off x="5922169" y="1059656"/>
            <a:ext cx="699230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草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5072" name="文本框 45071"/>
          <p:cNvSpPr txBox="1"/>
          <p:nvPr/>
        </p:nvSpPr>
        <p:spPr>
          <a:xfrm>
            <a:off x="6407944" y="1113235"/>
            <a:ext cx="519113" cy="707886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林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5073" name="文本框 45072"/>
          <p:cNvSpPr txBox="1"/>
          <p:nvPr/>
        </p:nvSpPr>
        <p:spPr>
          <a:xfrm>
            <a:off x="7056835" y="1113235"/>
            <a:ext cx="699230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边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7" name="对角圆角矩形 26"/>
          <p:cNvSpPr/>
          <p:nvPr/>
        </p:nvSpPr>
        <p:spPr>
          <a:xfrm>
            <a:off x="448752" y="303530"/>
            <a:ext cx="6771085" cy="432435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noProof="1">
                <a:latin typeface="宋体" panose="02010600030101010101" pitchFamily="2" charset="-122"/>
                <a:ea typeface="宋体" panose="02010600030101010101" pitchFamily="2" charset="-122"/>
              </a:rPr>
              <a:t>五、读一读，送生字宝宝</a:t>
            </a:r>
            <a:r>
              <a:rPr lang="zh-CN" altLang="en-US" sz="36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回家。</a:t>
            </a:r>
            <a:endParaRPr lang="zh-CN" altLang="en-US" sz="3600" b="1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81481E-6 L 0.31406 0.3827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94" y="19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34568E-6 L -0.10747 0.3462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2" y="17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81481E-6 L -0.13871 0.3737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4" y="186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09877E-6 L -0.19305 0.3635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50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53" y="181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35802E-6 L -0.37518 0.3925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50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67" y="19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10664E-6 L 0.02517 0.3791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50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0" y="1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81481E-6 L -0.32882 0.3876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450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41" y="193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81481E-6 L 0.22448 0.37654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5" y="188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6" grpId="0"/>
      <p:bldP spid="45067" grpId="0"/>
      <p:bldP spid="45068" grpId="0"/>
      <p:bldP spid="45069" grpId="0"/>
      <p:bldP spid="45071" grpId="0"/>
      <p:bldP spid="45072" grpId="0"/>
      <p:bldP spid="4507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3" name="Group 8"/>
          <p:cNvGrpSpPr/>
          <p:nvPr/>
        </p:nvGrpSpPr>
        <p:grpSpPr>
          <a:xfrm>
            <a:off x="1545596" y="862598"/>
            <a:ext cx="1160860" cy="1112478"/>
            <a:chOff x="0" y="0"/>
            <a:chExt cx="1111" cy="1142"/>
          </a:xfrm>
        </p:grpSpPr>
        <p:pic>
          <p:nvPicPr>
            <p:cNvPr id="49154" name="Picture 9" descr="辣椒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9155" name="Rectangle 10"/>
            <p:cNvSpPr/>
            <p:nvPr/>
          </p:nvSpPr>
          <p:spPr>
            <a:xfrm>
              <a:off x="341" y="479"/>
              <a:ext cx="491" cy="66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defTabSz="685800"/>
              <a:r>
                <a:rPr lang="zh-CN" altLang="en-US" sz="3600" b="1" dirty="0">
                  <a:latin typeface="Arial" panose="020B0604020202020204" pitchFamily="34" charset="0"/>
                  <a:ea typeface="楷体" panose="02010609060101010101" pitchFamily="49" charset="-122"/>
                </a:rPr>
                <a:t>来</a:t>
              </a:r>
              <a:endPara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96267" name="Group 11"/>
          <p:cNvGrpSpPr/>
          <p:nvPr/>
        </p:nvGrpSpPr>
        <p:grpSpPr>
          <a:xfrm>
            <a:off x="3059906" y="840581"/>
            <a:ext cx="1079897" cy="1134495"/>
            <a:chOff x="0" y="0"/>
            <a:chExt cx="1111" cy="1112"/>
          </a:xfrm>
        </p:grpSpPr>
        <p:pic>
          <p:nvPicPr>
            <p:cNvPr id="49157" name="Picture 12" descr="辣椒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9158" name="Rectangle 13"/>
            <p:cNvSpPr/>
            <p:nvPr/>
          </p:nvSpPr>
          <p:spPr>
            <a:xfrm>
              <a:off x="341" y="478"/>
              <a:ext cx="667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defTabSz="685800"/>
              <a:r>
                <a:rPr lang="zh-CN" altLang="en-US" sz="3600" b="1" dirty="0">
                  <a:latin typeface="Century Gothic" panose="020B0502020202020204"/>
                  <a:ea typeface="楷体" panose="02010609060101010101" pitchFamily="49" charset="-122"/>
                </a:rPr>
                <a:t>去</a:t>
              </a:r>
              <a:endParaRPr lang="zh-CN" altLang="en-US" sz="3600" b="1" dirty="0">
                <a:latin typeface="Century Gothic" panose="020B0502020202020204"/>
                <a:ea typeface="楷体" panose="02010609060101010101" pitchFamily="49" charset="-122"/>
              </a:endParaRPr>
            </a:p>
          </p:txBody>
        </p:sp>
      </p:grpSp>
      <p:grpSp>
        <p:nvGrpSpPr>
          <p:cNvPr id="49159" name="Group 14"/>
          <p:cNvGrpSpPr/>
          <p:nvPr/>
        </p:nvGrpSpPr>
        <p:grpSpPr>
          <a:xfrm>
            <a:off x="4498528" y="851224"/>
            <a:ext cx="1079897" cy="1123852"/>
            <a:chOff x="0" y="0"/>
            <a:chExt cx="1111" cy="1124"/>
          </a:xfrm>
        </p:grpSpPr>
        <p:pic>
          <p:nvPicPr>
            <p:cNvPr id="49160" name="Picture 15" descr="辣椒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9161" name="Rectangle 16"/>
            <p:cNvSpPr/>
            <p:nvPr/>
          </p:nvSpPr>
          <p:spPr>
            <a:xfrm>
              <a:off x="341" y="478"/>
              <a:ext cx="667" cy="6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defTabSz="685800"/>
              <a:r>
                <a:rPr lang="zh-CN" altLang="en-US" sz="3600" b="1" dirty="0">
                  <a:latin typeface="Century Gothic" panose="020B0502020202020204"/>
                  <a:ea typeface="楷体" panose="02010609060101010101" pitchFamily="49" charset="-122"/>
                </a:rPr>
                <a:t>大</a:t>
              </a:r>
              <a:endParaRPr lang="zh-CN" altLang="en-US" sz="3600" b="1" dirty="0">
                <a:latin typeface="Century Gothic" panose="020B0502020202020204"/>
                <a:ea typeface="楷体" panose="02010609060101010101" pitchFamily="49" charset="-122"/>
              </a:endParaRPr>
            </a:p>
          </p:txBody>
        </p:sp>
      </p:grpSp>
      <p:grpSp>
        <p:nvGrpSpPr>
          <p:cNvPr id="49162" name="Group 17"/>
          <p:cNvGrpSpPr/>
          <p:nvPr/>
        </p:nvGrpSpPr>
        <p:grpSpPr>
          <a:xfrm>
            <a:off x="1545596" y="1832784"/>
            <a:ext cx="1120378" cy="1101051"/>
            <a:chOff x="0" y="0"/>
            <a:chExt cx="1111" cy="1157"/>
          </a:xfrm>
        </p:grpSpPr>
        <p:pic>
          <p:nvPicPr>
            <p:cNvPr id="49163" name="Picture 18" descr="辣椒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9164" name="Rectangle 19"/>
            <p:cNvSpPr/>
            <p:nvPr/>
          </p:nvSpPr>
          <p:spPr>
            <a:xfrm>
              <a:off x="341" y="478"/>
              <a:ext cx="491" cy="67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defTabSz="685800"/>
              <a:r>
                <a:rPr lang="zh-CN" altLang="en-US" sz="3600" b="1" dirty="0">
                  <a:latin typeface="Century Gothic" panose="020B0502020202020204"/>
                  <a:ea typeface="楷体" panose="02010609060101010101" pitchFamily="49" charset="-122"/>
                </a:rPr>
                <a:t>小</a:t>
              </a:r>
              <a:endParaRPr lang="zh-CN" altLang="en-US" sz="3600" b="1" dirty="0">
                <a:latin typeface="Century Gothic" panose="020B0502020202020204"/>
                <a:ea typeface="楷体" panose="02010609060101010101" pitchFamily="49" charset="-122"/>
              </a:endParaRPr>
            </a:p>
          </p:txBody>
        </p:sp>
      </p:grpSp>
      <p:grpSp>
        <p:nvGrpSpPr>
          <p:cNvPr id="49165" name="Group 20"/>
          <p:cNvGrpSpPr/>
          <p:nvPr/>
        </p:nvGrpSpPr>
        <p:grpSpPr>
          <a:xfrm>
            <a:off x="1545596" y="2838450"/>
            <a:ext cx="1160859" cy="1080709"/>
            <a:chOff x="0" y="0"/>
            <a:chExt cx="1111" cy="1185"/>
          </a:xfrm>
        </p:grpSpPr>
        <p:pic>
          <p:nvPicPr>
            <p:cNvPr id="49166" name="Picture 21" descr="辣椒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9167" name="Rectangle 22"/>
            <p:cNvSpPr/>
            <p:nvPr/>
          </p:nvSpPr>
          <p:spPr>
            <a:xfrm>
              <a:off x="341" y="476"/>
              <a:ext cx="620" cy="7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defTabSz="685800"/>
              <a:r>
                <a:rPr lang="zh-CN" altLang="en-US" sz="3600" b="1" dirty="0">
                  <a:latin typeface="Century Gothic" panose="020B0502020202020204"/>
                  <a:ea typeface="楷体" panose="02010609060101010101" pitchFamily="49" charset="-122"/>
                </a:rPr>
                <a:t>老</a:t>
              </a:r>
              <a:endParaRPr lang="zh-CN" altLang="en-US" sz="3600" b="1" dirty="0">
                <a:latin typeface="Century Gothic" panose="020B0502020202020204"/>
                <a:ea typeface="楷体" panose="02010609060101010101" pitchFamily="49" charset="-122"/>
              </a:endParaRPr>
            </a:p>
          </p:txBody>
        </p:sp>
      </p:grpSp>
      <p:grpSp>
        <p:nvGrpSpPr>
          <p:cNvPr id="49168" name="Group 23"/>
          <p:cNvGrpSpPr/>
          <p:nvPr/>
        </p:nvGrpSpPr>
        <p:grpSpPr>
          <a:xfrm>
            <a:off x="4498528" y="1833697"/>
            <a:ext cx="1079897" cy="1100138"/>
            <a:chOff x="0" y="0"/>
            <a:chExt cx="1111" cy="1111"/>
          </a:xfrm>
        </p:grpSpPr>
        <p:pic>
          <p:nvPicPr>
            <p:cNvPr id="49169" name="Picture 24" descr="辣椒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9170" name="Rectangle 25"/>
            <p:cNvSpPr/>
            <p:nvPr/>
          </p:nvSpPr>
          <p:spPr>
            <a:xfrm>
              <a:off x="341" y="267"/>
              <a:ext cx="497" cy="65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defTabSz="685800"/>
              <a:r>
                <a:rPr lang="zh-CN" altLang="en-US" sz="3600" b="1" dirty="0">
                  <a:latin typeface="黑体" panose="02010609060101010101" pitchFamily="49" charset="-122"/>
                  <a:ea typeface="楷体" panose="02010609060101010101" pitchFamily="49" charset="-122"/>
                </a:rPr>
                <a:t>水</a:t>
              </a:r>
              <a:endParaRPr lang="zh-CN" altLang="en-US" sz="3600" b="1" dirty="0">
                <a:latin typeface="黑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9171" name="Group 26"/>
          <p:cNvGrpSpPr/>
          <p:nvPr/>
        </p:nvGrpSpPr>
        <p:grpSpPr>
          <a:xfrm>
            <a:off x="4498528" y="2788955"/>
            <a:ext cx="1079897" cy="1130204"/>
            <a:chOff x="0" y="0"/>
            <a:chExt cx="1111" cy="1116"/>
          </a:xfrm>
        </p:grpSpPr>
        <p:pic>
          <p:nvPicPr>
            <p:cNvPr id="49172" name="Picture 27" descr="辣椒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9173" name="Rectangle 28"/>
            <p:cNvSpPr/>
            <p:nvPr/>
          </p:nvSpPr>
          <p:spPr>
            <a:xfrm>
              <a:off x="341" y="478"/>
              <a:ext cx="667" cy="6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defTabSz="685800"/>
              <a:r>
                <a:rPr lang="zh-CN" altLang="en-US" sz="3600" b="1" dirty="0">
                  <a:latin typeface="Century Gothic" panose="020B0502020202020204"/>
                  <a:ea typeface="楷体" panose="02010609060101010101" pitchFamily="49" charset="-122"/>
                </a:rPr>
                <a:t>早</a:t>
              </a:r>
              <a:endParaRPr lang="zh-CN" altLang="en-US" sz="3600" b="1" dirty="0">
                <a:latin typeface="Century Gothic" panose="020B0502020202020204"/>
                <a:ea typeface="楷体" panose="02010609060101010101" pitchFamily="49" charset="-122"/>
              </a:endParaRPr>
            </a:p>
          </p:txBody>
        </p:sp>
      </p:grpSp>
      <p:grpSp>
        <p:nvGrpSpPr>
          <p:cNvPr id="96285" name="Group 29"/>
          <p:cNvGrpSpPr/>
          <p:nvPr/>
        </p:nvGrpSpPr>
        <p:grpSpPr>
          <a:xfrm>
            <a:off x="5947184" y="899231"/>
            <a:ext cx="1079897" cy="1075845"/>
            <a:chOff x="0" y="0"/>
            <a:chExt cx="1111" cy="1146"/>
          </a:xfrm>
        </p:grpSpPr>
        <p:pic>
          <p:nvPicPr>
            <p:cNvPr id="49175" name="Picture 30" descr="辣椒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9176" name="Rectangle 31"/>
            <p:cNvSpPr/>
            <p:nvPr/>
          </p:nvSpPr>
          <p:spPr>
            <a:xfrm>
              <a:off x="341" y="458"/>
              <a:ext cx="409" cy="6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defTabSz="685800"/>
              <a:r>
                <a:rPr lang="zh-CN" altLang="en-US" sz="3600" b="1" dirty="0">
                  <a:latin typeface="黑体" panose="02010609060101010101" pitchFamily="49" charset="-122"/>
                  <a:ea typeface="楷体" panose="02010609060101010101" pitchFamily="49" charset="-122"/>
                </a:rPr>
                <a:t>小</a:t>
              </a:r>
              <a:endParaRPr lang="zh-CN" altLang="en-US" sz="3600" b="1" dirty="0">
                <a:latin typeface="黑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6288" name="Group 32"/>
          <p:cNvGrpSpPr/>
          <p:nvPr/>
        </p:nvGrpSpPr>
        <p:grpSpPr>
          <a:xfrm>
            <a:off x="3059906" y="1850231"/>
            <a:ext cx="1079897" cy="1083604"/>
            <a:chOff x="0" y="0"/>
            <a:chExt cx="1111" cy="1184"/>
          </a:xfrm>
        </p:grpSpPr>
        <p:pic>
          <p:nvPicPr>
            <p:cNvPr id="49178" name="Picture 33" descr="辣椒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9179" name="Rectangle 34"/>
            <p:cNvSpPr/>
            <p:nvPr/>
          </p:nvSpPr>
          <p:spPr>
            <a:xfrm>
              <a:off x="341" y="478"/>
              <a:ext cx="667" cy="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defTabSz="685800"/>
              <a:r>
                <a:rPr lang="zh-CN" altLang="en-US" sz="3600" b="1" dirty="0">
                  <a:latin typeface="Century Gothic" panose="020B0502020202020204"/>
                  <a:ea typeface="楷体" panose="02010609060101010101" pitchFamily="49" charset="-122"/>
                </a:rPr>
                <a:t>鸟</a:t>
              </a:r>
              <a:endParaRPr lang="zh-CN" altLang="en-US" sz="3600" b="1" dirty="0">
                <a:latin typeface="Century Gothic" panose="020B0502020202020204"/>
                <a:ea typeface="楷体" panose="02010609060101010101" pitchFamily="49" charset="-122"/>
              </a:endParaRPr>
            </a:p>
          </p:txBody>
        </p:sp>
      </p:grpSp>
      <p:grpSp>
        <p:nvGrpSpPr>
          <p:cNvPr id="96291" name="Group 35"/>
          <p:cNvGrpSpPr/>
          <p:nvPr/>
        </p:nvGrpSpPr>
        <p:grpSpPr>
          <a:xfrm>
            <a:off x="5947184" y="1837988"/>
            <a:ext cx="1079897" cy="1095847"/>
            <a:chOff x="0" y="0"/>
            <a:chExt cx="1111" cy="1162"/>
          </a:xfrm>
        </p:grpSpPr>
        <p:pic>
          <p:nvPicPr>
            <p:cNvPr id="49181" name="Picture 36" descr="辣椒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9182" name="Rectangle 37"/>
            <p:cNvSpPr/>
            <p:nvPr/>
          </p:nvSpPr>
          <p:spPr>
            <a:xfrm>
              <a:off x="341" y="477"/>
              <a:ext cx="667" cy="6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defTabSz="685800"/>
              <a:r>
                <a:rPr lang="zh-CN" altLang="en-US" sz="3600" b="1" dirty="0">
                  <a:latin typeface="Century Gothic" panose="020B0502020202020204"/>
                  <a:ea typeface="楷体" panose="02010609060101010101" pitchFamily="49" charset="-122"/>
                </a:rPr>
                <a:t>果</a:t>
              </a:r>
              <a:endParaRPr lang="zh-CN" altLang="en-US" sz="3600" b="1" dirty="0">
                <a:latin typeface="Century Gothic" panose="020B0502020202020204"/>
                <a:ea typeface="楷体" panose="02010609060101010101" pitchFamily="49" charset="-122"/>
              </a:endParaRPr>
            </a:p>
          </p:txBody>
        </p:sp>
      </p:grpSp>
      <p:grpSp>
        <p:nvGrpSpPr>
          <p:cNvPr id="96294" name="Group 38"/>
          <p:cNvGrpSpPr/>
          <p:nvPr/>
        </p:nvGrpSpPr>
        <p:grpSpPr>
          <a:xfrm>
            <a:off x="3059906" y="2816417"/>
            <a:ext cx="1079897" cy="1102742"/>
            <a:chOff x="0" y="0"/>
            <a:chExt cx="1111" cy="1151"/>
          </a:xfrm>
        </p:grpSpPr>
        <p:pic>
          <p:nvPicPr>
            <p:cNvPr id="49184" name="Picture 39" descr="辣椒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9185" name="Rectangle 40"/>
            <p:cNvSpPr/>
            <p:nvPr/>
          </p:nvSpPr>
          <p:spPr>
            <a:xfrm>
              <a:off x="341" y="476"/>
              <a:ext cx="465" cy="6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defTabSz="685800"/>
              <a:r>
                <a:rPr lang="zh-CN" altLang="en-US" sz="3600" b="1" dirty="0">
                  <a:latin typeface="Century Gothic" panose="020B0502020202020204"/>
                  <a:ea typeface="楷体" panose="02010609060101010101" pitchFamily="49" charset="-122"/>
                </a:rPr>
                <a:t>牛</a:t>
              </a:r>
              <a:endParaRPr lang="zh-CN" altLang="en-US" sz="3600" b="1" dirty="0">
                <a:latin typeface="Century Gothic" panose="020B0502020202020204"/>
                <a:ea typeface="楷体" panose="02010609060101010101" pitchFamily="49" charset="-122"/>
              </a:endParaRPr>
            </a:p>
          </p:txBody>
        </p:sp>
      </p:grpSp>
      <p:grpSp>
        <p:nvGrpSpPr>
          <p:cNvPr id="96297" name="Group 41"/>
          <p:cNvGrpSpPr/>
          <p:nvPr/>
        </p:nvGrpSpPr>
        <p:grpSpPr>
          <a:xfrm>
            <a:off x="5947184" y="2788954"/>
            <a:ext cx="1079897" cy="1130205"/>
            <a:chOff x="0" y="0"/>
            <a:chExt cx="1111" cy="1116"/>
          </a:xfrm>
        </p:grpSpPr>
        <p:pic>
          <p:nvPicPr>
            <p:cNvPr id="49187" name="Picture 42" descr="辣椒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9188" name="Rectangle 43"/>
            <p:cNvSpPr/>
            <p:nvPr/>
          </p:nvSpPr>
          <p:spPr>
            <a:xfrm>
              <a:off x="341" y="478"/>
              <a:ext cx="667" cy="6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defTabSz="685800"/>
              <a:r>
                <a:rPr lang="zh-CN" altLang="en-US" sz="3600" b="1" dirty="0">
                  <a:latin typeface="Century Gothic" panose="020B0502020202020204"/>
                  <a:ea typeface="楷体" panose="02010609060101010101" pitchFamily="49" charset="-122"/>
                </a:rPr>
                <a:t>上</a:t>
              </a:r>
              <a:endParaRPr lang="zh-CN" altLang="en-US" sz="3600" b="1" dirty="0">
                <a:latin typeface="Century Gothic" panose="020B0502020202020204"/>
                <a:ea typeface="楷体" panose="02010609060101010101" pitchFamily="49" charset="-122"/>
              </a:endParaRPr>
            </a:p>
          </p:txBody>
        </p:sp>
      </p:grpSp>
      <p:grpSp>
        <p:nvGrpSpPr>
          <p:cNvPr id="49189" name="Group 44"/>
          <p:cNvGrpSpPr/>
          <p:nvPr/>
        </p:nvGrpSpPr>
        <p:grpSpPr>
          <a:xfrm>
            <a:off x="1545596" y="3953996"/>
            <a:ext cx="1079897" cy="1043540"/>
            <a:chOff x="0" y="0"/>
            <a:chExt cx="1111" cy="1250"/>
          </a:xfrm>
        </p:grpSpPr>
        <p:pic>
          <p:nvPicPr>
            <p:cNvPr id="49190" name="Picture 45" descr="辣椒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9191" name="Rectangle 46"/>
            <p:cNvSpPr/>
            <p:nvPr/>
          </p:nvSpPr>
          <p:spPr>
            <a:xfrm>
              <a:off x="341" y="476"/>
              <a:ext cx="289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defTabSz="685800"/>
              <a:r>
                <a:rPr lang="zh-CN" altLang="en-US" sz="3600" b="1" dirty="0">
                  <a:latin typeface="Century Gothic" panose="020B0502020202020204"/>
                  <a:ea typeface="楷体" panose="02010609060101010101" pitchFamily="49" charset="-122"/>
                </a:rPr>
                <a:t>书</a:t>
              </a:r>
              <a:endParaRPr lang="zh-CN" altLang="en-US" sz="3600" b="1" dirty="0">
                <a:latin typeface="Century Gothic" panose="020B0502020202020204"/>
                <a:ea typeface="楷体" panose="02010609060101010101" pitchFamily="49" charset="-122"/>
              </a:endParaRPr>
            </a:p>
          </p:txBody>
        </p:sp>
      </p:grpSp>
      <p:grpSp>
        <p:nvGrpSpPr>
          <p:cNvPr id="49192" name="Group 47"/>
          <p:cNvGrpSpPr/>
          <p:nvPr/>
        </p:nvGrpSpPr>
        <p:grpSpPr>
          <a:xfrm>
            <a:off x="4498528" y="3867150"/>
            <a:ext cx="1079897" cy="1130386"/>
            <a:chOff x="0" y="0"/>
            <a:chExt cx="1111" cy="1115"/>
          </a:xfrm>
        </p:grpSpPr>
        <p:pic>
          <p:nvPicPr>
            <p:cNvPr id="49193" name="Picture 48" descr="辣椒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9194" name="Rectangle 49"/>
            <p:cNvSpPr/>
            <p:nvPr/>
          </p:nvSpPr>
          <p:spPr>
            <a:xfrm>
              <a:off x="341" y="477"/>
              <a:ext cx="667" cy="6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defTabSz="685800"/>
              <a:r>
                <a:rPr lang="zh-CN" altLang="en-US" sz="3600" b="1" dirty="0">
                  <a:latin typeface="Century Gothic" panose="020B0502020202020204"/>
                  <a:ea typeface="楷体" panose="02010609060101010101" pitchFamily="49" charset="-122"/>
                </a:rPr>
                <a:t>立</a:t>
              </a:r>
              <a:endParaRPr lang="zh-CN" altLang="en-US" sz="3600" b="1" dirty="0">
                <a:latin typeface="Century Gothic" panose="020B0502020202020204"/>
                <a:ea typeface="楷体" panose="02010609060101010101" pitchFamily="49" charset="-122"/>
              </a:endParaRPr>
            </a:p>
          </p:txBody>
        </p:sp>
      </p:grpSp>
      <p:grpSp>
        <p:nvGrpSpPr>
          <p:cNvPr id="96306" name="Group 50"/>
          <p:cNvGrpSpPr/>
          <p:nvPr/>
        </p:nvGrpSpPr>
        <p:grpSpPr>
          <a:xfrm>
            <a:off x="3059906" y="3917028"/>
            <a:ext cx="1079897" cy="1080508"/>
            <a:chOff x="0" y="0"/>
            <a:chExt cx="1111" cy="1182"/>
          </a:xfrm>
        </p:grpSpPr>
        <p:pic>
          <p:nvPicPr>
            <p:cNvPr id="49196" name="Picture 51" descr="辣椒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9197" name="Rectangle 52"/>
            <p:cNvSpPr/>
            <p:nvPr/>
          </p:nvSpPr>
          <p:spPr>
            <a:xfrm>
              <a:off x="341" y="475"/>
              <a:ext cx="436" cy="70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defTabSz="685800"/>
              <a:r>
                <a:rPr lang="zh-CN" altLang="en-US" sz="3600" b="1" dirty="0">
                  <a:latin typeface="Century Gothic" panose="020B0502020202020204"/>
                  <a:ea typeface="楷体" panose="02010609060101010101" pitchFamily="49" charset="-122"/>
                </a:rPr>
                <a:t>本</a:t>
              </a:r>
              <a:endParaRPr lang="zh-CN" altLang="en-US" sz="3600" b="1" dirty="0">
                <a:latin typeface="Century Gothic" panose="020B0502020202020204"/>
                <a:ea typeface="楷体" panose="02010609060101010101" pitchFamily="49" charset="-122"/>
              </a:endParaRPr>
            </a:p>
          </p:txBody>
        </p:sp>
      </p:grpSp>
      <p:grpSp>
        <p:nvGrpSpPr>
          <p:cNvPr id="96309" name="Group 53"/>
          <p:cNvGrpSpPr/>
          <p:nvPr/>
        </p:nvGrpSpPr>
        <p:grpSpPr>
          <a:xfrm>
            <a:off x="5947184" y="3867150"/>
            <a:ext cx="1079897" cy="1130386"/>
            <a:chOff x="0" y="0"/>
            <a:chExt cx="1111" cy="1115"/>
          </a:xfrm>
        </p:grpSpPr>
        <p:pic>
          <p:nvPicPr>
            <p:cNvPr id="49199" name="Picture 54" descr="辣椒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9200" name="Rectangle 55"/>
            <p:cNvSpPr/>
            <p:nvPr/>
          </p:nvSpPr>
          <p:spPr>
            <a:xfrm>
              <a:off x="341" y="477"/>
              <a:ext cx="667" cy="6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defTabSz="685800"/>
              <a:r>
                <a:rPr lang="zh-CN" altLang="en-US" sz="3600" b="1" dirty="0">
                  <a:latin typeface="Century Gothic" panose="020B0502020202020204"/>
                  <a:ea typeface="楷体" panose="02010609060101010101" pitchFamily="49" charset="-122"/>
                </a:rPr>
                <a:t>正</a:t>
              </a:r>
              <a:endParaRPr lang="zh-CN" altLang="en-US" sz="3600" b="1" dirty="0">
                <a:latin typeface="Century Gothic" panose="020B0502020202020204"/>
                <a:ea typeface="楷体" panose="02010609060101010101" pitchFamily="49" charset="-122"/>
              </a:endParaRPr>
            </a:p>
          </p:txBody>
        </p:sp>
      </p:grpSp>
      <p:sp>
        <p:nvSpPr>
          <p:cNvPr id="27" name="对角圆角矩形 26"/>
          <p:cNvSpPr/>
          <p:nvPr/>
        </p:nvSpPr>
        <p:spPr>
          <a:xfrm>
            <a:off x="398996" y="196115"/>
            <a:ext cx="4527903" cy="432197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六、碰一碰</a:t>
            </a:r>
            <a:r>
              <a:rPr lang="zh-CN" altLang="en-US" sz="3600" b="1" noProof="1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6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读一读。</a:t>
            </a:r>
            <a:endParaRPr lang="zh-CN" altLang="en-US" sz="3600" b="1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7.40741E-7 L -0.08663 0.000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62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11111E-6 L -0.07865 0.0030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62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7037E-7 L -0.07865 0.0060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62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59259E-6 L -0.08663 0.0025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6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22222E-6 L -0.07865 0.0039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62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81481E-6 L -0.08646 0.003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6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22222E-6 L -0.07865 0.0039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963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22222E-6 L -0.07865 0.00394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963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7625" y="1210478"/>
            <a:ext cx="9512752" cy="2973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村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河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听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英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海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草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芽  嘴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林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江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叹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松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木字旁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三点水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草字头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口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字旁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4253" y="439420"/>
            <a:ext cx="5678805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z="3600" dirty="0" smtClean="0"/>
              <a:t>七、</a:t>
            </a:r>
            <a:r>
              <a:rPr lang="zh-CN" altLang="en-US" sz="3600" dirty="0"/>
              <a:t>给汉字宝宝找到</a:t>
            </a:r>
            <a:r>
              <a:rPr lang="zh-CN" altLang="en-US" sz="3600" dirty="0" smtClean="0"/>
              <a:t>家。</a:t>
            </a:r>
            <a:endParaRPr lang="zh-CN" altLang="en-US" sz="3600" dirty="0"/>
          </a:p>
        </p:txBody>
      </p:sp>
      <p:sp>
        <p:nvSpPr>
          <p:cNvPr id="4" name="文本框 3"/>
          <p:cNvSpPr txBox="1"/>
          <p:nvPr/>
        </p:nvSpPr>
        <p:spPr>
          <a:xfrm>
            <a:off x="1833296" y="2628132"/>
            <a:ext cx="27400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村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林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 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20930" y="3322773"/>
            <a:ext cx="24822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听 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嘴 叹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19276" y="3395885"/>
            <a:ext cx="36358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英  草  芽 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20930" y="2591888"/>
            <a:ext cx="24822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河 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 江 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Box 1"/>
          <p:cNvSpPr txBox="1"/>
          <p:nvPr/>
        </p:nvSpPr>
        <p:spPr>
          <a:xfrm>
            <a:off x="1044179" y="1275160"/>
            <a:ext cx="7055644" cy="269496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掌握了这一单元的生字后，我们再一起看一看本单元有哪些需要掌握的词语吧！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0932" y="1384191"/>
            <a:ext cx="2964273" cy="646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zh-CN" altLang="en-US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表示文具的词</a:t>
            </a:r>
            <a:endParaRPr lang="zh-CN" altLang="en-US" sz="3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54288"/>
          <p:cNvSpPr txBox="1"/>
          <p:nvPr/>
        </p:nvSpPr>
        <p:spPr>
          <a:xfrm>
            <a:off x="4030727" y="1330202"/>
            <a:ext cx="4960620" cy="117602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尺子 作业本 转笔刀 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橡皮 笔袋 铅笔 小书包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69379" y="3124475"/>
            <a:ext cx="3396615" cy="6451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latin typeface="仿宋" panose="02010609060101010101" pitchFamily="49" charset="-122"/>
                <a:ea typeface="仿宋" panose="02010609060101010101" pitchFamily="49" charset="-122"/>
              </a:rPr>
              <a:t>本单元的会意字</a:t>
            </a:r>
            <a:endParaRPr lang="zh-CN" altLang="en-US" sz="3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6" name="文本框 54288"/>
          <p:cNvSpPr txBox="1"/>
          <p:nvPr/>
        </p:nvSpPr>
        <p:spPr>
          <a:xfrm>
            <a:off x="4031141" y="2919660"/>
            <a:ext cx="4733925" cy="117602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明 男 尖 尘 看 休 从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众 林 森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3"/>
          <p:cNvGrpSpPr/>
          <p:nvPr/>
        </p:nvGrpSpPr>
        <p:grpSpPr>
          <a:xfrm>
            <a:off x="-70527" y="500023"/>
            <a:ext cx="1884998" cy="399636"/>
            <a:chOff x="458" y="988"/>
            <a:chExt cx="4134" cy="95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流程图: 延期 11"/>
            <p:cNvSpPr/>
            <p:nvPr/>
          </p:nvSpPr>
          <p:spPr>
            <a:xfrm>
              <a:off x="623" y="988"/>
              <a:ext cx="3969" cy="908"/>
            </a:xfrm>
            <a:prstGeom prst="flowChartDelay">
              <a:avLst/>
            </a:prstGeom>
            <a:solidFill>
              <a:srgbClr val="FFC000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3" name="文本框 14">
              <a:hlinkClick r:id="rId1" action="ppaction://hlinkfile"/>
            </p:cNvPr>
            <p:cNvSpPr txBox="1"/>
            <p:nvPr/>
          </p:nvSpPr>
          <p:spPr>
            <a:xfrm>
              <a:off x="458" y="1005"/>
              <a:ext cx="3688" cy="93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 fontAlgn="auto"/>
              <a:r>
                <a:rPr lang="zh-CN" altLang="en-US" sz="21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词语积累</a:t>
              </a:r>
              <a:endParaRPr lang="en-US" altLang="zh-CN" sz="2100" b="1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2" grpId="0"/>
      <p:bldP spid="35" grpId="0" bldLvl="0" animBg="1"/>
      <p:bldP spid="3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1140" y="722262"/>
            <a:ext cx="3396615" cy="6451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zh-CN" altLang="en-US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有关升国旗的词</a:t>
            </a:r>
            <a:endParaRPr lang="zh-CN" altLang="en-US" sz="3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54288"/>
          <p:cNvSpPr txBox="1"/>
          <p:nvPr/>
        </p:nvSpPr>
        <p:spPr>
          <a:xfrm>
            <a:off x="4133842" y="721811"/>
            <a:ext cx="4732020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徐徐升起  立正  经历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532281" y="3656275"/>
            <a:ext cx="1101090" cy="6451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zh-CN" altLang="en-US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量词</a:t>
            </a:r>
            <a:endParaRPr lang="zh-CN" altLang="en-US" sz="3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00927" y="2249738"/>
            <a:ext cx="2964274" cy="646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zh-CN" altLang="en-US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表示动作的词</a:t>
            </a:r>
            <a:endParaRPr lang="zh-CN" altLang="en-US" sz="3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9" name="文本框 54288"/>
          <p:cNvSpPr txBox="1"/>
          <p:nvPr/>
        </p:nvSpPr>
        <p:spPr>
          <a:xfrm>
            <a:off x="4289964" y="2373549"/>
            <a:ext cx="2205990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看 听  望    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54288"/>
          <p:cNvSpPr txBox="1"/>
          <p:nvPr/>
        </p:nvSpPr>
        <p:spPr>
          <a:xfrm>
            <a:off x="3953766" y="3656429"/>
            <a:ext cx="4276725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头  只  个  群  颗      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5" grpId="0" bldLvl="0" animBg="1"/>
      <p:bldP spid="38" grpId="0" bldLvl="0" animBg="1"/>
      <p:bldP spid="39" grpId="0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67435" y="1432560"/>
            <a:ext cx="624649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这张纸的</a:t>
            </a:r>
            <a:r>
              <a:rPr lang="zh-CN" altLang="en-US" sz="3200" dirty="0">
                <a:solidFill>
                  <a:srgbClr val="FF0000"/>
                </a:solidFill>
              </a:rPr>
              <a:t>正</a:t>
            </a:r>
            <a:r>
              <a:rPr lang="zh-CN" altLang="en-US" sz="3200" dirty="0"/>
              <a:t>反面都很光洁。</a:t>
            </a:r>
            <a:r>
              <a:rPr lang="en-US" altLang="zh-CN" sz="3200" dirty="0"/>
              <a:t>(     )</a:t>
            </a:r>
            <a:endParaRPr lang="zh-CN" altLang="en-US" sz="3200" dirty="0"/>
          </a:p>
          <a:p>
            <a:r>
              <a:rPr lang="zh-CN" altLang="en-US" sz="3200" dirty="0"/>
              <a:t>他处理事情非常公</a:t>
            </a:r>
            <a:r>
              <a:rPr lang="zh-CN" altLang="en-US" sz="3200" dirty="0">
                <a:solidFill>
                  <a:srgbClr val="FF0000"/>
                </a:solidFill>
              </a:rPr>
              <a:t>正</a:t>
            </a:r>
            <a:r>
              <a:rPr lang="zh-CN" altLang="en-US" sz="3200" dirty="0"/>
              <a:t>。         </a:t>
            </a:r>
            <a:r>
              <a:rPr lang="en-US" altLang="zh-CN" sz="3200" dirty="0"/>
              <a:t>(     )</a:t>
            </a:r>
            <a:endParaRPr lang="zh-CN" altLang="en-US" sz="3200" dirty="0"/>
          </a:p>
          <a:p>
            <a:r>
              <a:rPr lang="zh-CN" altLang="en-US" sz="3200" dirty="0"/>
              <a:t>能说出这种做法的</a:t>
            </a:r>
            <a:r>
              <a:rPr lang="zh-CN" altLang="en-US" sz="3200" dirty="0">
                <a:solidFill>
                  <a:srgbClr val="FF0000"/>
                </a:solidFill>
              </a:rPr>
              <a:t>正</a:t>
            </a:r>
            <a:r>
              <a:rPr lang="zh-CN" altLang="en-US" sz="3200" dirty="0"/>
              <a:t>误吗？</a:t>
            </a:r>
            <a:r>
              <a:rPr lang="en-US" altLang="zh-CN" sz="3200" dirty="0"/>
              <a:t>(     )</a:t>
            </a:r>
            <a:endParaRPr lang="zh-CN" altLang="en-US" sz="3200" dirty="0"/>
          </a:p>
          <a:p>
            <a:r>
              <a:rPr lang="zh-CN" altLang="en-US" sz="3200" dirty="0"/>
              <a:t>现在</a:t>
            </a:r>
            <a:r>
              <a:rPr lang="zh-CN" altLang="en-US" sz="3200" dirty="0">
                <a:solidFill>
                  <a:srgbClr val="FF0000"/>
                </a:solidFill>
              </a:rPr>
              <a:t>正</a:t>
            </a:r>
            <a:r>
              <a:rPr lang="zh-CN" altLang="en-US" sz="3200" dirty="0"/>
              <a:t>好12点了。                  </a:t>
            </a:r>
            <a:r>
              <a:rPr lang="en-US" altLang="zh-CN" sz="3200" dirty="0"/>
              <a:t>(     )</a:t>
            </a:r>
            <a:endParaRPr lang="en-US" altLang="zh-CN" sz="3200" dirty="0"/>
          </a:p>
        </p:txBody>
      </p:sp>
      <p:sp>
        <p:nvSpPr>
          <p:cNvPr id="3" name="文本框 2"/>
          <p:cNvSpPr txBox="1"/>
          <p:nvPr/>
        </p:nvSpPr>
        <p:spPr>
          <a:xfrm>
            <a:off x="2104114" y="3552537"/>
            <a:ext cx="50913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正面跟反面相对。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正直。③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改正，纠正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错误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④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恰好。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3657" y="276226"/>
            <a:ext cx="8164284" cy="1033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mtClean="0"/>
              <a:t>    一</a:t>
            </a:r>
            <a:r>
              <a:rPr lang="zh-CN" altLang="en-US" dirty="0" smtClean="0"/>
              <a:t>、给</a:t>
            </a:r>
            <a:r>
              <a:rPr lang="zh-CN" altLang="en-US" dirty="0"/>
              <a:t>句子中</a:t>
            </a:r>
            <a:r>
              <a:rPr lang="en-US" altLang="zh-CN" dirty="0"/>
              <a:t>“</a:t>
            </a:r>
            <a:r>
              <a:rPr lang="zh-CN" altLang="en-US" dirty="0"/>
              <a:t>正</a:t>
            </a:r>
            <a:r>
              <a:rPr lang="en-US" altLang="zh-CN" dirty="0"/>
              <a:t>”</a:t>
            </a:r>
            <a:r>
              <a:rPr lang="zh-CN" altLang="en-US" dirty="0" smtClean="0"/>
              <a:t>字</a:t>
            </a:r>
            <a:r>
              <a:rPr lang="zh-CN" altLang="en-US" dirty="0"/>
              <a:t>选择</a:t>
            </a:r>
            <a:r>
              <a:rPr lang="zh-CN" altLang="en-US" dirty="0" smtClean="0"/>
              <a:t>意思</a:t>
            </a:r>
            <a:r>
              <a:rPr lang="zh-CN" altLang="en-US" dirty="0"/>
              <a:t>正确的序号填空。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6087379" y="1436004"/>
            <a:ext cx="67264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①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②</a:t>
            </a:r>
            <a:r>
              <a:rPr lang="zh-CN" altLang="en-US" sz="3200">
                <a:solidFill>
                  <a:srgbClr val="FF0000"/>
                </a:solidFill>
              </a:rPr>
              <a:t>③④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2656" t="35224" r="63301" b="49471"/>
          <a:stretch>
            <a:fillRect/>
          </a:stretch>
        </p:blipFill>
        <p:spPr>
          <a:xfrm>
            <a:off x="1489799" y="1241425"/>
            <a:ext cx="4805680" cy="172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8417" t="50006" r="66816" b="34446"/>
          <a:stretch>
            <a:fillRect/>
          </a:stretch>
        </p:blipFill>
        <p:spPr>
          <a:xfrm>
            <a:off x="1375592" y="2789102"/>
            <a:ext cx="5006975" cy="17488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54760" y="384810"/>
            <a:ext cx="4610100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z="3600" dirty="0"/>
              <a:t>二、比一比，再组词。</a:t>
            </a:r>
            <a:endParaRPr lang="zh-CN" altLang="en-US" sz="3600" dirty="0"/>
          </a:p>
        </p:txBody>
      </p:sp>
      <p:sp>
        <p:nvSpPr>
          <p:cNvPr id="5" name="文本框 4"/>
          <p:cNvSpPr txBox="1"/>
          <p:nvPr/>
        </p:nvSpPr>
        <p:spPr>
          <a:xfrm>
            <a:off x="2840082" y="1410788"/>
            <a:ext cx="1411605" cy="2932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dirty="0">
                <a:solidFill>
                  <a:srgbClr val="FF0000"/>
                </a:solidFill>
              </a:rPr>
              <a:t>小鸟</a:t>
            </a:r>
            <a:endParaRPr lang="zh-CN" altLang="en-US" sz="2400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endParaRPr lang="zh-CN" altLang="en-US" sz="2400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dirty="0">
                <a:solidFill>
                  <a:srgbClr val="FF0000"/>
                </a:solidFill>
              </a:rPr>
              <a:t>少年</a:t>
            </a:r>
            <a:endParaRPr lang="zh-CN" altLang="en-US" sz="2400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endParaRPr lang="zh-CN" altLang="en-US" sz="2400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dirty="0">
                <a:solidFill>
                  <a:srgbClr val="FF0000"/>
                </a:solidFill>
              </a:rPr>
              <a:t>马路</a:t>
            </a:r>
            <a:endParaRPr lang="zh-CN" altLang="en-US" sz="2400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endParaRPr lang="zh-CN" altLang="en-US" sz="2400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dirty="0">
                <a:solidFill>
                  <a:srgbClr val="FF0000"/>
                </a:solidFill>
              </a:rPr>
              <a:t>小鸟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38265" y="1410788"/>
            <a:ext cx="1411605" cy="2932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dirty="0">
                <a:solidFill>
                  <a:srgbClr val="FF0000"/>
                </a:solidFill>
              </a:rPr>
              <a:t>木船</a:t>
            </a:r>
            <a:endParaRPr lang="zh-CN" altLang="en-US" sz="2400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endParaRPr lang="zh-CN" altLang="en-US" sz="2400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dirty="0">
                <a:solidFill>
                  <a:srgbClr val="FF0000"/>
                </a:solidFill>
              </a:rPr>
              <a:t>书本</a:t>
            </a:r>
            <a:endParaRPr lang="zh-CN" altLang="en-US" sz="2400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endParaRPr lang="zh-CN" altLang="en-US" sz="2400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dirty="0">
                <a:solidFill>
                  <a:srgbClr val="FF0000"/>
                </a:solidFill>
              </a:rPr>
              <a:t>力气</a:t>
            </a:r>
            <a:endParaRPr lang="zh-CN" altLang="en-US" sz="2400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endParaRPr lang="zh-CN" altLang="en-US" sz="2400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dirty="0">
                <a:solidFill>
                  <a:srgbClr val="FF0000"/>
                </a:solidFill>
              </a:rPr>
              <a:t>小刀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Box 1"/>
          <p:cNvSpPr txBox="1"/>
          <p:nvPr/>
        </p:nvSpPr>
        <p:spPr>
          <a:xfrm>
            <a:off x="704850" y="889000"/>
            <a:ext cx="7489825" cy="36182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本单元的词语是不是很有特点呢？你都理解了吗？下面让我们来看看本单元课文中那朗朗上口的句子吧！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ext Box 11"/>
          <p:cNvSpPr txBox="1"/>
          <p:nvPr/>
        </p:nvSpPr>
        <p:spPr>
          <a:xfrm>
            <a:off x="861282" y="1208477"/>
            <a:ext cx="932069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 Box 11"/>
          <p:cNvSpPr txBox="1"/>
          <p:nvPr/>
        </p:nvSpPr>
        <p:spPr>
          <a:xfrm>
            <a:off x="2032857" y="1227527"/>
            <a:ext cx="932069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 Box 11"/>
          <p:cNvSpPr txBox="1"/>
          <p:nvPr/>
        </p:nvSpPr>
        <p:spPr>
          <a:xfrm>
            <a:off x="3112357" y="1227527"/>
            <a:ext cx="932069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 Box 11"/>
          <p:cNvSpPr txBox="1"/>
          <p:nvPr/>
        </p:nvSpPr>
        <p:spPr>
          <a:xfrm>
            <a:off x="5211032" y="1208477"/>
            <a:ext cx="932069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 Box 11"/>
          <p:cNvSpPr txBox="1"/>
          <p:nvPr/>
        </p:nvSpPr>
        <p:spPr>
          <a:xfrm>
            <a:off x="6302597" y="1218002"/>
            <a:ext cx="932069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猫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 Box 11"/>
          <p:cNvSpPr txBox="1"/>
          <p:nvPr/>
        </p:nvSpPr>
        <p:spPr>
          <a:xfrm>
            <a:off x="7356062" y="1227527"/>
            <a:ext cx="932069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 Box 11"/>
          <p:cNvSpPr txBox="1"/>
          <p:nvPr/>
        </p:nvSpPr>
        <p:spPr>
          <a:xfrm>
            <a:off x="864457" y="2534992"/>
            <a:ext cx="932069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鸭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 Box 11"/>
          <p:cNvSpPr txBox="1"/>
          <p:nvPr/>
        </p:nvSpPr>
        <p:spPr>
          <a:xfrm>
            <a:off x="1969357" y="2544517"/>
            <a:ext cx="932069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苹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 Box 11"/>
          <p:cNvSpPr txBox="1"/>
          <p:nvPr/>
        </p:nvSpPr>
        <p:spPr>
          <a:xfrm>
            <a:off x="3010122" y="2554042"/>
            <a:ext cx="932069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果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11"/>
          <p:cNvSpPr txBox="1"/>
          <p:nvPr/>
        </p:nvSpPr>
        <p:spPr>
          <a:xfrm>
            <a:off x="4175982" y="1227527"/>
            <a:ext cx="932069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3"/>
          <p:cNvGrpSpPr/>
          <p:nvPr/>
        </p:nvGrpSpPr>
        <p:grpSpPr>
          <a:xfrm>
            <a:off x="-42" y="162839"/>
            <a:ext cx="1884998" cy="399635"/>
            <a:chOff x="458" y="988"/>
            <a:chExt cx="4134" cy="95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流程图: 延期 14"/>
            <p:cNvSpPr/>
            <p:nvPr/>
          </p:nvSpPr>
          <p:spPr>
            <a:xfrm>
              <a:off x="623" y="988"/>
              <a:ext cx="3969" cy="908"/>
            </a:xfrm>
            <a:prstGeom prst="flowChartDelay">
              <a:avLst/>
            </a:prstGeom>
            <a:solidFill>
              <a:srgbClr val="FFC000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6" name="文本框 14">
              <a:hlinkClick r:id="rId1" action="ppaction://hlinkfile"/>
            </p:cNvPr>
            <p:cNvSpPr txBox="1"/>
            <p:nvPr/>
          </p:nvSpPr>
          <p:spPr>
            <a:xfrm>
              <a:off x="458" y="1005"/>
              <a:ext cx="3688" cy="93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 fontAlgn="auto"/>
              <a:r>
                <a:rPr lang="en-US" altLang="zh-CN" sz="21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会认的字</a:t>
              </a:r>
              <a:endParaRPr lang="en-US" altLang="zh-CN" sz="2100" b="1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2236" y1="92424" x2="42236" y2="92424"/>
                        <a14:foregroundMark x1="52174" y1="90152" x2="52174" y2="90152"/>
                        <a14:foregroundMark x1="60248" y1="90152" x2="60248" y2="90152"/>
                        <a14:foregroundMark x1="22981" y1="90152" x2="22981" y2="901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" y="3576320"/>
            <a:ext cx="1531620" cy="1255395"/>
          </a:xfrm>
          <a:prstGeom prst="rect">
            <a:avLst/>
          </a:prstGeom>
        </p:spPr>
      </p:pic>
      <p:graphicFrame>
        <p:nvGraphicFramePr>
          <p:cNvPr id="4" name="表格 3"/>
          <p:cNvGraphicFramePr/>
          <p:nvPr/>
        </p:nvGraphicFramePr>
        <p:xfrm>
          <a:off x="701749" y="751205"/>
          <a:ext cx="754610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8015"/>
                <a:gridCol w="1078015"/>
                <a:gridCol w="1078015"/>
                <a:gridCol w="1078015"/>
                <a:gridCol w="1078015"/>
                <a:gridCol w="1078015"/>
                <a:gridCol w="1078015"/>
              </a:tblGrid>
              <a:tr h="3632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  <a:sym typeface="+mn-ea"/>
                        </a:rPr>
                        <a:t>dūo</a:t>
                      </a:r>
                      <a:r>
                        <a:rPr lang="en-US" altLang="zh-CN" sz="2400" dirty="0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  <a:sym typeface="+mn-ea"/>
                        </a:rPr>
                        <a:t> 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  <a:sym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  <a:sym typeface="+mn-ea"/>
                        </a:rPr>
                        <a:t>shǎo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  <a:sym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huáng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niú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zhī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māo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biān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graphicFrame>
        <p:nvGraphicFramePr>
          <p:cNvPr id="2" name="表格 1"/>
          <p:cNvGraphicFramePr/>
          <p:nvPr/>
        </p:nvGraphicFramePr>
        <p:xfrm>
          <a:off x="845820" y="2087245"/>
          <a:ext cx="732980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7115"/>
                <a:gridCol w="1047115"/>
                <a:gridCol w="1047115"/>
                <a:gridCol w="1047115"/>
                <a:gridCol w="1047115"/>
                <a:gridCol w="1047115"/>
                <a:gridCol w="1047115"/>
              </a:tblGrid>
              <a:tr h="3632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  <a:sym typeface="+mn-ea"/>
                        </a:rPr>
                        <a:t>yā</a:t>
                      </a:r>
                      <a:r>
                        <a:rPr lang="en-US" altLang="zh-CN" sz="2400" dirty="0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  <a:sym typeface="+mn-ea"/>
                        </a:rPr>
                        <a:t> 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  <a:sym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  <a:sym typeface="+mn-ea"/>
                        </a:rPr>
                        <a:t>píng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  <a:sym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gǔo</a:t>
                      </a:r>
                      <a:r>
                        <a:rPr lang="en-US" altLang="zh-CN" sz="2400" dirty="0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 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xìng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táo</a:t>
                      </a:r>
                      <a:r>
                        <a:rPr lang="en-US" altLang="zh-CN" sz="2400" dirty="0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 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40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40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5" name="Text Box 11"/>
          <p:cNvSpPr txBox="1"/>
          <p:nvPr/>
        </p:nvSpPr>
        <p:spPr>
          <a:xfrm>
            <a:off x="4045172" y="2554042"/>
            <a:ext cx="932069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杏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11"/>
          <p:cNvSpPr txBox="1"/>
          <p:nvPr/>
        </p:nvSpPr>
        <p:spPr>
          <a:xfrm>
            <a:off x="5108162" y="2554042"/>
            <a:ext cx="932069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桃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4"/>
            </p:custDataLst>
          </p:nvPr>
        </p:nvGraphicFramePr>
        <p:xfrm>
          <a:off x="3112135" y="3612515"/>
          <a:ext cx="2528570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2155"/>
                <a:gridCol w="1796415"/>
              </a:tblGrid>
              <a:tr h="3048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zh-CN" dirty="0"/>
                        <a:t>字音</a:t>
                      </a:r>
                      <a:endParaRPr lang="zh-CN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汉字</a:t>
                      </a:r>
                      <a:endParaRPr lang="zh-CN" altLang="en-US"/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后鼻音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dirty="0"/>
                        <a:t>苹  杏</a:t>
                      </a:r>
                      <a:endParaRPr lang="zh-CN" altLang="en-US" dirty="0"/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平舌音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枣</a:t>
                      </a:r>
                      <a:endParaRPr lang="zh-CN" altLang="en-US"/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轻声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dirty="0"/>
                        <a:t>鸭</a:t>
                      </a:r>
                      <a:r>
                        <a:rPr lang="zh-CN" altLang="en-US" dirty="0">
                          <a:solidFill>
                            <a:srgbClr val="FF0000"/>
                          </a:solidFill>
                        </a:rPr>
                        <a:t>子</a:t>
                      </a:r>
                      <a:r>
                        <a:rPr lang="zh-CN" altLang="en-US" dirty="0"/>
                        <a:t>   杏</a:t>
                      </a:r>
                      <a:r>
                        <a:rPr lang="zh-CN" altLang="en-US" dirty="0">
                          <a:solidFill>
                            <a:srgbClr val="FF0000"/>
                          </a:solidFill>
                        </a:rPr>
                        <a:t>子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矩形 4"/>
          <p:cNvSpPr/>
          <p:nvPr/>
        </p:nvSpPr>
        <p:spPr>
          <a:xfrm>
            <a:off x="939951" y="3063259"/>
            <a:ext cx="4158854" cy="154559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一个大一个小一头黄牛一只猫。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7" name="文本框 36866"/>
          <p:cNvSpPr txBox="1"/>
          <p:nvPr/>
        </p:nvSpPr>
        <p:spPr>
          <a:xfrm>
            <a:off x="4682045" y="4036851"/>
            <a:ext cx="3399790" cy="5607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32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——《</a:t>
            </a:r>
            <a:r>
              <a:rPr lang="zh-CN" altLang="en-US" sz="32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大小多少</a:t>
            </a:r>
            <a:r>
              <a:rPr lang="en-US" altLang="zh-CN" sz="32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45860" y="989294"/>
            <a:ext cx="4158854" cy="228409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国歌声中，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徐徐升起。迎风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飘扬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多么美丽。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4287"/>
          <p:cNvSpPr txBox="1"/>
          <p:nvPr/>
        </p:nvSpPr>
        <p:spPr>
          <a:xfrm>
            <a:off x="5004714" y="1199613"/>
            <a:ext cx="3350895" cy="117602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68580" tIns="34290" rIns="68580" bIns="34290" anchor="t">
            <a:spAutoFit/>
          </a:bodyPr>
          <a:lstStyle/>
          <a:p>
            <a:pPr algn="l"/>
            <a:r>
              <a:rPr lang="zh-CN" altLang="en-US" sz="3600" b="1" dirty="0" smtClean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含有升旗动作的</a:t>
            </a:r>
            <a:endParaRPr lang="zh-CN" altLang="en-US" sz="3600" b="1" dirty="0" smtClean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/>
            <a:r>
              <a:rPr lang="zh-CN" altLang="en-US" sz="3600" b="1" dirty="0" smtClean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四字词语。</a:t>
            </a:r>
            <a:endParaRPr lang="zh-CN" altLang="en-US" sz="3600" b="1" dirty="0" smtClean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408410" y="1113175"/>
            <a:ext cx="487740" cy="54864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999831" y="1112905"/>
            <a:ext cx="487740" cy="54864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40083" y="1856882"/>
            <a:ext cx="487740" cy="54864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472780" y="1879499"/>
            <a:ext cx="487740" cy="54864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54287"/>
          <p:cNvSpPr txBox="1"/>
          <p:nvPr/>
        </p:nvSpPr>
        <p:spPr>
          <a:xfrm>
            <a:off x="5114480" y="3334814"/>
            <a:ext cx="2454839" cy="62324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含有反义词</a:t>
            </a:r>
            <a:endParaRPr lang="zh-CN" altLang="en-US" sz="3600" b="1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027846" y="3201544"/>
            <a:ext cx="487740" cy="54864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580218" y="3201551"/>
            <a:ext cx="487740" cy="54864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3"/>
          <p:cNvGrpSpPr/>
          <p:nvPr/>
        </p:nvGrpSpPr>
        <p:grpSpPr>
          <a:xfrm>
            <a:off x="-70527" y="500023"/>
            <a:ext cx="1884998" cy="399636"/>
            <a:chOff x="458" y="988"/>
            <a:chExt cx="4134" cy="95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3" name="流程图: 延期 22"/>
            <p:cNvSpPr/>
            <p:nvPr/>
          </p:nvSpPr>
          <p:spPr>
            <a:xfrm>
              <a:off x="623" y="988"/>
              <a:ext cx="3969" cy="908"/>
            </a:xfrm>
            <a:prstGeom prst="flowChartDelay">
              <a:avLst/>
            </a:prstGeom>
            <a:solidFill>
              <a:srgbClr val="FFC000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24" name="文本框 14">
              <a:hlinkClick r:id="rId1" action="ppaction://hlinkfile"/>
            </p:cNvPr>
            <p:cNvSpPr txBox="1"/>
            <p:nvPr/>
          </p:nvSpPr>
          <p:spPr>
            <a:xfrm>
              <a:off x="458" y="1005"/>
              <a:ext cx="3688" cy="93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 fontAlgn="auto"/>
              <a:r>
                <a:rPr lang="zh-CN" altLang="en-US" sz="21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句子</a:t>
              </a:r>
              <a:r>
                <a:rPr lang="zh-CN" altLang="en-US" sz="2100" b="1" noProof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积累</a:t>
              </a:r>
              <a:endParaRPr lang="en-US" altLang="zh-CN" sz="2100" b="1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784280" y="2428396"/>
            <a:ext cx="2991485" cy="5607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32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——《</a:t>
            </a:r>
            <a:r>
              <a:rPr lang="zh-CN" altLang="en-US" sz="32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升国旗</a:t>
            </a:r>
            <a:r>
              <a:rPr lang="en-US" altLang="zh-CN" sz="32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Rectangle 1"/>
          <p:cNvSpPr/>
          <p:nvPr/>
        </p:nvSpPr>
        <p:spPr>
          <a:xfrm>
            <a:off x="1852255" y="713456"/>
            <a:ext cx="2492185" cy="27254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一人不成众，独木不成林。众人一条心，黄土变成金。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6866"/>
          <p:cNvSpPr txBox="1"/>
          <p:nvPr/>
        </p:nvSpPr>
        <p:spPr>
          <a:xfrm>
            <a:off x="4682045" y="4036851"/>
            <a:ext cx="2991485" cy="5607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 algn="l"/>
            <a:r>
              <a:rPr lang="en-US" altLang="zh-CN" sz="32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——《</a:t>
            </a:r>
            <a:r>
              <a:rPr lang="zh-CN" altLang="en-US" sz="32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日</a:t>
            </a:r>
            <a:r>
              <a:rPr sz="32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月明</a:t>
            </a:r>
            <a:r>
              <a:rPr lang="en-US" altLang="zh-CN" sz="32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54287"/>
          <p:cNvSpPr txBox="1"/>
          <p:nvPr/>
        </p:nvSpPr>
        <p:spPr>
          <a:xfrm>
            <a:off x="1814331" y="3536714"/>
            <a:ext cx="3712210" cy="499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68580" tIns="34290" rIns="68580" bIns="34290" anchor="t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对偶工整的两句谚语。</a:t>
            </a:r>
            <a:endParaRPr lang="zh-CN" altLang="en-US" sz="2800" b="1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863152" y="850760"/>
            <a:ext cx="487740" cy="54864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350786" y="851073"/>
            <a:ext cx="487740" cy="54864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863152" y="2212200"/>
            <a:ext cx="487740" cy="54864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350786" y="2212513"/>
            <a:ext cx="487740" cy="54864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248722" y="1553705"/>
            <a:ext cx="487740" cy="54864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736356" y="1554018"/>
            <a:ext cx="487740" cy="54864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248722" y="2816085"/>
            <a:ext cx="487740" cy="54864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736356" y="2816398"/>
            <a:ext cx="487740" cy="54864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3" grpId="0" animBg="1"/>
      <p:bldP spid="6" grpId="0" animBg="1"/>
      <p:bldP spid="11" grpId="0" animBg="1"/>
      <p:bldP spid="12" grpId="0" animBg="1"/>
      <p:bldP spid="1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对角圆角矩形 16"/>
          <p:cNvSpPr/>
          <p:nvPr/>
        </p:nvSpPr>
        <p:spPr>
          <a:xfrm>
            <a:off x="1045367" y="707239"/>
            <a:ext cx="5672933" cy="540544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algn="ctr" defTabSz="685800">
              <a:defRPr/>
            </a:pPr>
            <a:endParaRPr lang="zh-CN" altLang="en-US" sz="2700" b="1" noProof="1">
              <a:latin typeface="宋体" panose="02010600030101010101" pitchFamily="2" charset="-122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188640" y="254627"/>
            <a:ext cx="1554435" cy="43858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巩固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练习</a:t>
            </a:r>
            <a:endParaRPr lang="zh-CN" altLang="en-US" sz="21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80882" y="1078230"/>
            <a:ext cx="46850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/>
              <a:t>一、把谚语补充完整。</a:t>
            </a:r>
            <a:endParaRPr lang="zh-CN" altLang="en-US" sz="36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1617428" y="1908893"/>
            <a:ext cx="64998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/>
              <a:t>1.</a:t>
            </a:r>
            <a:r>
              <a:rPr lang="en-US" altLang="zh-CN" sz="3600" u="sng" dirty="0"/>
              <a:t>                          </a:t>
            </a:r>
            <a:r>
              <a:rPr lang="zh-CN" altLang="en-US" sz="3600" dirty="0" smtClean="0"/>
              <a:t>，</a:t>
            </a:r>
            <a:r>
              <a:rPr lang="en-US" altLang="zh-CN" sz="3600" dirty="0" err="1" smtClean="0"/>
              <a:t>独木不成林</a:t>
            </a:r>
            <a:r>
              <a:rPr lang="en-US" altLang="zh-CN" sz="3600" dirty="0"/>
              <a:t>。</a:t>
            </a:r>
            <a:endParaRPr lang="en-US" altLang="zh-CN" sz="3600" dirty="0"/>
          </a:p>
          <a:p>
            <a:r>
              <a:rPr lang="en-US" altLang="zh-CN" sz="3600" dirty="0"/>
              <a:t>2.</a:t>
            </a:r>
            <a:r>
              <a:rPr lang="en-US" altLang="zh-CN" sz="3600" u="sng" dirty="0"/>
              <a:t>                          </a:t>
            </a:r>
            <a:r>
              <a:rPr lang="zh-CN" altLang="en-US" sz="3600" dirty="0" smtClean="0"/>
              <a:t>，</a:t>
            </a:r>
            <a:r>
              <a:rPr lang="en-US" altLang="zh-CN" sz="3600" dirty="0" err="1" smtClean="0"/>
              <a:t>黄土变成金</a:t>
            </a:r>
            <a:r>
              <a:rPr lang="en-US" altLang="zh-CN" sz="3600" dirty="0"/>
              <a:t>。</a:t>
            </a:r>
            <a:endParaRPr lang="en-US" altLang="zh-CN" sz="3600" dirty="0"/>
          </a:p>
        </p:txBody>
      </p:sp>
      <p:sp>
        <p:nvSpPr>
          <p:cNvPr id="6" name="文本框 5"/>
          <p:cNvSpPr txBox="1"/>
          <p:nvPr/>
        </p:nvSpPr>
        <p:spPr>
          <a:xfrm>
            <a:off x="2171963" y="1908893"/>
            <a:ext cx="3031399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</a:rPr>
              <a:t>一人不成</a:t>
            </a:r>
            <a:r>
              <a:rPr lang="zh-CN" altLang="en-US" sz="3600" dirty="0" smtClean="0">
                <a:solidFill>
                  <a:srgbClr val="FF0000"/>
                </a:solidFill>
              </a:rPr>
              <a:t>众</a:t>
            </a:r>
            <a:endParaRPr lang="zh-CN" altLang="en-US" sz="3600" dirty="0">
              <a:solidFill>
                <a:srgbClr val="FF0000"/>
              </a:solidFill>
            </a:endParaRPr>
          </a:p>
          <a:p>
            <a:r>
              <a:rPr lang="zh-CN" altLang="en-US" sz="3600" dirty="0" smtClean="0">
                <a:solidFill>
                  <a:srgbClr val="FF0000"/>
                </a:solidFill>
              </a:rPr>
              <a:t>众人一条心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9575" y="350793"/>
            <a:ext cx="8648700" cy="3895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600" b="1" dirty="0"/>
              <a:t>三、读一读，连</a:t>
            </a:r>
            <a:r>
              <a:rPr lang="zh-CN" altLang="en-US" sz="3600" b="1"/>
              <a:t>一连</a:t>
            </a:r>
            <a:r>
              <a:rPr lang="zh-CN" altLang="en-US" sz="3600" b="1" smtClean="0"/>
              <a:t>。</a:t>
            </a:r>
            <a:endParaRPr lang="zh-CN" altLang="en-US" sz="3600" dirty="0"/>
          </a:p>
          <a:p>
            <a:pPr>
              <a:lnSpc>
                <a:spcPct val="140000"/>
              </a:lnSpc>
            </a:pPr>
            <a:r>
              <a:rPr lang="zh-CN" altLang="en-US" sz="3600" dirty="0"/>
              <a:t>我们</a:t>
            </a:r>
            <a:r>
              <a:rPr lang="zh-CN" altLang="en-US" sz="3600"/>
              <a:t>是     </a:t>
            </a:r>
            <a:r>
              <a:rPr lang="zh-CN" altLang="en-US" sz="3600" smtClean="0"/>
              <a:t>                             </a:t>
            </a:r>
            <a:r>
              <a:rPr lang="zh-CN" altLang="en-US" sz="3600" dirty="0"/>
              <a:t>北京</a:t>
            </a:r>
            <a:endParaRPr lang="zh-CN" altLang="en-US" sz="3600" dirty="0"/>
          </a:p>
          <a:p>
            <a:pPr>
              <a:lnSpc>
                <a:spcPct val="140000"/>
              </a:lnSpc>
            </a:pPr>
            <a:r>
              <a:rPr lang="zh-CN" altLang="en-US" sz="3600" dirty="0"/>
              <a:t>我国的国名是                     五星红旗</a:t>
            </a:r>
            <a:endParaRPr lang="zh-CN" altLang="en-US" sz="3600" dirty="0"/>
          </a:p>
          <a:p>
            <a:pPr>
              <a:lnSpc>
                <a:spcPct val="140000"/>
              </a:lnSpc>
            </a:pPr>
            <a:r>
              <a:rPr lang="zh-CN" altLang="en-US" sz="3600" dirty="0"/>
              <a:t>我国的首都是                      中国人</a:t>
            </a:r>
            <a:endParaRPr lang="zh-CN" altLang="en-US" sz="3600" dirty="0"/>
          </a:p>
          <a:p>
            <a:pPr>
              <a:lnSpc>
                <a:spcPct val="140000"/>
              </a:lnSpc>
            </a:pPr>
            <a:r>
              <a:rPr lang="zh-CN" altLang="en-US" sz="3600" dirty="0"/>
              <a:t>我国的国旗是                      中华人民共和国</a:t>
            </a:r>
            <a:endParaRPr lang="zh-CN" altLang="en-US" sz="3600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1827435" y="1534566"/>
            <a:ext cx="3573240" cy="139913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3225117" y="2543175"/>
            <a:ext cx="2280333" cy="139890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244167" y="2333625"/>
            <a:ext cx="2261283" cy="15240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244167" y="1614827"/>
            <a:ext cx="2299383" cy="143759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/>
          <a:srcRect t="3724"/>
          <a:stretch>
            <a:fillRect/>
          </a:stretch>
        </p:blipFill>
        <p:spPr>
          <a:xfrm>
            <a:off x="523990" y="2068285"/>
            <a:ext cx="3665157" cy="277280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13715" y="313327"/>
            <a:ext cx="5651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四、仿写句子</a:t>
            </a:r>
            <a:endParaRPr lang="zh-CN" altLang="en-US" sz="3600" b="1"/>
          </a:p>
        </p:txBody>
      </p:sp>
      <p:sp>
        <p:nvSpPr>
          <p:cNvPr id="3" name="文本框 2"/>
          <p:cNvSpPr txBox="1"/>
          <p:nvPr/>
        </p:nvSpPr>
        <p:spPr>
          <a:xfrm>
            <a:off x="456565" y="1127576"/>
            <a:ext cx="84664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例句：一个大，一个小，一头黄牛一只猫。</a:t>
            </a:r>
            <a:endParaRPr lang="zh-CN" altLang="en-US" sz="3600" dirty="0"/>
          </a:p>
        </p:txBody>
      </p:sp>
      <p:sp>
        <p:nvSpPr>
          <p:cNvPr id="4" name="文本框 3"/>
          <p:cNvSpPr txBox="1"/>
          <p:nvPr/>
        </p:nvSpPr>
        <p:spPr>
          <a:xfrm>
            <a:off x="4661081" y="2296251"/>
            <a:ext cx="75685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一个大，一个小，</a:t>
            </a:r>
            <a:endParaRPr lang="zh-CN" altLang="en-US" sz="3600">
              <a:solidFill>
                <a:srgbClr val="FF0000"/>
              </a:solidFill>
            </a:endParaRPr>
          </a:p>
          <a:p>
            <a:r>
              <a:rPr lang="zh-CN" altLang="en-US" sz="3600">
                <a:solidFill>
                  <a:srgbClr val="FF0000"/>
                </a:solidFill>
              </a:rPr>
              <a:t>一个苹果一颗枣。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7" y="1285131"/>
            <a:ext cx="732886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这一单元的课文中有哪些知识点呢？我们一起来复习吧！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54288"/>
          <p:cNvSpPr txBox="1"/>
          <p:nvPr/>
        </p:nvSpPr>
        <p:spPr>
          <a:xfrm>
            <a:off x="611749" y="983574"/>
            <a:ext cx="7482840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zh-CN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画</a:t>
            </a:r>
            <a:r>
              <a:rPr lang="en-US" altLang="zh-CN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一课为我们描绘了那些景物？</a:t>
            </a:r>
            <a:endParaRPr lang="zh-CN" altLang="en-US" sz="3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文本框 54288"/>
          <p:cNvSpPr txBox="1"/>
          <p:nvPr/>
        </p:nvSpPr>
        <p:spPr>
          <a:xfrm>
            <a:off x="965852" y="2967205"/>
            <a:ext cx="6802755" cy="117602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 有 色 近 听 无 声 去 还 来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  去  来  不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-156060" y="182880"/>
            <a:ext cx="2893060" cy="509476"/>
            <a:chOff x="458" y="988"/>
            <a:chExt cx="4134" cy="91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流程图: 延期 14"/>
            <p:cNvSpPr/>
            <p:nvPr/>
          </p:nvSpPr>
          <p:spPr>
            <a:xfrm>
              <a:off x="623" y="988"/>
              <a:ext cx="3969" cy="908"/>
            </a:xfrm>
            <a:prstGeom prst="flowChartDelay">
              <a:avLst/>
            </a:prstGeom>
            <a:solidFill>
              <a:srgbClr val="FFC000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4">
              <a:hlinkClick r:id="rId1" action="ppaction://hlinkfile"/>
            </p:cNvPr>
            <p:cNvSpPr txBox="1"/>
            <p:nvPr/>
          </p:nvSpPr>
          <p:spPr>
            <a:xfrm>
              <a:off x="458" y="1005"/>
              <a:ext cx="3688" cy="89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本单元知识点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2385" y="3743960"/>
            <a:ext cx="1066800" cy="1238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9185" y="3743960"/>
            <a:ext cx="1087755" cy="12382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10565" y="1849120"/>
            <a:ext cx="73126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         </a:t>
            </a:r>
            <a:r>
              <a:rPr lang="zh-CN" altLang="en-US" sz="2800">
                <a:solidFill>
                  <a:srgbClr val="FF0000"/>
                </a:solidFill>
              </a:rPr>
              <a:t>这首古诗是一则五言谜语诗，谜面描述了山、水、花、鸟等景物。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54288"/>
          <p:cNvSpPr txBox="1"/>
          <p:nvPr/>
        </p:nvSpPr>
        <p:spPr>
          <a:xfrm>
            <a:off x="451730" y="367154"/>
            <a:ext cx="7961662" cy="173037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altLang="zh-CN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 《</a:t>
            </a:r>
            <a:r>
              <a:rPr lang="zh-CN" altLang="en-US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大小多少</a:t>
            </a:r>
            <a:r>
              <a:rPr lang="en-US" altLang="zh-CN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儿歌是从哪些角度进行比较的？</a:t>
            </a:r>
            <a:endParaRPr lang="zh-CN" altLang="en-US" sz="36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zh-CN" altLang="en-US" sz="3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文本框 54288"/>
          <p:cNvSpPr txBox="1"/>
          <p:nvPr/>
        </p:nvSpPr>
        <p:spPr>
          <a:xfrm>
            <a:off x="609589" y="2401420"/>
            <a:ext cx="8181975" cy="117602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 少 黄 牛 只 猫 边 鸭 苹 果 杏 桃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 少 牛 果 鸟  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5164"/>
          <a:stretch>
            <a:fillRect/>
          </a:stretch>
        </p:blipFill>
        <p:spPr>
          <a:xfrm>
            <a:off x="5601335" y="3634740"/>
            <a:ext cx="1830705" cy="106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r="11313" b="53546"/>
          <a:stretch>
            <a:fillRect/>
          </a:stretch>
        </p:blipFill>
        <p:spPr>
          <a:xfrm>
            <a:off x="2691765" y="3603625"/>
            <a:ext cx="1134110" cy="11283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47482" r="11313"/>
          <a:stretch>
            <a:fillRect/>
          </a:stretch>
        </p:blipFill>
        <p:spPr>
          <a:xfrm>
            <a:off x="4013835" y="3577590"/>
            <a:ext cx="1115695" cy="12541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46125" y="1638300"/>
            <a:ext cx="81819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从</a:t>
            </a:r>
            <a:r>
              <a:rPr lang="zh-CN" altLang="en-US" sz="2800">
                <a:solidFill>
                  <a:srgbClr val="FF0000"/>
                </a:solidFill>
              </a:rPr>
              <a:t>体积</a:t>
            </a:r>
            <a:r>
              <a:rPr lang="en-US" altLang="zh-CN" sz="2800">
                <a:solidFill>
                  <a:srgbClr val="FF0000"/>
                </a:solidFill>
              </a:rPr>
              <a:t>“大小”</a:t>
            </a:r>
            <a:r>
              <a:rPr lang="zh-CN" altLang="en-US" sz="2800">
                <a:solidFill>
                  <a:srgbClr val="FF0000"/>
                </a:solidFill>
              </a:rPr>
              <a:t>和数量</a:t>
            </a:r>
            <a:r>
              <a:rPr lang="en-US" altLang="zh-CN" sz="2800">
                <a:solidFill>
                  <a:srgbClr val="FF0000"/>
                </a:solidFill>
              </a:rPr>
              <a:t>“多少”的角度进行简单比较</a:t>
            </a:r>
            <a:r>
              <a:rPr lang="zh-CN" altLang="en-US" sz="2800">
                <a:solidFill>
                  <a:srgbClr val="FF0000"/>
                </a:solidFill>
              </a:rPr>
              <a:t>的。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54288"/>
          <p:cNvSpPr txBox="1"/>
          <p:nvPr/>
        </p:nvSpPr>
        <p:spPr>
          <a:xfrm>
            <a:off x="591430" y="1484119"/>
            <a:ext cx="7961662" cy="93027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本课使我们知道爱护文具；养成自己事情自己做的好习惯。</a:t>
            </a:r>
            <a:endParaRPr lang="zh-CN" altLang="en-US" sz="2800" b="1" dirty="0" smtClean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10167" b="66407"/>
          <a:stretch>
            <a:fillRect/>
          </a:stretch>
        </p:blipFill>
        <p:spPr>
          <a:xfrm>
            <a:off x="2778125" y="3612515"/>
            <a:ext cx="909955" cy="11995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t="35390" b="33381"/>
          <a:stretch>
            <a:fillRect/>
          </a:stretch>
        </p:blipFill>
        <p:spPr>
          <a:xfrm>
            <a:off x="3979545" y="3697605"/>
            <a:ext cx="1012190" cy="1115060"/>
          </a:xfrm>
          <a:prstGeom prst="rect">
            <a:avLst/>
          </a:prstGeom>
        </p:spPr>
      </p:pic>
      <p:sp>
        <p:nvSpPr>
          <p:cNvPr id="10" name="文本框 54288"/>
          <p:cNvSpPr txBox="1"/>
          <p:nvPr/>
        </p:nvSpPr>
        <p:spPr>
          <a:xfrm>
            <a:off x="825489" y="2436980"/>
            <a:ext cx="7492365" cy="117602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 包 尺 作 业 本 笔 刀 课 早 校 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早 书 刀 尺 本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rcRect t="66364"/>
          <a:stretch>
            <a:fillRect/>
          </a:stretch>
        </p:blipFill>
        <p:spPr>
          <a:xfrm>
            <a:off x="5453380" y="3697605"/>
            <a:ext cx="1109345" cy="1129665"/>
          </a:xfrm>
          <a:prstGeom prst="rect">
            <a:avLst/>
          </a:prstGeom>
        </p:spPr>
      </p:pic>
      <p:sp>
        <p:nvSpPr>
          <p:cNvPr id="2" name="文本框 54288"/>
          <p:cNvSpPr txBox="1"/>
          <p:nvPr/>
        </p:nvSpPr>
        <p:spPr>
          <a:xfrm>
            <a:off x="156845" y="568325"/>
            <a:ext cx="8395970" cy="62230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altLang="zh-CN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《</a:t>
            </a:r>
            <a:r>
              <a:rPr lang="zh-CN" altLang="en-US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小书包</a:t>
            </a:r>
            <a:r>
              <a:rPr lang="en-US" altLang="zh-CN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一课使我们懂得那些好习惯？</a:t>
            </a:r>
            <a:endParaRPr lang="zh-CN" altLang="en-US" sz="3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10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54288"/>
          <p:cNvSpPr txBox="1"/>
          <p:nvPr/>
        </p:nvSpPr>
        <p:spPr>
          <a:xfrm>
            <a:off x="312030" y="290319"/>
            <a:ext cx="7961662" cy="11760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altLang="zh-CN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 《</a:t>
            </a:r>
            <a:r>
              <a:rPr lang="zh-CN" altLang="en-US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日月明</a:t>
            </a:r>
            <a:r>
              <a:rPr lang="en-US" altLang="zh-CN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一课给我们组合了几个会意字，</a:t>
            </a:r>
            <a:r>
              <a:rPr lang="zh-CN" altLang="en-US" sz="3600" b="1" dirty="0">
                <a:latin typeface="仿宋" panose="02010609060101010101" pitchFamily="49" charset="-122"/>
                <a:ea typeface="仿宋" panose="02010609060101010101" pitchFamily="49" charset="-122"/>
              </a:rPr>
              <a:t>你了解会意</a:t>
            </a:r>
            <a:r>
              <a:rPr lang="zh-CN" altLang="en-US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字的结构特点吗？。</a:t>
            </a:r>
            <a:endParaRPr lang="zh-CN" altLang="en-US" sz="3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文本框 54288"/>
          <p:cNvSpPr txBox="1"/>
          <p:nvPr/>
        </p:nvSpPr>
        <p:spPr>
          <a:xfrm>
            <a:off x="916929" y="2593825"/>
            <a:ext cx="7492365" cy="117602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 力 尘 从 众 双 木 林 森 条 心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木 林 土 力 心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445" t="51751" r="35874" b="1414"/>
          <a:stretch>
            <a:fillRect/>
          </a:stretch>
        </p:blipFill>
        <p:spPr>
          <a:xfrm>
            <a:off x="2720340" y="3769995"/>
            <a:ext cx="972185" cy="11607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8759" t="2761" r="9148" b="64579"/>
          <a:stretch>
            <a:fillRect/>
          </a:stretch>
        </p:blipFill>
        <p:spPr>
          <a:xfrm>
            <a:off x="4415790" y="3770630"/>
            <a:ext cx="2016125" cy="11601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38835" y="1614805"/>
            <a:ext cx="79006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课文中出现了：明、男、尖、尘、从、众、林、森八个会意字，这八个字都是由两个独体字结合成的新字。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ext Box 11"/>
          <p:cNvSpPr txBox="1"/>
          <p:nvPr/>
        </p:nvSpPr>
        <p:spPr>
          <a:xfrm>
            <a:off x="945102" y="1363417"/>
            <a:ext cx="932069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 Box 11"/>
          <p:cNvSpPr txBox="1"/>
          <p:nvPr/>
        </p:nvSpPr>
        <p:spPr>
          <a:xfrm>
            <a:off x="2116677" y="1382467"/>
            <a:ext cx="932069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包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 Box 11"/>
          <p:cNvSpPr txBox="1"/>
          <p:nvPr/>
        </p:nvSpPr>
        <p:spPr>
          <a:xfrm>
            <a:off x="3196177" y="1382467"/>
            <a:ext cx="932069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尺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 Box 11"/>
          <p:cNvSpPr txBox="1"/>
          <p:nvPr/>
        </p:nvSpPr>
        <p:spPr>
          <a:xfrm>
            <a:off x="5294852" y="1363417"/>
            <a:ext cx="932069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业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 Box 11"/>
          <p:cNvSpPr txBox="1"/>
          <p:nvPr/>
        </p:nvSpPr>
        <p:spPr>
          <a:xfrm>
            <a:off x="6386417" y="1372942"/>
            <a:ext cx="932069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 Box 11"/>
          <p:cNvSpPr txBox="1"/>
          <p:nvPr/>
        </p:nvSpPr>
        <p:spPr>
          <a:xfrm>
            <a:off x="7439882" y="1382467"/>
            <a:ext cx="932069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笔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 Box 11"/>
          <p:cNvSpPr txBox="1"/>
          <p:nvPr/>
        </p:nvSpPr>
        <p:spPr>
          <a:xfrm>
            <a:off x="948277" y="2689932"/>
            <a:ext cx="932069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刀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 Box 11"/>
          <p:cNvSpPr txBox="1"/>
          <p:nvPr/>
        </p:nvSpPr>
        <p:spPr>
          <a:xfrm>
            <a:off x="2053177" y="2699457"/>
            <a:ext cx="932069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11"/>
          <p:cNvSpPr txBox="1"/>
          <p:nvPr/>
        </p:nvSpPr>
        <p:spPr>
          <a:xfrm>
            <a:off x="4289012" y="1370402"/>
            <a:ext cx="932069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3"/>
          <p:cNvGrpSpPr/>
          <p:nvPr/>
        </p:nvGrpSpPr>
        <p:grpSpPr>
          <a:xfrm>
            <a:off x="-42" y="136804"/>
            <a:ext cx="1884998" cy="399635"/>
            <a:chOff x="458" y="988"/>
            <a:chExt cx="4134" cy="95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流程图: 延期 14"/>
            <p:cNvSpPr/>
            <p:nvPr/>
          </p:nvSpPr>
          <p:spPr>
            <a:xfrm>
              <a:off x="623" y="988"/>
              <a:ext cx="3969" cy="908"/>
            </a:xfrm>
            <a:prstGeom prst="flowChartDelay">
              <a:avLst/>
            </a:prstGeom>
            <a:solidFill>
              <a:srgbClr val="FFC000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6" name="文本框 14">
              <a:hlinkClick r:id="rId1" action="ppaction://hlinkfile"/>
            </p:cNvPr>
            <p:cNvSpPr txBox="1"/>
            <p:nvPr/>
          </p:nvSpPr>
          <p:spPr>
            <a:xfrm>
              <a:off x="458" y="1005"/>
              <a:ext cx="3688" cy="93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 fontAlgn="auto"/>
              <a:r>
                <a:rPr lang="en-US" altLang="zh-CN" sz="21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会认的字</a:t>
              </a:r>
              <a:endParaRPr lang="en-US" altLang="zh-CN" sz="2100" b="1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2236" y1="92424" x2="42236" y2="92424"/>
                        <a14:foregroundMark x1="52174" y1="90152" x2="52174" y2="90152"/>
                        <a14:foregroundMark x1="60248" y1="90152" x2="60248" y2="90152"/>
                        <a14:foregroundMark x1="22981" y1="90152" x2="22981" y2="901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" y="3576320"/>
            <a:ext cx="1531620" cy="1255395"/>
          </a:xfrm>
          <a:prstGeom prst="rect">
            <a:avLst/>
          </a:prstGeom>
        </p:spPr>
      </p:pic>
      <p:graphicFrame>
        <p:nvGraphicFramePr>
          <p:cNvPr id="4" name="表格 3"/>
          <p:cNvGraphicFramePr/>
          <p:nvPr/>
        </p:nvGraphicFramePr>
        <p:xfrm>
          <a:off x="845820" y="913130"/>
          <a:ext cx="732980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7115"/>
                <a:gridCol w="1047115"/>
                <a:gridCol w="1047115"/>
                <a:gridCol w="1047115"/>
                <a:gridCol w="1047115"/>
                <a:gridCol w="1047115"/>
                <a:gridCol w="1047115"/>
              </a:tblGrid>
              <a:tr h="3632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  <a:sym typeface="+mn-ea"/>
                        </a:rPr>
                        <a:t>shū</a:t>
                      </a:r>
                      <a:r>
                        <a:rPr lang="en-US" altLang="zh-CN" sz="2400" dirty="0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  <a:sym typeface="+mn-ea"/>
                        </a:rPr>
                        <a:t> 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  <a:sym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  <a:sym typeface="+mn-ea"/>
                        </a:rPr>
                        <a:t>bāo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  <a:sym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chǐ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zuò</a:t>
                      </a:r>
                      <a:r>
                        <a:rPr lang="en-US" altLang="zh-CN" sz="2400" dirty="0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 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yè</a:t>
                      </a:r>
                      <a:r>
                        <a:rPr lang="en-US" altLang="zh-CN" sz="2400" dirty="0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 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běn</a:t>
                      </a:r>
                      <a:r>
                        <a:rPr lang="en-US" altLang="zh-CN" sz="2400" dirty="0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 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bǐ</a:t>
                      </a:r>
                      <a:r>
                        <a:rPr lang="en-US" altLang="zh-CN" sz="2400" dirty="0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 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graphicFrame>
        <p:nvGraphicFramePr>
          <p:cNvPr id="2" name="表格 1"/>
          <p:cNvGraphicFramePr/>
          <p:nvPr/>
        </p:nvGraphicFramePr>
        <p:xfrm>
          <a:off x="845820" y="2207895"/>
          <a:ext cx="732980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7115"/>
                <a:gridCol w="1047115"/>
                <a:gridCol w="1047115"/>
                <a:gridCol w="1047115"/>
                <a:gridCol w="1047115"/>
                <a:gridCol w="1047115"/>
                <a:gridCol w="1047115"/>
              </a:tblGrid>
              <a:tr h="3632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  <a:sym typeface="+mn-ea"/>
                        </a:rPr>
                        <a:t>dāo</a:t>
                      </a:r>
                      <a:r>
                        <a:rPr lang="en-US" altLang="zh-CN" sz="2400" dirty="0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  <a:sym typeface="+mn-ea"/>
                        </a:rPr>
                        <a:t> 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  <a:sym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  <a:sym typeface="+mn-ea"/>
                        </a:rPr>
                        <a:t>kè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  <a:sym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zǎo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xiào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40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40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5" name="Text Box 11"/>
          <p:cNvSpPr txBox="1"/>
          <p:nvPr/>
        </p:nvSpPr>
        <p:spPr>
          <a:xfrm>
            <a:off x="3048857" y="2689932"/>
            <a:ext cx="932069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早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11"/>
          <p:cNvSpPr txBox="1"/>
          <p:nvPr/>
        </p:nvSpPr>
        <p:spPr>
          <a:xfrm>
            <a:off x="4045172" y="2689932"/>
            <a:ext cx="932069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校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4"/>
            </p:custDataLst>
          </p:nvPr>
        </p:nvGraphicFramePr>
        <p:xfrm>
          <a:off x="5760886" y="3187970"/>
          <a:ext cx="1913543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0543"/>
                <a:gridCol w="1143000"/>
              </a:tblGrid>
              <a:tr h="3048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zh-CN" dirty="0"/>
                        <a:t>字音</a:t>
                      </a:r>
                      <a:endParaRPr lang="zh-CN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汉字</a:t>
                      </a:r>
                      <a:endParaRPr lang="zh-CN" altLang="en-US"/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dirty="0" smtClean="0"/>
                        <a:t>翘舌音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书    尺</a:t>
                      </a:r>
                      <a:endParaRPr lang="zh-CN" altLang="en-US"/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平舌音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作    早 </a:t>
                      </a:r>
                      <a:endParaRPr lang="zh-CN" altLang="en-US"/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前鼻音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本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54288"/>
          <p:cNvSpPr txBox="1"/>
          <p:nvPr/>
        </p:nvSpPr>
        <p:spPr>
          <a:xfrm>
            <a:off x="356480" y="336674"/>
            <a:ext cx="7961662" cy="11760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altLang="zh-CN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 《</a:t>
            </a:r>
            <a:r>
              <a:rPr lang="zh-CN" altLang="en-US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升国旗</a:t>
            </a:r>
            <a:r>
              <a:rPr lang="en-US" altLang="zh-CN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一课通过升国旗仪式为我们传递了一种什么情感？</a:t>
            </a:r>
            <a:endParaRPr lang="zh-CN" altLang="en-US" sz="3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文本框 54288"/>
          <p:cNvSpPr txBox="1"/>
          <p:nvPr/>
        </p:nvSpPr>
        <p:spPr>
          <a:xfrm>
            <a:off x="825489" y="2671295"/>
            <a:ext cx="7492365" cy="117602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 国 旗 中 红 歌 起 么 美 丽 立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 五 立 正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50984"/>
          <a:stretch>
            <a:fillRect/>
          </a:stretch>
        </p:blipFill>
        <p:spPr>
          <a:xfrm>
            <a:off x="3056890" y="3847465"/>
            <a:ext cx="781050" cy="9010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48048" b="2038"/>
          <a:stretch>
            <a:fillRect/>
          </a:stretch>
        </p:blipFill>
        <p:spPr>
          <a:xfrm>
            <a:off x="4181475" y="3847465"/>
            <a:ext cx="781050" cy="917575"/>
          </a:xfrm>
          <a:prstGeom prst="rect">
            <a:avLst/>
          </a:prstGeom>
        </p:spPr>
      </p:pic>
      <p:sp>
        <p:nvSpPr>
          <p:cNvPr id="4" name="文本框 54288"/>
          <p:cNvSpPr txBox="1"/>
          <p:nvPr/>
        </p:nvSpPr>
        <p:spPr>
          <a:xfrm>
            <a:off x="590795" y="1512694"/>
            <a:ext cx="7961662" cy="11760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altLang="zh-CN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36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升国旗一课使我们理解国旗含义，培养爱国情感。</a:t>
            </a:r>
            <a:endParaRPr lang="zh-CN" altLang="en-US" sz="3600" b="1" dirty="0" smtClean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-2660" t="67215"/>
          <a:stretch>
            <a:fillRect/>
          </a:stretch>
        </p:blipFill>
        <p:spPr>
          <a:xfrm>
            <a:off x="1294765" y="1242695"/>
            <a:ext cx="1887220" cy="14052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62250" t="53990" r="6564"/>
          <a:stretch>
            <a:fillRect/>
          </a:stretch>
        </p:blipFill>
        <p:spPr>
          <a:xfrm>
            <a:off x="6276340" y="1242695"/>
            <a:ext cx="1309370" cy="13290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-5907" t="564" r="3247" b="59703"/>
          <a:stretch>
            <a:fillRect/>
          </a:stretch>
        </p:blipFill>
        <p:spPr>
          <a:xfrm>
            <a:off x="1294765" y="3047365"/>
            <a:ext cx="1887220" cy="17030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725" t="3693" r="62417" b="50297"/>
          <a:stretch>
            <a:fillRect/>
          </a:stretch>
        </p:blipFill>
        <p:spPr>
          <a:xfrm>
            <a:off x="6276340" y="3325495"/>
            <a:ext cx="1964055" cy="1686560"/>
          </a:xfrm>
          <a:prstGeom prst="rect">
            <a:avLst/>
          </a:prstGeom>
        </p:spPr>
      </p:pic>
      <p:graphicFrame>
        <p:nvGraphicFramePr>
          <p:cNvPr id="8" name="表格 7"/>
          <p:cNvGraphicFramePr/>
          <p:nvPr/>
        </p:nvGraphicFramePr>
        <p:xfrm>
          <a:off x="4300855" y="1952625"/>
          <a:ext cx="636905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6905"/>
              </a:tblGrid>
              <a:tr h="49149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6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坐</a:t>
                      </a:r>
                      <a:endParaRPr lang="zh-CN" altLang="en-US" sz="36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149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6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众</a:t>
                      </a:r>
                      <a:endParaRPr lang="zh-CN" altLang="en-US" sz="36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149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6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晴</a:t>
                      </a:r>
                      <a:endParaRPr lang="zh-CN" altLang="en-US" sz="36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149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6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森</a:t>
                      </a:r>
                      <a:endParaRPr lang="zh-CN" altLang="en-US" sz="36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842135" y="540385"/>
            <a:ext cx="5835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一、看图猜汉字，连一连。</a:t>
            </a:r>
            <a:endParaRPr lang="zh-CN" altLang="en-US" sz="3600" b="1"/>
          </a:p>
        </p:txBody>
      </p:sp>
      <p:cxnSp>
        <p:nvCxnSpPr>
          <p:cNvPr id="10" name="直接连接符 9"/>
          <p:cNvCxnSpPr/>
          <p:nvPr/>
        </p:nvCxnSpPr>
        <p:spPr>
          <a:xfrm>
            <a:off x="2865120" y="2154555"/>
            <a:ext cx="1536065" cy="188341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4891405" y="2047557"/>
            <a:ext cx="1746885" cy="164465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2865120" y="3073400"/>
            <a:ext cx="1536065" cy="123761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891405" y="2463800"/>
            <a:ext cx="1553845" cy="14351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8"/>
          <p:cNvSpPr txBox="1"/>
          <p:nvPr/>
        </p:nvSpPr>
        <p:spPr>
          <a:xfrm>
            <a:off x="188640" y="254627"/>
            <a:ext cx="1554435" cy="43751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巩固练习</a:t>
            </a:r>
            <a:endParaRPr lang="zh-CN" altLang="en-US" sz="21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命名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2350" y="1467485"/>
            <a:ext cx="3655695" cy="313309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直接连接符 4"/>
          <p:cNvCxnSpPr/>
          <p:nvPr/>
        </p:nvCxnSpPr>
        <p:spPr>
          <a:xfrm flipH="1">
            <a:off x="3500120" y="2084705"/>
            <a:ext cx="2072005" cy="59372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674235" y="2084705"/>
            <a:ext cx="337820" cy="62928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717925" y="2084705"/>
            <a:ext cx="829945" cy="66548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583305" y="2845435"/>
            <a:ext cx="1010920" cy="112331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3717925" y="2893060"/>
            <a:ext cx="948690" cy="107569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776855" y="2833370"/>
            <a:ext cx="473075" cy="113538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828018" y="2155190"/>
            <a:ext cx="594995" cy="59499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047615" y="2893060"/>
            <a:ext cx="524510" cy="107569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1254760" y="406400"/>
            <a:ext cx="50126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</a:rPr>
              <a:t>二、分类，连一连。</a:t>
            </a:r>
            <a:endParaRPr lang="zh-CN" altLang="en-US" sz="36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73760" y="2143760"/>
            <a:ext cx="7843520" cy="2158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/>
              <a:t>1.</a:t>
            </a:r>
            <a:r>
              <a:rPr lang="zh-CN" altLang="en-US" sz="2800" dirty="0"/>
              <a:t>图中日期是  </a:t>
            </a:r>
            <a:r>
              <a:rPr lang="zh-CN" altLang="en-US" sz="2800" u="sng" dirty="0"/>
              <a:t>             </a:t>
            </a:r>
            <a:r>
              <a:rPr lang="zh-CN" altLang="en-US" sz="2800" dirty="0"/>
              <a:t> 年 </a:t>
            </a:r>
            <a:r>
              <a:rPr lang="zh-CN" altLang="en-US" sz="2800" u="sng" dirty="0">
                <a:sym typeface="+mn-ea"/>
              </a:rPr>
              <a:t>        </a:t>
            </a:r>
            <a:r>
              <a:rPr lang="zh-CN" altLang="en-US" sz="2800" dirty="0"/>
              <a:t>月</a:t>
            </a:r>
            <a:r>
              <a:rPr lang="zh-CN" altLang="en-US" sz="2800" u="sng" dirty="0">
                <a:sym typeface="+mn-ea"/>
              </a:rPr>
              <a:t>        </a:t>
            </a:r>
            <a:r>
              <a:rPr lang="zh-CN" altLang="en-US" sz="2800" dirty="0"/>
              <a:t>日。</a:t>
            </a:r>
            <a:endParaRPr lang="zh-CN" altLang="en-US" sz="2800" dirty="0"/>
          </a:p>
          <a:p>
            <a:pPr>
              <a:lnSpc>
                <a:spcPct val="120000"/>
              </a:lnSpc>
            </a:pPr>
            <a:r>
              <a:rPr lang="en-US" altLang="zh-CN" sz="2800" dirty="0"/>
              <a:t>2.2019</a:t>
            </a:r>
            <a:r>
              <a:rPr lang="zh-CN" altLang="en-US" sz="2800" dirty="0"/>
              <a:t>年是</a:t>
            </a:r>
            <a:r>
              <a:rPr lang="zh-CN" altLang="en-US" sz="2800" u="sng" dirty="0">
                <a:sym typeface="+mn-ea"/>
              </a:rPr>
              <a:t>            </a:t>
            </a:r>
            <a:r>
              <a:rPr lang="zh-CN" altLang="en-US" sz="2800" dirty="0"/>
              <a:t>年，</a:t>
            </a:r>
            <a:r>
              <a:rPr lang="en-US" altLang="zh-CN" sz="2800" dirty="0"/>
              <a:t>2020</a:t>
            </a:r>
            <a:r>
              <a:rPr lang="zh-CN" altLang="en-US" sz="2800" dirty="0"/>
              <a:t>年是</a:t>
            </a:r>
            <a:r>
              <a:rPr lang="zh-CN" altLang="en-US" sz="2800" u="sng" dirty="0">
                <a:sym typeface="+mn-ea"/>
              </a:rPr>
              <a:t>        </a:t>
            </a:r>
            <a:r>
              <a:rPr lang="zh-CN" altLang="en-US" sz="2800" dirty="0"/>
              <a:t> 年。</a:t>
            </a:r>
            <a:endParaRPr lang="zh-CN" altLang="en-US" sz="2800" dirty="0"/>
          </a:p>
          <a:p>
            <a:pPr>
              <a:lnSpc>
                <a:spcPct val="120000"/>
              </a:lnSpc>
            </a:pPr>
            <a:r>
              <a:rPr lang="en-US" altLang="zh-CN" sz="2800" dirty="0"/>
              <a:t>3.</a:t>
            </a:r>
            <a:r>
              <a:rPr lang="zh-CN" altLang="en-US" sz="2800" dirty="0"/>
              <a:t>一年有</a:t>
            </a:r>
            <a:r>
              <a:rPr lang="zh-CN" altLang="en-US" sz="2800" u="sng" dirty="0">
                <a:sym typeface="+mn-ea"/>
              </a:rPr>
              <a:t>            </a:t>
            </a:r>
            <a:r>
              <a:rPr lang="zh-CN" altLang="en-US" sz="2800" dirty="0"/>
              <a:t>个月。一个月约有</a:t>
            </a:r>
            <a:r>
              <a:rPr lang="zh-CN" altLang="en-US" sz="2800" u="sng" dirty="0">
                <a:sym typeface="+mn-ea"/>
              </a:rPr>
              <a:t>        </a:t>
            </a:r>
            <a:r>
              <a:rPr lang="zh-CN" altLang="en-US" sz="2800" dirty="0"/>
              <a:t>天。</a:t>
            </a:r>
            <a:endParaRPr lang="zh-CN" altLang="en-US" sz="2800" dirty="0"/>
          </a:p>
          <a:p>
            <a:pPr>
              <a:lnSpc>
                <a:spcPct val="120000"/>
              </a:lnSpc>
            </a:pPr>
            <a:r>
              <a:rPr lang="zh-CN" altLang="en-US" sz="2800" dirty="0"/>
              <a:t>一天可以分成的上午、</a:t>
            </a:r>
            <a:r>
              <a:rPr lang="zh-CN" altLang="en-US" sz="2800" u="sng" dirty="0">
                <a:sym typeface="+mn-ea"/>
              </a:rPr>
              <a:t>            </a:t>
            </a:r>
            <a:r>
              <a:rPr lang="zh-CN" altLang="en-US" sz="2800" dirty="0"/>
              <a:t>、晚上几个时间段。 </a:t>
            </a:r>
            <a:endParaRPr lang="zh-CN" altLang="en-US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445" y="224155"/>
            <a:ext cx="1926590" cy="1919605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873760" y="1196975"/>
            <a:ext cx="201295" cy="20066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360295" y="405765"/>
            <a:ext cx="358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常识的应用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48355" y="2174240"/>
            <a:ext cx="4177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2019             12      11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46070" y="2716530"/>
            <a:ext cx="4177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猪                                      鼠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40250" y="3776980"/>
            <a:ext cx="4177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中午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25610" y="3176905"/>
            <a:ext cx="50997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  12                                             </a:t>
            </a:r>
            <a:r>
              <a:rPr lang="en-US" altLang="zh-CN" sz="2400" dirty="0" smtClean="0">
                <a:solidFill>
                  <a:srgbClr val="FF0000"/>
                </a:solidFill>
              </a:rPr>
              <a:t>   </a:t>
            </a:r>
            <a:r>
              <a:rPr lang="en-US" altLang="zh-CN" sz="2400" dirty="0">
                <a:solidFill>
                  <a:srgbClr val="FF0000"/>
                </a:solidFill>
              </a:rPr>
              <a:t>30</a:t>
            </a:r>
            <a:endParaRPr lang="en-US" altLang="zh-CN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1275606"/>
            <a:ext cx="7056784" cy="2718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本单元还有几篇需要我们背诵的课文和古诗，快来背一背吧！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854200"/>
            <a:ext cx="8867775" cy="3167380"/>
          </a:xfrm>
          <a:prstGeom prst="rect">
            <a:avLst/>
          </a:prstGeom>
        </p:spPr>
      </p:pic>
      <p:sp>
        <p:nvSpPr>
          <p:cNvPr id="38914" name="矩形 6"/>
          <p:cNvSpPr/>
          <p:nvPr/>
        </p:nvSpPr>
        <p:spPr>
          <a:xfrm>
            <a:off x="2024379" y="1573530"/>
            <a:ext cx="4043045" cy="228524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远看山有色，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近听水无声。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春去花还在，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人来鸟不惊。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5" name="矩形 6"/>
          <p:cNvSpPr/>
          <p:nvPr/>
        </p:nvSpPr>
        <p:spPr>
          <a:xfrm>
            <a:off x="1365250" y="692310"/>
            <a:ext cx="4904581" cy="7607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/>
            <a:r>
              <a:rPr lang="en-US" altLang="zh-CN" sz="45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4500" b="1" dirty="0">
                <a:latin typeface="宋体" panose="02010600030101010101" pitchFamily="2" charset="-122"/>
                <a:ea typeface="宋体" panose="02010600030101010101" pitchFamily="2" charset="-122"/>
              </a:rPr>
              <a:t>画</a:t>
            </a:r>
            <a:endParaRPr lang="zh-CN" altLang="en-US" sz="45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156060" y="182880"/>
            <a:ext cx="2893060" cy="509476"/>
            <a:chOff x="458" y="988"/>
            <a:chExt cx="4134" cy="91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流程图: 延期 7"/>
            <p:cNvSpPr/>
            <p:nvPr/>
          </p:nvSpPr>
          <p:spPr>
            <a:xfrm>
              <a:off x="623" y="988"/>
              <a:ext cx="3969" cy="908"/>
            </a:xfrm>
            <a:prstGeom prst="flowChartDelay">
              <a:avLst/>
            </a:prstGeom>
            <a:solidFill>
              <a:srgbClr val="FFC000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14">
              <a:hlinkClick r:id="rId2" action="ppaction://hlinkfile"/>
            </p:cNvPr>
            <p:cNvSpPr txBox="1"/>
            <p:nvPr/>
          </p:nvSpPr>
          <p:spPr>
            <a:xfrm>
              <a:off x="458" y="1005"/>
              <a:ext cx="3688" cy="89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积累背诵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矩形 6"/>
          <p:cNvSpPr/>
          <p:nvPr/>
        </p:nvSpPr>
        <p:spPr>
          <a:xfrm>
            <a:off x="2035810" y="748665"/>
            <a:ext cx="4904581" cy="10071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 eaLnBrk="0" hangingPunct="0"/>
            <a:r>
              <a:rPr lang="zh-CN" altLang="en-US" sz="4500" b="1" dirty="0">
                <a:latin typeface="宋体" panose="02010600030101010101" pitchFamily="2" charset="-122"/>
                <a:ea typeface="宋体" panose="02010600030101010101" pitchFamily="2" charset="-122"/>
              </a:rPr>
              <a:t>大小多少</a:t>
            </a:r>
            <a:endParaRPr lang="zh-CN" altLang="en-US" sz="45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0" hangingPunct="0"/>
            <a:endParaRPr lang="zh-CN" altLang="en-US" sz="1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7070" y="1755775"/>
            <a:ext cx="80187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一个大，一个小</a:t>
            </a:r>
            <a:r>
              <a:rPr lang="zh-CN" altLang="en-US" sz="3600" smtClean="0"/>
              <a:t>，一头</a:t>
            </a:r>
            <a:r>
              <a:rPr lang="zh-CN" altLang="en-US" sz="3600"/>
              <a:t>黄牛一只猫。</a:t>
            </a:r>
            <a:endParaRPr lang="zh-CN" altLang="en-US" sz="3600"/>
          </a:p>
          <a:p>
            <a:r>
              <a:rPr lang="zh-CN" altLang="en-US" sz="3600"/>
              <a:t>一边多，一边少</a:t>
            </a:r>
            <a:r>
              <a:rPr lang="zh-CN" altLang="en-US" sz="3600" smtClean="0"/>
              <a:t>，一群</a:t>
            </a:r>
            <a:r>
              <a:rPr lang="zh-CN" altLang="en-US" sz="3600"/>
              <a:t>鸭子一只鸟。</a:t>
            </a:r>
            <a:endParaRPr lang="zh-CN" altLang="en-US" sz="3600"/>
          </a:p>
          <a:p>
            <a:r>
              <a:rPr lang="zh-CN" altLang="en-US" sz="3600"/>
              <a:t>一个大，一个小</a:t>
            </a:r>
            <a:r>
              <a:rPr lang="zh-CN" altLang="en-US" sz="3600" smtClean="0"/>
              <a:t>，一</a:t>
            </a:r>
            <a:r>
              <a:rPr lang="zh-CN" altLang="en-US" sz="3600"/>
              <a:t>个苹果一颗枣。</a:t>
            </a:r>
            <a:endParaRPr lang="zh-CN" altLang="en-US" sz="3600"/>
          </a:p>
          <a:p>
            <a:r>
              <a:rPr lang="zh-CN" altLang="en-US" sz="3600"/>
              <a:t>一边多，一边少</a:t>
            </a:r>
            <a:r>
              <a:rPr lang="zh-CN" altLang="en-US" sz="3600" smtClean="0"/>
              <a:t>，一堆</a:t>
            </a:r>
            <a:r>
              <a:rPr lang="zh-CN" altLang="en-US" sz="3600"/>
              <a:t>杏子一个桃。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矩形 6"/>
          <p:cNvSpPr/>
          <p:nvPr/>
        </p:nvSpPr>
        <p:spPr>
          <a:xfrm>
            <a:off x="2195830" y="973930"/>
            <a:ext cx="6529070" cy="394723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/>
            <a:r>
              <a:rPr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中国 国旗 五星红旗</a:t>
            </a:r>
            <a:endParaRPr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endParaRPr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五星红旗，我们的国旗。</a:t>
            </a:r>
            <a:endParaRPr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国歌声中</a:t>
            </a:r>
            <a:r>
              <a:rPr 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徐徐升起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迎风飘扬</a:t>
            </a:r>
            <a:r>
              <a:rPr 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多么美丽</a:t>
            </a:r>
            <a:r>
              <a:rPr 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向着国旗</a:t>
            </a:r>
            <a:r>
              <a:rPr 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我们立正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望着国旗</a:t>
            </a:r>
            <a:r>
              <a:rPr 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我们敬礼。</a:t>
            </a:r>
            <a:endParaRPr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5" name="矩形 6"/>
          <p:cNvSpPr/>
          <p:nvPr/>
        </p:nvSpPr>
        <p:spPr>
          <a:xfrm>
            <a:off x="2282825" y="90805"/>
            <a:ext cx="4904581" cy="7607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/>
            <a:r>
              <a:rPr lang="en-US" altLang="zh-CN" sz="45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4500" b="1" dirty="0">
                <a:latin typeface="宋体" panose="02010600030101010101" pitchFamily="2" charset="-122"/>
                <a:ea typeface="宋体" panose="02010600030101010101" pitchFamily="2" charset="-122"/>
              </a:rPr>
              <a:t>升国旗</a:t>
            </a:r>
            <a:endParaRPr lang="zh-CN" altLang="en-US" sz="45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文本框 57346"/>
          <p:cNvSpPr txBox="1"/>
          <p:nvPr/>
        </p:nvSpPr>
        <p:spPr>
          <a:xfrm>
            <a:off x="1312545" y="1838960"/>
            <a:ext cx="7830820" cy="27254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257175" indent="-257175">
              <a:lnSpc>
                <a:spcPct val="120000"/>
              </a:lnSpc>
            </a:pPr>
            <a:r>
              <a:rPr lang="zh-CN" altLang="en-US" sz="3600">
                <a:sym typeface="+mn-ea"/>
              </a:rPr>
              <a:t>一</a:t>
            </a:r>
            <a:r>
              <a:rPr lang="en-US" altLang="zh-CN" sz="3600">
                <a:sym typeface="+mn-ea"/>
              </a:rPr>
              <a:t>(            )</a:t>
            </a:r>
            <a:r>
              <a:rPr lang="zh-CN" altLang="en-US" sz="3600">
                <a:sym typeface="+mn-ea"/>
              </a:rPr>
              <a:t>黄牛    一</a:t>
            </a:r>
            <a:r>
              <a:rPr lang="en-US" altLang="zh-CN" sz="3600">
                <a:sym typeface="+mn-ea"/>
              </a:rPr>
              <a:t>(            )</a:t>
            </a:r>
            <a:r>
              <a:rPr lang="zh-CN" altLang="en-US" sz="3600">
                <a:sym typeface="+mn-ea"/>
              </a:rPr>
              <a:t>猫</a:t>
            </a:r>
            <a:endParaRPr lang="zh-CN" altLang="en-US" sz="3600"/>
          </a:p>
          <a:p>
            <a:pPr marL="257175" indent="-257175">
              <a:lnSpc>
                <a:spcPct val="120000"/>
              </a:lnSpc>
            </a:pPr>
            <a:r>
              <a:rPr lang="zh-CN" altLang="en-US" sz="3600">
                <a:sym typeface="+mn-ea"/>
              </a:rPr>
              <a:t>一</a:t>
            </a:r>
            <a:r>
              <a:rPr lang="en-US" altLang="zh-CN" sz="3600">
                <a:sym typeface="+mn-ea"/>
              </a:rPr>
              <a:t>(            )</a:t>
            </a:r>
            <a:r>
              <a:rPr lang="zh-CN" altLang="en-US" sz="3600">
                <a:sym typeface="+mn-ea"/>
              </a:rPr>
              <a:t>鸭子    一</a:t>
            </a:r>
            <a:r>
              <a:rPr lang="en-US" altLang="zh-CN" sz="3600">
                <a:sym typeface="+mn-ea"/>
              </a:rPr>
              <a:t>(            )</a:t>
            </a:r>
            <a:r>
              <a:rPr lang="zh-CN" altLang="en-US" sz="3600">
                <a:sym typeface="+mn-ea"/>
              </a:rPr>
              <a:t>鸟</a:t>
            </a:r>
            <a:endParaRPr lang="zh-CN" altLang="en-US" sz="3600"/>
          </a:p>
          <a:p>
            <a:pPr marL="257175" indent="-257175">
              <a:lnSpc>
                <a:spcPct val="120000"/>
              </a:lnSpc>
            </a:pPr>
            <a:r>
              <a:rPr lang="zh-CN" altLang="en-US" sz="3600">
                <a:sym typeface="+mn-ea"/>
              </a:rPr>
              <a:t>一</a:t>
            </a:r>
            <a:r>
              <a:rPr lang="en-US" altLang="zh-CN" sz="3600">
                <a:sym typeface="+mn-ea"/>
              </a:rPr>
              <a:t>(            )</a:t>
            </a:r>
            <a:r>
              <a:rPr lang="zh-CN" altLang="en-US" sz="3600">
                <a:sym typeface="+mn-ea"/>
              </a:rPr>
              <a:t>苹果    一</a:t>
            </a:r>
            <a:r>
              <a:rPr lang="en-US" altLang="zh-CN" sz="3600">
                <a:sym typeface="+mn-ea"/>
              </a:rPr>
              <a:t>(            )</a:t>
            </a:r>
            <a:r>
              <a:rPr lang="zh-CN" altLang="en-US" sz="3600">
                <a:sym typeface="+mn-ea"/>
              </a:rPr>
              <a:t>枣</a:t>
            </a:r>
            <a:endParaRPr lang="zh-CN" altLang="en-US" sz="3600"/>
          </a:p>
          <a:p>
            <a:pPr marL="257175" indent="-257175">
              <a:lnSpc>
                <a:spcPct val="120000"/>
              </a:lnSpc>
            </a:pP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353" name="文本框 57352"/>
          <p:cNvSpPr txBox="1"/>
          <p:nvPr/>
        </p:nvSpPr>
        <p:spPr>
          <a:xfrm>
            <a:off x="5670788" y="1926440"/>
            <a:ext cx="596265" cy="206121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只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只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颗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57355" name="文本框 57354"/>
          <p:cNvSpPr txBox="1"/>
          <p:nvPr/>
        </p:nvSpPr>
        <p:spPr>
          <a:xfrm>
            <a:off x="2227897" y="1926362"/>
            <a:ext cx="539354" cy="206121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头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群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个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4" name="对角圆角矩形 23"/>
          <p:cNvSpPr/>
          <p:nvPr/>
        </p:nvSpPr>
        <p:spPr>
          <a:xfrm>
            <a:off x="1054892" y="947246"/>
            <a:ext cx="5672933" cy="540544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algn="ctr" defTabSz="685800">
              <a:defRPr/>
            </a:pPr>
            <a:r>
              <a:rPr lang="zh-CN" altLang="en-US" sz="3600" b="1" noProof="1" smtClean="0">
                <a:latin typeface="宋体" panose="02010600030101010101" pitchFamily="2" charset="-122"/>
              </a:rPr>
              <a:t>一、根据课文内容填空。</a:t>
            </a:r>
            <a:endParaRPr lang="zh-CN" altLang="en-US" sz="3600" b="1" noProof="1">
              <a:latin typeface="宋体" panose="02010600030101010101" pitchFamily="2" charset="-122"/>
            </a:endParaRPr>
          </a:p>
        </p:txBody>
      </p:sp>
      <p:sp>
        <p:nvSpPr>
          <p:cNvPr id="25" name="文本框 8"/>
          <p:cNvSpPr txBox="1"/>
          <p:nvPr/>
        </p:nvSpPr>
        <p:spPr>
          <a:xfrm>
            <a:off x="0" y="133985"/>
            <a:ext cx="2037715" cy="499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巩固练习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3" grpId="0"/>
      <p:bldP spid="5735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0215" t="28739" r="60470" b="25513"/>
          <a:stretch>
            <a:fillRect/>
          </a:stretch>
        </p:blipFill>
        <p:spPr>
          <a:xfrm>
            <a:off x="1981200" y="287655"/>
            <a:ext cx="5181600" cy="4568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ext Box 11"/>
          <p:cNvSpPr txBox="1"/>
          <p:nvPr/>
        </p:nvSpPr>
        <p:spPr>
          <a:xfrm>
            <a:off x="861282" y="710002"/>
            <a:ext cx="932069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 Box 11"/>
          <p:cNvSpPr txBox="1"/>
          <p:nvPr/>
        </p:nvSpPr>
        <p:spPr>
          <a:xfrm>
            <a:off x="1944481" y="729052"/>
            <a:ext cx="931545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力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 Box 11"/>
          <p:cNvSpPr txBox="1"/>
          <p:nvPr/>
        </p:nvSpPr>
        <p:spPr>
          <a:xfrm>
            <a:off x="3027156" y="729052"/>
            <a:ext cx="931545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尘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 Box 11"/>
          <p:cNvSpPr txBox="1"/>
          <p:nvPr/>
        </p:nvSpPr>
        <p:spPr>
          <a:xfrm>
            <a:off x="5192506" y="710002"/>
            <a:ext cx="931545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众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 Box 11"/>
          <p:cNvSpPr txBox="1"/>
          <p:nvPr/>
        </p:nvSpPr>
        <p:spPr>
          <a:xfrm>
            <a:off x="6275181" y="719527"/>
            <a:ext cx="931545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双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 Box 11"/>
          <p:cNvSpPr txBox="1"/>
          <p:nvPr/>
        </p:nvSpPr>
        <p:spPr>
          <a:xfrm>
            <a:off x="7357856" y="729052"/>
            <a:ext cx="931545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木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 Box 11"/>
          <p:cNvSpPr txBox="1"/>
          <p:nvPr/>
        </p:nvSpPr>
        <p:spPr>
          <a:xfrm>
            <a:off x="864457" y="2036517"/>
            <a:ext cx="932069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林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 Box 11"/>
          <p:cNvSpPr txBox="1"/>
          <p:nvPr/>
        </p:nvSpPr>
        <p:spPr>
          <a:xfrm>
            <a:off x="1938131" y="2046042"/>
            <a:ext cx="931545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森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 Box 11"/>
          <p:cNvSpPr txBox="1"/>
          <p:nvPr/>
        </p:nvSpPr>
        <p:spPr>
          <a:xfrm>
            <a:off x="3027156" y="2055567"/>
            <a:ext cx="931545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11"/>
          <p:cNvSpPr txBox="1"/>
          <p:nvPr/>
        </p:nvSpPr>
        <p:spPr>
          <a:xfrm>
            <a:off x="4109831" y="729052"/>
            <a:ext cx="931545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42236" y1="92424" x2="42236" y2="92424"/>
                        <a14:foregroundMark x1="52174" y1="90152" x2="52174" y2="90152"/>
                        <a14:foregroundMark x1="60248" y1="90152" x2="60248" y2="90152"/>
                        <a14:foregroundMark x1="22981" y1="90152" x2="22981" y2="901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" y="3544570"/>
            <a:ext cx="1659890" cy="1360170"/>
          </a:xfrm>
          <a:prstGeom prst="rect">
            <a:avLst/>
          </a:prstGeom>
        </p:spPr>
      </p:pic>
      <p:graphicFrame>
        <p:nvGraphicFramePr>
          <p:cNvPr id="9" name="表格 8"/>
          <p:cNvGraphicFramePr/>
          <p:nvPr/>
        </p:nvGraphicFramePr>
        <p:xfrm>
          <a:off x="691119" y="262255"/>
          <a:ext cx="790693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959"/>
                <a:gridCol w="1080959"/>
                <a:gridCol w="1080959"/>
                <a:gridCol w="1080959"/>
                <a:gridCol w="1080959"/>
                <a:gridCol w="1206164"/>
                <a:gridCol w="1295971"/>
              </a:tblGrid>
              <a:tr h="3632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  <a:sym typeface="+mn-ea"/>
                        </a:rPr>
                        <a:t>míng</a:t>
                      </a:r>
                      <a:r>
                        <a:rPr lang="en-US" altLang="zh-CN" sz="2400" dirty="0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  <a:sym typeface="+mn-ea"/>
                        </a:rPr>
                        <a:t> 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  <a:sym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  <a:sym typeface="+mn-ea"/>
                        </a:rPr>
                        <a:t>lì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  <a:sym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chén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cóng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zhòng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shuāng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mù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/>
          <p:nvPr/>
        </p:nvGraphicFramePr>
        <p:xfrm>
          <a:off x="910590" y="1566545"/>
          <a:ext cx="732980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7115"/>
                <a:gridCol w="1047115"/>
                <a:gridCol w="1047115"/>
                <a:gridCol w="1047115"/>
                <a:gridCol w="1047115"/>
                <a:gridCol w="1047115"/>
                <a:gridCol w="1047115"/>
              </a:tblGrid>
              <a:tr h="42227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  <a:sym typeface="+mn-ea"/>
                        </a:rPr>
                        <a:t>lín</a:t>
                      </a:r>
                      <a:r>
                        <a:rPr lang="en-US" altLang="zh-CN" sz="2400" dirty="0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  <a:sym typeface="+mn-ea"/>
                        </a:rPr>
                        <a:t>  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  <a:sym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  <a:sym typeface="+mn-ea"/>
                        </a:rPr>
                        <a:t>sēn</a:t>
                      </a:r>
                      <a:endParaRPr lang="en-US" altLang="zh-CN" sz="240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  <a:sym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tiáo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xīn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400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40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40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12" name="Text Box 11"/>
          <p:cNvSpPr txBox="1"/>
          <p:nvPr/>
        </p:nvSpPr>
        <p:spPr>
          <a:xfrm>
            <a:off x="4106656" y="2055567"/>
            <a:ext cx="931545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3"/>
            </p:custDataLst>
          </p:nvPr>
        </p:nvGraphicFramePr>
        <p:xfrm>
          <a:off x="3810891" y="3188699"/>
          <a:ext cx="2528570" cy="1079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2155"/>
                <a:gridCol w="1796415"/>
              </a:tblGrid>
              <a:tr h="4699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zh-CN" dirty="0"/>
                        <a:t>字音</a:t>
                      </a:r>
                      <a:endParaRPr lang="zh-CN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dirty="0"/>
                        <a:t>汉字</a:t>
                      </a:r>
                      <a:endParaRPr lang="zh-CN" altLang="en-US" dirty="0"/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后鼻音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明   从  双  众</a:t>
                      </a:r>
                      <a:endParaRPr lang="zh-CN" altLang="en-US"/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前鼻音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心    林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ext Box 11"/>
          <p:cNvSpPr txBox="1"/>
          <p:nvPr/>
        </p:nvSpPr>
        <p:spPr>
          <a:xfrm>
            <a:off x="861282" y="710002"/>
            <a:ext cx="932069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 Box 11"/>
          <p:cNvSpPr txBox="1"/>
          <p:nvPr/>
        </p:nvSpPr>
        <p:spPr>
          <a:xfrm>
            <a:off x="1944481" y="729052"/>
            <a:ext cx="931545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 Box 11"/>
          <p:cNvSpPr txBox="1"/>
          <p:nvPr/>
        </p:nvSpPr>
        <p:spPr>
          <a:xfrm>
            <a:off x="3027156" y="729052"/>
            <a:ext cx="931545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旗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 Box 11"/>
          <p:cNvSpPr txBox="1"/>
          <p:nvPr/>
        </p:nvSpPr>
        <p:spPr>
          <a:xfrm>
            <a:off x="5192506" y="710002"/>
            <a:ext cx="931545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 Box 11"/>
          <p:cNvSpPr txBox="1"/>
          <p:nvPr/>
        </p:nvSpPr>
        <p:spPr>
          <a:xfrm>
            <a:off x="6275181" y="719527"/>
            <a:ext cx="931545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歌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 Box 11"/>
          <p:cNvSpPr txBox="1"/>
          <p:nvPr/>
        </p:nvSpPr>
        <p:spPr>
          <a:xfrm>
            <a:off x="7357856" y="729052"/>
            <a:ext cx="931545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 Box 11"/>
          <p:cNvSpPr txBox="1"/>
          <p:nvPr/>
        </p:nvSpPr>
        <p:spPr>
          <a:xfrm>
            <a:off x="864457" y="2036517"/>
            <a:ext cx="932069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么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 Box 11"/>
          <p:cNvSpPr txBox="1"/>
          <p:nvPr/>
        </p:nvSpPr>
        <p:spPr>
          <a:xfrm>
            <a:off x="1938131" y="2046042"/>
            <a:ext cx="931545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 Box 11"/>
          <p:cNvSpPr txBox="1"/>
          <p:nvPr/>
        </p:nvSpPr>
        <p:spPr>
          <a:xfrm>
            <a:off x="3027156" y="2055567"/>
            <a:ext cx="931545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丽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11"/>
          <p:cNvSpPr txBox="1"/>
          <p:nvPr/>
        </p:nvSpPr>
        <p:spPr>
          <a:xfrm>
            <a:off x="4109831" y="729052"/>
            <a:ext cx="931545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9" name="表格 8"/>
          <p:cNvGraphicFramePr/>
          <p:nvPr/>
        </p:nvGraphicFramePr>
        <p:xfrm>
          <a:off x="906780" y="262255"/>
          <a:ext cx="732980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7115"/>
                <a:gridCol w="1047115"/>
                <a:gridCol w="1047115"/>
                <a:gridCol w="1047115"/>
                <a:gridCol w="1047115"/>
                <a:gridCol w="1047115"/>
                <a:gridCol w="1047115"/>
              </a:tblGrid>
              <a:tr h="3632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  <a:sym typeface="+mn-ea"/>
                        </a:rPr>
                        <a:t>shēng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  <a:sym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  <a:sym typeface="+mn-ea"/>
                        </a:rPr>
                        <a:t>gúo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  <a:sym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qí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zhōng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hóng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gē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qǐ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/>
          <p:nvPr/>
        </p:nvGraphicFramePr>
        <p:xfrm>
          <a:off x="910590" y="1566545"/>
          <a:ext cx="732980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7115"/>
                <a:gridCol w="1047115"/>
                <a:gridCol w="1047115"/>
                <a:gridCol w="1047115"/>
                <a:gridCol w="1047115"/>
                <a:gridCol w="1047115"/>
                <a:gridCol w="1047115"/>
              </a:tblGrid>
              <a:tr h="42227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  <a:sym typeface="+mn-ea"/>
                        </a:rPr>
                        <a:t>me 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  <a:sym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  <a:sym typeface="+mn-ea"/>
                        </a:rPr>
                        <a:t>měi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  <a:sym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lì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lì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40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40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12" name="Text Box 11"/>
          <p:cNvSpPr txBox="1"/>
          <p:nvPr/>
        </p:nvSpPr>
        <p:spPr>
          <a:xfrm>
            <a:off x="4106656" y="2055567"/>
            <a:ext cx="931545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 Box 11"/>
          <p:cNvSpPr txBox="1"/>
          <p:nvPr/>
        </p:nvSpPr>
        <p:spPr>
          <a:xfrm>
            <a:off x="864457" y="3525592"/>
            <a:ext cx="932069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午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11"/>
          <p:cNvSpPr txBox="1"/>
          <p:nvPr/>
        </p:nvSpPr>
        <p:spPr>
          <a:xfrm>
            <a:off x="1938131" y="3535117"/>
            <a:ext cx="931545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晚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11"/>
          <p:cNvSpPr txBox="1"/>
          <p:nvPr/>
        </p:nvSpPr>
        <p:spPr>
          <a:xfrm>
            <a:off x="3027156" y="3544642"/>
            <a:ext cx="931545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昨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" name="表格 5"/>
          <p:cNvGraphicFramePr/>
          <p:nvPr/>
        </p:nvGraphicFramePr>
        <p:xfrm>
          <a:off x="910590" y="3055620"/>
          <a:ext cx="732980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7115"/>
                <a:gridCol w="1047115"/>
                <a:gridCol w="1047115"/>
                <a:gridCol w="1047115"/>
                <a:gridCol w="1047115"/>
                <a:gridCol w="1047115"/>
                <a:gridCol w="1047115"/>
              </a:tblGrid>
              <a:tr h="42227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  <a:sym typeface="+mn-ea"/>
                        </a:rPr>
                        <a:t>wǔ</a:t>
                      </a:r>
                      <a:r>
                        <a:rPr lang="en-US" altLang="zh-CN" sz="2400" dirty="0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  <a:sym typeface="+mn-ea"/>
                        </a:rPr>
                        <a:t> 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  <a:sym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  <a:sym typeface="+mn-ea"/>
                        </a:rPr>
                        <a:t>wǎn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  <a:sym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zuó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jīn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 err="1">
                          <a:solidFill>
                            <a:srgbClr val="FF0000"/>
                          </a:solidFill>
                          <a:latin typeface="汉语拼音" pitchFamily="34" charset="0"/>
                          <a:ea typeface="宋体" panose="02010600030101010101" pitchFamily="2" charset="-122"/>
                          <a:cs typeface="汉语拼音" pitchFamily="34" charset="0"/>
                        </a:rPr>
                        <a:t>nián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400" dirty="0">
                        <a:solidFill>
                          <a:srgbClr val="FF0000"/>
                        </a:solidFill>
                        <a:latin typeface="汉语拼音" pitchFamily="34" charset="0"/>
                        <a:ea typeface="宋体" panose="02010600030101010101" pitchFamily="2" charset="-122"/>
                        <a:cs typeface="汉语拼音" pitchFamily="34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7" name="Text Box 11"/>
          <p:cNvSpPr txBox="1"/>
          <p:nvPr/>
        </p:nvSpPr>
        <p:spPr>
          <a:xfrm>
            <a:off x="4106656" y="3544642"/>
            <a:ext cx="931545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11"/>
          <p:cNvSpPr txBox="1"/>
          <p:nvPr/>
        </p:nvSpPr>
        <p:spPr>
          <a:xfrm>
            <a:off x="5192506" y="3544642"/>
            <a:ext cx="931545" cy="8375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0" name="表格 9"/>
          <p:cNvGraphicFramePr/>
          <p:nvPr>
            <p:custDataLst>
              <p:tags r:id="rId1"/>
            </p:custDataLst>
          </p:nvPr>
        </p:nvGraphicFramePr>
        <p:xfrm>
          <a:off x="6376670" y="3055620"/>
          <a:ext cx="2358390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8840"/>
                <a:gridCol w="1479550"/>
              </a:tblGrid>
              <a:tr h="3048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zh-CN" dirty="0"/>
                        <a:t>字音</a:t>
                      </a:r>
                      <a:endParaRPr lang="zh-CN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汉字</a:t>
                      </a:r>
                      <a:endParaRPr lang="zh-CN" altLang="en-US"/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声母韵母相同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dirty="0"/>
                        <a:t>旗   起</a:t>
                      </a:r>
                      <a:endParaRPr lang="zh-CN" altLang="en-US" dirty="0"/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轻声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dirty="0"/>
                        <a:t>么</a:t>
                      </a:r>
                      <a:endParaRPr lang="zh-CN" altLang="en-US" dirty="0"/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dirty="0" smtClean="0"/>
                        <a:t>翘舌音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升</a:t>
                      </a:r>
                      <a:endParaRPr lang="zh-CN" altLang="en-US"/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后鼻音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升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42585" y="1439545"/>
            <a:ext cx="3120390" cy="312039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77519" y="2447290"/>
            <a:ext cx="4723131" cy="1523494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Arial" panose="020B0604020202020204" pitchFamily="34" charset="0"/>
                <a:ea typeface="楷体" panose="02010609060101010101" pitchFamily="49" charset="-122"/>
              </a:rPr>
              <a:t>        “</a:t>
            </a:r>
            <a:r>
              <a:rPr lang="zh-CN" altLang="en-US" sz="2100" b="1" dirty="0">
                <a:latin typeface="Arial" panose="020B0604020202020204" pitchFamily="34" charset="0"/>
                <a:ea typeface="楷体" panose="02010609060101010101" pitchFamily="49" charset="-122"/>
              </a:rPr>
              <a:t>会意</a:t>
            </a:r>
            <a:r>
              <a:rPr lang="en-US" altLang="zh-CN" sz="2100" b="1" dirty="0">
                <a:latin typeface="Arial" panose="020B0604020202020204" pitchFamily="34" charset="0"/>
                <a:ea typeface="楷体" panose="02010609060101010101" pitchFamily="49" charset="-122"/>
              </a:rPr>
              <a:t>”</a:t>
            </a:r>
            <a:r>
              <a:rPr lang="zh-CN" altLang="en-US" sz="2100" b="1" dirty="0">
                <a:latin typeface="Arial" panose="020B0604020202020204" pitchFamily="34" charset="0"/>
                <a:ea typeface="楷体" panose="02010609060101010101" pitchFamily="49" charset="-122"/>
              </a:rPr>
              <a:t>是我们的祖先在造字时使用的一种方法。会意字，是说字的整体意义由部分的意义合成。</a:t>
            </a:r>
            <a:endParaRPr lang="zh-CN" altLang="en-US" sz="21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" name="云形标注 1"/>
          <p:cNvSpPr/>
          <p:nvPr/>
        </p:nvSpPr>
        <p:spPr>
          <a:xfrm>
            <a:off x="1075055" y="249555"/>
            <a:ext cx="5403850" cy="1283970"/>
          </a:xfrm>
          <a:prstGeom prst="cloudCallout">
            <a:avLst>
              <a:gd name="adj1" fmla="val -67362"/>
              <a:gd name="adj2" fmla="val 51493"/>
            </a:avLst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/>
            <a:r>
              <a:rPr lang="zh-CN" altLang="en-US" sz="2100" dirty="0">
                <a:solidFill>
                  <a:srgbClr val="FF0000"/>
                </a:solidFill>
              </a:rPr>
              <a:t>        </a:t>
            </a:r>
            <a:r>
              <a:rPr lang="zh-CN" altLang="en-US" sz="2100" b="1" dirty="0">
                <a:solidFill>
                  <a:schemeClr val="tx1"/>
                </a:solidFill>
              </a:rPr>
              <a:t>读完会认字后，我们先来认识</a:t>
            </a:r>
            <a:r>
              <a:rPr lang="en-US" altLang="zh-CN" sz="2100" b="1" dirty="0">
                <a:solidFill>
                  <a:schemeClr val="tx1"/>
                </a:solidFill>
              </a:rPr>
              <a:t>“</a:t>
            </a:r>
            <a:r>
              <a:rPr lang="zh-CN" altLang="en-US" sz="2100" b="1" dirty="0">
                <a:solidFill>
                  <a:schemeClr val="tx1"/>
                </a:solidFill>
              </a:rPr>
              <a:t>会意</a:t>
            </a:r>
            <a:r>
              <a:rPr lang="en-US" altLang="zh-CN" sz="2100" b="1" dirty="0">
                <a:solidFill>
                  <a:schemeClr val="tx1"/>
                </a:solidFill>
              </a:rPr>
              <a:t>”</a:t>
            </a:r>
            <a:r>
              <a:rPr lang="zh-CN" altLang="en-US" sz="2100" b="1" dirty="0">
                <a:solidFill>
                  <a:schemeClr val="tx1"/>
                </a:solidFill>
              </a:rPr>
              <a:t>这种造字方法。</a:t>
            </a:r>
            <a:endParaRPr lang="zh-CN" altLang="en-US" sz="2100" b="1" dirty="0">
              <a:solidFill>
                <a:schemeClr val="tx1"/>
              </a:solidFill>
            </a:endParaRPr>
          </a:p>
        </p:txBody>
      </p:sp>
      <p:grpSp>
        <p:nvGrpSpPr>
          <p:cNvPr id="27" name="组合 3"/>
          <p:cNvGrpSpPr/>
          <p:nvPr/>
        </p:nvGrpSpPr>
        <p:grpSpPr>
          <a:xfrm>
            <a:off x="0" y="123469"/>
            <a:ext cx="1884998" cy="398381"/>
            <a:chOff x="458" y="988"/>
            <a:chExt cx="4134" cy="95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8" name="流程图: 延期 27"/>
            <p:cNvSpPr/>
            <p:nvPr/>
          </p:nvSpPr>
          <p:spPr>
            <a:xfrm>
              <a:off x="623" y="988"/>
              <a:ext cx="3969" cy="908"/>
            </a:xfrm>
            <a:prstGeom prst="flowChartDelay">
              <a:avLst/>
            </a:prstGeom>
            <a:solidFill>
              <a:srgbClr val="FFC000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29" name="文本框 14">
              <a:hlinkClick r:id="rId2" action="ppaction://hlinkfile"/>
            </p:cNvPr>
            <p:cNvSpPr txBox="1"/>
            <p:nvPr/>
          </p:nvSpPr>
          <p:spPr>
            <a:xfrm>
              <a:off x="458" y="1005"/>
              <a:ext cx="4132" cy="936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 fontAlgn="auto"/>
              <a:r>
                <a:rPr lang="zh-CN" sz="21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会意字</a:t>
              </a:r>
              <a:endParaRPr lang="zh-CN" sz="2100" b="1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698875" y="1619250"/>
            <a:ext cx="4781096" cy="297688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Arial" panose="020B0604020202020204" pitchFamily="34" charset="0"/>
                <a:ea typeface="楷体" panose="02010609060101010101" pitchFamily="49" charset="-122"/>
              </a:rPr>
              <a:t>        </a:t>
            </a:r>
            <a:r>
              <a:rPr sz="2100" b="1" dirty="0">
                <a:latin typeface="Arial" panose="020B0604020202020204" pitchFamily="34" charset="0"/>
                <a:ea typeface="楷体" panose="02010609060101010101" pitchFamily="49" charset="-122"/>
              </a:rPr>
              <a:t>表示事物或动作单位的词，如</a:t>
            </a:r>
            <a:r>
              <a:rPr lang="en-US" sz="2100" b="1" dirty="0">
                <a:latin typeface="Arial" panose="020B0604020202020204" pitchFamily="34" charset="0"/>
                <a:ea typeface="楷体" panose="02010609060101010101" pitchFamily="49" charset="-122"/>
              </a:rPr>
              <a:t>“</a:t>
            </a:r>
            <a:r>
              <a:rPr sz="2100" b="1" dirty="0">
                <a:latin typeface="Arial" panose="020B0604020202020204" pitchFamily="34" charset="0"/>
                <a:ea typeface="楷体" panose="02010609060101010101" pitchFamily="49" charset="-122"/>
              </a:rPr>
              <a:t>尺</a:t>
            </a:r>
            <a:r>
              <a:rPr lang="zh-CN" sz="2100" b="1" dirty="0">
                <a:latin typeface="Arial" panose="020B0604020202020204" pitchFamily="34" charset="0"/>
                <a:ea typeface="楷体" panose="02010609060101010101" pitchFamily="49" charset="-122"/>
              </a:rPr>
              <a:t>、</a:t>
            </a:r>
            <a:r>
              <a:rPr sz="2100" b="1" dirty="0">
                <a:latin typeface="Arial" panose="020B0604020202020204" pitchFamily="34" charset="0"/>
                <a:ea typeface="楷体" panose="02010609060101010101" pitchFamily="49" charset="-122"/>
              </a:rPr>
              <a:t>寸</a:t>
            </a:r>
            <a:r>
              <a:rPr lang="zh-CN" sz="2100" b="1" dirty="0">
                <a:latin typeface="Arial" panose="020B0604020202020204" pitchFamily="34" charset="0"/>
                <a:ea typeface="楷体" panose="02010609060101010101" pitchFamily="49" charset="-122"/>
              </a:rPr>
              <a:t>、</a:t>
            </a:r>
            <a:r>
              <a:rPr sz="2100" b="1" dirty="0">
                <a:latin typeface="Arial" panose="020B0604020202020204" pitchFamily="34" charset="0"/>
                <a:ea typeface="楷体" panose="02010609060101010101" pitchFamily="49" charset="-122"/>
              </a:rPr>
              <a:t>斗</a:t>
            </a:r>
            <a:r>
              <a:rPr lang="zh-CN" sz="2100" b="1" dirty="0">
                <a:latin typeface="Arial" panose="020B0604020202020204" pitchFamily="34" charset="0"/>
                <a:ea typeface="楷体" panose="02010609060101010101" pitchFamily="49" charset="-122"/>
              </a:rPr>
              <a:t>、</a:t>
            </a:r>
            <a:r>
              <a:rPr sz="2100" b="1" dirty="0">
                <a:latin typeface="Arial" panose="020B0604020202020204" pitchFamily="34" charset="0"/>
                <a:ea typeface="楷体" panose="02010609060101010101" pitchFamily="49" charset="-122"/>
              </a:rPr>
              <a:t>升</a:t>
            </a:r>
            <a:r>
              <a:rPr lang="zh-CN" sz="2100" b="1" dirty="0">
                <a:latin typeface="Arial" panose="020B0604020202020204" pitchFamily="34" charset="0"/>
                <a:ea typeface="楷体" panose="02010609060101010101" pitchFamily="49" charset="-122"/>
              </a:rPr>
              <a:t>、</a:t>
            </a:r>
            <a:r>
              <a:rPr sz="2100" b="1" dirty="0">
                <a:latin typeface="Arial" panose="020B0604020202020204" pitchFamily="34" charset="0"/>
                <a:ea typeface="楷体" panose="02010609060101010101" pitchFamily="49" charset="-122"/>
              </a:rPr>
              <a:t>斤</a:t>
            </a:r>
            <a:r>
              <a:rPr lang="zh-CN" sz="2100" b="1" dirty="0">
                <a:latin typeface="Arial" panose="020B0604020202020204" pitchFamily="34" charset="0"/>
                <a:ea typeface="楷体" panose="02010609060101010101" pitchFamily="49" charset="-122"/>
              </a:rPr>
              <a:t>、</a:t>
            </a:r>
            <a:r>
              <a:rPr sz="2100" b="1" dirty="0">
                <a:latin typeface="Arial" panose="020B0604020202020204" pitchFamily="34" charset="0"/>
                <a:ea typeface="楷体" panose="02010609060101010101" pitchFamily="49" charset="-122"/>
              </a:rPr>
              <a:t>两</a:t>
            </a:r>
            <a:r>
              <a:rPr lang="zh-CN" sz="2100" b="1" dirty="0">
                <a:latin typeface="Arial" panose="020B0604020202020204" pitchFamily="34" charset="0"/>
                <a:ea typeface="楷体" panose="02010609060101010101" pitchFamily="49" charset="-122"/>
              </a:rPr>
              <a:t>、</a:t>
            </a:r>
            <a:r>
              <a:rPr sz="2100" b="1" dirty="0">
                <a:latin typeface="Arial" panose="020B0604020202020204" pitchFamily="34" charset="0"/>
                <a:ea typeface="楷体" panose="02010609060101010101" pitchFamily="49" charset="-122"/>
              </a:rPr>
              <a:t>个</a:t>
            </a:r>
            <a:r>
              <a:rPr lang="zh-CN" sz="2100" b="1" dirty="0">
                <a:latin typeface="Arial" panose="020B0604020202020204" pitchFamily="34" charset="0"/>
                <a:ea typeface="楷体" panose="02010609060101010101" pitchFamily="49" charset="-122"/>
              </a:rPr>
              <a:t>、</a:t>
            </a:r>
            <a:r>
              <a:rPr sz="2100" b="1" dirty="0">
                <a:latin typeface="Arial" panose="020B0604020202020204" pitchFamily="34" charset="0"/>
                <a:ea typeface="楷体" panose="02010609060101010101" pitchFamily="49" charset="-122"/>
              </a:rPr>
              <a:t>只</a:t>
            </a:r>
            <a:r>
              <a:rPr lang="zh-CN" sz="2100" b="1" dirty="0">
                <a:latin typeface="Arial" panose="020B0604020202020204" pitchFamily="34" charset="0"/>
                <a:ea typeface="楷体" panose="02010609060101010101" pitchFamily="49" charset="-122"/>
              </a:rPr>
              <a:t>、支、</a:t>
            </a:r>
            <a:r>
              <a:rPr sz="2100" b="1" dirty="0">
                <a:latin typeface="Arial" panose="020B0604020202020204" pitchFamily="34" charset="0"/>
                <a:ea typeface="楷体" panose="02010609060101010101" pitchFamily="49" charset="-122"/>
              </a:rPr>
              <a:t>匹</a:t>
            </a:r>
            <a:r>
              <a:rPr lang="zh-CN" sz="2100" b="1" dirty="0">
                <a:latin typeface="Arial" panose="020B0604020202020204" pitchFamily="34" charset="0"/>
                <a:ea typeface="楷体" panose="02010609060101010101" pitchFamily="49" charset="-122"/>
              </a:rPr>
              <a:t>、</a:t>
            </a:r>
            <a:r>
              <a:rPr sz="2100" b="1" dirty="0">
                <a:latin typeface="Arial" panose="020B0604020202020204" pitchFamily="34" charset="0"/>
                <a:ea typeface="楷体" panose="02010609060101010101" pitchFamily="49" charset="-122"/>
              </a:rPr>
              <a:t>件</a:t>
            </a:r>
            <a:r>
              <a:rPr lang="zh-CN" sz="2100" b="1" dirty="0">
                <a:latin typeface="Arial" panose="020B0604020202020204" pitchFamily="34" charset="0"/>
                <a:ea typeface="楷体" panose="02010609060101010101" pitchFamily="49" charset="-122"/>
              </a:rPr>
              <a:t>、</a:t>
            </a:r>
            <a:r>
              <a:rPr sz="2100" b="1" dirty="0">
                <a:latin typeface="Arial" panose="020B0604020202020204" pitchFamily="34" charset="0"/>
                <a:ea typeface="楷体" panose="02010609060101010101" pitchFamily="49" charset="-122"/>
              </a:rPr>
              <a:t>条</a:t>
            </a:r>
            <a:r>
              <a:rPr lang="zh-CN" sz="2100" b="1" dirty="0">
                <a:latin typeface="Arial" panose="020B0604020202020204" pitchFamily="34" charset="0"/>
                <a:ea typeface="楷体" panose="02010609060101010101" pitchFamily="49" charset="-122"/>
              </a:rPr>
              <a:t>、</a:t>
            </a:r>
            <a:r>
              <a:rPr sz="2100" b="1" dirty="0">
                <a:latin typeface="Arial" panose="020B0604020202020204" pitchFamily="34" charset="0"/>
                <a:ea typeface="楷体" panose="02010609060101010101" pitchFamily="49" charset="-122"/>
              </a:rPr>
              <a:t>根</a:t>
            </a:r>
            <a:r>
              <a:rPr lang="zh-CN" sz="2100" b="1" dirty="0">
                <a:latin typeface="Arial" panose="020B0604020202020204" pitchFamily="34" charset="0"/>
                <a:ea typeface="楷体" panose="02010609060101010101" pitchFamily="49" charset="-122"/>
              </a:rPr>
              <a:t>、</a:t>
            </a:r>
            <a:r>
              <a:rPr sz="2100" b="1" dirty="0">
                <a:latin typeface="Arial" panose="020B0604020202020204" pitchFamily="34" charset="0"/>
                <a:ea typeface="楷体" panose="02010609060101010101" pitchFamily="49" charset="-122"/>
              </a:rPr>
              <a:t>块</a:t>
            </a:r>
            <a:r>
              <a:rPr lang="zh-CN" sz="2100" b="1" dirty="0">
                <a:latin typeface="Arial" panose="020B0604020202020204" pitchFamily="34" charset="0"/>
                <a:ea typeface="楷体" panose="02010609060101010101" pitchFamily="49" charset="-122"/>
              </a:rPr>
              <a:t>、</a:t>
            </a:r>
            <a:r>
              <a:rPr sz="2100" b="1" dirty="0">
                <a:latin typeface="Arial" panose="020B0604020202020204" pitchFamily="34" charset="0"/>
                <a:ea typeface="楷体" panose="02010609060101010101" pitchFamily="49" charset="-122"/>
              </a:rPr>
              <a:t>种</a:t>
            </a:r>
            <a:r>
              <a:rPr lang="zh-CN" sz="2100" b="1" dirty="0">
                <a:latin typeface="Arial" panose="020B0604020202020204" pitchFamily="34" charset="0"/>
                <a:ea typeface="楷体" panose="02010609060101010101" pitchFamily="49" charset="-122"/>
              </a:rPr>
              <a:t>、</a:t>
            </a:r>
            <a:r>
              <a:rPr sz="2100" b="1" dirty="0">
                <a:latin typeface="Arial" panose="020B0604020202020204" pitchFamily="34" charset="0"/>
                <a:ea typeface="楷体" panose="02010609060101010101" pitchFamily="49" charset="-122"/>
              </a:rPr>
              <a:t>双</a:t>
            </a:r>
            <a:r>
              <a:rPr lang="zh-CN" sz="2100" b="1" dirty="0">
                <a:latin typeface="Arial" panose="020B0604020202020204" pitchFamily="34" charset="0"/>
                <a:ea typeface="楷体" panose="02010609060101010101" pitchFamily="49" charset="-122"/>
              </a:rPr>
              <a:t>、</a:t>
            </a:r>
            <a:r>
              <a:rPr sz="2100" b="1" dirty="0">
                <a:latin typeface="Arial" panose="020B0604020202020204" pitchFamily="34" charset="0"/>
                <a:ea typeface="楷体" panose="02010609060101010101" pitchFamily="49" charset="-122"/>
              </a:rPr>
              <a:t>幅</a:t>
            </a:r>
            <a:r>
              <a:rPr lang="zh-CN" sz="2100" b="1" dirty="0">
                <a:latin typeface="Arial" panose="020B0604020202020204" pitchFamily="34" charset="0"/>
                <a:ea typeface="楷体" panose="02010609060101010101" pitchFamily="49" charset="-122"/>
              </a:rPr>
              <a:t>、</a:t>
            </a:r>
            <a:r>
              <a:rPr sz="2100" b="1" dirty="0">
                <a:latin typeface="Arial" panose="020B0604020202020204" pitchFamily="34" charset="0"/>
                <a:ea typeface="楷体" panose="02010609060101010101" pitchFamily="49" charset="-122"/>
              </a:rPr>
              <a:t>群</a:t>
            </a:r>
            <a:r>
              <a:rPr lang="zh-CN" sz="2100" b="1" dirty="0">
                <a:latin typeface="Arial" panose="020B0604020202020204" pitchFamily="34" charset="0"/>
                <a:ea typeface="楷体" panose="02010609060101010101" pitchFamily="49" charset="-122"/>
              </a:rPr>
              <a:t>、</a:t>
            </a:r>
            <a:r>
              <a:rPr sz="2100" b="1" dirty="0">
                <a:latin typeface="Arial" panose="020B0604020202020204" pitchFamily="34" charset="0"/>
                <a:ea typeface="楷体" panose="02010609060101010101" pitchFamily="49" charset="-122"/>
              </a:rPr>
              <a:t>次</a:t>
            </a:r>
            <a:r>
              <a:rPr lang="zh-CN" sz="2100" b="1" dirty="0">
                <a:latin typeface="Arial" panose="020B0604020202020204" pitchFamily="34" charset="0"/>
                <a:ea typeface="楷体" panose="02010609060101010101" pitchFamily="49" charset="-122"/>
              </a:rPr>
              <a:t>、</a:t>
            </a:r>
            <a:r>
              <a:rPr sz="2100" b="1" dirty="0">
                <a:latin typeface="Arial" panose="020B0604020202020204" pitchFamily="34" charset="0"/>
                <a:ea typeface="楷体" panose="02010609060101010101" pitchFamily="49" charset="-122"/>
              </a:rPr>
              <a:t>回</a:t>
            </a:r>
            <a:r>
              <a:rPr lang="zh-CN" sz="2100" b="1" dirty="0">
                <a:latin typeface="Arial" panose="020B0604020202020204" pitchFamily="34" charset="0"/>
                <a:ea typeface="楷体" panose="02010609060101010101" pitchFamily="49" charset="-122"/>
              </a:rPr>
              <a:t>、遍、</a:t>
            </a:r>
            <a:r>
              <a:rPr sz="2100" b="1" dirty="0">
                <a:latin typeface="Arial" panose="020B0604020202020204" pitchFamily="34" charset="0"/>
                <a:ea typeface="楷体" panose="02010609060101010101" pitchFamily="49" charset="-122"/>
              </a:rPr>
              <a:t>阵</a:t>
            </a:r>
            <a:r>
              <a:rPr lang="zh-CN" sz="2100" b="1" dirty="0">
                <a:latin typeface="Arial" panose="020B0604020202020204" pitchFamily="34" charset="0"/>
                <a:ea typeface="楷体" panose="02010609060101010101" pitchFamily="49" charset="-122"/>
              </a:rPr>
              <a:t>、</a:t>
            </a:r>
            <a:r>
              <a:rPr sz="2100" b="1" dirty="0">
                <a:latin typeface="Arial" panose="020B0604020202020204" pitchFamily="34" charset="0"/>
                <a:ea typeface="楷体" panose="02010609060101010101" pitchFamily="49" charset="-122"/>
              </a:rPr>
              <a:t>顿</a:t>
            </a:r>
            <a:r>
              <a:rPr lang="en-US" sz="2100" b="1" dirty="0">
                <a:latin typeface="Arial" panose="020B0604020202020204" pitchFamily="34" charset="0"/>
                <a:ea typeface="楷体" panose="02010609060101010101" pitchFamily="49" charset="-122"/>
              </a:rPr>
              <a:t>”</a:t>
            </a:r>
            <a:r>
              <a:rPr sz="2100" b="1" dirty="0">
                <a:latin typeface="Arial" panose="020B0604020202020204" pitchFamily="34" charset="0"/>
                <a:ea typeface="楷体" panose="02010609060101010101" pitchFamily="49" charset="-122"/>
              </a:rPr>
              <a:t>等。量词经常跟数词一起用，比如一只鸡</a:t>
            </a:r>
            <a:r>
              <a:rPr lang="zh-CN" sz="2100" b="1" dirty="0">
                <a:latin typeface="Arial" panose="020B0604020202020204" pitchFamily="34" charset="0"/>
                <a:ea typeface="楷体" panose="02010609060101010101" pitchFamily="49" charset="-122"/>
              </a:rPr>
              <a:t>、</a:t>
            </a:r>
            <a:r>
              <a:rPr sz="2100" b="1" dirty="0">
                <a:latin typeface="Arial" panose="020B0604020202020204" pitchFamily="34" charset="0"/>
                <a:ea typeface="楷体" panose="02010609060101010101" pitchFamily="49" charset="-122"/>
              </a:rPr>
              <a:t>两条鱼</a:t>
            </a:r>
            <a:r>
              <a:rPr lang="zh-CN" sz="2100" b="1" dirty="0">
                <a:latin typeface="Arial" panose="020B0604020202020204" pitchFamily="34" charset="0"/>
                <a:ea typeface="楷体" panose="02010609060101010101" pitchFamily="49" charset="-122"/>
              </a:rPr>
              <a:t>、</a:t>
            </a:r>
            <a:r>
              <a:rPr sz="2100" b="1" dirty="0">
                <a:latin typeface="Arial" panose="020B0604020202020204" pitchFamily="34" charset="0"/>
                <a:ea typeface="楷体" panose="02010609060101010101" pitchFamily="49" charset="-122"/>
              </a:rPr>
              <a:t>三只鸭</a:t>
            </a:r>
            <a:r>
              <a:rPr lang="zh-CN" sz="2100" b="1" dirty="0">
                <a:latin typeface="Arial" panose="020B0604020202020204" pitchFamily="34" charset="0"/>
                <a:ea typeface="楷体" panose="02010609060101010101" pitchFamily="49" charset="-122"/>
              </a:rPr>
              <a:t>、</a:t>
            </a:r>
            <a:r>
              <a:rPr sz="2100" b="1" dirty="0">
                <a:latin typeface="Arial" panose="020B0604020202020204" pitchFamily="34" charset="0"/>
                <a:ea typeface="楷体" panose="02010609060101010101" pitchFamily="49" charset="-122"/>
              </a:rPr>
              <a:t>四匹马等。</a:t>
            </a:r>
            <a:endParaRPr lang="zh-CN" altLang="en-US" sz="21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" name="云形标注 1"/>
          <p:cNvSpPr/>
          <p:nvPr/>
        </p:nvSpPr>
        <p:spPr>
          <a:xfrm>
            <a:off x="1910715" y="482600"/>
            <a:ext cx="3963035" cy="912495"/>
          </a:xfrm>
          <a:prstGeom prst="cloudCallout">
            <a:avLst>
              <a:gd name="adj1" fmla="val -67362"/>
              <a:gd name="adj2" fmla="val 51493"/>
            </a:avLst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/>
            <a:r>
              <a:rPr lang="zh-CN" altLang="en-US" sz="2100" b="1" dirty="0">
                <a:solidFill>
                  <a:schemeClr val="tx1"/>
                </a:solidFill>
              </a:rPr>
              <a:t>我们再来认识</a:t>
            </a:r>
            <a:r>
              <a:rPr lang="en-US" altLang="zh-CN" sz="2100" b="1" dirty="0">
                <a:solidFill>
                  <a:schemeClr val="tx1"/>
                </a:solidFill>
              </a:rPr>
              <a:t>“</a:t>
            </a:r>
            <a:r>
              <a:rPr lang="zh-CN" altLang="en-US" sz="2100" b="1" dirty="0">
                <a:solidFill>
                  <a:schemeClr val="tx1"/>
                </a:solidFill>
              </a:rPr>
              <a:t>量词</a:t>
            </a:r>
            <a:r>
              <a:rPr lang="en-US" altLang="zh-CN" sz="2100" b="1" dirty="0">
                <a:solidFill>
                  <a:schemeClr val="tx1"/>
                </a:solidFill>
              </a:rPr>
              <a:t>”</a:t>
            </a:r>
            <a:r>
              <a:rPr lang="zh-CN" altLang="en-US" sz="2100" b="1" dirty="0">
                <a:solidFill>
                  <a:schemeClr val="tx1"/>
                </a:solidFill>
              </a:rPr>
              <a:t>。</a:t>
            </a:r>
            <a:endParaRPr lang="zh-CN" altLang="en-US" sz="2100" b="1" dirty="0">
              <a:solidFill>
                <a:schemeClr val="tx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28345" r="25692"/>
          <a:stretch>
            <a:fillRect/>
          </a:stretch>
        </p:blipFill>
        <p:spPr>
          <a:xfrm>
            <a:off x="690880" y="1619250"/>
            <a:ext cx="2908935" cy="3282315"/>
          </a:xfrm>
          <a:prstGeom prst="rect">
            <a:avLst/>
          </a:prstGeom>
        </p:spPr>
      </p:pic>
      <p:grpSp>
        <p:nvGrpSpPr>
          <p:cNvPr id="27" name="组合 3"/>
          <p:cNvGrpSpPr/>
          <p:nvPr/>
        </p:nvGrpSpPr>
        <p:grpSpPr>
          <a:xfrm>
            <a:off x="0" y="251739"/>
            <a:ext cx="1884998" cy="398381"/>
            <a:chOff x="458" y="988"/>
            <a:chExt cx="4134" cy="95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8" name="流程图: 延期 27"/>
            <p:cNvSpPr/>
            <p:nvPr/>
          </p:nvSpPr>
          <p:spPr>
            <a:xfrm>
              <a:off x="623" y="988"/>
              <a:ext cx="3969" cy="908"/>
            </a:xfrm>
            <a:prstGeom prst="flowChartDelay">
              <a:avLst/>
            </a:prstGeom>
            <a:solidFill>
              <a:srgbClr val="FFC000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29" name="文本框 14">
              <a:hlinkClick r:id="rId2" action="ppaction://hlinkfile"/>
            </p:cNvPr>
            <p:cNvSpPr txBox="1"/>
            <p:nvPr/>
          </p:nvSpPr>
          <p:spPr>
            <a:xfrm>
              <a:off x="458" y="1005"/>
              <a:ext cx="4132" cy="936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 fontAlgn="auto"/>
              <a:r>
                <a:rPr lang="zh-CN" sz="21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量词</a:t>
              </a:r>
              <a:endParaRPr lang="zh-CN" sz="2100" b="1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ags/tag1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1.xml><?xml version="1.0" encoding="utf-8"?>
<p:tagLst xmlns:p="http://schemas.openxmlformats.org/presentationml/2006/main">
  <p:tag name="KSO_WM_UNIT_TABLE_BEAUTIFY" val="smartTable{5793cd11-81f3-4e51-a600-19257572090a}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3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4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5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6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7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8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9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0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1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2.xml><?xml version="1.0" encoding="utf-8"?>
<p:tagLst xmlns:p="http://schemas.openxmlformats.org/presentationml/2006/main">
  <p:tag name="KSO_WPP_MARK_KEY" val="162e1254-caea-487e-ba71-e048cf64baf7"/>
  <p:tag name="COMMONDATA" val="eyJoZGlkIjoiMDUzMmRhYzhkNzM3Y2ZlODExZjhhYzliMDJjYzA0ZGIifQ=="/>
</p:tagLst>
</file>

<file path=ppt/tags/tag3.xml><?xml version="1.0" encoding="utf-8"?>
<p:tagLst xmlns:p="http://schemas.openxmlformats.org/presentationml/2006/main">
  <p:tag name="KSO_WM_UNIT_TABLE_BEAUTIFY" val="smartTable{5793cd11-81f3-4e51-a600-19257572090a}"/>
</p:tagLst>
</file>

<file path=ppt/tags/tag4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5.xml><?xml version="1.0" encoding="utf-8"?>
<p:tagLst xmlns:p="http://schemas.openxmlformats.org/presentationml/2006/main">
  <p:tag name="KSO_WM_UNIT_TABLE_BEAUTIFY" val="smartTable{5793cd11-81f3-4e51-a600-19257572090a}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TABLE_BEAUTIFY" val="smartTable{5793cd11-81f3-4e51-a600-19257572090a}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UNIT_TABLE_BEAUTIFY" val="smartTable{5793cd11-81f3-4e51-a600-19257572090a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4774</Words>
  <Application>WPS 演示</Application>
  <PresentationFormat>全屏显示(16:9)</PresentationFormat>
  <Paragraphs>1110</Paragraphs>
  <Slides>59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74" baseType="lpstr">
      <vt:lpstr>Arial</vt:lpstr>
      <vt:lpstr>宋体</vt:lpstr>
      <vt:lpstr>Wingdings</vt:lpstr>
      <vt:lpstr>inpin heiti</vt:lpstr>
      <vt:lpstr>黑体</vt:lpstr>
      <vt:lpstr>微软雅黑</vt:lpstr>
      <vt:lpstr>楷体</vt:lpstr>
      <vt:lpstr>汉语拼音</vt:lpstr>
      <vt:lpstr>Segoe Print</vt:lpstr>
      <vt:lpstr>Calibri</vt:lpstr>
      <vt:lpstr>Arial Unicode MS</vt:lpstr>
      <vt:lpstr>Century Gothic</vt:lpstr>
      <vt:lpstr>仿宋</vt:lpstr>
      <vt:lpstr>Xingkai SC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xiegaona</dc:creator>
  <cp:lastModifiedBy>Rocket Girls</cp:lastModifiedBy>
  <cp:revision>291</cp:revision>
  <dcterms:created xsi:type="dcterms:W3CDTF">2020-02-14T00:12:00Z</dcterms:created>
  <dcterms:modified xsi:type="dcterms:W3CDTF">2022-11-29T06:09:25Z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3C6D5CFCAC2A40319B4E04B8A4041849</vt:lpwstr>
  </property>
</Properties>
</file>