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53"/>
  </p:handoutMasterIdLst>
  <p:sldIdLst>
    <p:sldId id="257" r:id="rId3"/>
    <p:sldId id="258" r:id="rId5"/>
    <p:sldId id="315" r:id="rId6"/>
    <p:sldId id="316" r:id="rId7"/>
    <p:sldId id="317" r:id="rId8"/>
    <p:sldId id="318" r:id="rId9"/>
    <p:sldId id="261" r:id="rId10"/>
    <p:sldId id="262" r:id="rId11"/>
    <p:sldId id="374" r:id="rId12"/>
    <p:sldId id="375" r:id="rId13"/>
    <p:sldId id="378" r:id="rId14"/>
    <p:sldId id="376" r:id="rId15"/>
    <p:sldId id="377" r:id="rId16"/>
    <p:sldId id="271" r:id="rId17"/>
    <p:sldId id="272" r:id="rId18"/>
    <p:sldId id="273" r:id="rId19"/>
    <p:sldId id="274" r:id="rId20"/>
    <p:sldId id="379" r:id="rId21"/>
    <p:sldId id="380" r:id="rId22"/>
    <p:sldId id="381" r:id="rId23"/>
    <p:sldId id="382" r:id="rId24"/>
    <p:sldId id="383" r:id="rId25"/>
    <p:sldId id="384" r:id="rId26"/>
    <p:sldId id="385" r:id="rId27"/>
    <p:sldId id="275" r:id="rId28"/>
    <p:sldId id="276" r:id="rId29"/>
    <p:sldId id="277" r:id="rId30"/>
    <p:sldId id="283" r:id="rId31"/>
    <p:sldId id="284" r:id="rId32"/>
    <p:sldId id="285" r:id="rId33"/>
    <p:sldId id="286" r:id="rId34"/>
    <p:sldId id="287" r:id="rId35"/>
    <p:sldId id="386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1" r:id="rId44"/>
    <p:sldId id="302" r:id="rId45"/>
    <p:sldId id="303" r:id="rId46"/>
    <p:sldId id="304" r:id="rId47"/>
    <p:sldId id="306" r:id="rId48"/>
    <p:sldId id="307" r:id="rId49"/>
    <p:sldId id="308" r:id="rId50"/>
    <p:sldId id="309" r:id="rId51"/>
    <p:sldId id="312" r:id="rId52"/>
  </p:sldIdLst>
  <p:sldSz cx="9144000" cy="5143500" type="screen16x9"/>
  <p:notesSz cx="6858000" cy="9144000"/>
  <p:embeddedFontLst>
    <p:embeddedFont>
      <p:font typeface="微软雅黑" panose="020B0503020204020204" charset="-122"/>
      <p:regular r:id="rId58"/>
    </p:embeddedFont>
    <p:embeddedFont>
      <p:font typeface="黑体" panose="02010609060101010101" pitchFamily="49" charset="-122"/>
      <p:regular r:id="rId59"/>
    </p:embeddedFont>
    <p:embeddedFont>
      <p:font typeface="楷体" panose="02010609060101010101" pitchFamily="49" charset="-122"/>
      <p:regular r:id="rId60"/>
    </p:embeddedFont>
    <p:embeddedFont>
      <p:font typeface="汉语拼音" panose="020B0604020202020204" pitchFamily="34" charset="0"/>
      <p:regular r:id="rId61"/>
    </p:embeddedFont>
    <p:embeddedFont>
      <p:font typeface="Cambria Math" panose="02040503050406030204" pitchFamily="18" charset="0"/>
      <p:regular r:id="rId62"/>
    </p:embeddedFont>
    <p:embeddedFont>
      <p:font typeface="仿宋" panose="02010609060101010101" pitchFamily="49" charset="-122"/>
      <p:regular r:id="rId63"/>
    </p:embeddedFont>
  </p:embeddedFontLst>
  <p:custDataLst>
    <p:tags r:id="rId64"/>
  </p:custDataLst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780" y="-402"/>
      </p:cViewPr>
      <p:guideLst>
        <p:guide orient="horz" pos="1587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4" Type="http://schemas.openxmlformats.org/officeDocument/2006/relationships/tags" Target="tags/tag19.xml"/><Relationship Id="rId63" Type="http://schemas.openxmlformats.org/officeDocument/2006/relationships/font" Target="fonts/font6.fntdata"/><Relationship Id="rId62" Type="http://schemas.openxmlformats.org/officeDocument/2006/relationships/font" Target="fonts/font5.fntdata"/><Relationship Id="rId61" Type="http://schemas.openxmlformats.org/officeDocument/2006/relationships/font" Target="fonts/font4.fntdata"/><Relationship Id="rId60" Type="http://schemas.openxmlformats.org/officeDocument/2006/relationships/font" Target="fonts/font3.fntdata"/><Relationship Id="rId6" Type="http://schemas.openxmlformats.org/officeDocument/2006/relationships/slide" Target="slides/slide3.xml"/><Relationship Id="rId59" Type="http://schemas.openxmlformats.org/officeDocument/2006/relationships/font" Target="fonts/font2.fntdata"/><Relationship Id="rId58" Type="http://schemas.openxmlformats.org/officeDocument/2006/relationships/font" Target="fonts/font1.fntdata"/><Relationship Id="rId57" Type="http://schemas.openxmlformats.org/officeDocument/2006/relationships/commentAuthors" Target="commentAuthors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handoutMaster" Target="handoutMasters/handoutMaster1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1AC49D05-6128-4D0D-A32A-06A5E73B386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5849F42C-2DAE-424C-A4B8-3140182C3E9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1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83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83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409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42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427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png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44" y="323850"/>
            <a:ext cx="8139113" cy="485775"/>
          </a:xfrm>
          <a:prstGeom prst="rect">
            <a:avLst/>
          </a:prstGeom>
          <a:noFill/>
          <a:ln w="9525">
            <a:noFill/>
          </a:ln>
        </p:spPr>
        <p:txBody>
          <a:bodyPr vert="horz" lIns="76200" tIns="28575" rIns="57150" bIns="28575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502444" y="971550"/>
            <a:ext cx="8139113" cy="3780235"/>
          </a:xfrm>
          <a:prstGeom prst="rect">
            <a:avLst/>
          </a:prstGeom>
          <a:noFill/>
          <a:ln w="9525">
            <a:noFill/>
          </a:ln>
        </p:spPr>
        <p:txBody>
          <a:bodyPr vert="horz" lIns="76200" tIns="0" rIns="61913" bIns="0"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140409" y="4333854"/>
            <a:ext cx="9003591" cy="685384"/>
            <a:chOff x="511504" y="778442"/>
            <a:chExt cx="11307854" cy="1280532"/>
          </a:xfrm>
        </p:grpSpPr>
        <p:grpSp>
          <p:nvGrpSpPr>
            <p:cNvPr id="10" name="组合 17"/>
            <p:cNvGrpSpPr/>
            <p:nvPr/>
          </p:nvGrpSpPr>
          <p:grpSpPr>
            <a:xfrm flipH="1">
              <a:off x="511504" y="906088"/>
              <a:ext cx="685800" cy="875286"/>
              <a:chOff x="9085015" y="2407058"/>
              <a:chExt cx="685800" cy="875286"/>
            </a:xfrm>
          </p:grpSpPr>
          <p:sp>
            <p:nvSpPr>
              <p:cNvPr id="18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9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0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1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2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  <p:sp>
          <p:nvSpPr>
            <p:cNvPr id="11" name="任意多边形: 形状 14"/>
            <p:cNvSpPr/>
            <p:nvPr/>
          </p:nvSpPr>
          <p:spPr>
            <a:xfrm>
              <a:off x="679989" y="1192168"/>
              <a:ext cx="10796469" cy="866806"/>
            </a:xfrm>
            <a:custGeom>
              <a:avLst/>
              <a:gdLst>
                <a:gd name="connsiteX0" fmla="*/ 0 w 11756572"/>
                <a:gd name="connsiteY0" fmla="*/ 145143 h 1061662"/>
                <a:gd name="connsiteX1" fmla="*/ 2394857 w 11756572"/>
                <a:gd name="connsiteY1" fmla="*/ 928915 h 1061662"/>
                <a:gd name="connsiteX2" fmla="*/ 5631543 w 11756572"/>
                <a:gd name="connsiteY2" fmla="*/ 290286 h 1061662"/>
                <a:gd name="connsiteX3" fmla="*/ 9245600 w 11756572"/>
                <a:gd name="connsiteY3" fmla="*/ 1059543 h 1061662"/>
                <a:gd name="connsiteX4" fmla="*/ 11756572 w 11756572"/>
                <a:gd name="connsiteY4" fmla="*/ 0 h 106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6572" h="1061662">
                  <a:moveTo>
                    <a:pt x="0" y="145143"/>
                  </a:moveTo>
                  <a:cubicBezTo>
                    <a:pt x="728133" y="524933"/>
                    <a:pt x="1456266" y="904724"/>
                    <a:pt x="2394857" y="928915"/>
                  </a:cubicBezTo>
                  <a:cubicBezTo>
                    <a:pt x="3333448" y="953106"/>
                    <a:pt x="4489753" y="268515"/>
                    <a:pt x="5631543" y="290286"/>
                  </a:cubicBezTo>
                  <a:cubicBezTo>
                    <a:pt x="6773333" y="312057"/>
                    <a:pt x="8224762" y="1107924"/>
                    <a:pt x="9245600" y="1059543"/>
                  </a:cubicBezTo>
                  <a:cubicBezTo>
                    <a:pt x="10266438" y="1011162"/>
                    <a:pt x="11011505" y="505581"/>
                    <a:pt x="11756572" y="0"/>
                  </a:cubicBez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12" name="组合 24"/>
            <p:cNvGrpSpPr/>
            <p:nvPr/>
          </p:nvGrpSpPr>
          <p:grpSpPr>
            <a:xfrm>
              <a:off x="11133558" y="778442"/>
              <a:ext cx="685800" cy="875286"/>
              <a:chOff x="9085015" y="2407058"/>
              <a:chExt cx="685800" cy="875286"/>
            </a:xfrm>
          </p:grpSpPr>
          <p:sp>
            <p:nvSpPr>
              <p:cNvPr id="13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6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7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jpeg"/><Relationship Id="rId1" Type="http://schemas.openxmlformats.org/officeDocument/2006/relationships/hyperlink" Target="http://www.iecool.com/vector/show/194/92621.ht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2.png"/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39.wdp"/><Relationship Id="rId1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7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0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矩形 10244"/>
          <p:cNvSpPr>
            <a:spLocks noTextEdit="1"/>
          </p:cNvSpPr>
          <p:nvPr/>
        </p:nvSpPr>
        <p:spPr>
          <a:xfrm>
            <a:off x="1581150" y="1733550"/>
            <a:ext cx="6106716" cy="92035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第七单元复习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8" name="图片 1024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0098" y="1977629"/>
            <a:ext cx="3144440" cy="275153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342" y="12347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/>
          <p:nvPr/>
        </p:nvSpPr>
        <p:spPr>
          <a:xfrm>
            <a:off x="1814513" y="137874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4" name="TextBox 3"/>
          <p:cNvSpPr txBox="1"/>
          <p:nvPr/>
        </p:nvSpPr>
        <p:spPr>
          <a:xfrm>
            <a:off x="1925241" y="789385"/>
            <a:ext cx="57131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zì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8435" name="TextBox 4"/>
          <p:cNvSpPr txBox="1"/>
          <p:nvPr/>
        </p:nvSpPr>
        <p:spPr>
          <a:xfrm>
            <a:off x="3157538" y="1044179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TextBox 5"/>
          <p:cNvSpPr txBox="1"/>
          <p:nvPr/>
        </p:nvSpPr>
        <p:spPr>
          <a:xfrm>
            <a:off x="3165873" y="1665685"/>
            <a:ext cx="32027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：自己  自动  自古至今  自然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7" name="TextBox 13"/>
          <p:cNvSpPr txBox="1"/>
          <p:nvPr/>
        </p:nvSpPr>
        <p:spPr>
          <a:xfrm>
            <a:off x="3168253" y="1977628"/>
            <a:ext cx="318611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巧记：眼睛（目）上有眉毛。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8" name="TextBox 14"/>
          <p:cNvSpPr txBox="1"/>
          <p:nvPr/>
        </p:nvSpPr>
        <p:spPr>
          <a:xfrm>
            <a:off x="3157537" y="1365647"/>
            <a:ext cx="303490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书写提示：字形整体呈长形。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8439" name="TextBox 16"/>
          <p:cNvSpPr txBox="1"/>
          <p:nvPr/>
        </p:nvSpPr>
        <p:spPr>
          <a:xfrm>
            <a:off x="1768078" y="3170635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0" name="TextBox 17"/>
          <p:cNvSpPr txBox="1"/>
          <p:nvPr/>
        </p:nvSpPr>
        <p:spPr>
          <a:xfrm>
            <a:off x="2094310" y="2581275"/>
            <a:ext cx="40459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jǐ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8441" name="TextBox 18"/>
          <p:cNvSpPr txBox="1"/>
          <p:nvPr/>
        </p:nvSpPr>
        <p:spPr>
          <a:xfrm>
            <a:off x="3049191" y="2828926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2" name="TextBox 20"/>
          <p:cNvSpPr txBox="1"/>
          <p:nvPr/>
        </p:nvSpPr>
        <p:spPr>
          <a:xfrm>
            <a:off x="3108723" y="3469481"/>
            <a:ext cx="3011090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：自己  舍己为人  身不由己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3" name="TextBox 21"/>
          <p:cNvSpPr txBox="1"/>
          <p:nvPr/>
        </p:nvSpPr>
        <p:spPr>
          <a:xfrm>
            <a:off x="3113485" y="3754041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巧记：一张短尾弓，尾巴向天冲。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4" name="TextBox 23"/>
          <p:cNvSpPr txBox="1"/>
          <p:nvPr/>
        </p:nvSpPr>
        <p:spPr>
          <a:xfrm>
            <a:off x="3049191" y="3175397"/>
            <a:ext cx="271105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书写提示：竖弯钩圆转有力。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78287" y="3128177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6" name="TextBox 23"/>
          <p:cNvSpPr txBox="1"/>
          <p:nvPr/>
        </p:nvSpPr>
        <p:spPr>
          <a:xfrm>
            <a:off x="1808560" y="3044428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782532" y="136623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8" name="TextBox 23"/>
          <p:cNvSpPr txBox="1"/>
          <p:nvPr/>
        </p:nvSpPr>
        <p:spPr>
          <a:xfrm>
            <a:off x="1860948" y="1284685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9" name="矩形 89"/>
          <p:cNvSpPr/>
          <p:nvPr/>
        </p:nvSpPr>
        <p:spPr>
          <a:xfrm>
            <a:off x="3113485" y="4054078"/>
            <a:ext cx="33920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造句：我们要学会自己的事情自己做。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50" name="矩形 90"/>
          <p:cNvSpPr/>
          <p:nvPr/>
        </p:nvSpPr>
        <p:spPr>
          <a:xfrm>
            <a:off x="3165872" y="2269332"/>
            <a:ext cx="3965972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造句：我们走进电梯后，电梯门自动关上了。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51" name="Picture 1" descr="C:\Users\Administrator\AppData\Roaming\Tencent\Users\56229019\QQ\WinTemp\RichOle\KX8ZLC617`_HO)%S)ZQ4[]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2375" y="1059656"/>
            <a:ext cx="1551385" cy="305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2" name="Picture 2" descr="C:\Users\Administrator\AppData\Roaming\Tencent\Users\56229019\QQ\WinTemp\RichOle\}UDQ9MC_69)PBZVYQKM}5F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606" y="2895600"/>
            <a:ext cx="909638" cy="28694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/>
          <p:nvPr/>
        </p:nvSpPr>
        <p:spPr>
          <a:xfrm>
            <a:off x="1849041" y="1251348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8" name="TextBox 4"/>
          <p:cNvSpPr txBox="1"/>
          <p:nvPr/>
        </p:nvSpPr>
        <p:spPr>
          <a:xfrm>
            <a:off x="3200400" y="870348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TextBox 5"/>
          <p:cNvSpPr txBox="1"/>
          <p:nvPr/>
        </p:nvSpPr>
        <p:spPr>
          <a:xfrm>
            <a:off x="3200401" y="1538287"/>
            <a:ext cx="3023905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r>
              <a:rPr lang="zh-CN" altLang="en-US" sz="1500" b="1">
                <a:latin typeface="楷体" panose="02010609060101010101" pitchFamily="49" charset="-122"/>
                <a:ea typeface="楷体" panose="02010609060101010101" pitchFamily="49" charset="-122"/>
              </a:rPr>
              <a:t>词</a:t>
            </a:r>
            <a:r>
              <a:rPr lang="zh-CN" altLang="en-US" sz="15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：门铃  开门  大门  门口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TextBox 13"/>
          <p:cNvSpPr txBox="1"/>
          <p:nvPr/>
        </p:nvSpPr>
        <p:spPr>
          <a:xfrm>
            <a:off x="3211117" y="1834753"/>
            <a:ext cx="5580458" cy="3000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</a:t>
            </a:r>
            <a:r>
              <a:rPr lang="zh-CN" altLang="en-US" sz="15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记：一物生得怪，人来两分开，夜晚碰上头，谁也进不来。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TextBox 14"/>
          <p:cNvSpPr txBox="1"/>
          <p:nvPr/>
        </p:nvSpPr>
        <p:spPr>
          <a:xfrm>
            <a:off x="3182541" y="1208485"/>
            <a:ext cx="4392215" cy="3000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</a:t>
            </a:r>
            <a:r>
              <a:rPr lang="zh-CN" altLang="en-US" sz="15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提示</a:t>
            </a:r>
            <a:r>
              <a:rPr lang="zh-CN" altLang="en-US" sz="15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：上下</a:t>
            </a:r>
            <a:r>
              <a:rPr lang="zh-CN" altLang="en-US" sz="15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一般宽，方正挺拔。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817315" y="123863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9463" name="TextBox 23"/>
          <p:cNvSpPr txBox="1"/>
          <p:nvPr/>
        </p:nvSpPr>
        <p:spPr>
          <a:xfrm>
            <a:off x="1871663" y="1113235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smtClean="0">
                <a:latin typeface="楷体" panose="02010609060101010101" pitchFamily="49" charset="-122"/>
                <a:ea typeface="楷体" panose="02010609060101010101" pitchFamily="49" charset="-122"/>
              </a:rPr>
              <a:t>门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4" name="矩形 80"/>
          <p:cNvSpPr/>
          <p:nvPr/>
        </p:nvSpPr>
        <p:spPr>
          <a:xfrm>
            <a:off x="3230167" y="2137172"/>
            <a:ext cx="3023905" cy="3000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1500" b="1" smtClean="0">
                <a:latin typeface="楷体" panose="02010609060101010101" pitchFamily="49" charset="-122"/>
                <a:ea typeface="楷体" panose="02010609060101010101" pitchFamily="49" charset="-122"/>
              </a:rPr>
              <a:t>：弟弟正在公园门口等着我。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6" name="TextBox 17"/>
          <p:cNvSpPr txBox="1"/>
          <p:nvPr/>
        </p:nvSpPr>
        <p:spPr>
          <a:xfrm>
            <a:off x="1925242" y="627460"/>
            <a:ext cx="1039387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mén</a:t>
            </a:r>
            <a:endParaRPr lang="en-US" altLang="zh-CN" sz="24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1849041" y="3242073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3200400" y="2861073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3200401" y="3529012"/>
            <a:ext cx="3394472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：上衣  穿衣  睡衣  糖衣炮弹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211117" y="3825478"/>
            <a:ext cx="4496990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巧记：一点一横，人在当中，又有小撇，下是竖提。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3182541" y="3199210"/>
            <a:ext cx="4392215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书写提示：撇、捺舒展，支撑重心。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35"/>
          <p:cNvGrpSpPr/>
          <p:nvPr/>
        </p:nvGrpSpPr>
        <p:grpSpPr>
          <a:xfrm>
            <a:off x="1817315" y="322936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矩形 2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2" name="直接连接符 21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3" name="直接连接符 22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4" name="TextBox 23"/>
          <p:cNvSpPr txBox="1"/>
          <p:nvPr/>
        </p:nvSpPr>
        <p:spPr>
          <a:xfrm>
            <a:off x="1871663" y="3103960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80"/>
          <p:cNvSpPr/>
          <p:nvPr/>
        </p:nvSpPr>
        <p:spPr>
          <a:xfrm>
            <a:off x="3230167" y="4127897"/>
            <a:ext cx="37742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造句：弟弟虽然年纪小，但是自己会穿衣。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Picture 1" descr="C:\Users\Administrator\AppData\Roaming\Tencent\Users\56229019\QQ\WinTemp\RichOle\XY}J@I5@L_EM$PYF}@KF@PQ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5960" y="2930128"/>
            <a:ext cx="1509713" cy="300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TextBox 17"/>
          <p:cNvSpPr txBox="1"/>
          <p:nvPr/>
        </p:nvSpPr>
        <p:spPr>
          <a:xfrm>
            <a:off x="1925242" y="2618185"/>
            <a:ext cx="568104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</a:t>
            </a:r>
            <a:r>
              <a:rPr lang="en-US" altLang="zh-CN" sz="24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endParaRPr lang="en-US" altLang="zh-CN" sz="24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Freeform 38"/>
          <p:cNvSpPr/>
          <p:nvPr/>
        </p:nvSpPr>
        <p:spPr bwMode="auto">
          <a:xfrm>
            <a:off x="4046206" y="829242"/>
            <a:ext cx="61590" cy="50850"/>
          </a:xfrm>
          <a:custGeom>
            <a:avLst/>
            <a:gdLst>
              <a:gd name="T0" fmla="*/ 0 w 91"/>
              <a:gd name="T1" fmla="*/ 6 h 90"/>
              <a:gd name="T2" fmla="*/ 2 w 91"/>
              <a:gd name="T3" fmla="*/ 4 h 90"/>
              <a:gd name="T4" fmla="*/ 5 w 91"/>
              <a:gd name="T5" fmla="*/ 3 h 90"/>
              <a:gd name="T6" fmla="*/ 8 w 91"/>
              <a:gd name="T7" fmla="*/ 1 h 90"/>
              <a:gd name="T8" fmla="*/ 13 w 91"/>
              <a:gd name="T9" fmla="*/ 0 h 90"/>
              <a:gd name="T10" fmla="*/ 16 w 91"/>
              <a:gd name="T11" fmla="*/ 0 h 90"/>
              <a:gd name="T12" fmla="*/ 21 w 91"/>
              <a:gd name="T13" fmla="*/ 0 h 90"/>
              <a:gd name="T14" fmla="*/ 26 w 91"/>
              <a:gd name="T15" fmla="*/ 0 h 90"/>
              <a:gd name="T16" fmla="*/ 32 w 91"/>
              <a:gd name="T17" fmla="*/ 0 h 90"/>
              <a:gd name="T18" fmla="*/ 42 w 91"/>
              <a:gd name="T19" fmla="*/ 3 h 90"/>
              <a:gd name="T20" fmla="*/ 51 w 91"/>
              <a:gd name="T21" fmla="*/ 6 h 90"/>
              <a:gd name="T22" fmla="*/ 61 w 91"/>
              <a:gd name="T23" fmla="*/ 11 h 90"/>
              <a:gd name="T24" fmla="*/ 72 w 91"/>
              <a:gd name="T25" fmla="*/ 17 h 90"/>
              <a:gd name="T26" fmla="*/ 77 w 91"/>
              <a:gd name="T27" fmla="*/ 22 h 90"/>
              <a:gd name="T28" fmla="*/ 80 w 91"/>
              <a:gd name="T29" fmla="*/ 27 h 90"/>
              <a:gd name="T30" fmla="*/ 85 w 91"/>
              <a:gd name="T31" fmla="*/ 31 h 90"/>
              <a:gd name="T32" fmla="*/ 86 w 91"/>
              <a:gd name="T33" fmla="*/ 36 h 90"/>
              <a:gd name="T34" fmla="*/ 89 w 91"/>
              <a:gd name="T35" fmla="*/ 43 h 90"/>
              <a:gd name="T36" fmla="*/ 91 w 91"/>
              <a:gd name="T37" fmla="*/ 47 h 90"/>
              <a:gd name="T38" fmla="*/ 91 w 91"/>
              <a:gd name="T39" fmla="*/ 52 h 90"/>
              <a:gd name="T40" fmla="*/ 91 w 91"/>
              <a:gd name="T41" fmla="*/ 59 h 90"/>
              <a:gd name="T42" fmla="*/ 91 w 91"/>
              <a:gd name="T43" fmla="*/ 63 h 90"/>
              <a:gd name="T44" fmla="*/ 91 w 91"/>
              <a:gd name="T45" fmla="*/ 68 h 90"/>
              <a:gd name="T46" fmla="*/ 91 w 91"/>
              <a:gd name="T47" fmla="*/ 71 h 90"/>
              <a:gd name="T48" fmla="*/ 91 w 91"/>
              <a:gd name="T49" fmla="*/ 76 h 90"/>
              <a:gd name="T50" fmla="*/ 91 w 91"/>
              <a:gd name="T51" fmla="*/ 79 h 90"/>
              <a:gd name="T52" fmla="*/ 91 w 91"/>
              <a:gd name="T53" fmla="*/ 81 h 90"/>
              <a:gd name="T54" fmla="*/ 89 w 91"/>
              <a:gd name="T55" fmla="*/ 82 h 90"/>
              <a:gd name="T56" fmla="*/ 89 w 91"/>
              <a:gd name="T57" fmla="*/ 84 h 90"/>
              <a:gd name="T58" fmla="*/ 86 w 91"/>
              <a:gd name="T59" fmla="*/ 87 h 90"/>
              <a:gd name="T60" fmla="*/ 83 w 91"/>
              <a:gd name="T61" fmla="*/ 89 h 90"/>
              <a:gd name="T62" fmla="*/ 80 w 91"/>
              <a:gd name="T63" fmla="*/ 89 h 90"/>
              <a:gd name="T64" fmla="*/ 77 w 91"/>
              <a:gd name="T65" fmla="*/ 90 h 90"/>
              <a:gd name="T66" fmla="*/ 75 w 91"/>
              <a:gd name="T67" fmla="*/ 90 h 90"/>
              <a:gd name="T68" fmla="*/ 72 w 91"/>
              <a:gd name="T69" fmla="*/ 89 h 90"/>
              <a:gd name="T70" fmla="*/ 69 w 91"/>
              <a:gd name="T71" fmla="*/ 87 h 90"/>
              <a:gd name="T72" fmla="*/ 64 w 91"/>
              <a:gd name="T73" fmla="*/ 84 h 90"/>
              <a:gd name="T74" fmla="*/ 61 w 91"/>
              <a:gd name="T75" fmla="*/ 81 h 90"/>
              <a:gd name="T76" fmla="*/ 56 w 91"/>
              <a:gd name="T77" fmla="*/ 76 h 90"/>
              <a:gd name="T78" fmla="*/ 51 w 91"/>
              <a:gd name="T79" fmla="*/ 73 h 90"/>
              <a:gd name="T80" fmla="*/ 46 w 91"/>
              <a:gd name="T81" fmla="*/ 67 h 90"/>
              <a:gd name="T82" fmla="*/ 40 w 91"/>
              <a:gd name="T83" fmla="*/ 62 h 90"/>
              <a:gd name="T84" fmla="*/ 35 w 91"/>
              <a:gd name="T85" fmla="*/ 55 h 90"/>
              <a:gd name="T86" fmla="*/ 29 w 91"/>
              <a:gd name="T87" fmla="*/ 47 h 90"/>
              <a:gd name="T88" fmla="*/ 22 w 91"/>
              <a:gd name="T89" fmla="*/ 41 h 90"/>
              <a:gd name="T90" fmla="*/ 16 w 91"/>
              <a:gd name="T91" fmla="*/ 33 h 90"/>
              <a:gd name="T92" fmla="*/ 11 w 91"/>
              <a:gd name="T93" fmla="*/ 25 h 90"/>
              <a:gd name="T94" fmla="*/ 5 w 91"/>
              <a:gd name="T95" fmla="*/ 15 h 90"/>
              <a:gd name="T96" fmla="*/ 0 w 91"/>
              <a:gd name="T97" fmla="*/ 6 h 90"/>
              <a:gd name="T98" fmla="*/ 0 w 91"/>
              <a:gd name="T9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8"/>
          <p:cNvSpPr/>
          <p:nvPr/>
        </p:nvSpPr>
        <p:spPr bwMode="auto">
          <a:xfrm>
            <a:off x="4618477" y="829242"/>
            <a:ext cx="61590" cy="50850"/>
          </a:xfrm>
          <a:custGeom>
            <a:avLst/>
            <a:gdLst>
              <a:gd name="T0" fmla="*/ 0 w 91"/>
              <a:gd name="T1" fmla="*/ 6 h 90"/>
              <a:gd name="T2" fmla="*/ 2 w 91"/>
              <a:gd name="T3" fmla="*/ 4 h 90"/>
              <a:gd name="T4" fmla="*/ 5 w 91"/>
              <a:gd name="T5" fmla="*/ 3 h 90"/>
              <a:gd name="T6" fmla="*/ 8 w 91"/>
              <a:gd name="T7" fmla="*/ 1 h 90"/>
              <a:gd name="T8" fmla="*/ 13 w 91"/>
              <a:gd name="T9" fmla="*/ 0 h 90"/>
              <a:gd name="T10" fmla="*/ 16 w 91"/>
              <a:gd name="T11" fmla="*/ 0 h 90"/>
              <a:gd name="T12" fmla="*/ 21 w 91"/>
              <a:gd name="T13" fmla="*/ 0 h 90"/>
              <a:gd name="T14" fmla="*/ 26 w 91"/>
              <a:gd name="T15" fmla="*/ 0 h 90"/>
              <a:gd name="T16" fmla="*/ 32 w 91"/>
              <a:gd name="T17" fmla="*/ 0 h 90"/>
              <a:gd name="T18" fmla="*/ 42 w 91"/>
              <a:gd name="T19" fmla="*/ 3 h 90"/>
              <a:gd name="T20" fmla="*/ 51 w 91"/>
              <a:gd name="T21" fmla="*/ 6 h 90"/>
              <a:gd name="T22" fmla="*/ 61 w 91"/>
              <a:gd name="T23" fmla="*/ 11 h 90"/>
              <a:gd name="T24" fmla="*/ 72 w 91"/>
              <a:gd name="T25" fmla="*/ 17 h 90"/>
              <a:gd name="T26" fmla="*/ 77 w 91"/>
              <a:gd name="T27" fmla="*/ 22 h 90"/>
              <a:gd name="T28" fmla="*/ 80 w 91"/>
              <a:gd name="T29" fmla="*/ 27 h 90"/>
              <a:gd name="T30" fmla="*/ 85 w 91"/>
              <a:gd name="T31" fmla="*/ 31 h 90"/>
              <a:gd name="T32" fmla="*/ 86 w 91"/>
              <a:gd name="T33" fmla="*/ 36 h 90"/>
              <a:gd name="T34" fmla="*/ 89 w 91"/>
              <a:gd name="T35" fmla="*/ 43 h 90"/>
              <a:gd name="T36" fmla="*/ 91 w 91"/>
              <a:gd name="T37" fmla="*/ 47 h 90"/>
              <a:gd name="T38" fmla="*/ 91 w 91"/>
              <a:gd name="T39" fmla="*/ 52 h 90"/>
              <a:gd name="T40" fmla="*/ 91 w 91"/>
              <a:gd name="T41" fmla="*/ 59 h 90"/>
              <a:gd name="T42" fmla="*/ 91 w 91"/>
              <a:gd name="T43" fmla="*/ 63 h 90"/>
              <a:gd name="T44" fmla="*/ 91 w 91"/>
              <a:gd name="T45" fmla="*/ 68 h 90"/>
              <a:gd name="T46" fmla="*/ 91 w 91"/>
              <a:gd name="T47" fmla="*/ 71 h 90"/>
              <a:gd name="T48" fmla="*/ 91 w 91"/>
              <a:gd name="T49" fmla="*/ 76 h 90"/>
              <a:gd name="T50" fmla="*/ 91 w 91"/>
              <a:gd name="T51" fmla="*/ 79 h 90"/>
              <a:gd name="T52" fmla="*/ 91 w 91"/>
              <a:gd name="T53" fmla="*/ 81 h 90"/>
              <a:gd name="T54" fmla="*/ 89 w 91"/>
              <a:gd name="T55" fmla="*/ 82 h 90"/>
              <a:gd name="T56" fmla="*/ 89 w 91"/>
              <a:gd name="T57" fmla="*/ 84 h 90"/>
              <a:gd name="T58" fmla="*/ 86 w 91"/>
              <a:gd name="T59" fmla="*/ 87 h 90"/>
              <a:gd name="T60" fmla="*/ 83 w 91"/>
              <a:gd name="T61" fmla="*/ 89 h 90"/>
              <a:gd name="T62" fmla="*/ 80 w 91"/>
              <a:gd name="T63" fmla="*/ 89 h 90"/>
              <a:gd name="T64" fmla="*/ 77 w 91"/>
              <a:gd name="T65" fmla="*/ 90 h 90"/>
              <a:gd name="T66" fmla="*/ 75 w 91"/>
              <a:gd name="T67" fmla="*/ 90 h 90"/>
              <a:gd name="T68" fmla="*/ 72 w 91"/>
              <a:gd name="T69" fmla="*/ 89 h 90"/>
              <a:gd name="T70" fmla="*/ 69 w 91"/>
              <a:gd name="T71" fmla="*/ 87 h 90"/>
              <a:gd name="T72" fmla="*/ 64 w 91"/>
              <a:gd name="T73" fmla="*/ 84 h 90"/>
              <a:gd name="T74" fmla="*/ 61 w 91"/>
              <a:gd name="T75" fmla="*/ 81 h 90"/>
              <a:gd name="T76" fmla="*/ 56 w 91"/>
              <a:gd name="T77" fmla="*/ 76 h 90"/>
              <a:gd name="T78" fmla="*/ 51 w 91"/>
              <a:gd name="T79" fmla="*/ 73 h 90"/>
              <a:gd name="T80" fmla="*/ 46 w 91"/>
              <a:gd name="T81" fmla="*/ 67 h 90"/>
              <a:gd name="T82" fmla="*/ 40 w 91"/>
              <a:gd name="T83" fmla="*/ 62 h 90"/>
              <a:gd name="T84" fmla="*/ 35 w 91"/>
              <a:gd name="T85" fmla="*/ 55 h 90"/>
              <a:gd name="T86" fmla="*/ 29 w 91"/>
              <a:gd name="T87" fmla="*/ 47 h 90"/>
              <a:gd name="T88" fmla="*/ 22 w 91"/>
              <a:gd name="T89" fmla="*/ 41 h 90"/>
              <a:gd name="T90" fmla="*/ 16 w 91"/>
              <a:gd name="T91" fmla="*/ 33 h 90"/>
              <a:gd name="T92" fmla="*/ 11 w 91"/>
              <a:gd name="T93" fmla="*/ 25 h 90"/>
              <a:gd name="T94" fmla="*/ 5 w 91"/>
              <a:gd name="T95" fmla="*/ 15 h 90"/>
              <a:gd name="T96" fmla="*/ 0 w 91"/>
              <a:gd name="T97" fmla="*/ 6 h 90"/>
              <a:gd name="T98" fmla="*/ 0 w 91"/>
              <a:gd name="T9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40"/>
          <p:cNvSpPr/>
          <p:nvPr/>
        </p:nvSpPr>
        <p:spPr bwMode="auto">
          <a:xfrm>
            <a:off x="4569213" y="886184"/>
            <a:ext cx="45719" cy="277015"/>
          </a:xfrm>
          <a:custGeom>
            <a:avLst/>
            <a:gdLst>
              <a:gd name="T0" fmla="*/ 19 w 62"/>
              <a:gd name="T1" fmla="*/ 142 h 450"/>
              <a:gd name="T2" fmla="*/ 19 w 62"/>
              <a:gd name="T3" fmla="*/ 114 h 450"/>
              <a:gd name="T4" fmla="*/ 17 w 62"/>
              <a:gd name="T5" fmla="*/ 90 h 450"/>
              <a:gd name="T6" fmla="*/ 17 w 62"/>
              <a:gd name="T7" fmla="*/ 69 h 450"/>
              <a:gd name="T8" fmla="*/ 16 w 62"/>
              <a:gd name="T9" fmla="*/ 53 h 450"/>
              <a:gd name="T10" fmla="*/ 14 w 62"/>
              <a:gd name="T11" fmla="*/ 40 h 450"/>
              <a:gd name="T12" fmla="*/ 12 w 62"/>
              <a:gd name="T13" fmla="*/ 31 h 450"/>
              <a:gd name="T14" fmla="*/ 11 w 62"/>
              <a:gd name="T15" fmla="*/ 24 h 450"/>
              <a:gd name="T16" fmla="*/ 8 w 62"/>
              <a:gd name="T17" fmla="*/ 23 h 450"/>
              <a:gd name="T18" fmla="*/ 3 w 62"/>
              <a:gd name="T19" fmla="*/ 20 h 450"/>
              <a:gd name="T20" fmla="*/ 1 w 62"/>
              <a:gd name="T21" fmla="*/ 15 h 450"/>
              <a:gd name="T22" fmla="*/ 1 w 62"/>
              <a:gd name="T23" fmla="*/ 12 h 450"/>
              <a:gd name="T24" fmla="*/ 3 w 62"/>
              <a:gd name="T25" fmla="*/ 5 h 450"/>
              <a:gd name="T26" fmla="*/ 4 w 62"/>
              <a:gd name="T27" fmla="*/ 2 h 450"/>
              <a:gd name="T28" fmla="*/ 8 w 62"/>
              <a:gd name="T29" fmla="*/ 0 h 450"/>
              <a:gd name="T30" fmla="*/ 12 w 62"/>
              <a:gd name="T31" fmla="*/ 0 h 450"/>
              <a:gd name="T32" fmla="*/ 27 w 62"/>
              <a:gd name="T33" fmla="*/ 5 h 450"/>
              <a:gd name="T34" fmla="*/ 35 w 62"/>
              <a:gd name="T35" fmla="*/ 8 h 450"/>
              <a:gd name="T36" fmla="*/ 44 w 62"/>
              <a:gd name="T37" fmla="*/ 15 h 450"/>
              <a:gd name="T38" fmla="*/ 52 w 62"/>
              <a:gd name="T39" fmla="*/ 21 h 450"/>
              <a:gd name="T40" fmla="*/ 57 w 62"/>
              <a:gd name="T41" fmla="*/ 26 h 450"/>
              <a:gd name="T42" fmla="*/ 60 w 62"/>
              <a:gd name="T43" fmla="*/ 31 h 450"/>
              <a:gd name="T44" fmla="*/ 62 w 62"/>
              <a:gd name="T45" fmla="*/ 36 h 450"/>
              <a:gd name="T46" fmla="*/ 60 w 62"/>
              <a:gd name="T47" fmla="*/ 40 h 450"/>
              <a:gd name="T48" fmla="*/ 59 w 62"/>
              <a:gd name="T49" fmla="*/ 48 h 450"/>
              <a:gd name="T50" fmla="*/ 59 w 62"/>
              <a:gd name="T51" fmla="*/ 59 h 450"/>
              <a:gd name="T52" fmla="*/ 59 w 62"/>
              <a:gd name="T53" fmla="*/ 72 h 450"/>
              <a:gd name="T54" fmla="*/ 59 w 62"/>
              <a:gd name="T55" fmla="*/ 83 h 450"/>
              <a:gd name="T56" fmla="*/ 57 w 62"/>
              <a:gd name="T57" fmla="*/ 96 h 450"/>
              <a:gd name="T58" fmla="*/ 57 w 62"/>
              <a:gd name="T59" fmla="*/ 115 h 450"/>
              <a:gd name="T60" fmla="*/ 55 w 62"/>
              <a:gd name="T61" fmla="*/ 139 h 450"/>
              <a:gd name="T62" fmla="*/ 55 w 62"/>
              <a:gd name="T63" fmla="*/ 166 h 450"/>
              <a:gd name="T64" fmla="*/ 55 w 62"/>
              <a:gd name="T65" fmla="*/ 198 h 450"/>
              <a:gd name="T66" fmla="*/ 54 w 62"/>
              <a:gd name="T67" fmla="*/ 235 h 450"/>
              <a:gd name="T68" fmla="*/ 54 w 62"/>
              <a:gd name="T69" fmla="*/ 276 h 450"/>
              <a:gd name="T70" fmla="*/ 52 w 62"/>
              <a:gd name="T71" fmla="*/ 318 h 450"/>
              <a:gd name="T72" fmla="*/ 51 w 62"/>
              <a:gd name="T73" fmla="*/ 353 h 450"/>
              <a:gd name="T74" fmla="*/ 49 w 62"/>
              <a:gd name="T75" fmla="*/ 382 h 450"/>
              <a:gd name="T76" fmla="*/ 47 w 62"/>
              <a:gd name="T77" fmla="*/ 407 h 450"/>
              <a:gd name="T78" fmla="*/ 44 w 62"/>
              <a:gd name="T79" fmla="*/ 426 h 450"/>
              <a:gd name="T80" fmla="*/ 43 w 62"/>
              <a:gd name="T81" fmla="*/ 439 h 450"/>
              <a:gd name="T82" fmla="*/ 41 w 62"/>
              <a:gd name="T83" fmla="*/ 447 h 450"/>
              <a:gd name="T84" fmla="*/ 40 w 62"/>
              <a:gd name="T85" fmla="*/ 450 h 450"/>
              <a:gd name="T86" fmla="*/ 33 w 62"/>
              <a:gd name="T87" fmla="*/ 450 h 450"/>
              <a:gd name="T88" fmla="*/ 27 w 62"/>
              <a:gd name="T89" fmla="*/ 444 h 450"/>
              <a:gd name="T90" fmla="*/ 22 w 62"/>
              <a:gd name="T91" fmla="*/ 434 h 450"/>
              <a:gd name="T92" fmla="*/ 16 w 62"/>
              <a:gd name="T93" fmla="*/ 418 h 450"/>
              <a:gd name="T94" fmla="*/ 11 w 62"/>
              <a:gd name="T95" fmla="*/ 404 h 450"/>
              <a:gd name="T96" fmla="*/ 8 w 62"/>
              <a:gd name="T97" fmla="*/ 393 h 450"/>
              <a:gd name="T98" fmla="*/ 4 w 62"/>
              <a:gd name="T99" fmla="*/ 383 h 450"/>
              <a:gd name="T100" fmla="*/ 4 w 62"/>
              <a:gd name="T101" fmla="*/ 378 h 450"/>
              <a:gd name="T102" fmla="*/ 4 w 62"/>
              <a:gd name="T103" fmla="*/ 372 h 450"/>
              <a:gd name="T104" fmla="*/ 6 w 62"/>
              <a:gd name="T105" fmla="*/ 359 h 450"/>
              <a:gd name="T106" fmla="*/ 9 w 62"/>
              <a:gd name="T107" fmla="*/ 343 h 450"/>
              <a:gd name="T108" fmla="*/ 12 w 62"/>
              <a:gd name="T109" fmla="*/ 323 h 450"/>
              <a:gd name="T110" fmla="*/ 14 w 62"/>
              <a:gd name="T111" fmla="*/ 310 h 450"/>
              <a:gd name="T112" fmla="*/ 16 w 62"/>
              <a:gd name="T113" fmla="*/ 295 h 450"/>
              <a:gd name="T114" fmla="*/ 16 w 62"/>
              <a:gd name="T115" fmla="*/ 280 h 450"/>
              <a:gd name="T116" fmla="*/ 17 w 62"/>
              <a:gd name="T117" fmla="*/ 259 h 450"/>
              <a:gd name="T118" fmla="*/ 17 w 62"/>
              <a:gd name="T119" fmla="*/ 238 h 450"/>
              <a:gd name="T120" fmla="*/ 19 w 62"/>
              <a:gd name="T121" fmla="*/ 213 h 450"/>
              <a:gd name="T122" fmla="*/ 19 w 62"/>
              <a:gd name="T123" fmla="*/ 187 h 450"/>
              <a:gd name="T124" fmla="*/ 19 w 62"/>
              <a:gd name="T125" fmla="*/ 157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450">
                <a:moveTo>
                  <a:pt x="19" y="157"/>
                </a:moveTo>
                <a:lnTo>
                  <a:pt x="19" y="142"/>
                </a:lnTo>
                <a:lnTo>
                  <a:pt x="19" y="128"/>
                </a:lnTo>
                <a:lnTo>
                  <a:pt x="19" y="114"/>
                </a:lnTo>
                <a:lnTo>
                  <a:pt x="19" y="101"/>
                </a:lnTo>
                <a:lnTo>
                  <a:pt x="17" y="90"/>
                </a:lnTo>
                <a:lnTo>
                  <a:pt x="17" y="79"/>
                </a:lnTo>
                <a:lnTo>
                  <a:pt x="17" y="69"/>
                </a:lnTo>
                <a:lnTo>
                  <a:pt x="17" y="61"/>
                </a:lnTo>
                <a:lnTo>
                  <a:pt x="16" y="53"/>
                </a:lnTo>
                <a:lnTo>
                  <a:pt x="16" y="47"/>
                </a:lnTo>
                <a:lnTo>
                  <a:pt x="14" y="40"/>
                </a:lnTo>
                <a:lnTo>
                  <a:pt x="14" y="36"/>
                </a:lnTo>
                <a:lnTo>
                  <a:pt x="12" y="31"/>
                </a:lnTo>
                <a:lnTo>
                  <a:pt x="12" y="28"/>
                </a:lnTo>
                <a:lnTo>
                  <a:pt x="11" y="24"/>
                </a:lnTo>
                <a:lnTo>
                  <a:pt x="11" y="23"/>
                </a:lnTo>
                <a:lnTo>
                  <a:pt x="8" y="23"/>
                </a:lnTo>
                <a:lnTo>
                  <a:pt x="4" y="21"/>
                </a:lnTo>
                <a:lnTo>
                  <a:pt x="3" y="20"/>
                </a:lnTo>
                <a:lnTo>
                  <a:pt x="1" y="16"/>
                </a:lnTo>
                <a:lnTo>
                  <a:pt x="1" y="15"/>
                </a:lnTo>
                <a:lnTo>
                  <a:pt x="0" y="13"/>
                </a:lnTo>
                <a:lnTo>
                  <a:pt x="1" y="12"/>
                </a:lnTo>
                <a:lnTo>
                  <a:pt x="1" y="8"/>
                </a:lnTo>
                <a:lnTo>
                  <a:pt x="3" y="5"/>
                </a:lnTo>
                <a:lnTo>
                  <a:pt x="3" y="4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9" y="2"/>
                </a:lnTo>
                <a:lnTo>
                  <a:pt x="27" y="5"/>
                </a:lnTo>
                <a:lnTo>
                  <a:pt x="30" y="7"/>
                </a:lnTo>
                <a:lnTo>
                  <a:pt x="35" y="8"/>
                </a:lnTo>
                <a:lnTo>
                  <a:pt x="40" y="12"/>
                </a:lnTo>
                <a:lnTo>
                  <a:pt x="44" y="15"/>
                </a:lnTo>
                <a:lnTo>
                  <a:pt x="49" y="18"/>
                </a:lnTo>
                <a:lnTo>
                  <a:pt x="52" y="21"/>
                </a:lnTo>
                <a:lnTo>
                  <a:pt x="55" y="23"/>
                </a:lnTo>
                <a:lnTo>
                  <a:pt x="57" y="26"/>
                </a:lnTo>
                <a:lnTo>
                  <a:pt x="59" y="28"/>
                </a:lnTo>
                <a:lnTo>
                  <a:pt x="60" y="31"/>
                </a:lnTo>
                <a:lnTo>
                  <a:pt x="62" y="32"/>
                </a:lnTo>
                <a:lnTo>
                  <a:pt x="62" y="36"/>
                </a:lnTo>
                <a:lnTo>
                  <a:pt x="60" y="37"/>
                </a:lnTo>
                <a:lnTo>
                  <a:pt x="60" y="40"/>
                </a:lnTo>
                <a:lnTo>
                  <a:pt x="60" y="43"/>
                </a:lnTo>
                <a:lnTo>
                  <a:pt x="59" y="48"/>
                </a:lnTo>
                <a:lnTo>
                  <a:pt x="59" y="53"/>
                </a:lnTo>
                <a:lnTo>
                  <a:pt x="59" y="59"/>
                </a:lnTo>
                <a:lnTo>
                  <a:pt x="59" y="66"/>
                </a:lnTo>
                <a:lnTo>
                  <a:pt x="59" y="72"/>
                </a:lnTo>
                <a:lnTo>
                  <a:pt x="59" y="77"/>
                </a:lnTo>
                <a:lnTo>
                  <a:pt x="59" y="83"/>
                </a:lnTo>
                <a:lnTo>
                  <a:pt x="57" y="90"/>
                </a:lnTo>
                <a:lnTo>
                  <a:pt x="57" y="96"/>
                </a:lnTo>
                <a:lnTo>
                  <a:pt x="57" y="106"/>
                </a:lnTo>
                <a:lnTo>
                  <a:pt x="57" y="115"/>
                </a:lnTo>
                <a:lnTo>
                  <a:pt x="57" y="126"/>
                </a:lnTo>
                <a:lnTo>
                  <a:pt x="55" y="139"/>
                </a:lnTo>
                <a:lnTo>
                  <a:pt x="55" y="152"/>
                </a:lnTo>
                <a:lnTo>
                  <a:pt x="55" y="166"/>
                </a:lnTo>
                <a:lnTo>
                  <a:pt x="55" y="182"/>
                </a:lnTo>
                <a:lnTo>
                  <a:pt x="55" y="198"/>
                </a:lnTo>
                <a:lnTo>
                  <a:pt x="54" y="216"/>
                </a:lnTo>
                <a:lnTo>
                  <a:pt x="54" y="235"/>
                </a:lnTo>
                <a:lnTo>
                  <a:pt x="54" y="256"/>
                </a:lnTo>
                <a:lnTo>
                  <a:pt x="54" y="276"/>
                </a:lnTo>
                <a:lnTo>
                  <a:pt x="52" y="297"/>
                </a:lnTo>
                <a:lnTo>
                  <a:pt x="52" y="318"/>
                </a:lnTo>
                <a:lnTo>
                  <a:pt x="51" y="335"/>
                </a:lnTo>
                <a:lnTo>
                  <a:pt x="51" y="353"/>
                </a:lnTo>
                <a:lnTo>
                  <a:pt x="49" y="369"/>
                </a:lnTo>
                <a:lnTo>
                  <a:pt x="49" y="382"/>
                </a:lnTo>
                <a:lnTo>
                  <a:pt x="47" y="396"/>
                </a:lnTo>
                <a:lnTo>
                  <a:pt x="47" y="407"/>
                </a:lnTo>
                <a:lnTo>
                  <a:pt x="46" y="417"/>
                </a:lnTo>
                <a:lnTo>
                  <a:pt x="44" y="426"/>
                </a:lnTo>
                <a:lnTo>
                  <a:pt x="44" y="433"/>
                </a:lnTo>
                <a:lnTo>
                  <a:pt x="43" y="439"/>
                </a:lnTo>
                <a:lnTo>
                  <a:pt x="43" y="444"/>
                </a:lnTo>
                <a:lnTo>
                  <a:pt x="41" y="447"/>
                </a:lnTo>
                <a:lnTo>
                  <a:pt x="40" y="450"/>
                </a:lnTo>
                <a:lnTo>
                  <a:pt x="40" y="450"/>
                </a:lnTo>
                <a:lnTo>
                  <a:pt x="36" y="450"/>
                </a:lnTo>
                <a:lnTo>
                  <a:pt x="33" y="450"/>
                </a:lnTo>
                <a:lnTo>
                  <a:pt x="30" y="447"/>
                </a:lnTo>
                <a:lnTo>
                  <a:pt x="27" y="444"/>
                </a:lnTo>
                <a:lnTo>
                  <a:pt x="25" y="439"/>
                </a:lnTo>
                <a:lnTo>
                  <a:pt x="22" y="434"/>
                </a:lnTo>
                <a:lnTo>
                  <a:pt x="19" y="426"/>
                </a:lnTo>
                <a:lnTo>
                  <a:pt x="16" y="418"/>
                </a:lnTo>
                <a:lnTo>
                  <a:pt x="12" y="412"/>
                </a:lnTo>
                <a:lnTo>
                  <a:pt x="11" y="404"/>
                </a:lnTo>
                <a:lnTo>
                  <a:pt x="8" y="398"/>
                </a:lnTo>
                <a:lnTo>
                  <a:pt x="8" y="393"/>
                </a:lnTo>
                <a:lnTo>
                  <a:pt x="6" y="388"/>
                </a:lnTo>
                <a:lnTo>
                  <a:pt x="4" y="383"/>
                </a:lnTo>
                <a:lnTo>
                  <a:pt x="4" y="380"/>
                </a:lnTo>
                <a:lnTo>
                  <a:pt x="4" y="378"/>
                </a:lnTo>
                <a:lnTo>
                  <a:pt x="4" y="375"/>
                </a:lnTo>
                <a:lnTo>
                  <a:pt x="4" y="372"/>
                </a:lnTo>
                <a:lnTo>
                  <a:pt x="6" y="366"/>
                </a:lnTo>
                <a:lnTo>
                  <a:pt x="6" y="359"/>
                </a:lnTo>
                <a:lnTo>
                  <a:pt x="8" y="353"/>
                </a:lnTo>
                <a:lnTo>
                  <a:pt x="9" y="343"/>
                </a:lnTo>
                <a:lnTo>
                  <a:pt x="11" y="334"/>
                </a:lnTo>
                <a:lnTo>
                  <a:pt x="12" y="323"/>
                </a:lnTo>
                <a:lnTo>
                  <a:pt x="14" y="316"/>
                </a:lnTo>
                <a:lnTo>
                  <a:pt x="14" y="310"/>
                </a:lnTo>
                <a:lnTo>
                  <a:pt x="14" y="303"/>
                </a:lnTo>
                <a:lnTo>
                  <a:pt x="16" y="295"/>
                </a:lnTo>
                <a:lnTo>
                  <a:pt x="16" y="287"/>
                </a:lnTo>
                <a:lnTo>
                  <a:pt x="16" y="280"/>
                </a:lnTo>
                <a:lnTo>
                  <a:pt x="16" y="270"/>
                </a:lnTo>
                <a:lnTo>
                  <a:pt x="17" y="259"/>
                </a:lnTo>
                <a:lnTo>
                  <a:pt x="17" y="249"/>
                </a:lnTo>
                <a:lnTo>
                  <a:pt x="17" y="238"/>
                </a:lnTo>
                <a:lnTo>
                  <a:pt x="17" y="225"/>
                </a:lnTo>
                <a:lnTo>
                  <a:pt x="19" y="213"/>
                </a:lnTo>
                <a:lnTo>
                  <a:pt x="19" y="200"/>
                </a:lnTo>
                <a:lnTo>
                  <a:pt x="19" y="187"/>
                </a:lnTo>
                <a:lnTo>
                  <a:pt x="19" y="173"/>
                </a:lnTo>
                <a:lnTo>
                  <a:pt x="19" y="157"/>
                </a:lnTo>
                <a:lnTo>
                  <a:pt x="19" y="157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8"/>
          <p:cNvSpPr/>
          <p:nvPr/>
        </p:nvSpPr>
        <p:spPr bwMode="auto">
          <a:xfrm>
            <a:off x="5190748" y="829242"/>
            <a:ext cx="61590" cy="50850"/>
          </a:xfrm>
          <a:custGeom>
            <a:avLst/>
            <a:gdLst>
              <a:gd name="T0" fmla="*/ 0 w 91"/>
              <a:gd name="T1" fmla="*/ 6 h 90"/>
              <a:gd name="T2" fmla="*/ 2 w 91"/>
              <a:gd name="T3" fmla="*/ 4 h 90"/>
              <a:gd name="T4" fmla="*/ 5 w 91"/>
              <a:gd name="T5" fmla="*/ 3 h 90"/>
              <a:gd name="T6" fmla="*/ 8 w 91"/>
              <a:gd name="T7" fmla="*/ 1 h 90"/>
              <a:gd name="T8" fmla="*/ 13 w 91"/>
              <a:gd name="T9" fmla="*/ 0 h 90"/>
              <a:gd name="T10" fmla="*/ 16 w 91"/>
              <a:gd name="T11" fmla="*/ 0 h 90"/>
              <a:gd name="T12" fmla="*/ 21 w 91"/>
              <a:gd name="T13" fmla="*/ 0 h 90"/>
              <a:gd name="T14" fmla="*/ 26 w 91"/>
              <a:gd name="T15" fmla="*/ 0 h 90"/>
              <a:gd name="T16" fmla="*/ 32 w 91"/>
              <a:gd name="T17" fmla="*/ 0 h 90"/>
              <a:gd name="T18" fmla="*/ 42 w 91"/>
              <a:gd name="T19" fmla="*/ 3 h 90"/>
              <a:gd name="T20" fmla="*/ 51 w 91"/>
              <a:gd name="T21" fmla="*/ 6 h 90"/>
              <a:gd name="T22" fmla="*/ 61 w 91"/>
              <a:gd name="T23" fmla="*/ 11 h 90"/>
              <a:gd name="T24" fmla="*/ 72 w 91"/>
              <a:gd name="T25" fmla="*/ 17 h 90"/>
              <a:gd name="T26" fmla="*/ 77 w 91"/>
              <a:gd name="T27" fmla="*/ 22 h 90"/>
              <a:gd name="T28" fmla="*/ 80 w 91"/>
              <a:gd name="T29" fmla="*/ 27 h 90"/>
              <a:gd name="T30" fmla="*/ 85 w 91"/>
              <a:gd name="T31" fmla="*/ 31 h 90"/>
              <a:gd name="T32" fmla="*/ 86 w 91"/>
              <a:gd name="T33" fmla="*/ 36 h 90"/>
              <a:gd name="T34" fmla="*/ 89 w 91"/>
              <a:gd name="T35" fmla="*/ 43 h 90"/>
              <a:gd name="T36" fmla="*/ 91 w 91"/>
              <a:gd name="T37" fmla="*/ 47 h 90"/>
              <a:gd name="T38" fmla="*/ 91 w 91"/>
              <a:gd name="T39" fmla="*/ 52 h 90"/>
              <a:gd name="T40" fmla="*/ 91 w 91"/>
              <a:gd name="T41" fmla="*/ 59 h 90"/>
              <a:gd name="T42" fmla="*/ 91 w 91"/>
              <a:gd name="T43" fmla="*/ 63 h 90"/>
              <a:gd name="T44" fmla="*/ 91 w 91"/>
              <a:gd name="T45" fmla="*/ 68 h 90"/>
              <a:gd name="T46" fmla="*/ 91 w 91"/>
              <a:gd name="T47" fmla="*/ 71 h 90"/>
              <a:gd name="T48" fmla="*/ 91 w 91"/>
              <a:gd name="T49" fmla="*/ 76 h 90"/>
              <a:gd name="T50" fmla="*/ 91 w 91"/>
              <a:gd name="T51" fmla="*/ 79 h 90"/>
              <a:gd name="T52" fmla="*/ 91 w 91"/>
              <a:gd name="T53" fmla="*/ 81 h 90"/>
              <a:gd name="T54" fmla="*/ 89 w 91"/>
              <a:gd name="T55" fmla="*/ 82 h 90"/>
              <a:gd name="T56" fmla="*/ 89 w 91"/>
              <a:gd name="T57" fmla="*/ 84 h 90"/>
              <a:gd name="T58" fmla="*/ 86 w 91"/>
              <a:gd name="T59" fmla="*/ 87 h 90"/>
              <a:gd name="T60" fmla="*/ 83 w 91"/>
              <a:gd name="T61" fmla="*/ 89 h 90"/>
              <a:gd name="T62" fmla="*/ 80 w 91"/>
              <a:gd name="T63" fmla="*/ 89 h 90"/>
              <a:gd name="T64" fmla="*/ 77 w 91"/>
              <a:gd name="T65" fmla="*/ 90 h 90"/>
              <a:gd name="T66" fmla="*/ 75 w 91"/>
              <a:gd name="T67" fmla="*/ 90 h 90"/>
              <a:gd name="T68" fmla="*/ 72 w 91"/>
              <a:gd name="T69" fmla="*/ 89 h 90"/>
              <a:gd name="T70" fmla="*/ 69 w 91"/>
              <a:gd name="T71" fmla="*/ 87 h 90"/>
              <a:gd name="T72" fmla="*/ 64 w 91"/>
              <a:gd name="T73" fmla="*/ 84 h 90"/>
              <a:gd name="T74" fmla="*/ 61 w 91"/>
              <a:gd name="T75" fmla="*/ 81 h 90"/>
              <a:gd name="T76" fmla="*/ 56 w 91"/>
              <a:gd name="T77" fmla="*/ 76 h 90"/>
              <a:gd name="T78" fmla="*/ 51 w 91"/>
              <a:gd name="T79" fmla="*/ 73 h 90"/>
              <a:gd name="T80" fmla="*/ 46 w 91"/>
              <a:gd name="T81" fmla="*/ 67 h 90"/>
              <a:gd name="T82" fmla="*/ 40 w 91"/>
              <a:gd name="T83" fmla="*/ 62 h 90"/>
              <a:gd name="T84" fmla="*/ 35 w 91"/>
              <a:gd name="T85" fmla="*/ 55 h 90"/>
              <a:gd name="T86" fmla="*/ 29 w 91"/>
              <a:gd name="T87" fmla="*/ 47 h 90"/>
              <a:gd name="T88" fmla="*/ 22 w 91"/>
              <a:gd name="T89" fmla="*/ 41 h 90"/>
              <a:gd name="T90" fmla="*/ 16 w 91"/>
              <a:gd name="T91" fmla="*/ 33 h 90"/>
              <a:gd name="T92" fmla="*/ 11 w 91"/>
              <a:gd name="T93" fmla="*/ 25 h 90"/>
              <a:gd name="T94" fmla="*/ 5 w 91"/>
              <a:gd name="T95" fmla="*/ 15 h 90"/>
              <a:gd name="T96" fmla="*/ 0 w 91"/>
              <a:gd name="T97" fmla="*/ 6 h 90"/>
              <a:gd name="T98" fmla="*/ 0 w 91"/>
              <a:gd name="T9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9"/>
          <p:cNvSpPr/>
          <p:nvPr/>
        </p:nvSpPr>
        <p:spPr bwMode="auto">
          <a:xfrm>
            <a:off x="5299884" y="834936"/>
            <a:ext cx="180031" cy="316399"/>
          </a:xfrm>
          <a:custGeom>
            <a:avLst/>
            <a:gdLst>
              <a:gd name="T0" fmla="*/ 255 w 266"/>
              <a:gd name="T1" fmla="*/ 313 h 560"/>
              <a:gd name="T2" fmla="*/ 258 w 266"/>
              <a:gd name="T3" fmla="*/ 367 h 560"/>
              <a:gd name="T4" fmla="*/ 260 w 266"/>
              <a:gd name="T5" fmla="*/ 408 h 560"/>
              <a:gd name="T6" fmla="*/ 261 w 266"/>
              <a:gd name="T7" fmla="*/ 440 h 560"/>
              <a:gd name="T8" fmla="*/ 258 w 266"/>
              <a:gd name="T9" fmla="*/ 483 h 560"/>
              <a:gd name="T10" fmla="*/ 247 w 266"/>
              <a:gd name="T11" fmla="*/ 520 h 560"/>
              <a:gd name="T12" fmla="*/ 229 w 266"/>
              <a:gd name="T13" fmla="*/ 549 h 560"/>
              <a:gd name="T14" fmla="*/ 217 w 266"/>
              <a:gd name="T15" fmla="*/ 560 h 560"/>
              <a:gd name="T16" fmla="*/ 207 w 266"/>
              <a:gd name="T17" fmla="*/ 557 h 560"/>
              <a:gd name="T18" fmla="*/ 202 w 266"/>
              <a:gd name="T19" fmla="*/ 541 h 560"/>
              <a:gd name="T20" fmla="*/ 193 w 266"/>
              <a:gd name="T21" fmla="*/ 515 h 560"/>
              <a:gd name="T22" fmla="*/ 170 w 266"/>
              <a:gd name="T23" fmla="*/ 491 h 560"/>
              <a:gd name="T24" fmla="*/ 145 w 266"/>
              <a:gd name="T25" fmla="*/ 471 h 560"/>
              <a:gd name="T26" fmla="*/ 134 w 266"/>
              <a:gd name="T27" fmla="*/ 461 h 560"/>
              <a:gd name="T28" fmla="*/ 138 w 266"/>
              <a:gd name="T29" fmla="*/ 456 h 560"/>
              <a:gd name="T30" fmla="*/ 159 w 266"/>
              <a:gd name="T31" fmla="*/ 458 h 560"/>
              <a:gd name="T32" fmla="*/ 186 w 266"/>
              <a:gd name="T33" fmla="*/ 463 h 560"/>
              <a:gd name="T34" fmla="*/ 204 w 266"/>
              <a:gd name="T35" fmla="*/ 461 h 560"/>
              <a:gd name="T36" fmla="*/ 210 w 266"/>
              <a:gd name="T37" fmla="*/ 453 h 560"/>
              <a:gd name="T38" fmla="*/ 215 w 266"/>
              <a:gd name="T39" fmla="*/ 424 h 560"/>
              <a:gd name="T40" fmla="*/ 220 w 266"/>
              <a:gd name="T41" fmla="*/ 375 h 560"/>
              <a:gd name="T42" fmla="*/ 220 w 266"/>
              <a:gd name="T43" fmla="*/ 316 h 560"/>
              <a:gd name="T44" fmla="*/ 215 w 266"/>
              <a:gd name="T45" fmla="*/ 250 h 560"/>
              <a:gd name="T46" fmla="*/ 212 w 266"/>
              <a:gd name="T47" fmla="*/ 179 h 560"/>
              <a:gd name="T48" fmla="*/ 207 w 266"/>
              <a:gd name="T49" fmla="*/ 120 h 560"/>
              <a:gd name="T50" fmla="*/ 202 w 266"/>
              <a:gd name="T51" fmla="*/ 88 h 560"/>
              <a:gd name="T52" fmla="*/ 199 w 266"/>
              <a:gd name="T53" fmla="*/ 65 h 560"/>
              <a:gd name="T54" fmla="*/ 196 w 266"/>
              <a:gd name="T55" fmla="*/ 53 h 560"/>
              <a:gd name="T56" fmla="*/ 186 w 266"/>
              <a:gd name="T57" fmla="*/ 43 h 560"/>
              <a:gd name="T58" fmla="*/ 167 w 266"/>
              <a:gd name="T59" fmla="*/ 40 h 560"/>
              <a:gd name="T60" fmla="*/ 137 w 266"/>
              <a:gd name="T61" fmla="*/ 43 h 560"/>
              <a:gd name="T62" fmla="*/ 111 w 266"/>
              <a:gd name="T63" fmla="*/ 50 h 560"/>
              <a:gd name="T64" fmla="*/ 71 w 266"/>
              <a:gd name="T65" fmla="*/ 58 h 560"/>
              <a:gd name="T66" fmla="*/ 46 w 266"/>
              <a:gd name="T67" fmla="*/ 62 h 560"/>
              <a:gd name="T68" fmla="*/ 33 w 266"/>
              <a:gd name="T69" fmla="*/ 64 h 560"/>
              <a:gd name="T70" fmla="*/ 16 w 266"/>
              <a:gd name="T71" fmla="*/ 54 h 560"/>
              <a:gd name="T72" fmla="*/ 3 w 266"/>
              <a:gd name="T73" fmla="*/ 38 h 560"/>
              <a:gd name="T74" fmla="*/ 25 w 266"/>
              <a:gd name="T75" fmla="*/ 34 h 560"/>
              <a:gd name="T76" fmla="*/ 67 w 266"/>
              <a:gd name="T77" fmla="*/ 27 h 560"/>
              <a:gd name="T78" fmla="*/ 107 w 266"/>
              <a:gd name="T79" fmla="*/ 21 h 560"/>
              <a:gd name="T80" fmla="*/ 148 w 266"/>
              <a:gd name="T81" fmla="*/ 14 h 560"/>
              <a:gd name="T82" fmla="*/ 174 w 266"/>
              <a:gd name="T83" fmla="*/ 8 h 560"/>
              <a:gd name="T84" fmla="*/ 189 w 266"/>
              <a:gd name="T85" fmla="*/ 2 h 560"/>
              <a:gd name="T86" fmla="*/ 202 w 266"/>
              <a:gd name="T87" fmla="*/ 0 h 560"/>
              <a:gd name="T88" fmla="*/ 221 w 266"/>
              <a:gd name="T89" fmla="*/ 8 h 560"/>
              <a:gd name="T90" fmla="*/ 249 w 266"/>
              <a:gd name="T91" fmla="*/ 22 h 560"/>
              <a:gd name="T92" fmla="*/ 264 w 266"/>
              <a:gd name="T93" fmla="*/ 35 h 560"/>
              <a:gd name="T94" fmla="*/ 264 w 266"/>
              <a:gd name="T95" fmla="*/ 46 h 560"/>
              <a:gd name="T96" fmla="*/ 258 w 266"/>
              <a:gd name="T97" fmla="*/ 51 h 560"/>
              <a:gd name="T98" fmla="*/ 247 w 266"/>
              <a:gd name="T99" fmla="*/ 61 h 560"/>
              <a:gd name="T100" fmla="*/ 244 w 266"/>
              <a:gd name="T101" fmla="*/ 86 h 560"/>
              <a:gd name="T102" fmla="*/ 244 w 266"/>
              <a:gd name="T103" fmla="*/ 113 h 560"/>
              <a:gd name="T104" fmla="*/ 245 w 266"/>
              <a:gd name="T105" fmla="*/ 147 h 560"/>
              <a:gd name="T106" fmla="*/ 247 w 266"/>
              <a:gd name="T107" fmla="*/ 193 h 560"/>
              <a:gd name="T108" fmla="*/ 252 w 266"/>
              <a:gd name="T109" fmla="*/ 25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6" h="560">
                <a:moveTo>
                  <a:pt x="252" y="266"/>
                </a:moveTo>
                <a:lnTo>
                  <a:pt x="253" y="282"/>
                </a:lnTo>
                <a:lnTo>
                  <a:pt x="255" y="298"/>
                </a:lnTo>
                <a:lnTo>
                  <a:pt x="255" y="313"/>
                </a:lnTo>
                <a:lnTo>
                  <a:pt x="256" y="327"/>
                </a:lnTo>
                <a:lnTo>
                  <a:pt x="256" y="341"/>
                </a:lnTo>
                <a:lnTo>
                  <a:pt x="258" y="354"/>
                </a:lnTo>
                <a:lnTo>
                  <a:pt x="258" y="367"/>
                </a:lnTo>
                <a:lnTo>
                  <a:pt x="258" y="378"/>
                </a:lnTo>
                <a:lnTo>
                  <a:pt x="260" y="389"/>
                </a:lnTo>
                <a:lnTo>
                  <a:pt x="260" y="399"/>
                </a:lnTo>
                <a:lnTo>
                  <a:pt x="260" y="408"/>
                </a:lnTo>
                <a:lnTo>
                  <a:pt x="260" y="418"/>
                </a:lnTo>
                <a:lnTo>
                  <a:pt x="260" y="426"/>
                </a:lnTo>
                <a:lnTo>
                  <a:pt x="261" y="434"/>
                </a:lnTo>
                <a:lnTo>
                  <a:pt x="261" y="440"/>
                </a:lnTo>
                <a:lnTo>
                  <a:pt x="261" y="447"/>
                </a:lnTo>
                <a:lnTo>
                  <a:pt x="260" y="459"/>
                </a:lnTo>
                <a:lnTo>
                  <a:pt x="260" y="472"/>
                </a:lnTo>
                <a:lnTo>
                  <a:pt x="258" y="483"/>
                </a:lnTo>
                <a:lnTo>
                  <a:pt x="256" y="493"/>
                </a:lnTo>
                <a:lnTo>
                  <a:pt x="253" y="502"/>
                </a:lnTo>
                <a:lnTo>
                  <a:pt x="252" y="512"/>
                </a:lnTo>
                <a:lnTo>
                  <a:pt x="247" y="520"/>
                </a:lnTo>
                <a:lnTo>
                  <a:pt x="244" y="528"/>
                </a:lnTo>
                <a:lnTo>
                  <a:pt x="239" y="536"/>
                </a:lnTo>
                <a:lnTo>
                  <a:pt x="234" y="544"/>
                </a:lnTo>
                <a:lnTo>
                  <a:pt x="229" y="549"/>
                </a:lnTo>
                <a:lnTo>
                  <a:pt x="226" y="553"/>
                </a:lnTo>
                <a:lnTo>
                  <a:pt x="223" y="557"/>
                </a:lnTo>
                <a:lnTo>
                  <a:pt x="220" y="558"/>
                </a:lnTo>
                <a:lnTo>
                  <a:pt x="217" y="560"/>
                </a:lnTo>
                <a:lnTo>
                  <a:pt x="215" y="560"/>
                </a:lnTo>
                <a:lnTo>
                  <a:pt x="212" y="560"/>
                </a:lnTo>
                <a:lnTo>
                  <a:pt x="209" y="558"/>
                </a:lnTo>
                <a:lnTo>
                  <a:pt x="207" y="557"/>
                </a:lnTo>
                <a:lnTo>
                  <a:pt x="205" y="553"/>
                </a:lnTo>
                <a:lnTo>
                  <a:pt x="204" y="550"/>
                </a:lnTo>
                <a:lnTo>
                  <a:pt x="202" y="546"/>
                </a:lnTo>
                <a:lnTo>
                  <a:pt x="202" y="541"/>
                </a:lnTo>
                <a:lnTo>
                  <a:pt x="201" y="534"/>
                </a:lnTo>
                <a:lnTo>
                  <a:pt x="199" y="528"/>
                </a:lnTo>
                <a:lnTo>
                  <a:pt x="196" y="522"/>
                </a:lnTo>
                <a:lnTo>
                  <a:pt x="193" y="515"/>
                </a:lnTo>
                <a:lnTo>
                  <a:pt x="188" y="509"/>
                </a:lnTo>
                <a:lnTo>
                  <a:pt x="183" y="502"/>
                </a:lnTo>
                <a:lnTo>
                  <a:pt x="177" y="496"/>
                </a:lnTo>
                <a:lnTo>
                  <a:pt x="170" y="491"/>
                </a:lnTo>
                <a:lnTo>
                  <a:pt x="162" y="485"/>
                </a:lnTo>
                <a:lnTo>
                  <a:pt x="156" y="480"/>
                </a:lnTo>
                <a:lnTo>
                  <a:pt x="150" y="475"/>
                </a:lnTo>
                <a:lnTo>
                  <a:pt x="145" y="471"/>
                </a:lnTo>
                <a:lnTo>
                  <a:pt x="140" y="467"/>
                </a:lnTo>
                <a:lnTo>
                  <a:pt x="137" y="464"/>
                </a:lnTo>
                <a:lnTo>
                  <a:pt x="135" y="463"/>
                </a:lnTo>
                <a:lnTo>
                  <a:pt x="134" y="461"/>
                </a:lnTo>
                <a:lnTo>
                  <a:pt x="134" y="459"/>
                </a:lnTo>
                <a:lnTo>
                  <a:pt x="135" y="458"/>
                </a:lnTo>
                <a:lnTo>
                  <a:pt x="137" y="458"/>
                </a:lnTo>
                <a:lnTo>
                  <a:pt x="138" y="456"/>
                </a:lnTo>
                <a:lnTo>
                  <a:pt x="143" y="456"/>
                </a:lnTo>
                <a:lnTo>
                  <a:pt x="146" y="456"/>
                </a:lnTo>
                <a:lnTo>
                  <a:pt x="153" y="458"/>
                </a:lnTo>
                <a:lnTo>
                  <a:pt x="159" y="458"/>
                </a:lnTo>
                <a:lnTo>
                  <a:pt x="166" y="459"/>
                </a:lnTo>
                <a:lnTo>
                  <a:pt x="174" y="461"/>
                </a:lnTo>
                <a:lnTo>
                  <a:pt x="180" y="463"/>
                </a:lnTo>
                <a:lnTo>
                  <a:pt x="186" y="463"/>
                </a:lnTo>
                <a:lnTo>
                  <a:pt x="191" y="463"/>
                </a:lnTo>
                <a:lnTo>
                  <a:pt x="196" y="463"/>
                </a:lnTo>
                <a:lnTo>
                  <a:pt x="201" y="463"/>
                </a:lnTo>
                <a:lnTo>
                  <a:pt x="204" y="461"/>
                </a:lnTo>
                <a:lnTo>
                  <a:pt x="207" y="459"/>
                </a:lnTo>
                <a:lnTo>
                  <a:pt x="207" y="458"/>
                </a:lnTo>
                <a:lnTo>
                  <a:pt x="209" y="456"/>
                </a:lnTo>
                <a:lnTo>
                  <a:pt x="210" y="453"/>
                </a:lnTo>
                <a:lnTo>
                  <a:pt x="212" y="448"/>
                </a:lnTo>
                <a:lnTo>
                  <a:pt x="213" y="442"/>
                </a:lnTo>
                <a:lnTo>
                  <a:pt x="215" y="434"/>
                </a:lnTo>
                <a:lnTo>
                  <a:pt x="215" y="424"/>
                </a:lnTo>
                <a:lnTo>
                  <a:pt x="217" y="413"/>
                </a:lnTo>
                <a:lnTo>
                  <a:pt x="218" y="400"/>
                </a:lnTo>
                <a:lnTo>
                  <a:pt x="218" y="388"/>
                </a:lnTo>
                <a:lnTo>
                  <a:pt x="220" y="375"/>
                </a:lnTo>
                <a:lnTo>
                  <a:pt x="220" y="362"/>
                </a:lnTo>
                <a:lnTo>
                  <a:pt x="220" y="346"/>
                </a:lnTo>
                <a:lnTo>
                  <a:pt x="220" y="332"/>
                </a:lnTo>
                <a:lnTo>
                  <a:pt x="220" y="316"/>
                </a:lnTo>
                <a:lnTo>
                  <a:pt x="218" y="300"/>
                </a:lnTo>
                <a:lnTo>
                  <a:pt x="218" y="284"/>
                </a:lnTo>
                <a:lnTo>
                  <a:pt x="217" y="268"/>
                </a:lnTo>
                <a:lnTo>
                  <a:pt x="215" y="250"/>
                </a:lnTo>
                <a:lnTo>
                  <a:pt x="215" y="235"/>
                </a:lnTo>
                <a:lnTo>
                  <a:pt x="213" y="217"/>
                </a:lnTo>
                <a:lnTo>
                  <a:pt x="212" y="198"/>
                </a:lnTo>
                <a:lnTo>
                  <a:pt x="212" y="179"/>
                </a:lnTo>
                <a:lnTo>
                  <a:pt x="210" y="160"/>
                </a:lnTo>
                <a:lnTo>
                  <a:pt x="209" y="139"/>
                </a:lnTo>
                <a:lnTo>
                  <a:pt x="209" y="129"/>
                </a:lnTo>
                <a:lnTo>
                  <a:pt x="207" y="120"/>
                </a:lnTo>
                <a:lnTo>
                  <a:pt x="205" y="112"/>
                </a:lnTo>
                <a:lnTo>
                  <a:pt x="205" y="102"/>
                </a:lnTo>
                <a:lnTo>
                  <a:pt x="204" y="96"/>
                </a:lnTo>
                <a:lnTo>
                  <a:pt x="202" y="88"/>
                </a:lnTo>
                <a:lnTo>
                  <a:pt x="202" y="81"/>
                </a:lnTo>
                <a:lnTo>
                  <a:pt x="201" y="75"/>
                </a:lnTo>
                <a:lnTo>
                  <a:pt x="201" y="70"/>
                </a:lnTo>
                <a:lnTo>
                  <a:pt x="199" y="65"/>
                </a:lnTo>
                <a:lnTo>
                  <a:pt x="197" y="62"/>
                </a:lnTo>
                <a:lnTo>
                  <a:pt x="197" y="58"/>
                </a:lnTo>
                <a:lnTo>
                  <a:pt x="196" y="54"/>
                </a:lnTo>
                <a:lnTo>
                  <a:pt x="196" y="53"/>
                </a:lnTo>
                <a:lnTo>
                  <a:pt x="196" y="51"/>
                </a:lnTo>
                <a:lnTo>
                  <a:pt x="194" y="50"/>
                </a:lnTo>
                <a:lnTo>
                  <a:pt x="191" y="45"/>
                </a:lnTo>
                <a:lnTo>
                  <a:pt x="186" y="43"/>
                </a:lnTo>
                <a:lnTo>
                  <a:pt x="180" y="42"/>
                </a:lnTo>
                <a:lnTo>
                  <a:pt x="175" y="40"/>
                </a:lnTo>
                <a:lnTo>
                  <a:pt x="170" y="40"/>
                </a:lnTo>
                <a:lnTo>
                  <a:pt x="167" y="40"/>
                </a:lnTo>
                <a:lnTo>
                  <a:pt x="162" y="40"/>
                </a:lnTo>
                <a:lnTo>
                  <a:pt x="158" y="42"/>
                </a:lnTo>
                <a:lnTo>
                  <a:pt x="148" y="42"/>
                </a:lnTo>
                <a:lnTo>
                  <a:pt x="137" y="43"/>
                </a:lnTo>
                <a:lnTo>
                  <a:pt x="132" y="45"/>
                </a:lnTo>
                <a:lnTo>
                  <a:pt x="126" y="46"/>
                </a:lnTo>
                <a:lnTo>
                  <a:pt x="119" y="48"/>
                </a:lnTo>
                <a:lnTo>
                  <a:pt x="111" y="50"/>
                </a:lnTo>
                <a:lnTo>
                  <a:pt x="105" y="51"/>
                </a:lnTo>
                <a:lnTo>
                  <a:pt x="97" y="53"/>
                </a:lnTo>
                <a:lnTo>
                  <a:pt x="79" y="54"/>
                </a:lnTo>
                <a:lnTo>
                  <a:pt x="71" y="58"/>
                </a:lnTo>
                <a:lnTo>
                  <a:pt x="63" y="59"/>
                </a:lnTo>
                <a:lnTo>
                  <a:pt x="57" y="61"/>
                </a:lnTo>
                <a:lnTo>
                  <a:pt x="52" y="62"/>
                </a:lnTo>
                <a:lnTo>
                  <a:pt x="46" y="62"/>
                </a:lnTo>
                <a:lnTo>
                  <a:pt x="43" y="64"/>
                </a:lnTo>
                <a:lnTo>
                  <a:pt x="40" y="64"/>
                </a:lnTo>
                <a:lnTo>
                  <a:pt x="36" y="64"/>
                </a:lnTo>
                <a:lnTo>
                  <a:pt x="33" y="64"/>
                </a:lnTo>
                <a:lnTo>
                  <a:pt x="30" y="62"/>
                </a:lnTo>
                <a:lnTo>
                  <a:pt x="25" y="61"/>
                </a:lnTo>
                <a:lnTo>
                  <a:pt x="20" y="58"/>
                </a:lnTo>
                <a:lnTo>
                  <a:pt x="16" y="54"/>
                </a:lnTo>
                <a:lnTo>
                  <a:pt x="11" y="50"/>
                </a:lnTo>
                <a:lnTo>
                  <a:pt x="6" y="46"/>
                </a:lnTo>
                <a:lnTo>
                  <a:pt x="0" y="40"/>
                </a:lnTo>
                <a:lnTo>
                  <a:pt x="3" y="38"/>
                </a:lnTo>
                <a:lnTo>
                  <a:pt x="8" y="38"/>
                </a:lnTo>
                <a:lnTo>
                  <a:pt x="12" y="37"/>
                </a:lnTo>
                <a:lnTo>
                  <a:pt x="19" y="35"/>
                </a:lnTo>
                <a:lnTo>
                  <a:pt x="25" y="34"/>
                </a:lnTo>
                <a:lnTo>
                  <a:pt x="32" y="32"/>
                </a:lnTo>
                <a:lnTo>
                  <a:pt x="40" y="30"/>
                </a:lnTo>
                <a:lnTo>
                  <a:pt x="47" y="29"/>
                </a:lnTo>
                <a:lnTo>
                  <a:pt x="67" y="27"/>
                </a:lnTo>
                <a:lnTo>
                  <a:pt x="75" y="26"/>
                </a:lnTo>
                <a:lnTo>
                  <a:pt x="86" y="24"/>
                </a:lnTo>
                <a:lnTo>
                  <a:pt x="95" y="22"/>
                </a:lnTo>
                <a:lnTo>
                  <a:pt x="107" y="21"/>
                </a:lnTo>
                <a:lnTo>
                  <a:pt x="118" y="19"/>
                </a:lnTo>
                <a:lnTo>
                  <a:pt x="129" y="18"/>
                </a:lnTo>
                <a:lnTo>
                  <a:pt x="138" y="16"/>
                </a:lnTo>
                <a:lnTo>
                  <a:pt x="148" y="14"/>
                </a:lnTo>
                <a:lnTo>
                  <a:pt x="156" y="13"/>
                </a:lnTo>
                <a:lnTo>
                  <a:pt x="162" y="11"/>
                </a:lnTo>
                <a:lnTo>
                  <a:pt x="169" y="10"/>
                </a:lnTo>
                <a:lnTo>
                  <a:pt x="174" y="8"/>
                </a:lnTo>
                <a:lnTo>
                  <a:pt x="178" y="6"/>
                </a:lnTo>
                <a:lnTo>
                  <a:pt x="180" y="5"/>
                </a:lnTo>
                <a:lnTo>
                  <a:pt x="185" y="3"/>
                </a:lnTo>
                <a:lnTo>
                  <a:pt x="189" y="2"/>
                </a:lnTo>
                <a:lnTo>
                  <a:pt x="193" y="0"/>
                </a:lnTo>
                <a:lnTo>
                  <a:pt x="197" y="0"/>
                </a:lnTo>
                <a:lnTo>
                  <a:pt x="199" y="0"/>
                </a:lnTo>
                <a:lnTo>
                  <a:pt x="202" y="0"/>
                </a:lnTo>
                <a:lnTo>
                  <a:pt x="205" y="2"/>
                </a:lnTo>
                <a:lnTo>
                  <a:pt x="210" y="3"/>
                </a:lnTo>
                <a:lnTo>
                  <a:pt x="215" y="6"/>
                </a:lnTo>
                <a:lnTo>
                  <a:pt x="221" y="8"/>
                </a:lnTo>
                <a:lnTo>
                  <a:pt x="228" y="11"/>
                </a:lnTo>
                <a:lnTo>
                  <a:pt x="236" y="14"/>
                </a:lnTo>
                <a:lnTo>
                  <a:pt x="242" y="19"/>
                </a:lnTo>
                <a:lnTo>
                  <a:pt x="249" y="22"/>
                </a:lnTo>
                <a:lnTo>
                  <a:pt x="253" y="26"/>
                </a:lnTo>
                <a:lnTo>
                  <a:pt x="258" y="29"/>
                </a:lnTo>
                <a:lnTo>
                  <a:pt x="261" y="32"/>
                </a:lnTo>
                <a:lnTo>
                  <a:pt x="264" y="35"/>
                </a:lnTo>
                <a:lnTo>
                  <a:pt x="266" y="38"/>
                </a:lnTo>
                <a:lnTo>
                  <a:pt x="266" y="40"/>
                </a:lnTo>
                <a:lnTo>
                  <a:pt x="266" y="45"/>
                </a:lnTo>
                <a:lnTo>
                  <a:pt x="264" y="46"/>
                </a:lnTo>
                <a:lnTo>
                  <a:pt x="264" y="48"/>
                </a:lnTo>
                <a:lnTo>
                  <a:pt x="263" y="48"/>
                </a:lnTo>
                <a:lnTo>
                  <a:pt x="260" y="50"/>
                </a:lnTo>
                <a:lnTo>
                  <a:pt x="258" y="51"/>
                </a:lnTo>
                <a:lnTo>
                  <a:pt x="255" y="53"/>
                </a:lnTo>
                <a:lnTo>
                  <a:pt x="252" y="54"/>
                </a:lnTo>
                <a:lnTo>
                  <a:pt x="250" y="56"/>
                </a:lnTo>
                <a:lnTo>
                  <a:pt x="247" y="61"/>
                </a:lnTo>
                <a:lnTo>
                  <a:pt x="245" y="65"/>
                </a:lnTo>
                <a:lnTo>
                  <a:pt x="245" y="72"/>
                </a:lnTo>
                <a:lnTo>
                  <a:pt x="244" y="78"/>
                </a:lnTo>
                <a:lnTo>
                  <a:pt x="244" y="86"/>
                </a:lnTo>
                <a:lnTo>
                  <a:pt x="244" y="96"/>
                </a:lnTo>
                <a:lnTo>
                  <a:pt x="244" y="101"/>
                </a:lnTo>
                <a:lnTo>
                  <a:pt x="244" y="107"/>
                </a:lnTo>
                <a:lnTo>
                  <a:pt x="244" y="113"/>
                </a:lnTo>
                <a:lnTo>
                  <a:pt x="244" y="121"/>
                </a:lnTo>
                <a:lnTo>
                  <a:pt x="244" y="129"/>
                </a:lnTo>
                <a:lnTo>
                  <a:pt x="245" y="137"/>
                </a:lnTo>
                <a:lnTo>
                  <a:pt x="245" y="147"/>
                </a:lnTo>
                <a:lnTo>
                  <a:pt x="245" y="158"/>
                </a:lnTo>
                <a:lnTo>
                  <a:pt x="247" y="168"/>
                </a:lnTo>
                <a:lnTo>
                  <a:pt x="247" y="180"/>
                </a:lnTo>
                <a:lnTo>
                  <a:pt x="247" y="193"/>
                </a:lnTo>
                <a:lnTo>
                  <a:pt x="249" y="206"/>
                </a:lnTo>
                <a:lnTo>
                  <a:pt x="249" y="220"/>
                </a:lnTo>
                <a:lnTo>
                  <a:pt x="250" y="235"/>
                </a:lnTo>
                <a:lnTo>
                  <a:pt x="252" y="250"/>
                </a:lnTo>
                <a:lnTo>
                  <a:pt x="252" y="266"/>
                </a:lnTo>
                <a:lnTo>
                  <a:pt x="252" y="266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40"/>
          <p:cNvSpPr/>
          <p:nvPr/>
        </p:nvSpPr>
        <p:spPr bwMode="auto">
          <a:xfrm>
            <a:off x="5141484" y="886184"/>
            <a:ext cx="45719" cy="277015"/>
          </a:xfrm>
          <a:custGeom>
            <a:avLst/>
            <a:gdLst>
              <a:gd name="T0" fmla="*/ 19 w 62"/>
              <a:gd name="T1" fmla="*/ 142 h 450"/>
              <a:gd name="T2" fmla="*/ 19 w 62"/>
              <a:gd name="T3" fmla="*/ 114 h 450"/>
              <a:gd name="T4" fmla="*/ 17 w 62"/>
              <a:gd name="T5" fmla="*/ 90 h 450"/>
              <a:gd name="T6" fmla="*/ 17 w 62"/>
              <a:gd name="T7" fmla="*/ 69 h 450"/>
              <a:gd name="T8" fmla="*/ 16 w 62"/>
              <a:gd name="T9" fmla="*/ 53 h 450"/>
              <a:gd name="T10" fmla="*/ 14 w 62"/>
              <a:gd name="T11" fmla="*/ 40 h 450"/>
              <a:gd name="T12" fmla="*/ 12 w 62"/>
              <a:gd name="T13" fmla="*/ 31 h 450"/>
              <a:gd name="T14" fmla="*/ 11 w 62"/>
              <a:gd name="T15" fmla="*/ 24 h 450"/>
              <a:gd name="T16" fmla="*/ 8 w 62"/>
              <a:gd name="T17" fmla="*/ 23 h 450"/>
              <a:gd name="T18" fmla="*/ 3 w 62"/>
              <a:gd name="T19" fmla="*/ 20 h 450"/>
              <a:gd name="T20" fmla="*/ 1 w 62"/>
              <a:gd name="T21" fmla="*/ 15 h 450"/>
              <a:gd name="T22" fmla="*/ 1 w 62"/>
              <a:gd name="T23" fmla="*/ 12 h 450"/>
              <a:gd name="T24" fmla="*/ 3 w 62"/>
              <a:gd name="T25" fmla="*/ 5 h 450"/>
              <a:gd name="T26" fmla="*/ 4 w 62"/>
              <a:gd name="T27" fmla="*/ 2 h 450"/>
              <a:gd name="T28" fmla="*/ 8 w 62"/>
              <a:gd name="T29" fmla="*/ 0 h 450"/>
              <a:gd name="T30" fmla="*/ 12 w 62"/>
              <a:gd name="T31" fmla="*/ 0 h 450"/>
              <a:gd name="T32" fmla="*/ 27 w 62"/>
              <a:gd name="T33" fmla="*/ 5 h 450"/>
              <a:gd name="T34" fmla="*/ 35 w 62"/>
              <a:gd name="T35" fmla="*/ 8 h 450"/>
              <a:gd name="T36" fmla="*/ 44 w 62"/>
              <a:gd name="T37" fmla="*/ 15 h 450"/>
              <a:gd name="T38" fmla="*/ 52 w 62"/>
              <a:gd name="T39" fmla="*/ 21 h 450"/>
              <a:gd name="T40" fmla="*/ 57 w 62"/>
              <a:gd name="T41" fmla="*/ 26 h 450"/>
              <a:gd name="T42" fmla="*/ 60 w 62"/>
              <a:gd name="T43" fmla="*/ 31 h 450"/>
              <a:gd name="T44" fmla="*/ 62 w 62"/>
              <a:gd name="T45" fmla="*/ 36 h 450"/>
              <a:gd name="T46" fmla="*/ 60 w 62"/>
              <a:gd name="T47" fmla="*/ 40 h 450"/>
              <a:gd name="T48" fmla="*/ 59 w 62"/>
              <a:gd name="T49" fmla="*/ 48 h 450"/>
              <a:gd name="T50" fmla="*/ 59 w 62"/>
              <a:gd name="T51" fmla="*/ 59 h 450"/>
              <a:gd name="T52" fmla="*/ 59 w 62"/>
              <a:gd name="T53" fmla="*/ 72 h 450"/>
              <a:gd name="T54" fmla="*/ 59 w 62"/>
              <a:gd name="T55" fmla="*/ 83 h 450"/>
              <a:gd name="T56" fmla="*/ 57 w 62"/>
              <a:gd name="T57" fmla="*/ 96 h 450"/>
              <a:gd name="T58" fmla="*/ 57 w 62"/>
              <a:gd name="T59" fmla="*/ 115 h 450"/>
              <a:gd name="T60" fmla="*/ 55 w 62"/>
              <a:gd name="T61" fmla="*/ 139 h 450"/>
              <a:gd name="T62" fmla="*/ 55 w 62"/>
              <a:gd name="T63" fmla="*/ 166 h 450"/>
              <a:gd name="T64" fmla="*/ 55 w 62"/>
              <a:gd name="T65" fmla="*/ 198 h 450"/>
              <a:gd name="T66" fmla="*/ 54 w 62"/>
              <a:gd name="T67" fmla="*/ 235 h 450"/>
              <a:gd name="T68" fmla="*/ 54 w 62"/>
              <a:gd name="T69" fmla="*/ 276 h 450"/>
              <a:gd name="T70" fmla="*/ 52 w 62"/>
              <a:gd name="T71" fmla="*/ 318 h 450"/>
              <a:gd name="T72" fmla="*/ 51 w 62"/>
              <a:gd name="T73" fmla="*/ 353 h 450"/>
              <a:gd name="T74" fmla="*/ 49 w 62"/>
              <a:gd name="T75" fmla="*/ 382 h 450"/>
              <a:gd name="T76" fmla="*/ 47 w 62"/>
              <a:gd name="T77" fmla="*/ 407 h 450"/>
              <a:gd name="T78" fmla="*/ 44 w 62"/>
              <a:gd name="T79" fmla="*/ 426 h 450"/>
              <a:gd name="T80" fmla="*/ 43 w 62"/>
              <a:gd name="T81" fmla="*/ 439 h 450"/>
              <a:gd name="T82" fmla="*/ 41 w 62"/>
              <a:gd name="T83" fmla="*/ 447 h 450"/>
              <a:gd name="T84" fmla="*/ 40 w 62"/>
              <a:gd name="T85" fmla="*/ 450 h 450"/>
              <a:gd name="T86" fmla="*/ 33 w 62"/>
              <a:gd name="T87" fmla="*/ 450 h 450"/>
              <a:gd name="T88" fmla="*/ 27 w 62"/>
              <a:gd name="T89" fmla="*/ 444 h 450"/>
              <a:gd name="T90" fmla="*/ 22 w 62"/>
              <a:gd name="T91" fmla="*/ 434 h 450"/>
              <a:gd name="T92" fmla="*/ 16 w 62"/>
              <a:gd name="T93" fmla="*/ 418 h 450"/>
              <a:gd name="T94" fmla="*/ 11 w 62"/>
              <a:gd name="T95" fmla="*/ 404 h 450"/>
              <a:gd name="T96" fmla="*/ 8 w 62"/>
              <a:gd name="T97" fmla="*/ 393 h 450"/>
              <a:gd name="T98" fmla="*/ 4 w 62"/>
              <a:gd name="T99" fmla="*/ 383 h 450"/>
              <a:gd name="T100" fmla="*/ 4 w 62"/>
              <a:gd name="T101" fmla="*/ 378 h 450"/>
              <a:gd name="T102" fmla="*/ 4 w 62"/>
              <a:gd name="T103" fmla="*/ 372 h 450"/>
              <a:gd name="T104" fmla="*/ 6 w 62"/>
              <a:gd name="T105" fmla="*/ 359 h 450"/>
              <a:gd name="T106" fmla="*/ 9 w 62"/>
              <a:gd name="T107" fmla="*/ 343 h 450"/>
              <a:gd name="T108" fmla="*/ 12 w 62"/>
              <a:gd name="T109" fmla="*/ 323 h 450"/>
              <a:gd name="T110" fmla="*/ 14 w 62"/>
              <a:gd name="T111" fmla="*/ 310 h 450"/>
              <a:gd name="T112" fmla="*/ 16 w 62"/>
              <a:gd name="T113" fmla="*/ 295 h 450"/>
              <a:gd name="T114" fmla="*/ 16 w 62"/>
              <a:gd name="T115" fmla="*/ 280 h 450"/>
              <a:gd name="T116" fmla="*/ 17 w 62"/>
              <a:gd name="T117" fmla="*/ 259 h 450"/>
              <a:gd name="T118" fmla="*/ 17 w 62"/>
              <a:gd name="T119" fmla="*/ 238 h 450"/>
              <a:gd name="T120" fmla="*/ 19 w 62"/>
              <a:gd name="T121" fmla="*/ 213 h 450"/>
              <a:gd name="T122" fmla="*/ 19 w 62"/>
              <a:gd name="T123" fmla="*/ 187 h 450"/>
              <a:gd name="T124" fmla="*/ 19 w 62"/>
              <a:gd name="T125" fmla="*/ 157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450">
                <a:moveTo>
                  <a:pt x="19" y="157"/>
                </a:moveTo>
                <a:lnTo>
                  <a:pt x="19" y="142"/>
                </a:lnTo>
                <a:lnTo>
                  <a:pt x="19" y="128"/>
                </a:lnTo>
                <a:lnTo>
                  <a:pt x="19" y="114"/>
                </a:lnTo>
                <a:lnTo>
                  <a:pt x="19" y="101"/>
                </a:lnTo>
                <a:lnTo>
                  <a:pt x="17" y="90"/>
                </a:lnTo>
                <a:lnTo>
                  <a:pt x="17" y="79"/>
                </a:lnTo>
                <a:lnTo>
                  <a:pt x="17" y="69"/>
                </a:lnTo>
                <a:lnTo>
                  <a:pt x="17" y="61"/>
                </a:lnTo>
                <a:lnTo>
                  <a:pt x="16" y="53"/>
                </a:lnTo>
                <a:lnTo>
                  <a:pt x="16" y="47"/>
                </a:lnTo>
                <a:lnTo>
                  <a:pt x="14" y="40"/>
                </a:lnTo>
                <a:lnTo>
                  <a:pt x="14" y="36"/>
                </a:lnTo>
                <a:lnTo>
                  <a:pt x="12" y="31"/>
                </a:lnTo>
                <a:lnTo>
                  <a:pt x="12" y="28"/>
                </a:lnTo>
                <a:lnTo>
                  <a:pt x="11" y="24"/>
                </a:lnTo>
                <a:lnTo>
                  <a:pt x="11" y="23"/>
                </a:lnTo>
                <a:lnTo>
                  <a:pt x="8" y="23"/>
                </a:lnTo>
                <a:lnTo>
                  <a:pt x="4" y="21"/>
                </a:lnTo>
                <a:lnTo>
                  <a:pt x="3" y="20"/>
                </a:lnTo>
                <a:lnTo>
                  <a:pt x="1" y="16"/>
                </a:lnTo>
                <a:lnTo>
                  <a:pt x="1" y="15"/>
                </a:lnTo>
                <a:lnTo>
                  <a:pt x="0" y="13"/>
                </a:lnTo>
                <a:lnTo>
                  <a:pt x="1" y="12"/>
                </a:lnTo>
                <a:lnTo>
                  <a:pt x="1" y="8"/>
                </a:lnTo>
                <a:lnTo>
                  <a:pt x="3" y="5"/>
                </a:lnTo>
                <a:lnTo>
                  <a:pt x="3" y="4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9" y="2"/>
                </a:lnTo>
                <a:lnTo>
                  <a:pt x="27" y="5"/>
                </a:lnTo>
                <a:lnTo>
                  <a:pt x="30" y="7"/>
                </a:lnTo>
                <a:lnTo>
                  <a:pt x="35" y="8"/>
                </a:lnTo>
                <a:lnTo>
                  <a:pt x="40" y="12"/>
                </a:lnTo>
                <a:lnTo>
                  <a:pt x="44" y="15"/>
                </a:lnTo>
                <a:lnTo>
                  <a:pt x="49" y="18"/>
                </a:lnTo>
                <a:lnTo>
                  <a:pt x="52" y="21"/>
                </a:lnTo>
                <a:lnTo>
                  <a:pt x="55" y="23"/>
                </a:lnTo>
                <a:lnTo>
                  <a:pt x="57" y="26"/>
                </a:lnTo>
                <a:lnTo>
                  <a:pt x="59" y="28"/>
                </a:lnTo>
                <a:lnTo>
                  <a:pt x="60" y="31"/>
                </a:lnTo>
                <a:lnTo>
                  <a:pt x="62" y="32"/>
                </a:lnTo>
                <a:lnTo>
                  <a:pt x="62" y="36"/>
                </a:lnTo>
                <a:lnTo>
                  <a:pt x="60" y="37"/>
                </a:lnTo>
                <a:lnTo>
                  <a:pt x="60" y="40"/>
                </a:lnTo>
                <a:lnTo>
                  <a:pt x="60" y="43"/>
                </a:lnTo>
                <a:lnTo>
                  <a:pt x="59" y="48"/>
                </a:lnTo>
                <a:lnTo>
                  <a:pt x="59" y="53"/>
                </a:lnTo>
                <a:lnTo>
                  <a:pt x="59" y="59"/>
                </a:lnTo>
                <a:lnTo>
                  <a:pt x="59" y="66"/>
                </a:lnTo>
                <a:lnTo>
                  <a:pt x="59" y="72"/>
                </a:lnTo>
                <a:lnTo>
                  <a:pt x="59" y="77"/>
                </a:lnTo>
                <a:lnTo>
                  <a:pt x="59" y="83"/>
                </a:lnTo>
                <a:lnTo>
                  <a:pt x="57" y="90"/>
                </a:lnTo>
                <a:lnTo>
                  <a:pt x="57" y="96"/>
                </a:lnTo>
                <a:lnTo>
                  <a:pt x="57" y="106"/>
                </a:lnTo>
                <a:lnTo>
                  <a:pt x="57" y="115"/>
                </a:lnTo>
                <a:lnTo>
                  <a:pt x="57" y="126"/>
                </a:lnTo>
                <a:lnTo>
                  <a:pt x="55" y="139"/>
                </a:lnTo>
                <a:lnTo>
                  <a:pt x="55" y="152"/>
                </a:lnTo>
                <a:lnTo>
                  <a:pt x="55" y="166"/>
                </a:lnTo>
                <a:lnTo>
                  <a:pt x="55" y="182"/>
                </a:lnTo>
                <a:lnTo>
                  <a:pt x="55" y="198"/>
                </a:lnTo>
                <a:lnTo>
                  <a:pt x="54" y="216"/>
                </a:lnTo>
                <a:lnTo>
                  <a:pt x="54" y="235"/>
                </a:lnTo>
                <a:lnTo>
                  <a:pt x="54" y="256"/>
                </a:lnTo>
                <a:lnTo>
                  <a:pt x="54" y="276"/>
                </a:lnTo>
                <a:lnTo>
                  <a:pt x="52" y="297"/>
                </a:lnTo>
                <a:lnTo>
                  <a:pt x="52" y="318"/>
                </a:lnTo>
                <a:lnTo>
                  <a:pt x="51" y="335"/>
                </a:lnTo>
                <a:lnTo>
                  <a:pt x="51" y="353"/>
                </a:lnTo>
                <a:lnTo>
                  <a:pt x="49" y="369"/>
                </a:lnTo>
                <a:lnTo>
                  <a:pt x="49" y="382"/>
                </a:lnTo>
                <a:lnTo>
                  <a:pt x="47" y="396"/>
                </a:lnTo>
                <a:lnTo>
                  <a:pt x="47" y="407"/>
                </a:lnTo>
                <a:lnTo>
                  <a:pt x="46" y="417"/>
                </a:lnTo>
                <a:lnTo>
                  <a:pt x="44" y="426"/>
                </a:lnTo>
                <a:lnTo>
                  <a:pt x="44" y="433"/>
                </a:lnTo>
                <a:lnTo>
                  <a:pt x="43" y="439"/>
                </a:lnTo>
                <a:lnTo>
                  <a:pt x="43" y="444"/>
                </a:lnTo>
                <a:lnTo>
                  <a:pt x="41" y="447"/>
                </a:lnTo>
                <a:lnTo>
                  <a:pt x="40" y="450"/>
                </a:lnTo>
                <a:lnTo>
                  <a:pt x="40" y="450"/>
                </a:lnTo>
                <a:lnTo>
                  <a:pt x="36" y="450"/>
                </a:lnTo>
                <a:lnTo>
                  <a:pt x="33" y="450"/>
                </a:lnTo>
                <a:lnTo>
                  <a:pt x="30" y="447"/>
                </a:lnTo>
                <a:lnTo>
                  <a:pt x="27" y="444"/>
                </a:lnTo>
                <a:lnTo>
                  <a:pt x="25" y="439"/>
                </a:lnTo>
                <a:lnTo>
                  <a:pt x="22" y="434"/>
                </a:lnTo>
                <a:lnTo>
                  <a:pt x="19" y="426"/>
                </a:lnTo>
                <a:lnTo>
                  <a:pt x="16" y="418"/>
                </a:lnTo>
                <a:lnTo>
                  <a:pt x="12" y="412"/>
                </a:lnTo>
                <a:lnTo>
                  <a:pt x="11" y="404"/>
                </a:lnTo>
                <a:lnTo>
                  <a:pt x="8" y="398"/>
                </a:lnTo>
                <a:lnTo>
                  <a:pt x="8" y="393"/>
                </a:lnTo>
                <a:lnTo>
                  <a:pt x="6" y="388"/>
                </a:lnTo>
                <a:lnTo>
                  <a:pt x="4" y="383"/>
                </a:lnTo>
                <a:lnTo>
                  <a:pt x="4" y="380"/>
                </a:lnTo>
                <a:lnTo>
                  <a:pt x="4" y="378"/>
                </a:lnTo>
                <a:lnTo>
                  <a:pt x="4" y="375"/>
                </a:lnTo>
                <a:lnTo>
                  <a:pt x="4" y="372"/>
                </a:lnTo>
                <a:lnTo>
                  <a:pt x="6" y="366"/>
                </a:lnTo>
                <a:lnTo>
                  <a:pt x="6" y="359"/>
                </a:lnTo>
                <a:lnTo>
                  <a:pt x="8" y="353"/>
                </a:lnTo>
                <a:lnTo>
                  <a:pt x="9" y="343"/>
                </a:lnTo>
                <a:lnTo>
                  <a:pt x="11" y="334"/>
                </a:lnTo>
                <a:lnTo>
                  <a:pt x="12" y="323"/>
                </a:lnTo>
                <a:lnTo>
                  <a:pt x="14" y="316"/>
                </a:lnTo>
                <a:lnTo>
                  <a:pt x="14" y="310"/>
                </a:lnTo>
                <a:lnTo>
                  <a:pt x="14" y="303"/>
                </a:lnTo>
                <a:lnTo>
                  <a:pt x="16" y="295"/>
                </a:lnTo>
                <a:lnTo>
                  <a:pt x="16" y="287"/>
                </a:lnTo>
                <a:lnTo>
                  <a:pt x="16" y="280"/>
                </a:lnTo>
                <a:lnTo>
                  <a:pt x="16" y="270"/>
                </a:lnTo>
                <a:lnTo>
                  <a:pt x="17" y="259"/>
                </a:lnTo>
                <a:lnTo>
                  <a:pt x="17" y="249"/>
                </a:lnTo>
                <a:lnTo>
                  <a:pt x="17" y="238"/>
                </a:lnTo>
                <a:lnTo>
                  <a:pt x="17" y="225"/>
                </a:lnTo>
                <a:lnTo>
                  <a:pt x="19" y="213"/>
                </a:lnTo>
                <a:lnTo>
                  <a:pt x="19" y="200"/>
                </a:lnTo>
                <a:lnTo>
                  <a:pt x="19" y="187"/>
                </a:lnTo>
                <a:lnTo>
                  <a:pt x="19" y="173"/>
                </a:lnTo>
                <a:lnTo>
                  <a:pt x="19" y="157"/>
                </a:lnTo>
                <a:lnTo>
                  <a:pt x="19" y="157"/>
                </a:lnTo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"/>
          <p:cNvSpPr txBox="1"/>
          <p:nvPr/>
        </p:nvSpPr>
        <p:spPr>
          <a:xfrm>
            <a:off x="1933576" y="1262063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2" name="TextBox 4"/>
          <p:cNvSpPr txBox="1"/>
          <p:nvPr/>
        </p:nvSpPr>
        <p:spPr>
          <a:xfrm>
            <a:off x="3276600" y="927498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TextBox 5"/>
          <p:cNvSpPr txBox="1"/>
          <p:nvPr/>
        </p:nvSpPr>
        <p:spPr>
          <a:xfrm>
            <a:off x="3284935" y="1549003"/>
            <a:ext cx="2446824" cy="3000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：白色  白云  明白  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TextBox 13"/>
          <p:cNvSpPr txBox="1"/>
          <p:nvPr/>
        </p:nvSpPr>
        <p:spPr>
          <a:xfrm>
            <a:off x="3295650" y="1872853"/>
            <a:ext cx="2572941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巧记：百里挑一。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5" name="TextBox 14"/>
          <p:cNvSpPr txBox="1"/>
          <p:nvPr/>
        </p:nvSpPr>
        <p:spPr>
          <a:xfrm>
            <a:off x="3276600" y="1248966"/>
            <a:ext cx="3671888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书写提示：“日”写得稍宽稍扁。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0486" name="TextBox 16"/>
          <p:cNvSpPr txBox="1"/>
          <p:nvPr/>
        </p:nvSpPr>
        <p:spPr>
          <a:xfrm>
            <a:off x="1887141" y="305395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7" name="TextBox 17"/>
          <p:cNvSpPr txBox="1"/>
          <p:nvPr/>
        </p:nvSpPr>
        <p:spPr>
          <a:xfrm>
            <a:off x="2213372" y="2464594"/>
            <a:ext cx="55528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de</a:t>
            </a:r>
            <a:endParaRPr lang="en-US" altLang="zh-CN" sz="300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0488" name="TextBox 18"/>
          <p:cNvSpPr txBox="1"/>
          <p:nvPr/>
        </p:nvSpPr>
        <p:spPr>
          <a:xfrm>
            <a:off x="3168254" y="2712244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TextBox 20"/>
          <p:cNvSpPr txBox="1"/>
          <p:nvPr/>
        </p:nvSpPr>
        <p:spPr>
          <a:xfrm>
            <a:off x="3227785" y="3352800"/>
            <a:ext cx="3394472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：绿的  吃的  美丽的花  我的书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TextBox 21"/>
          <p:cNvSpPr txBox="1"/>
          <p:nvPr/>
        </p:nvSpPr>
        <p:spPr>
          <a:xfrm>
            <a:off x="3232548" y="3637360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巧记：白色勺子。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1" name="TextBox 23"/>
          <p:cNvSpPr txBox="1"/>
          <p:nvPr/>
        </p:nvSpPr>
        <p:spPr>
          <a:xfrm>
            <a:off x="3168254" y="3058716"/>
            <a:ext cx="3725465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书写提示：左窄右宽，右部起笔稍高。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897350" y="3011496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3" name="TextBox 23"/>
          <p:cNvSpPr txBox="1"/>
          <p:nvPr/>
        </p:nvSpPr>
        <p:spPr>
          <a:xfrm>
            <a:off x="1927623" y="2927747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901594" y="124955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5" name="TextBox 23"/>
          <p:cNvSpPr txBox="1"/>
          <p:nvPr/>
        </p:nvSpPr>
        <p:spPr>
          <a:xfrm>
            <a:off x="1980010" y="1168003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6" name="矩形 89"/>
          <p:cNvSpPr/>
          <p:nvPr/>
        </p:nvSpPr>
        <p:spPr>
          <a:xfrm>
            <a:off x="3232547" y="3937397"/>
            <a:ext cx="300870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造句：公园里到处开着美丽的花。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7" name="矩形 90"/>
          <p:cNvSpPr/>
          <p:nvPr/>
        </p:nvSpPr>
        <p:spPr>
          <a:xfrm>
            <a:off x="3284935" y="2152651"/>
            <a:ext cx="2434828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造句：那件衣服是白色的。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98" name="Picture 1" descr="C:\Users\Administrator\AppData\Roaming\Tencent\Users\56229019\QQ\WinTemp\RichOle\9E95I0CY2R8W27CPB@UEILR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7873" y="978694"/>
            <a:ext cx="1335881" cy="29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9" name="Picture 2" descr="C:\Users\Administrator\AppData\Roaming\Tencent\Users\56229019\QQ\WinTemp\RichOle\`)JD47MWRY2E_FUP97B]I2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5" y="2733675"/>
            <a:ext cx="2290763" cy="32504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0" name="TextBox 17"/>
          <p:cNvSpPr txBox="1"/>
          <p:nvPr/>
        </p:nvSpPr>
        <p:spPr>
          <a:xfrm>
            <a:off x="2195513" y="627460"/>
            <a:ext cx="66749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</a:t>
            </a:r>
            <a:r>
              <a:rPr lang="en-US" altLang="zh-CN" sz="27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</a:t>
            </a:r>
            <a:r>
              <a:rPr lang="en-US" altLang="zh-CN" sz="30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endParaRPr lang="en-US" altLang="zh-CN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/>
          <p:nvPr/>
        </p:nvSpPr>
        <p:spPr>
          <a:xfrm>
            <a:off x="1849041" y="1197769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6" name="TextBox 4"/>
          <p:cNvSpPr txBox="1"/>
          <p:nvPr/>
        </p:nvSpPr>
        <p:spPr>
          <a:xfrm>
            <a:off x="3200400" y="816769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TextBox 5"/>
          <p:cNvSpPr txBox="1"/>
          <p:nvPr/>
        </p:nvSpPr>
        <p:spPr>
          <a:xfrm>
            <a:off x="3200400" y="1484710"/>
            <a:ext cx="2436019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：又快又好  又一次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TextBox 13"/>
          <p:cNvSpPr txBox="1"/>
          <p:nvPr/>
        </p:nvSpPr>
        <p:spPr>
          <a:xfrm>
            <a:off x="3211116" y="1781176"/>
            <a:ext cx="3794522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巧记：双的一半。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TextBox 14"/>
          <p:cNvSpPr txBox="1"/>
          <p:nvPr/>
        </p:nvSpPr>
        <p:spPr>
          <a:xfrm>
            <a:off x="3182541" y="1154907"/>
            <a:ext cx="4089797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书写提示：横撇的撇较短且稍向上倾斜。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TextBox 16"/>
          <p:cNvSpPr txBox="1"/>
          <p:nvPr/>
        </p:nvSpPr>
        <p:spPr>
          <a:xfrm>
            <a:off x="1807369" y="301585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TextBox 17"/>
          <p:cNvSpPr txBox="1"/>
          <p:nvPr/>
        </p:nvSpPr>
        <p:spPr>
          <a:xfrm>
            <a:off x="1951435" y="2427685"/>
            <a:ext cx="715581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hé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1512" name="TextBox 18"/>
          <p:cNvSpPr txBox="1"/>
          <p:nvPr/>
        </p:nvSpPr>
        <p:spPr>
          <a:xfrm>
            <a:off x="3138488" y="2703910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3" name="TextBox 20"/>
          <p:cNvSpPr txBox="1"/>
          <p:nvPr/>
        </p:nvSpPr>
        <p:spPr>
          <a:xfrm>
            <a:off x="3148013" y="3350419"/>
            <a:ext cx="281940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：风和日丽  和睦  我和你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4" name="TextBox 21"/>
          <p:cNvSpPr txBox="1"/>
          <p:nvPr/>
        </p:nvSpPr>
        <p:spPr>
          <a:xfrm>
            <a:off x="3177779" y="3627835"/>
            <a:ext cx="396835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巧记：“木”有头也有“口”。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5" name="TextBox 23"/>
          <p:cNvSpPr txBox="1"/>
          <p:nvPr/>
        </p:nvSpPr>
        <p:spPr>
          <a:xfrm>
            <a:off x="3092054" y="3050382"/>
            <a:ext cx="385643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书写提示：“禾”捺变点，“口”小而偏下。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817912" y="2973683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1517" name="TextBox 23"/>
          <p:cNvSpPr txBox="1"/>
          <p:nvPr/>
        </p:nvSpPr>
        <p:spPr>
          <a:xfrm>
            <a:off x="1894285" y="2889647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817315" y="118505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1519" name="TextBox 23"/>
          <p:cNvSpPr txBox="1"/>
          <p:nvPr/>
        </p:nvSpPr>
        <p:spPr>
          <a:xfrm>
            <a:off x="1871663" y="1059656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0" name="矩形 80"/>
          <p:cNvSpPr/>
          <p:nvPr/>
        </p:nvSpPr>
        <p:spPr>
          <a:xfrm>
            <a:off x="3221831" y="2085976"/>
            <a:ext cx="243482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造句：他做作业又快又好。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1" name="矩形 81"/>
          <p:cNvSpPr/>
          <p:nvPr/>
        </p:nvSpPr>
        <p:spPr>
          <a:xfrm>
            <a:off x="3148012" y="3907632"/>
            <a:ext cx="401597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造句：今天风和日丽，我和朋友一起去爬山。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22" name="Picture 1" descr="C:\Users\Administrator\AppData\Roaming\Tencent\Users\56229019\QQ\WinTemp\RichOle\Q`G(YML7S}3F](BP)D222AP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7866" y="877491"/>
            <a:ext cx="631031" cy="3202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3" name="Picture 2" descr="C:\Users\Administrator\AppData\Roaming\Tencent\Users\56229019\QQ\WinTemp\RichOle\W%AYK(}9O4@XUTUYXW(R]%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238" y="2742010"/>
            <a:ext cx="2145506" cy="30837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24" name="TextBox 17"/>
          <p:cNvSpPr txBox="1"/>
          <p:nvPr/>
        </p:nvSpPr>
        <p:spPr>
          <a:xfrm>
            <a:off x="1871663" y="573881"/>
            <a:ext cx="878681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</a:t>
            </a:r>
            <a:r>
              <a:rPr lang="en-US" altLang="zh-CN" sz="24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ò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u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0607" y="2624535"/>
            <a:ext cx="4717256" cy="111799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" name="组合 3"/>
          <p:cNvGrpSpPr/>
          <p:nvPr/>
        </p:nvGrpSpPr>
        <p:grpSpPr>
          <a:xfrm>
            <a:off x="1" y="289045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9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zh-CN" altLang="en-US" sz="2100" b="1" noProof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新偏旁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5499498" y="500063"/>
            <a:ext cx="3384947" cy="1088231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noProof="1">
                <a:solidFill>
                  <a:schemeClr val="tx1"/>
                </a:solidFill>
              </a:rPr>
              <a:t>本单元学习</a:t>
            </a:r>
            <a:r>
              <a:rPr lang="zh-CN" altLang="en-US" sz="2100" b="1" noProof="1" smtClean="0">
                <a:solidFill>
                  <a:schemeClr val="tx1"/>
                </a:solidFill>
              </a:rPr>
              <a:t>的偏旁你</a:t>
            </a:r>
            <a:r>
              <a:rPr lang="zh-CN" altLang="en-US" sz="2100" b="1" noProof="1">
                <a:solidFill>
                  <a:schemeClr val="tx1"/>
                </a:solidFill>
              </a:rPr>
              <a:t>会写了吗？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pic>
        <p:nvPicPr>
          <p:cNvPr id="22531" name="图片 1"/>
          <p:cNvPicPr>
            <a:picLocks noChangeAspect="1"/>
          </p:cNvPicPr>
          <p:nvPr/>
        </p:nvPicPr>
        <p:blipFill rotWithShape="1">
          <a:blip r:embed="rId3"/>
          <a:srcRect t="25454" b="3715"/>
          <a:stretch>
            <a:fillRect/>
          </a:stretch>
        </p:blipFill>
        <p:spPr>
          <a:xfrm>
            <a:off x="983293" y="1625934"/>
            <a:ext cx="4824000" cy="107067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208360" y="848916"/>
            <a:ext cx="515897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一、选择合适字音填入五角星。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119" y="254794"/>
            <a:ext cx="1554956" cy="438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5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0594" y="2052637"/>
            <a:ext cx="3055144" cy="1733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3556" name="组合 8"/>
          <p:cNvGrpSpPr/>
          <p:nvPr/>
        </p:nvGrpSpPr>
        <p:grpSpPr>
          <a:xfrm>
            <a:off x="4557713" y="2052637"/>
            <a:ext cx="2953941" cy="1733550"/>
            <a:chOff x="9641" y="4310"/>
            <a:chExt cx="5684" cy="3089"/>
          </a:xfrm>
        </p:grpSpPr>
        <p:pic>
          <p:nvPicPr>
            <p:cNvPr id="2355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86" y="4310"/>
              <a:ext cx="5595" cy="18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55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41" y="6125"/>
              <a:ext cx="5685" cy="127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1531144" y="2531269"/>
            <a:ext cx="484585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hé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03772" y="3302794"/>
            <a:ext cx="484584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hé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80160" y="3302794"/>
            <a:ext cx="484584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hé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2510" y="2531269"/>
            <a:ext cx="732234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huó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88732" y="2531269"/>
            <a:ext cx="732235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jiào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55369" y="3233738"/>
            <a:ext cx="733425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jué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79419" y="3233738"/>
            <a:ext cx="733425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jiào</a:t>
            </a:r>
            <a:endParaRPr lang="en-US" altLang="zh-CN" sz="21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79419" y="2531269"/>
            <a:ext cx="733425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jué</a:t>
            </a:r>
            <a:endParaRPr lang="en-US" altLang="zh-CN" sz="21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对角圆角矩形 17"/>
          <p:cNvSpPr/>
          <p:nvPr/>
        </p:nvSpPr>
        <p:spPr>
          <a:xfrm>
            <a:off x="208360" y="578644"/>
            <a:ext cx="3694510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二、将音节补充完整。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pic>
        <p:nvPicPr>
          <p:cNvPr id="2457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3348" y="1489473"/>
            <a:ext cx="5745956" cy="28539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2589610" y="1371600"/>
            <a:ext cx="82272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ùi</a:t>
            </a:r>
            <a:endParaRPr lang="en-US" altLang="zh-CN" sz="24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82616" y="2352675"/>
            <a:ext cx="82272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ú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34829" y="2381250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ěn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89610" y="3333750"/>
            <a:ext cx="82272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á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83832" y="3403997"/>
            <a:ext cx="821531" cy="4369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uài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83832" y="1371600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ǎi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08998" y="3403997"/>
            <a:ext cx="821531" cy="4369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án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31594" y="2381250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īn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7103" y="1371600"/>
            <a:ext cx="82272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iàng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775848" y="1371600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24638" y="2390775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òu</a:t>
            </a:r>
            <a:endParaRPr lang="en-US" altLang="zh-CN" sz="24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75848" y="3333750"/>
            <a:ext cx="821531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èi</a:t>
            </a:r>
            <a:endParaRPr lang="en-US" altLang="zh-CN" sz="24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20" grpId="0"/>
      <p:bldP spid="2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928688" y="498873"/>
            <a:ext cx="6543675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三、正确的读音下面画</a:t>
            </a:r>
            <a:r>
              <a:rPr lang="en-US" altLang="zh-CN" sz="2700" b="1" noProof="1">
                <a:latin typeface="宋体" panose="02010600030101010101" pitchFamily="2" charset="-122"/>
              </a:rPr>
              <a:t>“</a:t>
            </a:r>
            <a:r>
              <a:rPr lang="en-US" altLang="zh-CN" sz="2700" b="1" u="sng" noProof="1">
                <a:latin typeface="宋体" panose="02010600030101010101" pitchFamily="2" charset="-122"/>
              </a:rPr>
              <a:t>     </a:t>
            </a:r>
            <a:r>
              <a:rPr lang="en-US" altLang="zh-CN" sz="2700" b="1" noProof="1">
                <a:latin typeface="宋体" panose="02010600030101010101" pitchFamily="2" charset="-122"/>
              </a:rPr>
              <a:t>”</a:t>
            </a:r>
            <a:r>
              <a:rPr lang="zh-CN" altLang="en-US" sz="2700" b="1" noProof="1">
                <a:latin typeface="宋体" panose="02010600030101010101" pitchFamily="2" charset="-122"/>
              </a:rPr>
              <a:t>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pic>
        <p:nvPicPr>
          <p:cNvPr id="2560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1979" y="1476375"/>
            <a:ext cx="3418284" cy="11013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图片 2"/>
          <p:cNvPicPr>
            <a:picLocks noChangeAspect="1"/>
          </p:cNvPicPr>
          <p:nvPr/>
        </p:nvPicPr>
        <p:blipFill>
          <a:blip r:embed="rId2"/>
          <a:srcRect r="58652"/>
          <a:stretch>
            <a:fillRect/>
          </a:stretch>
        </p:blipFill>
        <p:spPr>
          <a:xfrm>
            <a:off x="2491979" y="2915842"/>
            <a:ext cx="1008459" cy="10489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563" y="2831306"/>
            <a:ext cx="1028700" cy="113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844" y="2883694"/>
            <a:ext cx="723900" cy="10287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 flipV="1">
            <a:off x="2566988" y="2599135"/>
            <a:ext cx="315516" cy="22622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488781" y="3964782"/>
            <a:ext cx="315516" cy="22622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727847" y="3940969"/>
            <a:ext cx="315516" cy="23813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566988" y="3964782"/>
            <a:ext cx="315516" cy="22622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324475" y="2576513"/>
            <a:ext cx="314325" cy="22622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043363" y="2559844"/>
            <a:ext cx="315516" cy="23813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3823" y="1869281"/>
            <a:ext cx="5136356" cy="17871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6" name="文本框 3"/>
          <p:cNvSpPr txBox="1"/>
          <p:nvPr/>
        </p:nvSpPr>
        <p:spPr>
          <a:xfrm>
            <a:off x="1057276" y="831057"/>
            <a:ext cx="3783806" cy="484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ctr" defTabSz="514350">
              <a:defRPr sz="2700" b="1" i="0" u="none" baseline="0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defTabSz="914400">
              <a:defRPr sz="3600" b="0" i="0" u="none" baseline="0">
                <a:ea typeface="宋体" panose="02010600030101010101" pitchFamily="2" charset="-122"/>
              </a:defRPr>
            </a:lvl2pPr>
            <a:lvl3pPr marL="914400" defTabSz="914400">
              <a:defRPr sz="3600" b="0" i="0" u="none" baseline="0">
                <a:ea typeface="宋体" panose="02010600030101010101" pitchFamily="2" charset="-122"/>
              </a:defRPr>
            </a:lvl3pPr>
            <a:lvl4pPr marL="1371600" defTabSz="914400">
              <a:defRPr sz="3600" b="0" i="0" u="none" baseline="0">
                <a:ea typeface="宋体" panose="02010600030101010101" pitchFamily="2" charset="-122"/>
              </a:defRPr>
            </a:lvl4pPr>
            <a:lvl5pPr marL="1828800" defTabSz="914400">
              <a:defRPr sz="3600" b="0" i="0" u="none" baseline="0">
                <a:ea typeface="宋体" panose="02010600030101010101" pitchFamily="2" charset="-122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algn="l"/>
            <a:r>
              <a:rPr lang="zh-CN" altLang="en-US" dirty="0"/>
              <a:t>四、读拼音写汉字。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239567" y="2712244"/>
            <a:ext cx="5506640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300">
                <a:solidFill>
                  <a:srgbClr val="FF0000"/>
                </a:solidFill>
              </a:rPr>
              <a:t>同        明        才        学</a:t>
            </a:r>
            <a:endParaRPr lang="zh-CN" altLang="en-US" sz="33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337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37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337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3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337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图片 337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图片 338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5" name="图片 338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6" name="图片 338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478631" y="319088"/>
            <a:ext cx="3636169" cy="486966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五、帮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鸟宝宝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回家。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8" name="文本框 33804"/>
          <p:cNvSpPr txBox="1"/>
          <p:nvPr/>
        </p:nvSpPr>
        <p:spPr>
          <a:xfrm>
            <a:off x="5542360" y="1070373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9" name="文本框 33805"/>
          <p:cNvSpPr txBox="1"/>
          <p:nvPr/>
        </p:nvSpPr>
        <p:spPr>
          <a:xfrm>
            <a:off x="5611416" y="2038350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60" name="文本框 33806"/>
          <p:cNvSpPr txBox="1"/>
          <p:nvPr/>
        </p:nvSpPr>
        <p:spPr>
          <a:xfrm>
            <a:off x="5503069" y="3118248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61" name="文本框 33807"/>
          <p:cNvSpPr txBox="1"/>
          <p:nvPr/>
        </p:nvSpPr>
        <p:spPr>
          <a:xfrm>
            <a:off x="5556647" y="3982642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62" name="文本框 33808"/>
          <p:cNvSpPr txBox="1"/>
          <p:nvPr/>
        </p:nvSpPr>
        <p:spPr>
          <a:xfrm>
            <a:off x="2519362" y="1447800"/>
            <a:ext cx="77168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míng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7663" name="文本框 33809"/>
          <p:cNvSpPr txBox="1"/>
          <p:nvPr/>
        </p:nvSpPr>
        <p:spPr>
          <a:xfrm>
            <a:off x="2574132" y="2389585"/>
            <a:ext cx="573881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</a:t>
            </a:r>
            <a:r>
              <a:rPr lang="en-US" altLang="zh-CN" sz="24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</a:t>
            </a:r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i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7664" name="文本框 33810"/>
          <p:cNvSpPr txBox="1"/>
          <p:nvPr/>
        </p:nvSpPr>
        <p:spPr>
          <a:xfrm>
            <a:off x="2519362" y="3436144"/>
            <a:ext cx="582532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xué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7665" name="文本框 33811"/>
          <p:cNvSpPr txBox="1"/>
          <p:nvPr/>
        </p:nvSpPr>
        <p:spPr>
          <a:xfrm>
            <a:off x="2412207" y="4354117"/>
            <a:ext cx="70756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tóng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381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1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19" name="Line 18"/>
          <p:cNvSpPr/>
          <p:nvPr/>
        </p:nvSpPr>
        <p:spPr>
          <a:xfrm>
            <a:off x="3330178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20" name="Line 18"/>
          <p:cNvSpPr/>
          <p:nvPr/>
        </p:nvSpPr>
        <p:spPr>
          <a:xfrm flipV="1">
            <a:off x="3330179" y="3489723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1"/>
          <p:cNvSpPr txBox="1"/>
          <p:nvPr/>
        </p:nvSpPr>
        <p:spPr>
          <a:xfrm>
            <a:off x="869156" y="973931"/>
            <a:ext cx="7519988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亲爱的同学们，在本单元中，我们学习了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明天要远足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大还是小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项链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》3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篇课文，展示了儿童真实的内心世界，能引起学生的共鸣。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737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4" name="图片 737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图片 737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3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图片 737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图片 737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图片 737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图片 737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0" name="图片 737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82" name="文本框 73738"/>
          <p:cNvSpPr txBox="1"/>
          <p:nvPr/>
        </p:nvSpPr>
        <p:spPr>
          <a:xfrm>
            <a:off x="5637610" y="1051323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3" name="文本框 73739"/>
          <p:cNvSpPr txBox="1"/>
          <p:nvPr/>
        </p:nvSpPr>
        <p:spPr>
          <a:xfrm>
            <a:off x="5697141" y="2038350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4" name="文本框 73740"/>
          <p:cNvSpPr txBox="1"/>
          <p:nvPr/>
        </p:nvSpPr>
        <p:spPr>
          <a:xfrm>
            <a:off x="5598319" y="3051573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5" name="文本框 73741"/>
          <p:cNvSpPr txBox="1"/>
          <p:nvPr/>
        </p:nvSpPr>
        <p:spPr>
          <a:xfrm>
            <a:off x="5651897" y="3954067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6" name="文本框 73743"/>
          <p:cNvSpPr txBox="1"/>
          <p:nvPr/>
        </p:nvSpPr>
        <p:spPr>
          <a:xfrm>
            <a:off x="2574132" y="2409825"/>
            <a:ext cx="362920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ì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8687" name="文本框 73744"/>
          <p:cNvSpPr txBox="1"/>
          <p:nvPr/>
        </p:nvSpPr>
        <p:spPr>
          <a:xfrm>
            <a:off x="2519363" y="3406379"/>
            <a:ext cx="600164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4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bái</a:t>
            </a:r>
            <a:endParaRPr lang="en-US" altLang="zh-CN" sz="2400" err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688" name="文本框 73745"/>
          <p:cNvSpPr txBox="1"/>
          <p:nvPr/>
        </p:nvSpPr>
        <p:spPr>
          <a:xfrm>
            <a:off x="2574132" y="4354117"/>
            <a:ext cx="378950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yī</a:t>
            </a:r>
            <a:endParaRPr lang="en-US" altLang="zh-CN" sz="2100" err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3747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48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49" name="Line 18"/>
          <p:cNvSpPr/>
          <p:nvPr/>
        </p:nvSpPr>
        <p:spPr>
          <a:xfrm>
            <a:off x="3330178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50" name="Line 18"/>
          <p:cNvSpPr/>
          <p:nvPr/>
        </p:nvSpPr>
        <p:spPr>
          <a:xfrm flipV="1">
            <a:off x="3330179" y="3489723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93" name="文本框 73750"/>
          <p:cNvSpPr txBox="1"/>
          <p:nvPr/>
        </p:nvSpPr>
        <p:spPr>
          <a:xfrm>
            <a:off x="2519363" y="1437085"/>
            <a:ext cx="324448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jǐ</a:t>
            </a:r>
            <a:endParaRPr lang="en-US" altLang="zh-CN" sz="2100" err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对角圆角矩形 22"/>
          <p:cNvSpPr/>
          <p:nvPr/>
        </p:nvSpPr>
        <p:spPr>
          <a:xfrm>
            <a:off x="478631" y="319088"/>
            <a:ext cx="3636169" cy="486966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五、帮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鸟宝宝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回家。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747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84415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图片 747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6394" y="1815704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图片 747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25" y="2842023"/>
            <a:ext cx="1404938" cy="810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图片 747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8047" y="3759994"/>
            <a:ext cx="1404938" cy="810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图片 747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8441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图片 747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181570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图片 747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278725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4" name="图片 747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35" y="3759994"/>
            <a:ext cx="1188244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6" name="文本框 74762"/>
          <p:cNvSpPr txBox="1"/>
          <p:nvPr/>
        </p:nvSpPr>
        <p:spPr>
          <a:xfrm>
            <a:off x="5637610" y="1079898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7" name="文本框 74763"/>
          <p:cNvSpPr txBox="1"/>
          <p:nvPr/>
        </p:nvSpPr>
        <p:spPr>
          <a:xfrm>
            <a:off x="5706666" y="2028825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8" name="文本框 74764"/>
          <p:cNvSpPr txBox="1"/>
          <p:nvPr/>
        </p:nvSpPr>
        <p:spPr>
          <a:xfrm>
            <a:off x="5598319" y="3089673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9" name="文本框 74765"/>
          <p:cNvSpPr txBox="1"/>
          <p:nvPr/>
        </p:nvSpPr>
        <p:spPr>
          <a:xfrm>
            <a:off x="5642372" y="3963592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10" name="文本框 74766"/>
          <p:cNvSpPr txBox="1"/>
          <p:nvPr/>
        </p:nvSpPr>
        <p:spPr>
          <a:xfrm>
            <a:off x="2574132" y="2399110"/>
            <a:ext cx="43024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de</a:t>
            </a:r>
            <a:endParaRPr lang="en-US" altLang="zh-CN" sz="210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711" name="文本框 74767"/>
          <p:cNvSpPr txBox="1"/>
          <p:nvPr/>
        </p:nvSpPr>
        <p:spPr>
          <a:xfrm>
            <a:off x="2519363" y="3406379"/>
            <a:ext cx="553678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4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</a:t>
            </a:r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ǎ</a:t>
            </a:r>
            <a:r>
              <a:rPr lang="en-US" altLang="zh-CN" sz="24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endParaRPr lang="en-US" altLang="zh-CN" sz="2400" err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712" name="文本框 74768"/>
          <p:cNvSpPr txBox="1"/>
          <p:nvPr/>
        </p:nvSpPr>
        <p:spPr>
          <a:xfrm>
            <a:off x="2574131" y="4364831"/>
            <a:ext cx="44627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</a:t>
            </a:r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é</a:t>
            </a:r>
            <a:endParaRPr lang="en-US" altLang="zh-CN" sz="210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74770" name="Line 18"/>
          <p:cNvSpPr/>
          <p:nvPr/>
        </p:nvSpPr>
        <p:spPr>
          <a:xfrm>
            <a:off x="3330179" y="1653779"/>
            <a:ext cx="2159794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1" name="Line 18"/>
          <p:cNvSpPr/>
          <p:nvPr/>
        </p:nvSpPr>
        <p:spPr>
          <a:xfrm flipV="1">
            <a:off x="3330179" y="1383506"/>
            <a:ext cx="2159794" cy="1134666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2" name="Line 18"/>
          <p:cNvSpPr/>
          <p:nvPr/>
        </p:nvSpPr>
        <p:spPr>
          <a:xfrm>
            <a:off x="3330178" y="3543300"/>
            <a:ext cx="2051447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73" name="Line 18"/>
          <p:cNvSpPr/>
          <p:nvPr/>
        </p:nvSpPr>
        <p:spPr>
          <a:xfrm flipV="1">
            <a:off x="3330179" y="3489723"/>
            <a:ext cx="2106215" cy="100607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17" name="文本框 74773"/>
          <p:cNvSpPr txBox="1"/>
          <p:nvPr/>
        </p:nvSpPr>
        <p:spPr>
          <a:xfrm>
            <a:off x="2519363" y="1447800"/>
            <a:ext cx="604974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en-US" altLang="zh-CN" sz="21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ò</a:t>
            </a:r>
            <a:r>
              <a:rPr lang="en-US" altLang="zh-CN" sz="21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endParaRPr lang="en-US" altLang="zh-CN" sz="2100" err="1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对角圆角矩形 22"/>
          <p:cNvSpPr/>
          <p:nvPr/>
        </p:nvSpPr>
        <p:spPr>
          <a:xfrm>
            <a:off x="478631" y="319088"/>
            <a:ext cx="3636169" cy="486966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五、帮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鸟宝宝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回家。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574418" y="395287"/>
            <a:ext cx="4391024" cy="459581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六、帮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小鸟收集葵花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种子。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22" name="图片 348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300" y="2486025"/>
            <a:ext cx="2347913" cy="186226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图片 348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4241" y="2486025"/>
            <a:ext cx="2347913" cy="186226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图片 348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5885" y="2486025"/>
            <a:ext cx="2347913" cy="186226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5" name="文本框 34828"/>
          <p:cNvSpPr txBox="1"/>
          <p:nvPr/>
        </p:nvSpPr>
        <p:spPr>
          <a:xfrm>
            <a:off x="4149329" y="4363641"/>
            <a:ext cx="750094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 b="1" dirty="0">
                <a:ea typeface="宋体" panose="02010600030101010101" pitchFamily="2" charset="-122"/>
              </a:rPr>
              <a:t>六画</a:t>
            </a:r>
            <a:endParaRPr lang="zh-CN" altLang="en-US" sz="2400" b="1" dirty="0">
              <a:ea typeface="宋体" panose="02010600030101010101" pitchFamily="2" charset="-122"/>
            </a:endParaRPr>
          </a:p>
        </p:txBody>
      </p:sp>
      <p:sp>
        <p:nvSpPr>
          <p:cNvPr id="30726" name="文本框 34829"/>
          <p:cNvSpPr txBox="1"/>
          <p:nvPr/>
        </p:nvSpPr>
        <p:spPr>
          <a:xfrm>
            <a:off x="6388550" y="4348286"/>
            <a:ext cx="750094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 b="1" dirty="0">
                <a:ea typeface="宋体" panose="02010600030101010101" pitchFamily="2" charset="-122"/>
              </a:rPr>
              <a:t>八画</a:t>
            </a:r>
            <a:endParaRPr lang="zh-CN" altLang="en-US" sz="2400" b="1" dirty="0">
              <a:ea typeface="宋体" panose="02010600030101010101" pitchFamily="2" charset="-122"/>
            </a:endParaRPr>
          </a:p>
        </p:txBody>
      </p:sp>
      <p:sp>
        <p:nvSpPr>
          <p:cNvPr id="34831" name="文本框 34830"/>
          <p:cNvSpPr txBox="1"/>
          <p:nvPr/>
        </p:nvSpPr>
        <p:spPr>
          <a:xfrm>
            <a:off x="1601391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8" name="文本框 34831"/>
          <p:cNvSpPr txBox="1"/>
          <p:nvPr/>
        </p:nvSpPr>
        <p:spPr>
          <a:xfrm>
            <a:off x="1675209" y="4359002"/>
            <a:ext cx="750094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 dirty="0">
                <a:ea typeface="宋体" panose="02010600030101010101" pitchFamily="2" charset="-122"/>
              </a:rPr>
              <a:t>三画</a:t>
            </a:r>
            <a:endParaRPr lang="zh-CN" altLang="en-US" sz="2400" b="1" dirty="0">
              <a:ea typeface="宋体" panose="02010600030101010101" pitchFamily="2" charset="-122"/>
            </a:endParaRPr>
          </a:p>
        </p:txBody>
      </p:sp>
      <p:sp>
        <p:nvSpPr>
          <p:cNvPr id="34833" name="文本框 34832"/>
          <p:cNvSpPr txBox="1"/>
          <p:nvPr/>
        </p:nvSpPr>
        <p:spPr>
          <a:xfrm>
            <a:off x="2789635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4" name="文本框 34833"/>
          <p:cNvSpPr txBox="1"/>
          <p:nvPr/>
        </p:nvSpPr>
        <p:spPr>
          <a:xfrm>
            <a:off x="6948488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5" name="文本框 34834"/>
          <p:cNvSpPr txBox="1"/>
          <p:nvPr/>
        </p:nvSpPr>
        <p:spPr>
          <a:xfrm>
            <a:off x="5975747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6" name="文本框 34835"/>
          <p:cNvSpPr txBox="1"/>
          <p:nvPr/>
        </p:nvSpPr>
        <p:spPr>
          <a:xfrm>
            <a:off x="4031457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7" name="文本框 34836"/>
          <p:cNvSpPr txBox="1"/>
          <p:nvPr/>
        </p:nvSpPr>
        <p:spPr>
          <a:xfrm>
            <a:off x="5004197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8" name="文本框 34837"/>
          <p:cNvSpPr txBox="1"/>
          <p:nvPr/>
        </p:nvSpPr>
        <p:spPr>
          <a:xfrm>
            <a:off x="6462713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9" name="文本框 34838"/>
          <p:cNvSpPr txBox="1"/>
          <p:nvPr/>
        </p:nvSpPr>
        <p:spPr>
          <a:xfrm>
            <a:off x="4518422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0" name="文本框 34839"/>
          <p:cNvSpPr txBox="1"/>
          <p:nvPr/>
        </p:nvSpPr>
        <p:spPr>
          <a:xfrm>
            <a:off x="5489972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1" name="文本框 34840"/>
          <p:cNvSpPr txBox="1"/>
          <p:nvPr/>
        </p:nvSpPr>
        <p:spPr>
          <a:xfrm>
            <a:off x="2195513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2" name="文本框 34841"/>
          <p:cNvSpPr txBox="1"/>
          <p:nvPr/>
        </p:nvSpPr>
        <p:spPr>
          <a:xfrm>
            <a:off x="3437335" y="138350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9.87654E-7 L -0.00157 0.291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9.87654E-7 L -0.07778 0.372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1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9.87654E-7 L 0.35781 0.31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2" y="15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87654E-7 L -0.13628 0.374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1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7284E-6 L 0.28159 0.400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8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9.87654E-7 L -0.05313 0.307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15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7654E-7 L -0.0842 0.4009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9" y="20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0.08438 0.4166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2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6 L -0.15434 0.3262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6" y="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4352 L 0.013646 0.322963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9.87654E-7 L -0.52257 0.2796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8" y="1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3" grpId="0"/>
      <p:bldP spid="34834" grpId="0"/>
      <p:bldP spid="34837" grpId="0"/>
      <p:bldP spid="34838" grpId="0"/>
      <p:bldP spid="34839" grpId="0"/>
      <p:bldP spid="34840" grpId="0"/>
      <p:bldP spid="34841" grpId="0"/>
      <p:bldP spid="348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48129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7879" y="3489723"/>
            <a:ext cx="864394" cy="854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图片 48130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7982" y="3489723"/>
            <a:ext cx="917972" cy="9072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图片 48131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0701" y="3489723"/>
            <a:ext cx="917972" cy="9072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5" name="图片 48143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198" y="3515916"/>
            <a:ext cx="864394" cy="854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6" name="图片 48144" descr="shenghuoyongpinsan2_0389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0516" y="3489723"/>
            <a:ext cx="864394" cy="8548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7" name="文本框 48146"/>
          <p:cNvSpPr txBox="1"/>
          <p:nvPr/>
        </p:nvSpPr>
        <p:spPr>
          <a:xfrm>
            <a:off x="2033588" y="3867150"/>
            <a:ext cx="675085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ea typeface="楷体" panose="02010609060101010101" pitchFamily="49" charset="-122"/>
              </a:rPr>
              <a:t>目</a:t>
            </a:r>
            <a:r>
              <a:rPr lang="zh-CN" altLang="en-US" sz="3300" b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endParaRPr lang="zh-CN" altLang="en-US" sz="33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31758" name="文本框 48147"/>
          <p:cNvSpPr txBox="1"/>
          <p:nvPr/>
        </p:nvSpPr>
        <p:spPr>
          <a:xfrm>
            <a:off x="3059907" y="3868341"/>
            <a:ext cx="675085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ea typeface="楷体" panose="02010609060101010101" pitchFamily="49" charset="-122"/>
              </a:rPr>
              <a:t>亠 </a:t>
            </a:r>
            <a:endParaRPr lang="zh-CN" altLang="en-US" sz="3300" b="1" dirty="0">
              <a:ea typeface="楷体" panose="02010609060101010101" pitchFamily="49" charset="-122"/>
            </a:endParaRPr>
          </a:p>
        </p:txBody>
      </p:sp>
      <p:sp>
        <p:nvSpPr>
          <p:cNvPr id="31759" name="文本框 48148"/>
          <p:cNvSpPr txBox="1"/>
          <p:nvPr/>
        </p:nvSpPr>
        <p:spPr>
          <a:xfrm>
            <a:off x="4139804" y="3759994"/>
            <a:ext cx="675084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ea typeface="楷体" panose="02010609060101010101" pitchFamily="49" charset="-122"/>
              </a:rPr>
              <a:t>彳 </a:t>
            </a:r>
            <a:endParaRPr lang="zh-CN" altLang="en-US" sz="3300" b="1" dirty="0">
              <a:ea typeface="楷体" panose="02010609060101010101" pitchFamily="49" charset="-122"/>
            </a:endParaRPr>
          </a:p>
        </p:txBody>
      </p:sp>
      <p:sp>
        <p:nvSpPr>
          <p:cNvPr id="31760" name="文本框 48149"/>
          <p:cNvSpPr txBox="1"/>
          <p:nvPr/>
        </p:nvSpPr>
        <p:spPr>
          <a:xfrm>
            <a:off x="5166123" y="3794522"/>
            <a:ext cx="702469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ea typeface="楷体" panose="02010609060101010101" pitchFamily="49" charset="-122"/>
              </a:rPr>
              <a:t>忄 </a:t>
            </a:r>
            <a:endParaRPr lang="zh-CN" altLang="en-US" sz="3300" b="1" dirty="0">
              <a:ea typeface="楷体" panose="02010609060101010101" pitchFamily="49" charset="-122"/>
            </a:endParaRPr>
          </a:p>
        </p:txBody>
      </p:sp>
      <p:sp>
        <p:nvSpPr>
          <p:cNvPr id="31761" name="文本框 48150"/>
          <p:cNvSpPr txBox="1"/>
          <p:nvPr/>
        </p:nvSpPr>
        <p:spPr>
          <a:xfrm>
            <a:off x="6192441" y="3759994"/>
            <a:ext cx="675084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ea typeface="楷体" panose="02010609060101010101" pitchFamily="49" charset="-122"/>
              </a:rPr>
              <a:t>禾 </a:t>
            </a:r>
            <a:endParaRPr lang="zh-CN" altLang="en-US" sz="3300" b="1" dirty="0">
              <a:ea typeface="楷体" panose="02010609060101010101" pitchFamily="49" charset="-122"/>
            </a:endParaRPr>
          </a:p>
        </p:txBody>
      </p:sp>
      <p:sp>
        <p:nvSpPr>
          <p:cNvPr id="48137" name="文本框 48136"/>
          <p:cNvSpPr txBox="1"/>
          <p:nvPr/>
        </p:nvSpPr>
        <p:spPr>
          <a:xfrm>
            <a:off x="2250281" y="1325761"/>
            <a:ext cx="52030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京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38" name="文本框 48137"/>
          <p:cNvSpPr txBox="1"/>
          <p:nvPr/>
        </p:nvSpPr>
        <p:spPr>
          <a:xfrm>
            <a:off x="3437335" y="1325761"/>
            <a:ext cx="520303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惊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39" name="文本框 48138"/>
          <p:cNvSpPr txBox="1"/>
          <p:nvPr/>
        </p:nvSpPr>
        <p:spPr>
          <a:xfrm>
            <a:off x="3924300" y="1325761"/>
            <a:ext cx="52030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行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40" name="文本框 48139"/>
          <p:cNvSpPr txBox="1"/>
          <p:nvPr/>
        </p:nvSpPr>
        <p:spPr>
          <a:xfrm>
            <a:off x="5004198" y="1325761"/>
            <a:ext cx="520303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和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41" name="文本框 48140"/>
          <p:cNvSpPr txBox="1"/>
          <p:nvPr/>
        </p:nvSpPr>
        <p:spPr>
          <a:xfrm>
            <a:off x="5489973" y="1325761"/>
            <a:ext cx="520303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利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42" name="文本框 48141"/>
          <p:cNvSpPr txBox="1"/>
          <p:nvPr/>
        </p:nvSpPr>
        <p:spPr>
          <a:xfrm>
            <a:off x="5975747" y="1325761"/>
            <a:ext cx="519113" cy="52982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亮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43" name="文本框 48142"/>
          <p:cNvSpPr txBox="1"/>
          <p:nvPr/>
        </p:nvSpPr>
        <p:spPr>
          <a:xfrm>
            <a:off x="6462712" y="1325761"/>
            <a:ext cx="52030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a typeface="楷体" panose="02010609060101010101" pitchFamily="49" charset="-122"/>
              </a:rPr>
              <a:t>睛</a:t>
            </a:r>
            <a:endParaRPr lang="zh-CN" altLang="en-US" sz="3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53" name="文本框 48152"/>
          <p:cNvSpPr txBox="1"/>
          <p:nvPr/>
        </p:nvSpPr>
        <p:spPr>
          <a:xfrm>
            <a:off x="1709737" y="1302544"/>
            <a:ext cx="558404" cy="5762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ea typeface="楷体" panose="02010609060101010101" pitchFamily="49" charset="-122"/>
              </a:rPr>
              <a:t>眼</a:t>
            </a:r>
            <a:endParaRPr lang="zh-CN" altLang="en-US" sz="33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54" name="文本框 48153"/>
          <p:cNvSpPr txBox="1"/>
          <p:nvPr/>
        </p:nvSpPr>
        <p:spPr>
          <a:xfrm>
            <a:off x="4410075" y="1302544"/>
            <a:ext cx="558404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ea typeface="楷体" panose="02010609060101010101" pitchFamily="49" charset="-122"/>
              </a:rPr>
              <a:t>快</a:t>
            </a:r>
            <a:endParaRPr lang="zh-CN" altLang="en-US" sz="33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156" name="文本框 48155"/>
          <p:cNvSpPr txBox="1"/>
          <p:nvPr/>
        </p:nvSpPr>
        <p:spPr>
          <a:xfrm>
            <a:off x="2844404" y="1302544"/>
            <a:ext cx="558403" cy="5762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ea typeface="楷体" panose="02010609060101010101" pitchFamily="49" charset="-122"/>
              </a:rPr>
              <a:t>很</a:t>
            </a:r>
            <a:endParaRPr lang="zh-CN" altLang="en-US" sz="33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692348" y="488155"/>
            <a:ext cx="4572001" cy="416719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七、读一读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，给字宝宝找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家。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00678 0.408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20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0.0717 0.398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62 0.009815 L 0.131302 0.402963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2130 L 0.178125 0.407778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L 0.04879 0.4108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0.112812 0.405463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93 L 0.111458 0.39463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0.095260 0.392407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46 -0.002222 L -0.286615 0.392407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32099E-6 L -0.46511 0.3978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19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48138" grpId="0"/>
      <p:bldP spid="48139" grpId="0"/>
      <p:bldP spid="48140" grpId="0"/>
      <p:bldP spid="48141" grpId="0"/>
      <p:bldP spid="48142" grpId="0"/>
      <p:bldP spid="48143" grpId="0"/>
      <p:bldP spid="48153" grpId="0"/>
      <p:bldP spid="48154" grpId="0"/>
      <p:bldP spid="481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706041" y="381001"/>
            <a:ext cx="3675459" cy="3238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514350"/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八、加一加</a:t>
            </a:r>
            <a:r>
              <a:rPr lang="zh-CN" altLang="en-US" sz="2700" b="1" noProof="1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700" b="1" noProof="1" smtClean="0">
                <a:latin typeface="宋体" panose="02010600030101010101" pitchFamily="2" charset="-122"/>
                <a:ea typeface="宋体" panose="02010600030101010101" pitchFamily="2" charset="-122"/>
              </a:rPr>
              <a:t>减一减。</a:t>
            </a:r>
            <a:endParaRPr lang="zh-CN" altLang="en-US" sz="27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0" name="文本框 35845"/>
          <p:cNvSpPr txBox="1"/>
          <p:nvPr/>
        </p:nvSpPr>
        <p:spPr>
          <a:xfrm>
            <a:off x="1601391" y="1437085"/>
            <a:ext cx="2646759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日</a:t>
            </a:r>
            <a:r>
              <a:rPr lang="en-US" altLang="zh-CN" b="1" dirty="0">
                <a:ea typeface="宋体" panose="02010600030101010101" pitchFamily="2" charset="-122"/>
              </a:rPr>
              <a:t>+</a:t>
            </a:r>
            <a:r>
              <a:rPr lang="zh-CN" altLang="en-US" b="1" dirty="0">
                <a:ea typeface="宋体" panose="02010600030101010101" pitchFamily="2" charset="-122"/>
              </a:rPr>
              <a:t>＿＿＝明＿＿＿</a:t>
            </a:r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32771" name="文本框 35846"/>
          <p:cNvSpPr txBox="1"/>
          <p:nvPr/>
        </p:nvSpPr>
        <p:spPr>
          <a:xfrm>
            <a:off x="1601391" y="2139554"/>
            <a:ext cx="2808684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＿＿</a:t>
            </a:r>
            <a:r>
              <a:rPr lang="en-US" altLang="zh-CN" b="1" dirty="0">
                <a:ea typeface="宋体" panose="02010600030101010101" pitchFamily="2" charset="-122"/>
              </a:rPr>
              <a:t>+</a:t>
            </a:r>
            <a:r>
              <a:rPr lang="zh-CN" altLang="en-US" b="1" dirty="0">
                <a:ea typeface="宋体" panose="02010600030101010101" pitchFamily="2" charset="-122"/>
              </a:rPr>
              <a:t>＿＿＝海＿＿＿</a:t>
            </a:r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32772" name="文本框 35847"/>
          <p:cNvSpPr txBox="1"/>
          <p:nvPr/>
        </p:nvSpPr>
        <p:spPr>
          <a:xfrm>
            <a:off x="4733925" y="2139554"/>
            <a:ext cx="2646760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＿＿</a:t>
            </a:r>
            <a:r>
              <a:rPr lang="en-US" altLang="zh-CN" b="1" dirty="0">
                <a:ea typeface="宋体" panose="02010600030101010101" pitchFamily="2" charset="-122"/>
              </a:rPr>
              <a:t>+</a:t>
            </a:r>
            <a:r>
              <a:rPr lang="zh-CN" altLang="en-US" b="1" dirty="0">
                <a:ea typeface="宋体" panose="02010600030101010101" pitchFamily="2" charset="-122"/>
              </a:rPr>
              <a:t>马＝吗＿＿＿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32773" name="文本框 35848"/>
          <p:cNvSpPr txBox="1"/>
          <p:nvPr/>
        </p:nvSpPr>
        <p:spPr>
          <a:xfrm>
            <a:off x="4680347" y="1437085"/>
            <a:ext cx="2376488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白</a:t>
            </a:r>
            <a:r>
              <a:rPr lang="en-US" altLang="zh-CN" b="1" dirty="0">
                <a:ea typeface="宋体" panose="02010600030101010101" pitchFamily="2" charset="-122"/>
              </a:rPr>
              <a:t>+</a:t>
            </a:r>
            <a:r>
              <a:rPr lang="zh-CN" altLang="en-US" b="1" dirty="0">
                <a:ea typeface="宋体" panose="02010600030101010101" pitchFamily="2" charset="-122"/>
              </a:rPr>
              <a:t>＿＿＝的＿＿＿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32774" name="文本框 35850"/>
          <p:cNvSpPr txBox="1"/>
          <p:nvPr/>
        </p:nvSpPr>
        <p:spPr>
          <a:xfrm>
            <a:off x="1494235" y="3327798"/>
            <a:ext cx="3132534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和－＿＿＝禾＿＿＿</a:t>
            </a:r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32775" name="文本框 35851"/>
          <p:cNvSpPr txBox="1"/>
          <p:nvPr/>
        </p:nvSpPr>
        <p:spPr>
          <a:xfrm>
            <a:off x="4625579" y="3327798"/>
            <a:ext cx="2970609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＿＿－圭＝女　＿＿＿</a:t>
            </a:r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32776" name="文本框 35852"/>
          <p:cNvSpPr txBox="1"/>
          <p:nvPr/>
        </p:nvSpPr>
        <p:spPr>
          <a:xfrm>
            <a:off x="1547813" y="4083844"/>
            <a:ext cx="2753916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们－亻＝　门　＿＿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32777" name="文本框 35853"/>
          <p:cNvSpPr txBox="1"/>
          <p:nvPr/>
        </p:nvSpPr>
        <p:spPr>
          <a:xfrm>
            <a:off x="4680347" y="4083844"/>
            <a:ext cx="2862263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时－＿＿＝＿＿　＿＿＿</a:t>
            </a:r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32781" name="TextBox 2"/>
          <p:cNvSpPr txBox="1"/>
          <p:nvPr/>
        </p:nvSpPr>
        <p:spPr>
          <a:xfrm>
            <a:off x="2250282" y="897731"/>
            <a:ext cx="3270647" cy="5667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　  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85" name="文本框 35863"/>
          <p:cNvSpPr txBox="1"/>
          <p:nvPr/>
        </p:nvSpPr>
        <p:spPr>
          <a:xfrm>
            <a:off x="858441" y="907257"/>
            <a:ext cx="2927725" cy="346249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加一加，变成新字再组</a:t>
            </a:r>
            <a:r>
              <a:rPr lang="zh-CN" altLang="en-US" b="1" dirty="0" smtClean="0">
                <a:ea typeface="宋体" panose="02010600030101010101" pitchFamily="2" charset="-122"/>
              </a:rPr>
              <a:t>词。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32786" name="文本框 35864"/>
          <p:cNvSpPr txBox="1"/>
          <p:nvPr/>
        </p:nvSpPr>
        <p:spPr>
          <a:xfrm>
            <a:off x="858441" y="2689623"/>
            <a:ext cx="2927725" cy="346249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b="1" dirty="0">
                <a:ea typeface="宋体" panose="02010600030101010101" pitchFamily="2" charset="-122"/>
              </a:rPr>
              <a:t>减一减，变成新字再组</a:t>
            </a:r>
            <a:r>
              <a:rPr lang="zh-CN" altLang="en-US" b="1" dirty="0" smtClean="0">
                <a:ea typeface="宋体" panose="02010600030101010101" pitchFamily="2" charset="-122"/>
              </a:rPr>
              <a:t>词。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35866" name="文本框 35865"/>
          <p:cNvSpPr txBox="1"/>
          <p:nvPr/>
        </p:nvSpPr>
        <p:spPr>
          <a:xfrm>
            <a:off x="2087166" y="1389951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月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67" name="文本框 35866"/>
          <p:cNvSpPr txBox="1"/>
          <p:nvPr/>
        </p:nvSpPr>
        <p:spPr>
          <a:xfrm>
            <a:off x="3006329" y="1390651"/>
            <a:ext cx="673894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明天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68" name="文本框 35867"/>
          <p:cNvSpPr txBox="1"/>
          <p:nvPr/>
        </p:nvSpPr>
        <p:spPr>
          <a:xfrm>
            <a:off x="5166122" y="1389951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勺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69" name="文本框 35868"/>
          <p:cNvSpPr txBox="1"/>
          <p:nvPr/>
        </p:nvSpPr>
        <p:spPr>
          <a:xfrm>
            <a:off x="6030516" y="1390651"/>
            <a:ext cx="673894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好的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1" name="文本框 35870"/>
          <p:cNvSpPr txBox="1"/>
          <p:nvPr/>
        </p:nvSpPr>
        <p:spPr>
          <a:xfrm>
            <a:off x="1709737" y="209242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氵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2" name="文本框 35871"/>
          <p:cNvSpPr txBox="1"/>
          <p:nvPr/>
        </p:nvSpPr>
        <p:spPr>
          <a:xfrm>
            <a:off x="2303860" y="209242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每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3" name="文本框 35872"/>
          <p:cNvSpPr txBox="1"/>
          <p:nvPr/>
        </p:nvSpPr>
        <p:spPr>
          <a:xfrm>
            <a:off x="3168254" y="2093120"/>
            <a:ext cx="673894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海水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4" name="文本框 35873"/>
          <p:cNvSpPr txBox="1"/>
          <p:nvPr/>
        </p:nvSpPr>
        <p:spPr>
          <a:xfrm>
            <a:off x="4895850" y="209242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口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5" name="文本框 35874"/>
          <p:cNvSpPr txBox="1"/>
          <p:nvPr/>
        </p:nvSpPr>
        <p:spPr>
          <a:xfrm>
            <a:off x="6137673" y="2093119"/>
            <a:ext cx="673894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好吗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6" name="文本框 35875"/>
          <p:cNvSpPr txBox="1"/>
          <p:nvPr/>
        </p:nvSpPr>
        <p:spPr>
          <a:xfrm>
            <a:off x="2087166" y="3280664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口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7" name="文本框 35876"/>
          <p:cNvSpPr txBox="1"/>
          <p:nvPr/>
        </p:nvSpPr>
        <p:spPr>
          <a:xfrm>
            <a:off x="3059907" y="3281363"/>
            <a:ext cx="673894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禾苗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8" name="文本框 35877"/>
          <p:cNvSpPr txBox="1"/>
          <p:nvPr/>
        </p:nvSpPr>
        <p:spPr>
          <a:xfrm>
            <a:off x="4680347" y="3280664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娃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79" name="文本框 35878"/>
          <p:cNvSpPr txBox="1"/>
          <p:nvPr/>
        </p:nvSpPr>
        <p:spPr>
          <a:xfrm>
            <a:off x="6354366" y="3281363"/>
            <a:ext cx="673894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女儿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81" name="文本框 35880"/>
          <p:cNvSpPr txBox="1"/>
          <p:nvPr/>
        </p:nvSpPr>
        <p:spPr>
          <a:xfrm>
            <a:off x="3059907" y="4037410"/>
            <a:ext cx="673894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大门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82" name="文本框 35881"/>
          <p:cNvSpPr txBox="1"/>
          <p:nvPr/>
        </p:nvSpPr>
        <p:spPr>
          <a:xfrm>
            <a:off x="5219700" y="403671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寸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83" name="文本框 35882"/>
          <p:cNvSpPr txBox="1"/>
          <p:nvPr/>
        </p:nvSpPr>
        <p:spPr>
          <a:xfrm>
            <a:off x="5922169" y="403671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日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5884" name="文本框 35883"/>
          <p:cNvSpPr txBox="1"/>
          <p:nvPr/>
        </p:nvSpPr>
        <p:spPr>
          <a:xfrm>
            <a:off x="6624638" y="4037409"/>
            <a:ext cx="673894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日子</a:t>
            </a:r>
            <a:endParaRPr lang="zh-CN" altLang="en-US" sz="21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5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5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5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6" grpId="0"/>
      <p:bldP spid="35871" grpId="0"/>
      <p:bldP spid="35874" grpId="0"/>
      <p:bldP spid="35877" grpId="0"/>
      <p:bldP spid="35879" grpId="0"/>
      <p:bldP spid="35882" grpId="0"/>
      <p:bldP spid="3588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-333416">
            <a:off x="4685110" y="3259931"/>
            <a:ext cx="844153" cy="1887141"/>
            <a:chOff x="4881262" y="887076"/>
            <a:chExt cx="1125802" cy="2517702"/>
          </a:xfrm>
        </p:grpSpPr>
        <p:pic>
          <p:nvPicPr>
            <p:cNvPr id="33794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795" name="TextBox 23"/>
            <p:cNvSpPr txBox="1"/>
            <p:nvPr/>
          </p:nvSpPr>
          <p:spPr>
            <a:xfrm>
              <a:off x="4940013" y="915113"/>
              <a:ext cx="976542" cy="11086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自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281964" y="1070433"/>
            <a:ext cx="920354" cy="1645414"/>
            <a:chOff x="3944126" y="1014652"/>
            <a:chExt cx="1227942" cy="2193229"/>
          </a:xfrm>
        </p:grpSpPr>
        <p:pic>
          <p:nvPicPr>
            <p:cNvPr id="33797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798" name="TextBox 23"/>
            <p:cNvSpPr txBox="1"/>
            <p:nvPr/>
          </p:nvSpPr>
          <p:spPr>
            <a:xfrm>
              <a:off x="3944126" y="1014652"/>
              <a:ext cx="1227942" cy="11076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娃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7629" y="1069182"/>
            <a:ext cx="792957" cy="1879997"/>
            <a:chOff x="2454302" y="934606"/>
            <a:chExt cx="1229529" cy="2688703"/>
          </a:xfrm>
        </p:grpSpPr>
        <p:pic>
          <p:nvPicPr>
            <p:cNvPr id="33800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01" name="TextBox 23"/>
            <p:cNvSpPr txBox="1"/>
            <p:nvPr/>
          </p:nvSpPr>
          <p:spPr>
            <a:xfrm>
              <a:off x="2454302" y="961467"/>
              <a:ext cx="1227942" cy="11884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贝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98394" y="2290763"/>
            <a:ext cx="907256" cy="2113360"/>
            <a:chOff x="5066550" y="3023144"/>
            <a:chExt cx="1209598" cy="2818778"/>
          </a:xfrm>
        </p:grpSpPr>
        <p:pic>
          <p:nvPicPr>
            <p:cNvPr id="33803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04" name="TextBox 23"/>
            <p:cNvSpPr txBox="1"/>
            <p:nvPr/>
          </p:nvSpPr>
          <p:spPr>
            <a:xfrm>
              <a:off x="5066550" y="3023144"/>
              <a:ext cx="969901" cy="11083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己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661173" y="2130029"/>
            <a:ext cx="844153" cy="1888331"/>
            <a:chOff x="4881262" y="887076"/>
            <a:chExt cx="1125802" cy="2517702"/>
          </a:xfrm>
        </p:grpSpPr>
        <p:pic>
          <p:nvPicPr>
            <p:cNvPr id="33806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07" name="TextBox 23"/>
            <p:cNvSpPr txBox="1"/>
            <p:nvPr/>
          </p:nvSpPr>
          <p:spPr>
            <a:xfrm>
              <a:off x="4940012" y="915094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着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7085" y="2340769"/>
            <a:ext cx="873919" cy="1971675"/>
            <a:chOff x="2454298" y="934606"/>
            <a:chExt cx="1229533" cy="2688703"/>
          </a:xfrm>
        </p:grpSpPr>
        <p:pic>
          <p:nvPicPr>
            <p:cNvPr id="33809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10" name="TextBox 23"/>
            <p:cNvSpPr txBox="1"/>
            <p:nvPr/>
          </p:nvSpPr>
          <p:spPr>
            <a:xfrm>
              <a:off x="2454298" y="962256"/>
              <a:ext cx="1227942" cy="11332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挂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579496" y="2258677"/>
            <a:ext cx="921544" cy="1645414"/>
            <a:chOff x="3944128" y="1013084"/>
            <a:chExt cx="1227942" cy="2194797"/>
          </a:xfrm>
        </p:grpSpPr>
        <p:pic>
          <p:nvPicPr>
            <p:cNvPr id="3381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13" name="TextBox 23"/>
            <p:cNvSpPr txBox="1"/>
            <p:nvPr/>
          </p:nvSpPr>
          <p:spPr>
            <a:xfrm>
              <a:off x="3944128" y="1013084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笑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42222" y="842963"/>
            <a:ext cx="1013222" cy="2212181"/>
            <a:chOff x="5095048" y="3130332"/>
            <a:chExt cx="1181100" cy="2711590"/>
          </a:xfrm>
        </p:grpSpPr>
        <p:pic>
          <p:nvPicPr>
            <p:cNvPr id="33815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16" name="TextBox 23"/>
            <p:cNvSpPr txBox="1"/>
            <p:nvPr/>
          </p:nvSpPr>
          <p:spPr>
            <a:xfrm>
              <a:off x="5130622" y="3130332"/>
              <a:ext cx="969901" cy="10185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蓝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6"/>
          <p:cNvGrpSpPr/>
          <p:nvPr/>
        </p:nvGrpSpPr>
        <p:grpSpPr>
          <a:xfrm rot="-333416">
            <a:off x="5538787" y="1090613"/>
            <a:ext cx="844154" cy="1888331"/>
            <a:chOff x="4881262" y="887076"/>
            <a:chExt cx="1125802" cy="2517702"/>
          </a:xfrm>
        </p:grpSpPr>
        <p:pic>
          <p:nvPicPr>
            <p:cNvPr id="33818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19" name="TextBox 23"/>
            <p:cNvSpPr txBox="1"/>
            <p:nvPr/>
          </p:nvSpPr>
          <p:spPr>
            <a:xfrm>
              <a:off x="4940012" y="915094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 rot="466839">
            <a:off x="1752228" y="3291957"/>
            <a:ext cx="823913" cy="1844456"/>
            <a:chOff x="2454303" y="899060"/>
            <a:chExt cx="1229528" cy="2724249"/>
          </a:xfrm>
        </p:grpSpPr>
        <p:pic>
          <p:nvPicPr>
            <p:cNvPr id="33821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22" name="TextBox 23"/>
            <p:cNvSpPr txBox="1"/>
            <p:nvPr/>
          </p:nvSpPr>
          <p:spPr>
            <a:xfrm>
              <a:off x="2454303" y="899060"/>
              <a:ext cx="1227942" cy="136375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活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9"/>
          <p:cNvGrpSpPr/>
          <p:nvPr/>
        </p:nvGrpSpPr>
        <p:grpSpPr>
          <a:xfrm rot="349235">
            <a:off x="6520464" y="1088292"/>
            <a:ext cx="920354" cy="1645414"/>
            <a:chOff x="3944126" y="1013084"/>
            <a:chExt cx="1227942" cy="2194797"/>
          </a:xfrm>
        </p:grpSpPr>
        <p:pic>
          <p:nvPicPr>
            <p:cNvPr id="33824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25" name="TextBox 23"/>
            <p:cNvSpPr txBox="1"/>
            <p:nvPr/>
          </p:nvSpPr>
          <p:spPr>
            <a:xfrm>
              <a:off x="3944126" y="1013084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候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对角圆角矩形 38"/>
          <p:cNvSpPr/>
          <p:nvPr/>
        </p:nvSpPr>
        <p:spPr>
          <a:xfrm>
            <a:off x="531019" y="410766"/>
            <a:ext cx="3694510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九</a:t>
            </a:r>
            <a:r>
              <a:rPr lang="zh-CN" altLang="en-US" sz="2700" b="1" noProof="1" smtClean="0">
                <a:latin typeface="宋体" panose="02010600030101010101" pitchFamily="2" charset="-122"/>
              </a:rPr>
              <a:t>、</a:t>
            </a:r>
            <a:r>
              <a:rPr lang="zh-CN" altLang="en-US" sz="2700" b="1" noProof="1">
                <a:latin typeface="宋体" panose="02010600030101010101" pitchFamily="2" charset="-122"/>
              </a:rPr>
              <a:t>追气球，读一读。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 rot="499372">
            <a:off x="6089732" y="801176"/>
            <a:ext cx="1050131" cy="2258794"/>
            <a:chOff x="5063801" y="2991138"/>
            <a:chExt cx="1212347" cy="2850784"/>
          </a:xfrm>
        </p:grpSpPr>
        <p:pic>
          <p:nvPicPr>
            <p:cNvPr id="34818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19" name="TextBox 23"/>
            <p:cNvSpPr txBox="1"/>
            <p:nvPr/>
          </p:nvSpPr>
          <p:spPr>
            <a:xfrm>
              <a:off x="5063801" y="2991138"/>
              <a:ext cx="970427" cy="11653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同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786919" y="832098"/>
            <a:ext cx="845344" cy="1913513"/>
            <a:chOff x="4881262" y="853262"/>
            <a:chExt cx="1125802" cy="2551516"/>
          </a:xfrm>
        </p:grpSpPr>
        <p:pic>
          <p:nvPicPr>
            <p:cNvPr id="34821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2" name="TextBox 23"/>
            <p:cNvSpPr txBox="1"/>
            <p:nvPr/>
          </p:nvSpPr>
          <p:spPr>
            <a:xfrm>
              <a:off x="4939931" y="853262"/>
              <a:ext cx="97675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穿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491481" y="889274"/>
            <a:ext cx="922734" cy="2042100"/>
            <a:chOff x="2454304" y="900796"/>
            <a:chExt cx="1229527" cy="2722513"/>
          </a:xfrm>
        </p:grpSpPr>
        <p:pic>
          <p:nvPicPr>
            <p:cNvPr id="34824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5" name="TextBox 23"/>
            <p:cNvSpPr txBox="1"/>
            <p:nvPr/>
          </p:nvSpPr>
          <p:spPr>
            <a:xfrm>
              <a:off x="2454304" y="900796"/>
              <a:ext cx="1227942" cy="12309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衣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8862" y="801143"/>
            <a:ext cx="920353" cy="1692057"/>
            <a:chOff x="3944125" y="952857"/>
            <a:chExt cx="1227942" cy="2255024"/>
          </a:xfrm>
        </p:grpSpPr>
        <p:pic>
          <p:nvPicPr>
            <p:cNvPr id="34827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8" name="TextBox 23"/>
            <p:cNvSpPr txBox="1"/>
            <p:nvPr/>
          </p:nvSpPr>
          <p:spPr>
            <a:xfrm>
              <a:off x="3944125" y="952857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很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061473" y="2216944"/>
            <a:ext cx="907256" cy="2113360"/>
            <a:chOff x="5066550" y="3023144"/>
            <a:chExt cx="1209598" cy="2818778"/>
          </a:xfrm>
        </p:grpSpPr>
        <p:pic>
          <p:nvPicPr>
            <p:cNvPr id="34830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31" name="TextBox 23"/>
            <p:cNvSpPr txBox="1"/>
            <p:nvPr/>
          </p:nvSpPr>
          <p:spPr>
            <a:xfrm>
              <a:off x="5066550" y="3023144"/>
              <a:ext cx="969901" cy="1231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什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4792823" y="2204885"/>
            <a:ext cx="1022747" cy="1743254"/>
            <a:chOff x="6372200" y="899221"/>
            <a:chExt cx="1363110" cy="2323326"/>
          </a:xfrm>
        </p:grpSpPr>
        <p:pic>
          <p:nvPicPr>
            <p:cNvPr id="34833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34" name="TextBox 23"/>
            <p:cNvSpPr txBox="1"/>
            <p:nvPr/>
          </p:nvSpPr>
          <p:spPr>
            <a:xfrm rot="399044">
              <a:off x="6451544" y="899221"/>
              <a:ext cx="1228227" cy="12305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睡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 rot="-333416">
            <a:off x="3765363" y="2151310"/>
            <a:ext cx="844153" cy="1913513"/>
            <a:chOff x="4881262" y="853262"/>
            <a:chExt cx="1125802" cy="2551516"/>
          </a:xfrm>
        </p:grpSpPr>
        <p:pic>
          <p:nvPicPr>
            <p:cNvPr id="34836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37" name="TextBox 23"/>
            <p:cNvSpPr txBox="1"/>
            <p:nvPr/>
          </p:nvSpPr>
          <p:spPr>
            <a:xfrm>
              <a:off x="4940013" y="853262"/>
              <a:ext cx="97654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8"/>
          <p:cNvGrpSpPr/>
          <p:nvPr/>
        </p:nvGrpSpPr>
        <p:grpSpPr>
          <a:xfrm rot="466839">
            <a:off x="1498625" y="2204914"/>
            <a:ext cx="922735" cy="2042101"/>
            <a:chOff x="2454303" y="900797"/>
            <a:chExt cx="1229528" cy="2722512"/>
          </a:xfrm>
        </p:grpSpPr>
        <p:pic>
          <p:nvPicPr>
            <p:cNvPr id="34839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40" name="TextBox 23"/>
            <p:cNvSpPr txBox="1"/>
            <p:nvPr/>
          </p:nvSpPr>
          <p:spPr>
            <a:xfrm>
              <a:off x="2454303" y="900797"/>
              <a:ext cx="1227942" cy="12309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服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9"/>
          <p:cNvGrpSpPr/>
          <p:nvPr/>
        </p:nvGrpSpPr>
        <p:grpSpPr>
          <a:xfrm rot="349235">
            <a:off x="2633087" y="2097734"/>
            <a:ext cx="920353" cy="1692057"/>
            <a:chOff x="3944125" y="952857"/>
            <a:chExt cx="1227942" cy="2255024"/>
          </a:xfrm>
        </p:grpSpPr>
        <p:pic>
          <p:nvPicPr>
            <p:cNvPr id="3484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43" name="TextBox 23"/>
            <p:cNvSpPr txBox="1"/>
            <p:nvPr/>
          </p:nvSpPr>
          <p:spPr>
            <a:xfrm>
              <a:off x="3944125" y="952857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觉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26627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5488" y="2876550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2" name="图片 26628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450" y="2822972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图片 26629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4235" y="2876550"/>
            <a:ext cx="178236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538163" y="667941"/>
            <a:ext cx="3694510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十、送</a:t>
            </a:r>
            <a:r>
              <a:rPr lang="zh-CN" altLang="en-US" sz="2700" b="1" noProof="1">
                <a:latin typeface="宋体" panose="02010600030101010101" pitchFamily="2" charset="-122"/>
              </a:rPr>
              <a:t>生字宝宝回家。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1908572" y="2744391"/>
            <a:ext cx="520304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30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目</a:t>
            </a:r>
            <a:endParaRPr lang="zh-CN" altLang="en-US" sz="30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107656" y="2744391"/>
            <a:ext cx="520304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30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亻</a:t>
            </a:r>
            <a:endParaRPr lang="zh-CN" altLang="en-US" sz="30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217444" y="2744391"/>
            <a:ext cx="520304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30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口</a:t>
            </a:r>
            <a:endParaRPr lang="zh-CN" altLang="en-US" sz="30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704976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睡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496742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们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288508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眼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4080274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吧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4872040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什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5663806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睛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455572" y="1488282"/>
            <a:ext cx="519113" cy="69889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呢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105651" y="1488282"/>
            <a:ext cx="660797" cy="6988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4100" b="1" noProof="1">
                <a:ea typeface="楷体" panose="02010609060101010101" pitchFamily="49" charset="-122"/>
              </a:rPr>
              <a:t>吗</a:t>
            </a:r>
            <a:endParaRPr lang="zh-CN" altLang="en-US" sz="4100" b="1" noProof="1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17284E-7 L 0.08073 0.375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" y="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22483 0.375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187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12916 0.461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58" y="2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26476 0.452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29" y="226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9136E-6 L -0.11754 0.3898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194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L -0.4382 0.363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10" y="18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0283 0.3691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4" y="18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2.59259E-6 L -0.04097 0.3558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" y="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/>
          <p:nvPr/>
        </p:nvSpPr>
        <p:spPr>
          <a:xfrm>
            <a:off x="1044179" y="1275160"/>
            <a:ext cx="7055644" cy="26949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4394" y="1103710"/>
            <a:ext cx="2437210" cy="6215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en-US" altLang="zh-CN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ABAB</a:t>
            </a:r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式的词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63616" y="1125141"/>
            <a:ext cx="4270772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雪白雪白  乌黑乌黑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碧绿碧绿  火红火红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0810" y="2364582"/>
            <a:ext cx="2892029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表示颜色的词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4279107" y="2364581"/>
            <a:ext cx="4312719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金色  红色  绿色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黄色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787129" y="3723085"/>
            <a:ext cx="1054894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动词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4163616" y="3723085"/>
            <a:ext cx="3615413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穿衣服  系鞋带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涌向沙滩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-70529" y="500023"/>
            <a:ext cx="1884998" cy="422628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流程图: 延期 11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3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3" grpId="0" bldLvl="0" animBg="1"/>
      <p:bldP spid="34" grpId="0"/>
      <p:bldP spid="35" grpId="0" bldLvl="0" animBg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"/>
          <p:cNvGrpSpPr/>
          <p:nvPr/>
        </p:nvGrpSpPr>
        <p:grpSpPr>
          <a:xfrm>
            <a:off x="-42" y="22379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1646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93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师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46260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47212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才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119958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5665184" y="2481652"/>
            <a:ext cx="3150394" cy="1020366"/>
          </a:xfrm>
          <a:prstGeom prst="cloudCallout">
            <a:avLst>
              <a:gd name="adj1" fmla="val -56175"/>
              <a:gd name="adj2" fmla="val -58659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noProof="1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pic>
        <p:nvPicPr>
          <p:cNvPr id="8205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79" y="3576638"/>
            <a:ext cx="1531144" cy="12549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11"/>
          <p:cNvSpPr txBox="1"/>
          <p:nvPr/>
        </p:nvSpPr>
        <p:spPr>
          <a:xfrm>
            <a:off x="4106133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7732" y="709613"/>
            <a:ext cx="7561660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shu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ì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 	        n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	  h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ǎ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i	         zh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ē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n	       l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ǎ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o	  sh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ī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	     ma</a:t>
            </a:r>
            <a:endParaRPr lang="zh-CN" altLang="en-US" sz="21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7731" y="2164556"/>
            <a:ext cx="4505325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t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ó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ng 	      sh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é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n	     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cái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	li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ng</a:t>
            </a:r>
            <a:endParaRPr lang="zh-CN" altLang="en-US" sz="21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5700713" y="3798094"/>
          <a:ext cx="2148364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498"/>
                <a:gridCol w="1215866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/>
                        <a:t>字音</a:t>
                      </a:r>
                      <a:endParaRPr lang="zh-CN" altLang="zh-CN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翘舌音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睡  真  师  什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前鼻音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真  什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平舌音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才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2004" y="628651"/>
            <a:ext cx="1974056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修饰的词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3364707" y="628650"/>
            <a:ext cx="5189935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彩色的项链  快活的脚印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雪白的浪花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72729" y="3805238"/>
            <a:ext cx="1514475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近义词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3448050" y="3693795"/>
            <a:ext cx="4732735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洁白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雪白  柔软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松软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觉得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认为  希望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盼望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7966" y="1881188"/>
            <a:ext cx="1514475" cy="6226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ctr" fontAlgn="auto"/>
            <a:r>
              <a:rPr lang="zh-CN" altLang="en-US" sz="3600" b="1" noProof="1">
                <a:latin typeface="仿宋" panose="02010609060101010101" pitchFamily="49" charset="-122"/>
                <a:ea typeface="仿宋" panose="02010609060101010101" pitchFamily="49" charset="-122"/>
              </a:rPr>
              <a:t>反义词</a:t>
            </a:r>
            <a:endParaRPr lang="zh-CN" altLang="en-US" sz="3600" b="1" noProof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9" name="文本框 54288"/>
          <p:cNvSpPr txBox="1"/>
          <p:nvPr/>
        </p:nvSpPr>
        <p:spPr>
          <a:xfrm>
            <a:off x="3448050" y="1881187"/>
            <a:ext cx="4731544" cy="172997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洁白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乌黑  柔软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坚硬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快活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悲伤  穿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慢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6" grpId="0"/>
      <p:bldP spid="38" grpId="0" bldLvl="0" animBg="1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1045369" y="707232"/>
            <a:ext cx="3694510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一、比一比，再组词。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119" y="254794"/>
            <a:ext cx="1554956" cy="438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98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3076" y="1390650"/>
            <a:ext cx="4336256" cy="31396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646760" y="1322785"/>
            <a:ext cx="3432572" cy="32075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000">
                <a:solidFill>
                  <a:srgbClr val="FF0000"/>
                </a:solidFill>
              </a:rPr>
              <a:t>白云                洁白</a:t>
            </a:r>
            <a:endParaRPr lang="zh-CN" altLang="en-US" sz="300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</a:pPr>
            <a:r>
              <a:rPr lang="zh-CN" altLang="en-US" sz="3000">
                <a:solidFill>
                  <a:srgbClr val="FF0000"/>
                </a:solidFill>
              </a:rPr>
              <a:t>去年                好的</a:t>
            </a:r>
            <a:endParaRPr lang="zh-CN" altLang="en-US" sz="300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</a:pPr>
            <a:r>
              <a:rPr lang="zh-CN" altLang="en-US" sz="3000">
                <a:solidFill>
                  <a:srgbClr val="FF0000"/>
                </a:solidFill>
              </a:rPr>
              <a:t>月亮                和平</a:t>
            </a:r>
            <a:endParaRPr lang="zh-CN" altLang="en-US" sz="300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</a:pPr>
            <a:r>
              <a:rPr lang="zh-CN" altLang="en-US" sz="3000">
                <a:solidFill>
                  <a:srgbClr val="FF0000"/>
                </a:solidFill>
              </a:rPr>
              <a:t>明天                种子</a:t>
            </a: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2"/>
          <p:cNvSpPr txBox="1"/>
          <p:nvPr/>
        </p:nvSpPr>
        <p:spPr>
          <a:xfrm>
            <a:off x="926307" y="721519"/>
            <a:ext cx="7027068" cy="484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ctr" defTabSz="514350">
              <a:defRPr sz="2700" b="1" i="0" u="none" baseline="0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defTabSz="914400">
              <a:defRPr sz="3600" b="0" i="0" u="none" baseline="0">
                <a:ea typeface="宋体" panose="02010600030101010101" pitchFamily="2" charset="-122"/>
              </a:defRPr>
            </a:lvl2pPr>
            <a:lvl3pPr marL="914400" defTabSz="914400">
              <a:defRPr sz="3600" b="0" i="0" u="none" baseline="0">
                <a:ea typeface="宋体" panose="02010600030101010101" pitchFamily="2" charset="-122"/>
              </a:defRPr>
            </a:lvl3pPr>
            <a:lvl4pPr marL="1371600" defTabSz="914400">
              <a:defRPr sz="3600" b="0" i="0" u="none" baseline="0">
                <a:ea typeface="宋体" panose="02010600030101010101" pitchFamily="2" charset="-122"/>
              </a:defRPr>
            </a:lvl4pPr>
            <a:lvl5pPr marL="1828800" defTabSz="914400">
              <a:defRPr sz="3600" b="0" i="0" u="none" baseline="0">
                <a:ea typeface="宋体" panose="02010600030101010101" pitchFamily="2" charset="-122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algn="l"/>
            <a:r>
              <a:rPr lang="zh-CN" altLang="en-US" sz="3600" dirty="0" smtClean="0"/>
              <a:t>二、读一读</a:t>
            </a:r>
            <a:r>
              <a:rPr lang="zh-CN" altLang="en-US" sz="3600" dirty="0"/>
              <a:t>，再连线。</a:t>
            </a:r>
            <a:endParaRPr lang="zh-CN" altLang="en-US" sz="3600" dirty="0"/>
          </a:p>
        </p:txBody>
      </p:sp>
      <p:sp>
        <p:nvSpPr>
          <p:cNvPr id="43010" name="文本框 3"/>
          <p:cNvSpPr txBox="1"/>
          <p:nvPr/>
        </p:nvSpPr>
        <p:spPr>
          <a:xfrm>
            <a:off x="897732" y="1441847"/>
            <a:ext cx="8303418" cy="30608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3600" dirty="0"/>
              <a:t>一只              可爱的                浪花</a:t>
            </a:r>
            <a:endParaRPr lang="zh-CN" altLang="en-US" sz="3600" dirty="0"/>
          </a:p>
          <a:p>
            <a:pPr>
              <a:lnSpc>
                <a:spcPct val="180000"/>
              </a:lnSpc>
            </a:pPr>
            <a:r>
              <a:rPr lang="zh-CN" altLang="en-US" sz="3600" dirty="0"/>
              <a:t>一朵              金色的                小狗</a:t>
            </a:r>
            <a:endParaRPr lang="zh-CN" altLang="en-US" sz="3600" dirty="0"/>
          </a:p>
          <a:p>
            <a:pPr>
              <a:lnSpc>
                <a:spcPct val="180000"/>
              </a:lnSpc>
            </a:pPr>
            <a:r>
              <a:rPr lang="zh-CN" altLang="en-US" sz="3600" dirty="0"/>
              <a:t>一串              雪白的                项链</a:t>
            </a:r>
            <a:endParaRPr lang="zh-CN" altLang="en-US" sz="3600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884760" y="2085975"/>
            <a:ext cx="1725215" cy="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809750" y="3105151"/>
            <a:ext cx="1828800" cy="990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809750" y="3135511"/>
            <a:ext cx="1971675" cy="9507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049441" y="2169319"/>
            <a:ext cx="2075259" cy="19323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049441" y="3143252"/>
            <a:ext cx="2075259" cy="9524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049441" y="2169319"/>
            <a:ext cx="1980009" cy="9358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2"/>
          <p:cNvSpPr txBox="1"/>
          <p:nvPr/>
        </p:nvSpPr>
        <p:spPr>
          <a:xfrm>
            <a:off x="831056" y="2578894"/>
            <a:ext cx="8977313" cy="213717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/>
              <a:t>哥哥和妹妹手牵着手在草地上快乐的奔跑。</a:t>
            </a:r>
            <a:endParaRPr lang="zh-CN" altLang="en-US" sz="2400"/>
          </a:p>
          <a:p>
            <a:pPr>
              <a:lnSpc>
                <a:spcPct val="140000"/>
              </a:lnSpc>
            </a:pPr>
            <a:r>
              <a:rPr lang="en-US" altLang="zh-CN" sz="2400"/>
              <a:t>1.</a:t>
            </a:r>
            <a:r>
              <a:rPr lang="en-US" altLang="zh-CN" sz="2400" u="sng"/>
              <a:t>                         </a:t>
            </a:r>
            <a:r>
              <a:rPr lang="zh-CN" altLang="en-US" sz="2400"/>
              <a:t>的</a:t>
            </a:r>
            <a:r>
              <a:rPr lang="en-US" altLang="zh-CN" sz="2400"/>
              <a:t>小鸟在天上</a:t>
            </a:r>
            <a:r>
              <a:rPr lang="en-US" altLang="zh-CN" sz="2400" u="sng"/>
              <a:t>                         </a:t>
            </a:r>
            <a:r>
              <a:rPr lang="en-US" altLang="zh-CN" sz="2400"/>
              <a:t> </a:t>
            </a:r>
            <a:r>
              <a:rPr lang="zh-CN" altLang="en-US" sz="2400"/>
              <a:t>地</a:t>
            </a:r>
            <a:r>
              <a:rPr lang="en-US" altLang="zh-CN" sz="2400"/>
              <a:t>飞。</a:t>
            </a:r>
            <a:endParaRPr lang="en-US" altLang="zh-CN" sz="2400"/>
          </a:p>
          <a:p>
            <a:pPr>
              <a:lnSpc>
                <a:spcPct val="140000"/>
              </a:lnSpc>
            </a:pPr>
            <a:r>
              <a:rPr lang="en-US" altLang="zh-CN" sz="2400"/>
              <a:t>2.</a:t>
            </a:r>
            <a:r>
              <a:rPr lang="en-US" altLang="zh-CN" sz="2400" u="sng"/>
              <a:t>                         </a:t>
            </a:r>
            <a:r>
              <a:rPr lang="zh-CN" altLang="en-US" sz="2400"/>
              <a:t>的</a:t>
            </a:r>
            <a:r>
              <a:rPr lang="en-US" altLang="zh-CN" sz="2400"/>
              <a:t>天空中飘着白云。</a:t>
            </a:r>
            <a:endParaRPr lang="en-US" altLang="zh-CN" sz="2400"/>
          </a:p>
          <a:p>
            <a:pPr>
              <a:lnSpc>
                <a:spcPct val="140000"/>
              </a:lnSpc>
            </a:pPr>
            <a:r>
              <a:rPr lang="en-US" altLang="zh-CN" sz="2400"/>
              <a:t>3.</a:t>
            </a:r>
            <a:r>
              <a:rPr lang="en-US" altLang="zh-CN" sz="2400" u="sng"/>
              <a:t>                         </a:t>
            </a:r>
            <a:r>
              <a:rPr lang="zh-CN" altLang="en-US" sz="2400"/>
              <a:t>的牛羊</a:t>
            </a:r>
            <a:r>
              <a:rPr lang="en-US" altLang="zh-CN" sz="2400"/>
              <a:t>在</a:t>
            </a:r>
            <a:r>
              <a:rPr lang="en-US" altLang="zh-CN" sz="2400" u="sng"/>
              <a:t>                         </a:t>
            </a:r>
            <a:r>
              <a:rPr lang="en-US" altLang="zh-CN" sz="2400"/>
              <a:t>地吃草。</a:t>
            </a:r>
            <a:endParaRPr lang="en-US" altLang="zh-CN" sz="2400"/>
          </a:p>
        </p:txBody>
      </p:sp>
      <p:sp>
        <p:nvSpPr>
          <p:cNvPr id="44035" name="文本框 3"/>
          <p:cNvSpPr txBox="1"/>
          <p:nvPr/>
        </p:nvSpPr>
        <p:spPr>
          <a:xfrm>
            <a:off x="525066" y="120983"/>
            <a:ext cx="7647384" cy="974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ctr" defTabSz="514350">
              <a:defRPr sz="2700" b="1" i="0" u="none" baseline="0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defTabSz="914400">
              <a:defRPr sz="3600" b="0" i="0" u="none" baseline="0">
                <a:ea typeface="宋体" panose="02010600030101010101" pitchFamily="2" charset="-122"/>
              </a:defRPr>
            </a:lvl2pPr>
            <a:lvl3pPr marL="914400" defTabSz="914400">
              <a:defRPr sz="3600" b="0" i="0" u="none" baseline="0">
                <a:ea typeface="宋体" panose="02010600030101010101" pitchFamily="2" charset="-122"/>
              </a:defRPr>
            </a:lvl3pPr>
            <a:lvl4pPr marL="1371600" defTabSz="914400">
              <a:defRPr sz="3600" b="0" i="0" u="none" baseline="0">
                <a:ea typeface="宋体" panose="02010600030101010101" pitchFamily="2" charset="-122"/>
              </a:defRPr>
            </a:lvl4pPr>
            <a:lvl5pPr marL="1828800" defTabSz="914400">
              <a:defRPr sz="3600" b="0" i="0" u="none" baseline="0">
                <a:ea typeface="宋体" panose="02010600030101010101" pitchFamily="2" charset="-122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algn="l"/>
            <a:r>
              <a:rPr lang="zh-CN" altLang="en-US" sz="3600" smtClean="0"/>
              <a:t>    三</a:t>
            </a:r>
            <a:r>
              <a:rPr lang="zh-CN" altLang="en-US" sz="3600" dirty="0" smtClean="0"/>
              <a:t>、扩</a:t>
            </a:r>
            <a:r>
              <a:rPr lang="zh-CN" altLang="en-US" sz="3600" dirty="0"/>
              <a:t>一扩，把话说</a:t>
            </a:r>
            <a:r>
              <a:rPr lang="zh-CN" altLang="en-US" sz="3600" dirty="0" smtClean="0"/>
              <a:t>完整。</a:t>
            </a:r>
            <a:endParaRPr lang="zh-CN" altLang="en-US" sz="3600" dirty="0"/>
          </a:p>
        </p:txBody>
      </p:sp>
      <p:sp>
        <p:nvSpPr>
          <p:cNvPr id="5" name="文本框 4"/>
          <p:cNvSpPr txBox="1"/>
          <p:nvPr/>
        </p:nvSpPr>
        <p:spPr>
          <a:xfrm>
            <a:off x="1634729" y="2940844"/>
            <a:ext cx="5098256" cy="181332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700">
                <a:solidFill>
                  <a:srgbClr val="FF0000"/>
                </a:solidFill>
              </a:rPr>
              <a:t>美丽                              自由自在</a:t>
            </a:r>
            <a:endParaRPr lang="zh-CN" altLang="en-US" sz="27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2700">
                <a:solidFill>
                  <a:srgbClr val="FF0000"/>
                </a:solidFill>
              </a:rPr>
              <a:t>蓝蓝</a:t>
            </a:r>
            <a:endParaRPr lang="zh-CN" altLang="en-US" sz="270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2700">
                <a:solidFill>
                  <a:srgbClr val="FF0000"/>
                </a:solidFill>
              </a:rPr>
              <a:t>远处                            悠闲</a:t>
            </a:r>
            <a:endParaRPr lang="zh-CN" altLang="en-US" sz="270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18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959" y="1029946"/>
            <a:ext cx="3027116" cy="1646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/>
          <p:nvPr/>
        </p:nvSpPr>
        <p:spPr>
          <a:xfrm>
            <a:off x="609600" y="978217"/>
            <a:ext cx="7924324" cy="36182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本单元的词语是不是很有特点呢？你都理解了吗？下面让我们来看看本单元课文中那朗朗上口的句子吧！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45344" y="989410"/>
            <a:ext cx="4158854" cy="376475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fontAlgn="auto" hangingPunct="0">
              <a:lnSpc>
                <a:spcPct val="120000"/>
              </a:lnSpc>
            </a:pPr>
            <a:r>
              <a:rPr lang="zh-CN" altLang="en-US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翻过来，</a:t>
            </a:r>
            <a:endParaRPr lang="zh-CN" altLang="en-US" sz="40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20000"/>
              </a:lnSpc>
            </a:pPr>
            <a:r>
              <a:rPr lang="zh-CN" altLang="en-US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翻过去，</a:t>
            </a:r>
            <a:endParaRPr lang="zh-CN" altLang="en-US" sz="40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20000"/>
              </a:lnSpc>
            </a:pPr>
            <a:r>
              <a:rPr lang="zh-CN" altLang="en-US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唉</a:t>
            </a:r>
            <a:r>
              <a:rPr lang="en-US" altLang="zh-CN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endParaRPr lang="en-US" altLang="zh-CN" sz="40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20000"/>
              </a:lnSpc>
            </a:pPr>
            <a:r>
              <a:rPr lang="zh-CN" altLang="en-US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到底什么时候，</a:t>
            </a:r>
            <a:endParaRPr lang="zh-CN" altLang="en-US" sz="40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20000"/>
              </a:lnSpc>
            </a:pPr>
            <a:r>
              <a:rPr lang="zh-CN" altLang="en-US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才天亮呢？</a:t>
            </a:r>
            <a:endParaRPr lang="zh-CN" altLang="en-US" sz="40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4287"/>
          <p:cNvSpPr txBox="1"/>
          <p:nvPr/>
        </p:nvSpPr>
        <p:spPr>
          <a:xfrm>
            <a:off x="4837510" y="1200150"/>
            <a:ext cx="2433638" cy="6226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36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含有反义词</a:t>
            </a:r>
            <a:endParaRPr lang="zh-CN" altLang="en-US" sz="3600" b="1" noProof="1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940719" y="1913335"/>
            <a:ext cx="488156" cy="54887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椭圆 8"/>
          <p:cNvSpPr/>
          <p:nvPr/>
        </p:nvSpPr>
        <p:spPr>
          <a:xfrm>
            <a:off x="1940719" y="1200150"/>
            <a:ext cx="486966" cy="54887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3" name="文本框 54287"/>
          <p:cNvSpPr txBox="1"/>
          <p:nvPr/>
        </p:nvSpPr>
        <p:spPr>
          <a:xfrm>
            <a:off x="4838701" y="1822847"/>
            <a:ext cx="2432447" cy="6226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36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含有语气词</a:t>
            </a:r>
            <a:endParaRPr lang="zh-CN" altLang="en-US" sz="3600" b="1" noProof="1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73931" y="2597944"/>
            <a:ext cx="486966" cy="54768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22" name="组合 3"/>
          <p:cNvGrpSpPr/>
          <p:nvPr/>
        </p:nvGrpSpPr>
        <p:grpSpPr>
          <a:xfrm>
            <a:off x="-44" y="214749"/>
            <a:ext cx="1884998" cy="422628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流程图: 延期 2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4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句子积累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文本框 54287"/>
          <p:cNvSpPr txBox="1"/>
          <p:nvPr/>
        </p:nvSpPr>
        <p:spPr>
          <a:xfrm rot="10800000" flipV="1">
            <a:off x="4838701" y="2445544"/>
            <a:ext cx="2432447" cy="6226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fontAlgn="auto"/>
            <a:r>
              <a:rPr lang="zh-CN" altLang="en-US" sz="36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含有疑问句</a:t>
            </a:r>
            <a:endParaRPr lang="zh-CN" altLang="en-US" sz="3600" b="1" noProof="1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6089" name="文本框 3"/>
          <p:cNvSpPr txBox="1"/>
          <p:nvPr/>
        </p:nvSpPr>
        <p:spPr>
          <a:xfrm>
            <a:off x="4423410" y="3703083"/>
            <a:ext cx="3605213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       </a:t>
            </a:r>
            <a:r>
              <a:rPr lang="zh-CN" altLang="en-US" sz="2400" dirty="0">
                <a:solidFill>
                  <a:srgbClr val="FF0000"/>
                </a:solidFill>
              </a:rPr>
              <a:t>这句话写出了小朋友对远足的无限期盼之情。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924771" y="3944065"/>
            <a:ext cx="486966" cy="54768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bldLvl="0" animBg="1"/>
      <p:bldP spid="9" grpId="0" bldLvl="0" animBg="1"/>
      <p:bldP spid="13" grpId="0" bldLvl="0" animBg="1"/>
      <p:bldP spid="14" grpId="0" bldLvl="0" animBg="1"/>
      <p:bldP spid="3" grpId="0" bldLvl="0" animBg="1"/>
      <p:bldP spid="46089" grpId="0"/>
      <p:bldP spid="15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/>
          <p:nvPr/>
        </p:nvSpPr>
        <p:spPr>
          <a:xfrm>
            <a:off x="403383" y="1948528"/>
            <a:ext cx="8264367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有时候，我希望自己不要长大。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更多的时候，我盼着自己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快点儿长大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6866"/>
          <p:cNvSpPr txBox="1"/>
          <p:nvPr/>
        </p:nvSpPr>
        <p:spPr>
          <a:xfrm>
            <a:off x="2162652" y="4111705"/>
            <a:ext cx="3402806" cy="5607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en-US" altLang="zh-CN" sz="3200" b="1" noProof="1">
                <a:ea typeface="宋体" panose="02010600030101010101" pitchFamily="2" charset="-122"/>
              </a:rPr>
              <a:t>——《</a:t>
            </a:r>
            <a:r>
              <a:rPr lang="zh-CN" altLang="en-US" sz="3200" b="1" noProof="1">
                <a:ea typeface="宋体" panose="02010600030101010101" pitchFamily="2" charset="-122"/>
              </a:rPr>
              <a:t>大还是小</a:t>
            </a:r>
            <a:r>
              <a:rPr lang="en-US" altLang="zh-CN" sz="3200" b="1" noProof="1">
                <a:ea typeface="宋体" panose="02010600030101010101" pitchFamily="2" charset="-122"/>
              </a:rPr>
              <a:t>》</a:t>
            </a:r>
            <a:endParaRPr lang="zh-CN" altLang="en-US" sz="3200" b="1" noProof="1">
              <a:ea typeface="宋体" panose="02010600030101010101" pitchFamily="2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617220" y="817722"/>
            <a:ext cx="8107680" cy="50013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fontAlgn="auto"/>
            <a:r>
              <a:rPr lang="en-US" altLang="zh-CN" sz="28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zh-CN" altLang="en-US" sz="28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使用对比方法，使</a:t>
            </a:r>
            <a:r>
              <a:rPr lang="zh-CN" altLang="en-US" sz="2800" b="1" noProof="1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文章具有</a:t>
            </a:r>
            <a:r>
              <a:rPr lang="zh-CN" altLang="en-US" sz="28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矛盾冲突，充满趣味。</a:t>
            </a:r>
            <a:endParaRPr lang="zh-CN" altLang="en-US" sz="2800" b="1" noProof="1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3"/>
          <p:cNvSpPr/>
          <p:nvPr/>
        </p:nvSpPr>
        <p:spPr>
          <a:xfrm>
            <a:off x="691754" y="597694"/>
            <a:ext cx="3456385" cy="29003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fontAlgn="auto" hangingPunct="0"/>
            <a:r>
              <a:rPr lang="en-US" altLang="zh-CN" sz="4000" b="1" noProof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noProof="1">
                <a:latin typeface="楷体" panose="02010609060101010101" pitchFamily="49" charset="-122"/>
                <a:ea typeface="楷体" panose="02010609060101010101" pitchFamily="49" charset="-122"/>
              </a:rPr>
              <a:t>雪白雪白的浪花，哗哗地笑着，涌向沙滩，悄悄撒下小小的海螺和贝壳。</a:t>
            </a:r>
            <a:endParaRPr lang="zh-CN" altLang="en-US" sz="36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4529137" y="726281"/>
            <a:ext cx="1568054" cy="5000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zh-CN" altLang="en-US" sz="2800" b="1" noProof="1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拟人写法</a:t>
            </a:r>
            <a:endParaRPr lang="zh-CN" altLang="en-US" sz="2800" b="1" noProof="1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文本框 36866"/>
          <p:cNvSpPr txBox="1"/>
          <p:nvPr/>
        </p:nvSpPr>
        <p:spPr>
          <a:xfrm>
            <a:off x="1943100" y="3859292"/>
            <a:ext cx="2586038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auto"/>
            <a:r>
              <a:rPr lang="en-US" altLang="zh-CN" sz="3200" b="1" noProof="1">
                <a:ea typeface="宋体" panose="02010600030101010101" pitchFamily="2" charset="-122"/>
              </a:rPr>
              <a:t>——《</a:t>
            </a:r>
            <a:r>
              <a:rPr lang="zh-CN" altLang="en-US" sz="3200" b="1" noProof="1">
                <a:ea typeface="宋体" panose="02010600030101010101" pitchFamily="2" charset="-122"/>
              </a:rPr>
              <a:t>项链</a:t>
            </a:r>
            <a:r>
              <a:rPr lang="en-US" altLang="zh-CN" sz="3200" b="1" noProof="1">
                <a:ea typeface="宋体" panose="02010600030101010101" pitchFamily="2" charset="-122"/>
              </a:rPr>
              <a:t>》</a:t>
            </a:r>
            <a:endParaRPr lang="zh-CN" altLang="en-US" sz="3200" b="1" noProof="1">
              <a:ea typeface="宋体" panose="02010600030101010101" pitchFamily="2" charset="-122"/>
            </a:endParaRPr>
          </a:p>
        </p:txBody>
      </p:sp>
      <p:pic>
        <p:nvPicPr>
          <p:cNvPr id="4813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0619" y="1468994"/>
            <a:ext cx="3126581" cy="248245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236101" y="842912"/>
            <a:ext cx="8688823" cy="70971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zh-CN" altLang="en-US" sz="2800" b="1" noProof="1">
                <a:latin typeface="宋体" panose="02010600030101010101" pitchFamily="2" charset="-122"/>
              </a:rPr>
              <a:t>一、在正确的说法后面画</a:t>
            </a:r>
            <a:r>
              <a:rPr lang="en-US" altLang="zh-CN" sz="2800" b="1" noProof="1">
                <a:latin typeface="宋体" panose="02010600030101010101" pitchFamily="2" charset="-122"/>
              </a:rPr>
              <a:t>“</a:t>
            </a:r>
            <a:r>
              <a:rPr lang="en-US" altLang="zh-CN" sz="3600" b="1" noProof="1">
                <a:latin typeface="宋体" panose="02010600030101010101" pitchFamily="2" charset="-122"/>
              </a:rPr>
              <a:t>☺</a:t>
            </a:r>
            <a:r>
              <a:rPr lang="en-US" altLang="zh-CN" sz="2800" b="1" noProof="1">
                <a:latin typeface="宋体" panose="02010600030101010101" pitchFamily="2" charset="-122"/>
              </a:rPr>
              <a:t>”</a:t>
            </a:r>
            <a:r>
              <a:rPr lang="zh-CN" altLang="en-US" sz="2800" b="1" noProof="1">
                <a:latin typeface="宋体" panose="02010600030101010101" pitchFamily="2" charset="-122"/>
              </a:rPr>
              <a:t>，不</a:t>
            </a:r>
            <a:r>
              <a:rPr lang="zh-CN" altLang="en-US" sz="2800" b="1" noProof="1" smtClean="0">
                <a:latin typeface="宋体" panose="02010600030101010101" pitchFamily="2" charset="-122"/>
              </a:rPr>
              <a:t>正确的画</a:t>
            </a:r>
            <a:r>
              <a:rPr lang="en-US" altLang="zh-CN" sz="2800" b="1" noProof="1">
                <a:latin typeface="宋体" panose="02010600030101010101" pitchFamily="2" charset="-122"/>
              </a:rPr>
              <a:t>“</a:t>
            </a:r>
            <a:r>
              <a:rPr lang="en-US" altLang="zh-CN" sz="3600" b="1" dirty="0">
                <a:latin typeface="宋体" panose="02010600030101010101" pitchFamily="2" charset="-122"/>
                <a:ea typeface="微软雅黑" panose="020B0503020204020204" charset="-122"/>
                <a:sym typeface="微软雅黑" panose="020B0503020204020204" charset="-122"/>
              </a:rPr>
              <a:t>☹</a:t>
            </a:r>
            <a:r>
              <a:rPr lang="en-US" altLang="zh-CN" sz="2800" b="1" noProof="1" smtClean="0">
                <a:latin typeface="宋体" panose="02010600030101010101" pitchFamily="2" charset="-122"/>
              </a:rPr>
              <a:t>”</a:t>
            </a:r>
            <a:r>
              <a:rPr lang="zh-CN" altLang="en-US" sz="2800" b="1" noProof="1" smtClean="0">
                <a:latin typeface="宋体" panose="02010600030101010101" pitchFamily="2" charset="-122"/>
              </a:rPr>
              <a:t>。</a:t>
            </a:r>
            <a:endParaRPr lang="en-US" altLang="zh-CN" sz="28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119" y="254794"/>
            <a:ext cx="1554956" cy="438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55" name="矩形 12"/>
          <p:cNvSpPr/>
          <p:nvPr/>
        </p:nvSpPr>
        <p:spPr>
          <a:xfrm>
            <a:off x="548640" y="1771174"/>
            <a:ext cx="8452485" cy="255936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1.我会自己穿衣服，我觉得自己很大。    (    )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2.大海的项链就是指小小的海螺和贝壳。  (    )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3.千里之行，始于足下，告诉我们学习必须踏踏实实。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(    )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4.我们去远足时可以什么都不带。        (    )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7588" y="3017044"/>
            <a:ext cx="659606" cy="99179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6000" b="1">
                <a:solidFill>
                  <a:srgbClr val="FF0000"/>
                </a:solidFill>
                <a:latin typeface="宋体" panose="02010600030101010101" pitchFamily="2" charset="-122"/>
              </a:rPr>
              <a:t>☺</a:t>
            </a:r>
            <a:endParaRPr lang="en-US" altLang="zh-CN" sz="6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9492" y="3616643"/>
            <a:ext cx="487954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5400" b="1">
                <a:solidFill>
                  <a:srgbClr val="FF0000"/>
                </a:solidFill>
                <a:latin typeface="宋体" panose="02010600030101010101" pitchFamily="2" charset="-122"/>
                <a:sym typeface="微软雅黑" panose="020B0503020204020204" charset="-122"/>
              </a:rPr>
              <a:t>☹</a:t>
            </a:r>
            <a:endParaRPr lang="en-US" altLang="zh-CN" sz="5400" b="1">
              <a:solidFill>
                <a:srgbClr val="FF0000"/>
              </a:solidFill>
              <a:latin typeface="宋体" panose="02010600030101010101" pitchFamily="2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68540" y="1511857"/>
            <a:ext cx="658416" cy="9917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6000" b="1">
                <a:solidFill>
                  <a:srgbClr val="FF0000"/>
                </a:solidFill>
                <a:latin typeface="宋体" panose="02010600030101010101" pitchFamily="2" charset="-122"/>
                <a:sym typeface="微软雅黑" panose="020B0503020204020204" charset="-122"/>
              </a:rPr>
              <a:t>☺</a:t>
            </a:r>
            <a:endParaRPr lang="en-US" altLang="zh-CN" sz="6000" b="1">
              <a:solidFill>
                <a:srgbClr val="FF0000"/>
              </a:solidFill>
              <a:latin typeface="宋体" panose="02010600030101010101" pitchFamily="2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68540" y="2117884"/>
            <a:ext cx="487954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5400" b="1">
                <a:solidFill>
                  <a:srgbClr val="FF0000"/>
                </a:solidFill>
                <a:latin typeface="宋体" panose="02010600030101010101" pitchFamily="2" charset="-122"/>
                <a:sym typeface="微软雅黑" panose="020B0503020204020204" charset="-122"/>
              </a:rPr>
              <a:t>☹</a:t>
            </a:r>
            <a:endParaRPr lang="en-US" altLang="zh-CN" sz="5400" b="1">
              <a:solidFill>
                <a:srgbClr val="FF0000"/>
              </a:solidFill>
              <a:latin typeface="宋体" panose="02010600030101010101" pitchFamily="2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404098" y="411004"/>
            <a:ext cx="489299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二、我来按辈分分类。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50178" name="文本框 1"/>
          <p:cNvSpPr txBox="1"/>
          <p:nvPr/>
        </p:nvSpPr>
        <p:spPr>
          <a:xfrm>
            <a:off x="633413" y="1155501"/>
            <a:ext cx="8099822" cy="154543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000"/>
              <a:t>我的长辈有：</a:t>
            </a:r>
            <a:r>
              <a:rPr lang="zh-CN" altLang="en-US" sz="3000" u="sng"/>
              <a:t>                                                    </a:t>
            </a:r>
            <a:r>
              <a:rPr lang="zh-CN" altLang="en-US" sz="3000"/>
              <a:t>。</a:t>
            </a:r>
            <a:endParaRPr lang="zh-CN" altLang="en-US" sz="3000"/>
          </a:p>
          <a:p>
            <a:pPr>
              <a:lnSpc>
                <a:spcPct val="160000"/>
              </a:lnSpc>
            </a:pPr>
            <a:r>
              <a:rPr lang="zh-CN" altLang="en-US" sz="3000"/>
              <a:t>我的平辈有：</a:t>
            </a:r>
            <a:r>
              <a:rPr lang="zh-CN" altLang="en-US" sz="3000" u="sng"/>
              <a:t>                                                    </a:t>
            </a:r>
            <a:r>
              <a:rPr lang="zh-CN" altLang="en-US" sz="3000"/>
              <a:t>。</a:t>
            </a:r>
            <a:endParaRPr lang="zh-CN" altLang="en-US" sz="3000"/>
          </a:p>
        </p:txBody>
      </p:sp>
      <p:pic>
        <p:nvPicPr>
          <p:cNvPr id="5017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0516" y="2793206"/>
            <a:ext cx="2962275" cy="23491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133725" y="1247773"/>
            <a:ext cx="5180410" cy="13608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000" dirty="0">
                <a:solidFill>
                  <a:srgbClr val="FF0000"/>
                </a:solidFill>
              </a:rPr>
              <a:t>爸爸妈妈伯伯叔叔爷爷奶奶</a:t>
            </a:r>
            <a:endParaRPr lang="zh-CN" altLang="en-US" sz="3000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000" dirty="0">
                <a:solidFill>
                  <a:srgbClr val="FF0000"/>
                </a:solidFill>
              </a:rPr>
              <a:t>哥哥姐姐弟弟妹妹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86128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32858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候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2357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觉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103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02597" y="121800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5606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64457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895379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2926301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服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7598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3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5992200" y="2443671"/>
            <a:ext cx="2956323" cy="1020366"/>
          </a:xfrm>
          <a:prstGeom prst="cloudCallout">
            <a:avLst>
              <a:gd name="adj1" fmla="val -64703"/>
              <a:gd name="adj2" fmla="val -58659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noProof="1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79" y="3576638"/>
            <a:ext cx="1531144" cy="12549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1"/>
          <p:cNvSpPr txBox="1"/>
          <p:nvPr/>
        </p:nvSpPr>
        <p:spPr>
          <a:xfrm>
            <a:off x="4988147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2964290" y="3775472"/>
          <a:ext cx="1461136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498"/>
                <a:gridCol w="528638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 dirty="0"/>
                        <a:t>易混偏旁</a:t>
                      </a:r>
                      <a:endParaRPr lang="zh-CN" altLang="zh-CN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亻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什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彳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得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0269" name="文本框 5"/>
          <p:cNvSpPr txBox="1"/>
          <p:nvPr/>
        </p:nvSpPr>
        <p:spPr>
          <a:xfrm>
            <a:off x="1104900" y="742950"/>
            <a:ext cx="7183041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sh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í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	    h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ò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u	 ju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é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	    de 	  z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ì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	     j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ǐ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         h</a:t>
            </a:r>
            <a:r>
              <a:rPr lang="en-US" altLang="zh-CN" sz="2700" dirty="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ě</a:t>
            </a:r>
            <a:r>
              <a:rPr lang="zh-CN" altLang="en-US" sz="2700" dirty="0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zh-CN" altLang="en-US" sz="27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270" name="文本框 7"/>
          <p:cNvSpPr txBox="1"/>
          <p:nvPr/>
        </p:nvSpPr>
        <p:spPr>
          <a:xfrm>
            <a:off x="822723" y="2116932"/>
            <a:ext cx="5169478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>
                <a:latin typeface="汉语拼音" panose="020B0604020202020204" pitchFamily="34" charset="0"/>
                <a:cs typeface="汉语拼音" panose="020B0604020202020204" pitchFamily="34" charset="0"/>
              </a:rPr>
              <a:t>chu</a:t>
            </a:r>
            <a:r>
              <a:rPr lang="en-US" altLang="zh-CN" sz="240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ā</a:t>
            </a:r>
            <a:r>
              <a:rPr lang="zh-CN" altLang="en-US" sz="2400">
                <a:latin typeface="汉语拼音" panose="020B0604020202020204" pitchFamily="34" charset="0"/>
                <a:cs typeface="汉语拼音" panose="020B0604020202020204" pitchFamily="34" charset="0"/>
              </a:rPr>
              <a:t>n 	y</a:t>
            </a:r>
            <a:r>
              <a:rPr lang="en-US" altLang="zh-CN" sz="240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ī</a:t>
            </a:r>
            <a:r>
              <a:rPr lang="zh-CN" altLang="en-US" sz="2400">
                <a:latin typeface="汉语拼音" panose="020B0604020202020204" pitchFamily="34" charset="0"/>
                <a:cs typeface="汉语拼音" panose="020B0604020202020204" pitchFamily="34" charset="0"/>
              </a:rPr>
              <a:t>	 </a:t>
            </a:r>
            <a:r>
              <a:rPr lang="zh-CN" altLang="en-US" sz="2400" smtClean="0">
                <a:latin typeface="汉语拼音" panose="020B0604020202020204" pitchFamily="34" charset="0"/>
                <a:cs typeface="汉语拼音" panose="020B0604020202020204" pitchFamily="34" charset="0"/>
              </a:rPr>
              <a:t>  f</a:t>
            </a:r>
            <a:r>
              <a:rPr lang="en-US" altLang="zh-CN" sz="240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ú</a:t>
            </a:r>
            <a:r>
              <a:rPr lang="zh-CN" altLang="en-US" sz="2400">
                <a:latin typeface="汉语拼音" panose="020B0604020202020204" pitchFamily="34" charset="0"/>
                <a:cs typeface="汉语拼音" panose="020B0604020202020204" pitchFamily="34" charset="0"/>
              </a:rPr>
              <a:t>	 </a:t>
            </a:r>
            <a:r>
              <a:rPr lang="zh-CN" altLang="en-US" sz="240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400" smtClean="0">
                <a:latin typeface="汉语拼音" panose="020B0604020202020204" pitchFamily="34" charset="0"/>
                <a:cs typeface="汉语拼音" panose="020B0604020202020204" pitchFamily="34" charset="0"/>
              </a:rPr>
              <a:t>mén    </a:t>
            </a:r>
            <a:r>
              <a:rPr lang="zh-CN" altLang="en-US" sz="2400" smtClean="0">
                <a:latin typeface="汉语拼音" panose="020B0604020202020204" pitchFamily="34" charset="0"/>
                <a:cs typeface="汉语拼音" panose="020B0604020202020204" pitchFamily="34" charset="0"/>
              </a:rPr>
              <a:t>ku</a:t>
            </a:r>
            <a:r>
              <a:rPr lang="en-US" altLang="zh-CN" sz="2400">
                <a:latin typeface="汉语拼音" panose="020B0604020202020204" pitchFamily="34" charset="0"/>
                <a:ea typeface="Cambria Math" panose="02040503050406030204" pitchFamily="18" charset="0"/>
                <a:cs typeface="汉语拼音" panose="020B0604020202020204" pitchFamily="34" charset="0"/>
              </a:rPr>
              <a:t>à</a:t>
            </a:r>
            <a:r>
              <a:rPr lang="zh-CN" altLang="en-US" sz="2400">
                <a:latin typeface="汉语拼音" panose="020B0604020202020204" pitchFamily="34" charset="0"/>
                <a:cs typeface="汉语拼音" panose="020B0604020202020204" pitchFamily="34" charset="0"/>
              </a:rPr>
              <a:t>i</a:t>
            </a:r>
            <a:endParaRPr lang="zh-CN" altLang="en-US" sz="24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4566047" y="3788569"/>
          <a:ext cx="1461135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684"/>
                <a:gridCol w="562451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/>
                        <a:t>字音</a:t>
                      </a:r>
                      <a:endParaRPr lang="zh-CN" altLang="zh-CN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>
                          <a:sym typeface="+mn-ea"/>
                        </a:rPr>
                        <a:t>三拼音节</a:t>
                      </a:r>
                      <a:endParaRPr lang="zh-CN" altLang="zh-CN" sz="1400">
                        <a:sym typeface="+mn-ea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穿 快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轻声</a:t>
                      </a: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得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2" name="Text Box 11"/>
          <p:cNvSpPr txBox="1"/>
          <p:nvPr/>
        </p:nvSpPr>
        <p:spPr>
          <a:xfrm>
            <a:off x="3957223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ldLvl="0" animBg="1"/>
      <p:bldP spid="10269" grpId="0"/>
      <p:bldP spid="1027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1"/>
          <p:cNvSpPr txBox="1"/>
          <p:nvPr/>
        </p:nvSpPr>
        <p:spPr>
          <a:xfrm>
            <a:off x="367189" y="978694"/>
            <a:ext cx="8285798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/>
              <a:t>（</a:t>
            </a:r>
            <a:r>
              <a:rPr lang="en-US" altLang="zh-CN" sz="2700" dirty="0"/>
              <a:t>1</a:t>
            </a:r>
            <a:r>
              <a:rPr lang="zh-CN" altLang="en-US" sz="2700" dirty="0"/>
              <a:t>）例：浪花一边奔跑一边欢笑。</a:t>
            </a:r>
            <a:endParaRPr lang="zh-CN" altLang="en-US" sz="2700" dirty="0"/>
          </a:p>
          <a:p>
            <a:pPr>
              <a:lnSpc>
                <a:spcPct val="150000"/>
              </a:lnSpc>
            </a:pPr>
            <a:r>
              <a:rPr lang="zh-CN" altLang="en-US" sz="2700" dirty="0"/>
              <a:t>  </a:t>
            </a:r>
            <a:r>
              <a:rPr lang="zh-CN" altLang="en-US" sz="2700" u="sng" dirty="0"/>
              <a:t>                      </a:t>
            </a:r>
            <a:r>
              <a:rPr lang="zh-CN" altLang="en-US" sz="2700" dirty="0"/>
              <a:t>一边</a:t>
            </a:r>
            <a:r>
              <a:rPr lang="zh-CN" altLang="en-US" sz="2700" u="sng" dirty="0"/>
              <a:t>                  </a:t>
            </a:r>
            <a:r>
              <a:rPr lang="zh-CN" altLang="en-US" sz="2700" dirty="0"/>
              <a:t>，</a:t>
            </a:r>
            <a:r>
              <a:rPr lang="zh-CN" altLang="en-US" sz="2700" dirty="0" smtClean="0"/>
              <a:t>一边</a:t>
            </a:r>
            <a:r>
              <a:rPr lang="zh-CN" altLang="en-US" sz="2700" u="sng" dirty="0" smtClean="0"/>
              <a:t>                   </a:t>
            </a:r>
            <a:r>
              <a:rPr lang="zh-CN" altLang="en-US" sz="2700" dirty="0" smtClean="0"/>
              <a:t>。</a:t>
            </a:r>
            <a:endParaRPr lang="zh-CN" altLang="en-US" sz="2700" dirty="0"/>
          </a:p>
          <a:p>
            <a:pPr>
              <a:lnSpc>
                <a:spcPct val="150000"/>
              </a:lnSpc>
            </a:pPr>
            <a:r>
              <a:rPr lang="zh-CN" altLang="en-US" sz="2700" dirty="0"/>
              <a:t>（</a:t>
            </a:r>
            <a:r>
              <a:rPr lang="en-US" altLang="zh-CN" sz="2700" dirty="0"/>
              <a:t>2</a:t>
            </a:r>
            <a:r>
              <a:rPr lang="zh-CN" altLang="en-US" sz="2700" dirty="0"/>
              <a:t>）例：跑来跑去</a:t>
            </a:r>
            <a:endParaRPr lang="zh-CN" altLang="en-US" sz="2700" dirty="0"/>
          </a:p>
          <a:p>
            <a:pPr>
              <a:lnSpc>
                <a:spcPct val="150000"/>
              </a:lnSpc>
            </a:pPr>
            <a:r>
              <a:rPr lang="zh-CN" altLang="en-US" sz="2700" dirty="0"/>
              <a:t>  </a:t>
            </a:r>
            <a:r>
              <a:rPr lang="zh-CN" altLang="en-US" sz="2700" u="sng" dirty="0"/>
              <a:t>      </a:t>
            </a:r>
            <a:r>
              <a:rPr lang="zh-CN" altLang="en-US" sz="2700" dirty="0"/>
              <a:t>来</a:t>
            </a:r>
            <a:r>
              <a:rPr lang="zh-CN" altLang="en-US" sz="2700" u="sng" dirty="0"/>
              <a:t>      </a:t>
            </a:r>
            <a:r>
              <a:rPr lang="zh-CN" altLang="en-US" sz="2700" dirty="0"/>
              <a:t>去       </a:t>
            </a:r>
            <a:r>
              <a:rPr lang="zh-CN" altLang="en-US" sz="2700" u="sng" dirty="0"/>
              <a:t>      </a:t>
            </a:r>
            <a:r>
              <a:rPr lang="zh-CN" altLang="en-US" sz="2700" dirty="0"/>
              <a:t>来</a:t>
            </a:r>
            <a:r>
              <a:rPr lang="zh-CN" altLang="en-US" sz="2700" u="sng" dirty="0"/>
              <a:t>      </a:t>
            </a:r>
            <a:r>
              <a:rPr lang="zh-CN" altLang="en-US" sz="2700" dirty="0" smtClean="0"/>
              <a:t>去</a:t>
            </a:r>
            <a:endParaRPr lang="zh-CN" altLang="en-US" sz="2700" dirty="0"/>
          </a:p>
        </p:txBody>
      </p:sp>
      <p:sp>
        <p:nvSpPr>
          <p:cNvPr id="17" name="对角圆角矩形 16"/>
          <p:cNvSpPr/>
          <p:nvPr/>
        </p:nvSpPr>
        <p:spPr>
          <a:xfrm>
            <a:off x="400289" y="353999"/>
            <a:ext cx="7031831" cy="651221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三</a:t>
            </a:r>
            <a:r>
              <a:rPr lang="zh-CN" altLang="en-US" sz="2700" b="1" noProof="1">
                <a:latin typeface="宋体" panose="02010600030101010101" pitchFamily="2" charset="-122"/>
              </a:rPr>
              <a:t>、仿写句子和词语。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1181100" y="1598772"/>
            <a:ext cx="7153275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        看电视       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织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毛衣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4"/>
          <p:cNvSpPr/>
          <p:nvPr/>
        </p:nvSpPr>
        <p:spPr>
          <a:xfrm>
            <a:off x="614125" y="2872503"/>
            <a:ext cx="5198269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 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游  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  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飞  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0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8743" y="2590800"/>
            <a:ext cx="3673079" cy="213955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/>
          <p:cNvSpPr txBox="1"/>
          <p:nvPr/>
        </p:nvSpPr>
        <p:spPr>
          <a:xfrm>
            <a:off x="845820" y="1350169"/>
            <a:ext cx="7452360" cy="17716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54288"/>
          <p:cNvSpPr txBox="1"/>
          <p:nvPr/>
        </p:nvSpPr>
        <p:spPr>
          <a:xfrm>
            <a:off x="578644" y="842963"/>
            <a:ext cx="8204597" cy="11301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    《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明天要远足</a:t>
            </a:r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300" b="1" dirty="0">
                <a:latin typeface="仿宋" panose="02010609060101010101" pitchFamily="49" charset="-122"/>
                <a:ea typeface="仿宋" panose="02010609060101010101" pitchFamily="49" charset="-122"/>
              </a:rPr>
              <a:t>一课描写了小朋友一件什么事情，表现了什么心情。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214437" y="3017044"/>
            <a:ext cx="7492604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 那 海 真 老 师 吗 同 什 才 亮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才 明 同 学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32888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zh-CN" altLang="en-US" sz="28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3252" name="文本框 1"/>
          <p:cNvSpPr txBox="1"/>
          <p:nvPr/>
        </p:nvSpPr>
        <p:spPr>
          <a:xfrm>
            <a:off x="1049179" y="2085975"/>
            <a:ext cx="7443311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      </a:t>
            </a:r>
            <a:r>
              <a:rPr lang="zh-CN" altLang="en-US" sz="2400" dirty="0">
                <a:solidFill>
                  <a:srgbClr val="FF0000"/>
                </a:solidFill>
              </a:rPr>
              <a:t>描写了小朋友因第二天要去远足而难以入眠。表达了小朋友对远足的企盼。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5325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097" y="3908107"/>
            <a:ext cx="711994" cy="871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717" y="3908108"/>
            <a:ext cx="647700" cy="8382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325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54288"/>
          <p:cNvSpPr txBox="1"/>
          <p:nvPr/>
        </p:nvSpPr>
        <p:spPr>
          <a:xfrm>
            <a:off x="355283" y="510540"/>
            <a:ext cx="8432959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    《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大还是小</a:t>
            </a:r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一课，作者为什么说有时自己觉得自己很大，有时觉得自己很小？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5298" name="文本框 54288"/>
          <p:cNvSpPr txBox="1"/>
          <p:nvPr/>
        </p:nvSpPr>
        <p:spPr>
          <a:xfrm>
            <a:off x="877490" y="3105626"/>
            <a:ext cx="7492603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 候 觉 得 自 己 很 穿 衣 服 快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 己 衣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2442" y="1905000"/>
            <a:ext cx="8143399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</a:rPr>
              <a:t>       </a:t>
            </a:r>
            <a:r>
              <a:rPr lang="zh-CN" altLang="en-US" sz="2100">
                <a:solidFill>
                  <a:srgbClr val="FF0000"/>
                </a:solidFill>
              </a:rPr>
              <a:t>课文通过列举自己穿衣服，系鞋带时觉得自己很大，可是在</a:t>
            </a:r>
            <a:r>
              <a:rPr lang="zh-CN" altLang="en-US" sz="2100" smtClean="0">
                <a:solidFill>
                  <a:srgbClr val="FF0000"/>
                </a:solidFill>
              </a:rPr>
              <a:t>够不到门铃，</a:t>
            </a:r>
            <a:r>
              <a:rPr lang="zh-CN" altLang="en-US" sz="2100">
                <a:solidFill>
                  <a:srgbClr val="FF0000"/>
                </a:solidFill>
              </a:rPr>
              <a:t>害怕雷声时觉得自己很小的事例。在大与小之间让我们感受到了作者的成长经历。</a:t>
            </a:r>
            <a:endParaRPr lang="zh-CN" altLang="en-US" sz="210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1973" y="3693795"/>
            <a:ext cx="1100614" cy="13439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848" y="3732848"/>
            <a:ext cx="1111091" cy="126634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文本框 54288"/>
          <p:cNvSpPr txBox="1"/>
          <p:nvPr/>
        </p:nvSpPr>
        <p:spPr>
          <a:xfrm>
            <a:off x="427435" y="373857"/>
            <a:ext cx="7961709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学完了</a:t>
            </a:r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项链</a:t>
            </a:r>
            <a:r>
              <a:rPr lang="en-US" altLang="zh-CN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什么才是大海的项链？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979885" y="2318861"/>
            <a:ext cx="7491413" cy="11763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 又 笑 着 向 和 贝 娃 挂 活 金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 的 又 和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0123" y="1438276"/>
            <a:ext cx="7011829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000">
                <a:solidFill>
                  <a:srgbClr val="FF0000"/>
                </a:solidFill>
              </a:rPr>
              <a:t>作者把脚印比作大海的项链，非常传神</a:t>
            </a:r>
            <a:r>
              <a:rPr lang="zh-CN" altLang="en-US" sz="2400">
                <a:solidFill>
                  <a:srgbClr val="FF0000"/>
                </a:solidFill>
              </a:rPr>
              <a:t>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4734" y="3529489"/>
            <a:ext cx="971550" cy="1228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10" y="3712846"/>
            <a:ext cx="4254818" cy="86153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719376" y="899399"/>
            <a:ext cx="7704535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zh-CN" altLang="en-US" sz="2700" b="1" noProof="1">
                <a:latin typeface="宋体" panose="02010600030101010101" pitchFamily="2" charset="-122"/>
              </a:rPr>
              <a:t>一、按课文内容填空。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119" y="254794"/>
            <a:ext cx="1554956" cy="438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965835" y="1609249"/>
            <a:ext cx="7300913" cy="13625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/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 《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项链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》第一自然段三句话分别写了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/>
            <a:r>
              <a:rPr lang="zh-CN" altLang="en-US" sz="2800" b="1" u="sng" noProof="1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 、</a:t>
            </a:r>
            <a:r>
              <a:rPr lang="zh-CN" altLang="en-US" sz="2800" b="1" u="sng" noProof="1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noProof="1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的美，有多美呢？我们来连一连。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0083" y="3188018"/>
            <a:ext cx="4109138" cy="136191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auto"/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大海    金黄，松软</a:t>
            </a:r>
            <a:endParaRPr lang="zh-CN" altLang="en-US" sz="2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沙滩    雪白，哗哗而</a:t>
            </a:r>
            <a:r>
              <a:rPr lang="zh-CN" altLang="en-US" sz="2800" b="1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来</a:t>
            </a:r>
            <a:endParaRPr lang="zh-CN" altLang="en-US" sz="2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浪花    蔚蓝，辽阔</a:t>
            </a:r>
            <a:endParaRPr lang="zh-CN" altLang="en-US" sz="2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4476" y="3397567"/>
            <a:ext cx="675085" cy="8810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3424477" y="3929777"/>
            <a:ext cx="707231" cy="4429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424477" y="3508296"/>
            <a:ext cx="659606" cy="41076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266825" y="20221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2800" b="1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大海      沙滩    浪花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573404" y="306229"/>
            <a:ext cx="8684895" cy="128087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en-US" altLang="zh-CN" sz="3600" b="1" noProof="1">
                <a:latin typeface="宋体" panose="02010600030101010101" pitchFamily="2" charset="-122"/>
              </a:rPr>
              <a:t>    </a:t>
            </a:r>
            <a:r>
              <a:rPr lang="zh-CN" altLang="en-US" sz="3600" b="1" noProof="1">
                <a:latin typeface="宋体" panose="02010600030101010101" pitchFamily="2" charset="-122"/>
              </a:rPr>
              <a:t>二、明天要远足中的小朋友睡不着，在想什么呢？他可能还会想些什么呢？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297179" y="1653779"/>
            <a:ext cx="5903595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他想到了多种颜色的海，洁白柔软的沙滩，可能还会想到那个地方的花，真的像妈妈说的那么鲜艳美丽吗？那个地方的树真的那么高大粗壮吗？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0774" y="2105025"/>
            <a:ext cx="2425613" cy="193119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Box 1"/>
          <p:cNvSpPr txBox="1"/>
          <p:nvPr/>
        </p:nvSpPr>
        <p:spPr>
          <a:xfrm>
            <a:off x="1044179" y="1275160"/>
            <a:ext cx="7055644" cy="26949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本单元还有几篇需要我们背诵的课文和古诗，快来背一背吧！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矩形 6"/>
          <p:cNvSpPr/>
          <p:nvPr/>
        </p:nvSpPr>
        <p:spPr>
          <a:xfrm>
            <a:off x="596851" y="1762438"/>
            <a:ext cx="6556424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457200" indent="-4572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种瓜得瓜，种豆得豆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前人栽树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，后人乘凉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千里之行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，始于足下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0" hangingPunct="0">
              <a:buFont typeface="Arial" panose="020B0604020202020204" pitchFamily="34" charset="0"/>
              <a:buChar char="•"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百尺竿头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，更进一步。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466" name="矩形 6"/>
          <p:cNvSpPr/>
          <p:nvPr/>
        </p:nvSpPr>
        <p:spPr>
          <a:xfrm>
            <a:off x="580182" y="804865"/>
            <a:ext cx="4904185" cy="62150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36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日积月累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56060" y="182880"/>
            <a:ext cx="2893060" cy="532888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流程图: 延期 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zh-CN" altLang="en-US" sz="28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246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38" y="804865"/>
            <a:ext cx="2948464" cy="353806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57346"/>
          <p:cNvSpPr txBox="1"/>
          <p:nvPr/>
        </p:nvSpPr>
        <p:spPr>
          <a:xfrm>
            <a:off x="585788" y="1514475"/>
            <a:ext cx="7920037" cy="27284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193040" indent="-193040"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”告诉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我们付出多少努力就会收获多少成果。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93040" indent="-193040"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”告诉我们学习必须踏踏实实。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对角圆角矩形 23"/>
          <p:cNvSpPr/>
          <p:nvPr/>
        </p:nvSpPr>
        <p:spPr>
          <a:xfrm>
            <a:off x="426244" y="757238"/>
            <a:ext cx="567332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51435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根据课文</a:t>
            </a:r>
            <a:r>
              <a:rPr lang="zh-CN" altLang="en-US" sz="2700" b="1" noProof="1">
                <a:latin typeface="宋体" panose="02010600030101010101" pitchFamily="2" charset="-122"/>
              </a:rPr>
              <a:t>内容填空。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56198" y="195263"/>
            <a:ext cx="1554956" cy="438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44253" y="1524000"/>
            <a:ext cx="6162186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种瓜得瓜，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种豆得豆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51992" y="2835596"/>
            <a:ext cx="444116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千里之行，始于足下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86128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32858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2357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1033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02598" y="121800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56063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64457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娃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69357" y="2544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0123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7598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4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5683640" y="2488233"/>
            <a:ext cx="2899173" cy="1020366"/>
          </a:xfrm>
          <a:prstGeom prst="cloudCallout">
            <a:avLst>
              <a:gd name="adj1" fmla="val -63563"/>
              <a:gd name="adj2" fmla="val -50257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noProof="1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79" y="3576638"/>
            <a:ext cx="1531144" cy="1254919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/>
          <p:nvPr/>
        </p:nvGraphicFramePr>
        <p:xfrm>
          <a:off x="845344" y="2087166"/>
          <a:ext cx="314325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/>
                <a:gridCol w="1047750"/>
                <a:gridCol w="1047750"/>
              </a:tblGrid>
              <a:tr h="4572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zh-CN" sz="240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240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240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 Box 11"/>
          <p:cNvSpPr txBox="1"/>
          <p:nvPr/>
        </p:nvSpPr>
        <p:spPr>
          <a:xfrm>
            <a:off x="4045173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 fontAlgn="auto"/>
            <a:r>
              <a:rPr lang="zh-CN" altLang="en-US" sz="50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</a:t>
            </a:r>
            <a:endParaRPr lang="zh-CN" altLang="en-US" sz="50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9" name="文本框 5"/>
          <p:cNvSpPr txBox="1"/>
          <p:nvPr/>
        </p:nvSpPr>
        <p:spPr>
          <a:xfrm>
            <a:off x="1071563" y="746523"/>
            <a:ext cx="7442597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l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á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n 	    y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ǒ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u	  xi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o  	zh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ē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	  xi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ng	h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é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	   b</a:t>
            </a:r>
            <a:r>
              <a:rPr lang="en-US" altLang="zh-CN" sz="2100">
                <a:latin typeface="汉语拼音" panose="020B0604020202020204" pitchFamily="34" charset="0"/>
                <a:cs typeface="汉语拼音" panose="020B0604020202020204" pitchFamily="34" charset="0"/>
              </a:rPr>
              <a:t>è</a:t>
            </a:r>
            <a:r>
              <a:rPr lang="zh-CN" altLang="en-US" sz="2100">
                <a:latin typeface="汉语拼音" panose="020B0604020202020204" pitchFamily="34" charset="0"/>
                <a:cs typeface="汉语拼音" panose="020B0604020202020204" pitchFamily="34" charset="0"/>
              </a:rPr>
              <a:t>i</a:t>
            </a:r>
            <a:endParaRPr lang="zh-CN" altLang="en-US" sz="21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290" name="文本框 8"/>
          <p:cNvSpPr txBox="1"/>
          <p:nvPr/>
        </p:nvSpPr>
        <p:spPr>
          <a:xfrm>
            <a:off x="845344" y="2134792"/>
            <a:ext cx="4364831" cy="3917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w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á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 	       gu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	  h</a:t>
            </a:r>
            <a:r>
              <a:rPr lang="en-US" altLang="zh-CN" sz="21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uó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    	j</a:t>
            </a:r>
            <a:r>
              <a:rPr lang="en-US" altLang="zh-CN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ī</a:t>
            </a:r>
            <a:r>
              <a:rPr lang="zh-CN" altLang="en-US" sz="2100" dirty="0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zh-CN" altLang="en-US" sz="21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4404122" y="3742134"/>
          <a:ext cx="1402556" cy="913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466"/>
                <a:gridCol w="720090"/>
              </a:tblGrid>
              <a:tr h="232394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读音易混淆的字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 hMerge="1">
                  <a:tcPr/>
                </a:tc>
              </a:tr>
              <a:tr h="2573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蓝</a:t>
                      </a:r>
                      <a:endParaRPr lang="zh-CN" altLang="en-US" sz="14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男</a:t>
                      </a:r>
                      <a:endParaRPr lang="zh-CN" altLang="en-US" sz="1400">
                        <a:sym typeface="+mn-ea"/>
                      </a:endParaRPr>
                    </a:p>
                  </a:txBody>
                  <a:tcPr marL="68580" marR="68580" marT="34290" marB="34290" anchor="ctr"/>
                </a:tc>
              </a:tr>
              <a:tr h="3496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/>
                        <a:t>金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dirty="0" smtClean="0">
                          <a:sym typeface="+mn-ea"/>
                        </a:rPr>
                        <a:t>惊</a:t>
                      </a:r>
                      <a:endParaRPr lang="zh-CN" altLang="en-US" sz="1400" dirty="0">
                        <a:sym typeface="+mn-ea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11289" grpId="0"/>
      <p:bldP spid="112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0"/>
          <p:cNvSpPr txBox="1"/>
          <p:nvPr/>
        </p:nvSpPr>
        <p:spPr>
          <a:xfrm>
            <a:off x="962025" y="1702594"/>
            <a:ext cx="7563803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ea typeface="楷体" panose="02010609060101010101" pitchFamily="49" charset="-122"/>
              </a:rPr>
              <a:t>        </a:t>
            </a:r>
            <a:r>
              <a:rPr lang="zh-CN" altLang="en-US" sz="3600" b="1" dirty="0">
                <a:ea typeface="楷体" panose="02010609060101010101" pitchFamily="49" charset="-122"/>
              </a:rPr>
              <a:t>问句就是提出问题的句子，这样的句式末尾一般有</a:t>
            </a:r>
            <a:r>
              <a:rPr lang="en-US" altLang="zh-CN" sz="3600" b="1" dirty="0"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ea typeface="楷体" panose="02010609060101010101" pitchFamily="49" charset="-122"/>
              </a:rPr>
              <a:t>呢、吗</a:t>
            </a:r>
            <a:r>
              <a:rPr lang="en-US" altLang="zh-CN" sz="3600" b="1" dirty="0"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ea typeface="楷体" panose="02010609060101010101" pitchFamily="49" charset="-122"/>
              </a:rPr>
              <a:t>，末尾用问号表示疑问的语气。</a:t>
            </a:r>
            <a:endParaRPr lang="zh-CN" altLang="en-US" sz="3600" b="1" dirty="0"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333500" y="250032"/>
            <a:ext cx="4533899" cy="1283494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noProof="1">
                <a:solidFill>
                  <a:srgbClr val="FF0000"/>
                </a:solidFill>
              </a:rPr>
              <a:t>       </a:t>
            </a:r>
            <a:r>
              <a:rPr lang="zh-CN" altLang="en-US" sz="2100" b="1" noProof="1">
                <a:solidFill>
                  <a:schemeClr val="tx1"/>
                </a:solidFill>
              </a:rPr>
              <a:t>我们来认识问句吧！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0"/>
          <p:cNvSpPr txBox="1"/>
          <p:nvPr/>
        </p:nvSpPr>
        <p:spPr>
          <a:xfrm>
            <a:off x="4126230" y="1607344"/>
            <a:ext cx="4796790" cy="29283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ea typeface="楷体" panose="02010609060101010101" pitchFamily="49" charset="-122"/>
              </a:rPr>
              <a:t>       </a:t>
            </a:r>
            <a:r>
              <a:rPr lang="zh-CN" altLang="zh-CN" sz="3200" b="1" dirty="0">
                <a:ea typeface="楷体" panose="02010609060101010101" pitchFamily="49" charset="-122"/>
              </a:rPr>
              <a:t>把两种完全对立的事物放在一起进行比较。用这种方法时，我们可以在句子中使用一组反义词。</a:t>
            </a:r>
            <a:endParaRPr lang="zh-CN" altLang="zh-CN" sz="3200" b="1" dirty="0"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618060" y="250032"/>
            <a:ext cx="4906565" cy="1283494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noProof="1">
                <a:solidFill>
                  <a:srgbClr val="FF0000"/>
                </a:solidFill>
              </a:rPr>
              <a:t>        </a:t>
            </a:r>
            <a:r>
              <a:rPr lang="zh-CN" altLang="en-US" sz="2100" b="1" noProof="1">
                <a:solidFill>
                  <a:schemeClr val="tx1"/>
                </a:solidFill>
              </a:rPr>
              <a:t>我们再来认识对比吧！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068" y="1777365"/>
            <a:ext cx="3859530" cy="21431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3"/>
          <p:cNvGrpSpPr/>
          <p:nvPr/>
        </p:nvGrpSpPr>
        <p:grpSpPr>
          <a:xfrm>
            <a:off x="1" y="202368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5459016" y="358379"/>
            <a:ext cx="3386138" cy="1088231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 fontAlgn="auto"/>
            <a:r>
              <a:rPr lang="zh-CN" altLang="en-US" sz="2100" b="1" noProof="1">
                <a:solidFill>
                  <a:schemeClr val="tx1"/>
                </a:solidFill>
              </a:rPr>
              <a:t>要把会写字在田字格里的位置写正确哦！</a:t>
            </a:r>
            <a:endParaRPr lang="zh-CN" altLang="en-US" sz="2100" b="1" noProof="1">
              <a:solidFill>
                <a:schemeClr val="tx1"/>
              </a:solidFill>
            </a:endParaRPr>
          </a:p>
        </p:txBody>
      </p:sp>
      <p:sp>
        <p:nvSpPr>
          <p:cNvPr id="16387" name="TextBox 2"/>
          <p:cNvSpPr txBox="1"/>
          <p:nvPr/>
        </p:nvSpPr>
        <p:spPr>
          <a:xfrm>
            <a:off x="1609726" y="1262063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吃</a:t>
            </a:r>
            <a:endParaRPr lang="zh-CN" altLang="en-US" sz="50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88" name="TextBox 4"/>
          <p:cNvSpPr txBox="1"/>
          <p:nvPr/>
        </p:nvSpPr>
        <p:spPr>
          <a:xfrm>
            <a:off x="2952750" y="927498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笔顺</a:t>
            </a:r>
            <a:r>
              <a:rPr lang="zh-CN" altLang="en-US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：</a:t>
            </a:r>
            <a:endParaRPr lang="zh-CN" altLang="en-US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89" name="TextBox 5"/>
          <p:cNvSpPr txBox="1"/>
          <p:nvPr/>
        </p:nvSpPr>
        <p:spPr>
          <a:xfrm>
            <a:off x="2961085" y="1549003"/>
            <a:ext cx="2087751" cy="3000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组词</a:t>
            </a:r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：刚才  方才  才能</a:t>
            </a:r>
            <a:endParaRPr lang="zh-CN" altLang="en-US" sz="15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0" name="TextBox 13"/>
          <p:cNvSpPr txBox="1"/>
          <p:nvPr/>
        </p:nvSpPr>
        <p:spPr>
          <a:xfrm>
            <a:off x="2971801" y="1872853"/>
            <a:ext cx="4193381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巧记：木字缺了右腿，一竖多了小钩。</a:t>
            </a:r>
            <a:endParaRPr lang="zh-CN" altLang="en-US" sz="15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1" name="TextBox 14"/>
          <p:cNvSpPr txBox="1"/>
          <p:nvPr/>
        </p:nvSpPr>
        <p:spPr>
          <a:xfrm>
            <a:off x="2952750" y="1248966"/>
            <a:ext cx="448270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书写提示：横与竖钩的交叉点要偏右上格。</a:t>
            </a:r>
            <a:endParaRPr lang="zh-CN" altLang="en-US" sz="1500" b="1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6392" name="TextBox 16"/>
          <p:cNvSpPr txBox="1"/>
          <p:nvPr/>
        </p:nvSpPr>
        <p:spPr>
          <a:xfrm>
            <a:off x="1563291" y="305395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叫</a:t>
            </a:r>
            <a:endParaRPr lang="zh-CN" altLang="en-US" sz="50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3" name="TextBox 17"/>
          <p:cNvSpPr txBox="1"/>
          <p:nvPr/>
        </p:nvSpPr>
        <p:spPr>
          <a:xfrm>
            <a:off x="1720453" y="2464594"/>
            <a:ext cx="1021755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mín</a:t>
            </a:r>
            <a:r>
              <a:rPr lang="en-US" altLang="zh-CN" sz="27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</a:t>
            </a:r>
            <a:endParaRPr lang="en-US" altLang="zh-CN" sz="270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4" name="TextBox 18"/>
          <p:cNvSpPr txBox="1"/>
          <p:nvPr/>
        </p:nvSpPr>
        <p:spPr>
          <a:xfrm>
            <a:off x="2844404" y="2712244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笔顺</a:t>
            </a:r>
            <a:r>
              <a:rPr lang="zh-CN" altLang="en-US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：</a:t>
            </a:r>
            <a:endParaRPr lang="zh-CN" altLang="en-US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5" name="TextBox 20"/>
          <p:cNvSpPr txBox="1"/>
          <p:nvPr/>
        </p:nvSpPr>
        <p:spPr>
          <a:xfrm>
            <a:off x="2903935" y="3352800"/>
            <a:ext cx="2472472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组词</a:t>
            </a:r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：明年  说明  月明星稀</a:t>
            </a:r>
            <a:endParaRPr lang="zh-CN" altLang="en-US" sz="15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Wingdings" panose="05000000000000000000" pitchFamily="2" charset="2"/>
            </a:endParaRPr>
          </a:p>
          <a:p>
            <a:endParaRPr lang="zh-CN" altLang="en-US" sz="15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6" name="TextBox 21"/>
          <p:cNvSpPr txBox="1"/>
          <p:nvPr/>
        </p:nvSpPr>
        <p:spPr>
          <a:xfrm>
            <a:off x="2908698" y="3637360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巧记：日月同辉。</a:t>
            </a:r>
            <a:endParaRPr lang="zh-CN" altLang="en-US" sz="15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397" name="TextBox 23"/>
          <p:cNvSpPr txBox="1"/>
          <p:nvPr/>
        </p:nvSpPr>
        <p:spPr>
          <a:xfrm>
            <a:off x="2844404" y="3058716"/>
            <a:ext cx="4657725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Wingdings" panose="05000000000000000000" pitchFamily="2" charset="2"/>
              </a:rPr>
              <a:t>书写提示：右边竖撇较长，与横折钩相协调。</a:t>
            </a:r>
            <a:endParaRPr lang="zh-CN" altLang="en-US" sz="15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573500" y="3011496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399" name="TextBox 23"/>
          <p:cNvSpPr txBox="1"/>
          <p:nvPr/>
        </p:nvSpPr>
        <p:spPr>
          <a:xfrm>
            <a:off x="1603773" y="2927747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明</a:t>
            </a:r>
            <a:endParaRPr lang="zh-CN" altLang="en-US" sz="7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577744" y="124955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401" name="TextBox 23"/>
          <p:cNvSpPr txBox="1"/>
          <p:nvPr/>
        </p:nvSpPr>
        <p:spPr>
          <a:xfrm>
            <a:off x="1656160" y="1168003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才</a:t>
            </a:r>
            <a:endParaRPr lang="zh-CN" altLang="en-US" sz="7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402" name="矩形 89"/>
          <p:cNvSpPr/>
          <p:nvPr/>
        </p:nvSpPr>
        <p:spPr>
          <a:xfrm>
            <a:off x="2908698" y="3937397"/>
            <a:ext cx="6294031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造句：</a:t>
            </a:r>
            <a:r>
              <a:rPr lang="zh-CN" altLang="en-US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在一个月明星稀的夜晚，我和朋友们举行了篝火晚会。</a:t>
            </a:r>
            <a:endParaRPr lang="zh-CN" altLang="en-US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403" name="矩形 90"/>
          <p:cNvSpPr/>
          <p:nvPr/>
        </p:nvSpPr>
        <p:spPr>
          <a:xfrm>
            <a:off x="2961085" y="2152651"/>
            <a:ext cx="4349353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造句：我为刚才的事情向你道歉，是我误会你了。</a:t>
            </a:r>
            <a:endParaRPr lang="zh-CN" altLang="en-US" sz="15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16404" name="Picture 1" descr="C:\Users\Administrator\AppData\Roaming\Tencent\Users\635134952\QQ\WinTemp\RichOle\U{0]9E~@15P8TA2_}LBN}`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641" y="991791"/>
            <a:ext cx="68580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05" name="Picture 2" descr="C:\Users\Administrator\AppData\Roaming\Tencent\Users\635134952\QQ\WinTemp\RichOle\75CM[A}LY`2H7X2Z8LZTI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79" y="2770585"/>
            <a:ext cx="2122884" cy="31313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6" name="TextBox 17"/>
          <p:cNvSpPr txBox="1"/>
          <p:nvPr/>
        </p:nvSpPr>
        <p:spPr>
          <a:xfrm>
            <a:off x="1709738" y="735806"/>
            <a:ext cx="670696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</a:t>
            </a:r>
            <a:r>
              <a:rPr lang="en-US" altLang="zh-CN" sz="270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</a:t>
            </a:r>
            <a:r>
              <a:rPr lang="en-US" altLang="zh-CN" sz="30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i</a:t>
            </a:r>
            <a:endParaRPr lang="en-US" altLang="zh-CN" sz="300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7"/>
          <p:cNvSpPr txBox="1"/>
          <p:nvPr/>
        </p:nvSpPr>
        <p:spPr>
          <a:xfrm>
            <a:off x="1733551" y="239316"/>
            <a:ext cx="138564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endParaRPr lang="zh-CN" altLang="zh-CN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0" name="TextBox 2"/>
          <p:cNvSpPr txBox="1"/>
          <p:nvPr/>
        </p:nvSpPr>
        <p:spPr>
          <a:xfrm>
            <a:off x="1874044" y="1532335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吃</a:t>
            </a:r>
            <a:endParaRPr lang="zh-CN" altLang="en-US" sz="50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7411" name="TextBox 4"/>
          <p:cNvSpPr txBox="1"/>
          <p:nvPr/>
        </p:nvSpPr>
        <p:spPr>
          <a:xfrm>
            <a:off x="3225404" y="1151335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TextBox 5"/>
          <p:cNvSpPr txBox="1"/>
          <p:nvPr/>
        </p:nvSpPr>
        <p:spPr>
          <a:xfrm>
            <a:off x="3225404" y="1819275"/>
            <a:ext cx="3396853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：同学  同岁  同行  陪同    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3" name="TextBox 13"/>
          <p:cNvSpPr txBox="1"/>
          <p:nvPr/>
        </p:nvSpPr>
        <p:spPr>
          <a:xfrm>
            <a:off x="3236119" y="2115741"/>
            <a:ext cx="3983831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巧记：里头一小口，外头包大口，大口缺了口。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4" name="TextBox 14"/>
          <p:cNvSpPr txBox="1"/>
          <p:nvPr/>
        </p:nvSpPr>
        <p:spPr>
          <a:xfrm>
            <a:off x="3207544" y="1489472"/>
            <a:ext cx="4392216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书写提示：横折钩的折起笔处稍顿笔。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5" name="TextBox 16"/>
          <p:cNvSpPr txBox="1"/>
          <p:nvPr/>
        </p:nvSpPr>
        <p:spPr>
          <a:xfrm>
            <a:off x="1832372" y="3350419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叫</a:t>
            </a:r>
            <a:endParaRPr lang="zh-CN" altLang="en-US" sz="50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7416" name="TextBox 17"/>
          <p:cNvSpPr txBox="1"/>
          <p:nvPr/>
        </p:nvSpPr>
        <p:spPr>
          <a:xfrm>
            <a:off x="1910953" y="2762250"/>
            <a:ext cx="907941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xué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7417" name="TextBox 18"/>
          <p:cNvSpPr txBox="1"/>
          <p:nvPr/>
        </p:nvSpPr>
        <p:spPr>
          <a:xfrm>
            <a:off x="3163491" y="3038476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8" name="TextBox 20"/>
          <p:cNvSpPr txBox="1"/>
          <p:nvPr/>
        </p:nvSpPr>
        <p:spPr>
          <a:xfrm>
            <a:off x="3173017" y="3684985"/>
            <a:ext cx="28205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：学习  学问  学生  学校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9" name="TextBox 21"/>
          <p:cNvSpPr txBox="1"/>
          <p:nvPr/>
        </p:nvSpPr>
        <p:spPr>
          <a:xfrm>
            <a:off x="3202781" y="3962401"/>
            <a:ext cx="396835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巧记：少了点撇还成字。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0" name="TextBox 23"/>
          <p:cNvSpPr txBox="1"/>
          <p:nvPr/>
        </p:nvSpPr>
        <p:spPr>
          <a:xfrm>
            <a:off x="3117056" y="3384947"/>
            <a:ext cx="448270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书写提示：“子”弯钩在竖中线上，末横长。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842916" y="3308251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2" name="TextBox 23"/>
          <p:cNvSpPr txBox="1"/>
          <p:nvPr/>
        </p:nvSpPr>
        <p:spPr>
          <a:xfrm>
            <a:off x="1919288" y="3224212"/>
            <a:ext cx="953691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学</a:t>
            </a:r>
            <a:endParaRPr lang="zh-CN" altLang="en-US" sz="7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842319" y="1519625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4" name="TextBox 23"/>
          <p:cNvSpPr txBox="1"/>
          <p:nvPr/>
        </p:nvSpPr>
        <p:spPr>
          <a:xfrm>
            <a:off x="1896666" y="1394222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同</a:t>
            </a:r>
            <a:endParaRPr lang="zh-CN" altLang="en-US" sz="7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7425" name="矩形 80"/>
          <p:cNvSpPr/>
          <p:nvPr/>
        </p:nvSpPr>
        <p:spPr>
          <a:xfrm>
            <a:off x="3255169" y="2418160"/>
            <a:ext cx="37742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造句：我们一路同行，结下了深厚的友谊。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6" name="矩形 81"/>
          <p:cNvSpPr/>
          <p:nvPr/>
        </p:nvSpPr>
        <p:spPr>
          <a:xfrm>
            <a:off x="3173016" y="4242197"/>
            <a:ext cx="442674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造句：我们要努力学习。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7" name="TextBox 17"/>
          <p:cNvSpPr txBox="1"/>
          <p:nvPr/>
        </p:nvSpPr>
        <p:spPr>
          <a:xfrm>
            <a:off x="1974057" y="952500"/>
            <a:ext cx="931986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tón</a:t>
            </a:r>
            <a:r>
              <a:rPr lang="en-US" altLang="zh-CN" sz="270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</a:t>
            </a:r>
            <a:endParaRPr lang="en-US" altLang="zh-CN" sz="270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17428" name="Picture 1" descr="C:\Users\Administrator\AppData\Roaming\Tencent\Users\635134952\QQ\WinTemp\RichOle\OC1~QMWB3QVRMDE{7P{%PS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8106" y="1206104"/>
            <a:ext cx="1549004" cy="2940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9" name="Picture 2" descr="C:\Users\Administrator\AppData\Roaming\Tencent\Users\635134952\QQ\WinTemp\RichOle\8I4DCG241WW9GEZF2ST@7J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281" y="3113485"/>
            <a:ext cx="2014538" cy="290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9.xml><?xml version="1.0" encoding="utf-8"?>
<p:tagLst xmlns:p="http://schemas.openxmlformats.org/presentationml/2006/main">
  <p:tag name="KSO_WPP_MARK_KEY" val="d3678f34-183a-4cba-803e-7fc907ae97e0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4206</Words>
  <Application>WPS 演示</Application>
  <PresentationFormat>全屏显示(16:9)</PresentationFormat>
  <Paragraphs>854</Paragraphs>
  <Slides>49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2" baseType="lpstr">
      <vt:lpstr>Arial</vt:lpstr>
      <vt:lpstr>宋体</vt:lpstr>
      <vt:lpstr>Wingdings</vt:lpstr>
      <vt:lpstr>微软雅黑</vt:lpstr>
      <vt:lpstr>inpin heiti</vt:lpstr>
      <vt:lpstr>黑体</vt:lpstr>
      <vt:lpstr>楷体</vt:lpstr>
      <vt:lpstr>汉语拼音</vt:lpstr>
      <vt:lpstr>Cambria Math</vt:lpstr>
      <vt:lpstr>Arial Unicode MS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Rocket Girls</cp:lastModifiedBy>
  <cp:revision>140</cp:revision>
  <dcterms:created xsi:type="dcterms:W3CDTF">2019-06-19T02:08:00Z</dcterms:created>
  <dcterms:modified xsi:type="dcterms:W3CDTF">2022-11-29T06:15:37Z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F6E49520866442B39C31685E91A3AF09</vt:lpwstr>
  </property>
</Properties>
</file>