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0" r:id="rId6"/>
    <p:sldId id="387" r:id="rId7"/>
    <p:sldId id="388" r:id="rId8"/>
    <p:sldId id="389" r:id="rId9"/>
    <p:sldId id="307" r:id="rId10"/>
    <p:sldId id="646" r:id="rId11"/>
    <p:sldId id="647" r:id="rId12"/>
    <p:sldId id="648" r:id="rId13"/>
    <p:sldId id="649" r:id="rId14"/>
    <p:sldId id="650" r:id="rId15"/>
    <p:sldId id="651" r:id="rId16"/>
    <p:sldId id="652" r:id="rId17"/>
    <p:sldId id="653" r:id="rId18"/>
    <p:sldId id="654" r:id="rId19"/>
    <p:sldId id="655" r:id="rId20"/>
    <p:sldId id="658" r:id="rId21"/>
    <p:sldId id="660" r:id="rId22"/>
    <p:sldId id="659" r:id="rId23"/>
    <p:sldId id="657" r:id="rId24"/>
    <p:sldId id="670" r:id="rId25"/>
    <p:sldId id="671" r:id="rId26"/>
    <p:sldId id="665" r:id="rId27"/>
    <p:sldId id="666" r:id="rId28"/>
    <p:sldId id="668" r:id="rId29"/>
    <p:sldId id="667" r:id="rId30"/>
    <p:sldId id="580" r:id="rId31"/>
    <p:sldId id="680" r:id="rId32"/>
    <p:sldId id="681" r:id="rId33"/>
    <p:sldId id="697" r:id="rId34"/>
    <p:sldId id="672" r:id="rId35"/>
    <p:sldId id="673" r:id="rId36"/>
    <p:sldId id="679" r:id="rId37"/>
    <p:sldId id="674" r:id="rId38"/>
    <p:sldId id="683" r:id="rId39"/>
    <p:sldId id="684" r:id="rId40"/>
    <p:sldId id="687" r:id="rId41"/>
    <p:sldId id="688" r:id="rId42"/>
    <p:sldId id="689" r:id="rId43"/>
    <p:sldId id="690" r:id="rId44"/>
    <p:sldId id="695" r:id="rId45"/>
    <p:sldId id="703" r:id="rId46"/>
    <p:sldId id="704" r:id="rId47"/>
    <p:sldId id="700" r:id="rId48"/>
    <p:sldId id="701" r:id="rId49"/>
    <p:sldId id="705" r:id="rId50"/>
    <p:sldId id="723" r:id="rId51"/>
    <p:sldId id="702" r:id="rId52"/>
    <p:sldId id="720" r:id="rId53"/>
    <p:sldId id="721" r:id="rId54"/>
    <p:sldId id="724" r:id="rId55"/>
    <p:sldId id="725" r:id="rId56"/>
    <p:sldId id="574" r:id="rId57"/>
    <p:sldId id="576" r:id="rId58"/>
  </p:sldIdLst>
  <p:sldSz cx="9144000" cy="5143500" type="screen16x9"/>
  <p:notesSz cx="6858000" cy="9144000"/>
  <p:custDataLst>
    <p:tags r:id="rId63"/>
  </p:custDataLst>
  <p:defaultTextStyle>
    <a:defPPr>
      <a:defRPr lang="zh-CN"/>
    </a:defPPr>
    <a:lvl1pPr marL="0" algn="l" defTabSz="5143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257175" algn="l" defTabSz="5143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514350" algn="l" defTabSz="5143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771525" algn="l" defTabSz="5143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028700" algn="l" defTabSz="5143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1285875" algn="l" defTabSz="5143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1543050" algn="l" defTabSz="5143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1800225" algn="l" defTabSz="5143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2057400" algn="l" defTabSz="5143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684" y="-402"/>
      </p:cViewPr>
      <p:guideLst>
        <p:guide orient="horz" pos="1607"/>
        <p:guide pos="29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25.xml"/><Relationship Id="rId62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95E84D-E216-43B2-9F62-3F93FE9D1E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EDD04-66FF-4F0B-9BF6-B27C2DB74A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257175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51435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771525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102870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1285875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54305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800225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2057400" algn="l" defTabSz="51435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0409" y="4333854"/>
            <a:ext cx="9003591" cy="685384"/>
            <a:chOff x="511504" y="778442"/>
            <a:chExt cx="11307854" cy="1280532"/>
          </a:xfrm>
        </p:grpSpPr>
        <p:grpSp>
          <p:nvGrpSpPr>
            <p:cNvPr id="3" name="组合 17"/>
            <p:cNvGrpSpPr/>
            <p:nvPr/>
          </p:nvGrpSpPr>
          <p:grpSpPr>
            <a:xfrm flipH="1">
              <a:off x="511504" y="906088"/>
              <a:ext cx="685800" cy="875286"/>
              <a:chOff x="9085015" y="2407058"/>
              <a:chExt cx="685800" cy="875286"/>
            </a:xfrm>
          </p:grpSpPr>
          <p:sp>
            <p:nvSpPr>
              <p:cNvPr id="11" name="Freeform 265"/>
              <p:cNvSpPr>
                <a:spLocks noEditPoints="1"/>
              </p:cNvSpPr>
              <p:nvPr/>
            </p:nvSpPr>
            <p:spPr bwMode="auto">
              <a:xfrm>
                <a:off x="9310440" y="2779106"/>
                <a:ext cx="328613" cy="179388"/>
              </a:xfrm>
              <a:custGeom>
                <a:avLst/>
                <a:gdLst>
                  <a:gd name="T0" fmla="*/ 10 w 70"/>
                  <a:gd name="T1" fmla="*/ 38 h 38"/>
                  <a:gd name="T2" fmla="*/ 3 w 70"/>
                  <a:gd name="T3" fmla="*/ 35 h 38"/>
                  <a:gd name="T4" fmla="*/ 3 w 70"/>
                  <a:gd name="T5" fmla="*/ 35 h 38"/>
                  <a:gd name="T6" fmla="*/ 0 w 70"/>
                  <a:gd name="T7" fmla="*/ 29 h 38"/>
                  <a:gd name="T8" fmla="*/ 0 w 70"/>
                  <a:gd name="T9" fmla="*/ 29 h 38"/>
                  <a:gd name="T10" fmla="*/ 9 w 70"/>
                  <a:gd name="T11" fmla="*/ 18 h 38"/>
                  <a:gd name="T12" fmla="*/ 9 w 70"/>
                  <a:gd name="T13" fmla="*/ 18 h 38"/>
                  <a:gd name="T14" fmla="*/ 25 w 70"/>
                  <a:gd name="T15" fmla="*/ 9 h 38"/>
                  <a:gd name="T16" fmla="*/ 25 w 70"/>
                  <a:gd name="T17" fmla="*/ 9 h 38"/>
                  <a:gd name="T18" fmla="*/ 60 w 70"/>
                  <a:gd name="T19" fmla="*/ 0 h 38"/>
                  <a:gd name="T20" fmla="*/ 60 w 70"/>
                  <a:gd name="T21" fmla="*/ 0 h 38"/>
                  <a:gd name="T22" fmla="*/ 62 w 70"/>
                  <a:gd name="T23" fmla="*/ 0 h 38"/>
                  <a:gd name="T24" fmla="*/ 62 w 70"/>
                  <a:gd name="T25" fmla="*/ 0 h 38"/>
                  <a:gd name="T26" fmla="*/ 65 w 70"/>
                  <a:gd name="T27" fmla="*/ 5 h 38"/>
                  <a:gd name="T28" fmla="*/ 65 w 70"/>
                  <a:gd name="T29" fmla="*/ 5 h 38"/>
                  <a:gd name="T30" fmla="*/ 65 w 70"/>
                  <a:gd name="T31" fmla="*/ 5 h 38"/>
                  <a:gd name="T32" fmla="*/ 65 w 70"/>
                  <a:gd name="T33" fmla="*/ 5 h 38"/>
                  <a:gd name="T34" fmla="*/ 66 w 70"/>
                  <a:gd name="T35" fmla="*/ 5 h 38"/>
                  <a:gd name="T36" fmla="*/ 66 w 70"/>
                  <a:gd name="T37" fmla="*/ 5 h 38"/>
                  <a:gd name="T38" fmla="*/ 70 w 70"/>
                  <a:gd name="T39" fmla="*/ 12 h 38"/>
                  <a:gd name="T40" fmla="*/ 70 w 70"/>
                  <a:gd name="T41" fmla="*/ 12 h 38"/>
                  <a:gd name="T42" fmla="*/ 62 w 70"/>
                  <a:gd name="T43" fmla="*/ 23 h 38"/>
                  <a:gd name="T44" fmla="*/ 62 w 70"/>
                  <a:gd name="T45" fmla="*/ 23 h 38"/>
                  <a:gd name="T46" fmla="*/ 50 w 70"/>
                  <a:gd name="T47" fmla="*/ 29 h 38"/>
                  <a:gd name="T48" fmla="*/ 50 w 70"/>
                  <a:gd name="T49" fmla="*/ 29 h 38"/>
                  <a:gd name="T50" fmla="*/ 13 w 70"/>
                  <a:gd name="T51" fmla="*/ 38 h 38"/>
                  <a:gd name="T52" fmla="*/ 13 w 70"/>
                  <a:gd name="T53" fmla="*/ 38 h 38"/>
                  <a:gd name="T54" fmla="*/ 10 w 70"/>
                  <a:gd name="T55" fmla="*/ 38 h 38"/>
                  <a:gd name="T56" fmla="*/ 8 w 70"/>
                  <a:gd name="T57" fmla="*/ 29 h 38"/>
                  <a:gd name="T58" fmla="*/ 12 w 70"/>
                  <a:gd name="T59" fmla="*/ 30 h 38"/>
                  <a:gd name="T60" fmla="*/ 12 w 70"/>
                  <a:gd name="T61" fmla="*/ 30 h 38"/>
                  <a:gd name="T62" fmla="*/ 13 w 70"/>
                  <a:gd name="T63" fmla="*/ 30 h 38"/>
                  <a:gd name="T64" fmla="*/ 13 w 70"/>
                  <a:gd name="T65" fmla="*/ 30 h 38"/>
                  <a:gd name="T66" fmla="*/ 48 w 70"/>
                  <a:gd name="T67" fmla="*/ 22 h 38"/>
                  <a:gd name="T68" fmla="*/ 48 w 70"/>
                  <a:gd name="T69" fmla="*/ 22 h 38"/>
                  <a:gd name="T70" fmla="*/ 61 w 70"/>
                  <a:gd name="T71" fmla="*/ 13 h 38"/>
                  <a:gd name="T72" fmla="*/ 61 w 70"/>
                  <a:gd name="T73" fmla="*/ 13 h 38"/>
                  <a:gd name="T74" fmla="*/ 62 w 70"/>
                  <a:gd name="T75" fmla="*/ 12 h 38"/>
                  <a:gd name="T76" fmla="*/ 62 w 70"/>
                  <a:gd name="T77" fmla="*/ 12 h 38"/>
                  <a:gd name="T78" fmla="*/ 61 w 70"/>
                  <a:gd name="T79" fmla="*/ 12 h 38"/>
                  <a:gd name="T80" fmla="*/ 61 w 70"/>
                  <a:gd name="T81" fmla="*/ 12 h 38"/>
                  <a:gd name="T82" fmla="*/ 56 w 70"/>
                  <a:gd name="T83" fmla="*/ 10 h 38"/>
                  <a:gd name="T84" fmla="*/ 56 w 70"/>
                  <a:gd name="T85" fmla="*/ 10 h 38"/>
                  <a:gd name="T86" fmla="*/ 54 w 70"/>
                  <a:gd name="T87" fmla="*/ 9 h 38"/>
                  <a:gd name="T88" fmla="*/ 54 w 70"/>
                  <a:gd name="T89" fmla="*/ 9 h 38"/>
                  <a:gd name="T90" fmla="*/ 14 w 70"/>
                  <a:gd name="T91" fmla="*/ 24 h 38"/>
                  <a:gd name="T92" fmla="*/ 14 w 70"/>
                  <a:gd name="T93" fmla="*/ 24 h 38"/>
                  <a:gd name="T94" fmla="*/ 8 w 70"/>
                  <a:gd name="T95" fmla="*/ 29 h 38"/>
                  <a:gd name="T96" fmla="*/ 8 w 70"/>
                  <a:gd name="T97" fmla="*/ 29 h 38"/>
                  <a:gd name="T98" fmla="*/ 8 w 70"/>
                  <a:gd name="T99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0" h="38">
                    <a:moveTo>
                      <a:pt x="10" y="38"/>
                    </a:moveTo>
                    <a:cubicBezTo>
                      <a:pt x="7" y="37"/>
                      <a:pt x="5" y="36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4"/>
                      <a:pt x="0" y="31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4"/>
                      <a:pt x="4" y="21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3" y="15"/>
                      <a:pt x="19" y="12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37" y="4"/>
                      <a:pt x="51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1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6" y="2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8" y="7"/>
                      <a:pt x="70" y="9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9" y="17"/>
                      <a:pt x="66" y="20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8" y="26"/>
                      <a:pt x="54" y="28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44" y="31"/>
                      <a:pt x="2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8"/>
                      <a:pt x="11" y="38"/>
                      <a:pt x="10" y="38"/>
                    </a:cubicBezTo>
                    <a:close/>
                    <a:moveTo>
                      <a:pt x="8" y="29"/>
                    </a:moveTo>
                    <a:cubicBezTo>
                      <a:pt x="9" y="29"/>
                      <a:pt x="10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20" y="31"/>
                      <a:pt x="42" y="24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51" y="21"/>
                      <a:pt x="59" y="17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1"/>
                      <a:pt x="59" y="11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10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43" y="11"/>
                      <a:pt x="24" y="17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1" y="26"/>
                      <a:pt x="9" y="28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2" name="Freeform 267"/>
              <p:cNvSpPr>
                <a:spLocks noEditPoints="1"/>
              </p:cNvSpPr>
              <p:nvPr/>
            </p:nvSpPr>
            <p:spPr bwMode="auto">
              <a:xfrm>
                <a:off x="9319965" y="2868006"/>
                <a:ext cx="450850" cy="414338"/>
              </a:xfrm>
              <a:custGeom>
                <a:avLst/>
                <a:gdLst>
                  <a:gd name="T0" fmla="*/ 18 w 96"/>
                  <a:gd name="T1" fmla="*/ 86 h 88"/>
                  <a:gd name="T2" fmla="*/ 0 w 96"/>
                  <a:gd name="T3" fmla="*/ 48 h 88"/>
                  <a:gd name="T4" fmla="*/ 0 w 96"/>
                  <a:gd name="T5" fmla="*/ 48 h 88"/>
                  <a:gd name="T6" fmla="*/ 4 w 96"/>
                  <a:gd name="T7" fmla="*/ 20 h 88"/>
                  <a:gd name="T8" fmla="*/ 4 w 96"/>
                  <a:gd name="T9" fmla="*/ 20 h 88"/>
                  <a:gd name="T10" fmla="*/ 4 w 96"/>
                  <a:gd name="T11" fmla="*/ 20 h 88"/>
                  <a:gd name="T12" fmla="*/ 10 w 96"/>
                  <a:gd name="T13" fmla="*/ 18 h 88"/>
                  <a:gd name="T14" fmla="*/ 10 w 96"/>
                  <a:gd name="T15" fmla="*/ 18 h 88"/>
                  <a:gd name="T16" fmla="*/ 12 w 96"/>
                  <a:gd name="T17" fmla="*/ 23 h 88"/>
                  <a:gd name="T18" fmla="*/ 12 w 96"/>
                  <a:gd name="T19" fmla="*/ 23 h 88"/>
                  <a:gd name="T20" fmla="*/ 8 w 96"/>
                  <a:gd name="T21" fmla="*/ 48 h 88"/>
                  <a:gd name="T22" fmla="*/ 8 w 96"/>
                  <a:gd name="T23" fmla="*/ 48 h 88"/>
                  <a:gd name="T24" fmla="*/ 21 w 96"/>
                  <a:gd name="T25" fmla="*/ 78 h 88"/>
                  <a:gd name="T26" fmla="*/ 21 w 96"/>
                  <a:gd name="T27" fmla="*/ 78 h 88"/>
                  <a:gd name="T28" fmla="*/ 28 w 96"/>
                  <a:gd name="T29" fmla="*/ 80 h 88"/>
                  <a:gd name="T30" fmla="*/ 28 w 96"/>
                  <a:gd name="T31" fmla="*/ 80 h 88"/>
                  <a:gd name="T32" fmla="*/ 40 w 96"/>
                  <a:gd name="T33" fmla="*/ 74 h 88"/>
                  <a:gd name="T34" fmla="*/ 40 w 96"/>
                  <a:gd name="T35" fmla="*/ 74 h 88"/>
                  <a:gd name="T36" fmla="*/ 44 w 96"/>
                  <a:gd name="T37" fmla="*/ 65 h 88"/>
                  <a:gd name="T38" fmla="*/ 44 w 96"/>
                  <a:gd name="T39" fmla="*/ 65 h 88"/>
                  <a:gd name="T40" fmla="*/ 33 w 96"/>
                  <a:gd name="T41" fmla="*/ 49 h 88"/>
                  <a:gd name="T42" fmla="*/ 33 w 96"/>
                  <a:gd name="T43" fmla="*/ 49 h 88"/>
                  <a:gd name="T44" fmla="*/ 37 w 96"/>
                  <a:gd name="T45" fmla="*/ 38 h 88"/>
                  <a:gd name="T46" fmla="*/ 37 w 96"/>
                  <a:gd name="T47" fmla="*/ 38 h 88"/>
                  <a:gd name="T48" fmla="*/ 43 w 96"/>
                  <a:gd name="T49" fmla="*/ 37 h 88"/>
                  <a:gd name="T50" fmla="*/ 43 w 96"/>
                  <a:gd name="T51" fmla="*/ 37 h 88"/>
                  <a:gd name="T52" fmla="*/ 52 w 96"/>
                  <a:gd name="T53" fmla="*/ 59 h 88"/>
                  <a:gd name="T54" fmla="*/ 52 w 96"/>
                  <a:gd name="T55" fmla="*/ 59 h 88"/>
                  <a:gd name="T56" fmla="*/ 52 w 96"/>
                  <a:gd name="T57" fmla="*/ 60 h 88"/>
                  <a:gd name="T58" fmla="*/ 52 w 96"/>
                  <a:gd name="T59" fmla="*/ 60 h 88"/>
                  <a:gd name="T60" fmla="*/ 68 w 96"/>
                  <a:gd name="T61" fmla="*/ 63 h 88"/>
                  <a:gd name="T62" fmla="*/ 68 w 96"/>
                  <a:gd name="T63" fmla="*/ 63 h 88"/>
                  <a:gd name="T64" fmla="*/ 80 w 96"/>
                  <a:gd name="T65" fmla="*/ 60 h 88"/>
                  <a:gd name="T66" fmla="*/ 80 w 96"/>
                  <a:gd name="T67" fmla="*/ 60 h 88"/>
                  <a:gd name="T68" fmla="*/ 88 w 96"/>
                  <a:gd name="T69" fmla="*/ 46 h 88"/>
                  <a:gd name="T70" fmla="*/ 88 w 96"/>
                  <a:gd name="T71" fmla="*/ 46 h 88"/>
                  <a:gd name="T72" fmla="*/ 57 w 96"/>
                  <a:gd name="T73" fmla="*/ 8 h 88"/>
                  <a:gd name="T74" fmla="*/ 57 w 96"/>
                  <a:gd name="T75" fmla="*/ 8 h 88"/>
                  <a:gd name="T76" fmla="*/ 56 w 96"/>
                  <a:gd name="T77" fmla="*/ 2 h 88"/>
                  <a:gd name="T78" fmla="*/ 56 w 96"/>
                  <a:gd name="T79" fmla="*/ 2 h 88"/>
                  <a:gd name="T80" fmla="*/ 61 w 96"/>
                  <a:gd name="T81" fmla="*/ 1 h 88"/>
                  <a:gd name="T82" fmla="*/ 61 w 96"/>
                  <a:gd name="T83" fmla="*/ 1 h 88"/>
                  <a:gd name="T84" fmla="*/ 96 w 96"/>
                  <a:gd name="T85" fmla="*/ 46 h 88"/>
                  <a:gd name="T86" fmla="*/ 96 w 96"/>
                  <a:gd name="T87" fmla="*/ 46 h 88"/>
                  <a:gd name="T88" fmla="*/ 85 w 96"/>
                  <a:gd name="T89" fmla="*/ 66 h 88"/>
                  <a:gd name="T90" fmla="*/ 85 w 96"/>
                  <a:gd name="T91" fmla="*/ 66 h 88"/>
                  <a:gd name="T92" fmla="*/ 68 w 96"/>
                  <a:gd name="T93" fmla="*/ 71 h 88"/>
                  <a:gd name="T94" fmla="*/ 68 w 96"/>
                  <a:gd name="T95" fmla="*/ 71 h 88"/>
                  <a:gd name="T96" fmla="*/ 51 w 96"/>
                  <a:gd name="T97" fmla="*/ 68 h 88"/>
                  <a:gd name="T98" fmla="*/ 51 w 96"/>
                  <a:gd name="T99" fmla="*/ 68 h 88"/>
                  <a:gd name="T100" fmla="*/ 28 w 96"/>
                  <a:gd name="T101" fmla="*/ 88 h 88"/>
                  <a:gd name="T102" fmla="*/ 28 w 96"/>
                  <a:gd name="T103" fmla="*/ 88 h 88"/>
                  <a:gd name="T104" fmla="*/ 28 w 96"/>
                  <a:gd name="T105" fmla="*/ 88 h 88"/>
                  <a:gd name="T106" fmla="*/ 28 w 96"/>
                  <a:gd name="T107" fmla="*/ 88 h 88"/>
                  <a:gd name="T108" fmla="*/ 18 w 96"/>
                  <a:gd name="T109" fmla="*/ 86 h 88"/>
                  <a:gd name="T110" fmla="*/ 41 w 96"/>
                  <a:gd name="T111" fmla="*/ 49 h 88"/>
                  <a:gd name="T112" fmla="*/ 44 w 96"/>
                  <a:gd name="T113" fmla="*/ 55 h 88"/>
                  <a:gd name="T114" fmla="*/ 44 w 96"/>
                  <a:gd name="T115" fmla="*/ 55 h 88"/>
                  <a:gd name="T116" fmla="*/ 41 w 96"/>
                  <a:gd name="T117" fmla="*/ 47 h 88"/>
                  <a:gd name="T118" fmla="*/ 41 w 96"/>
                  <a:gd name="T119" fmla="*/ 47 h 88"/>
                  <a:gd name="T120" fmla="*/ 41 w 96"/>
                  <a:gd name="T121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" h="88">
                    <a:moveTo>
                      <a:pt x="18" y="86"/>
                    </a:moveTo>
                    <a:cubicBezTo>
                      <a:pt x="4" y="79"/>
                      <a:pt x="0" y="62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37"/>
                      <a:pt x="2" y="27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8"/>
                      <a:pt x="7" y="17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8"/>
                      <a:pt x="13" y="21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0" y="29"/>
                      <a:pt x="8" y="3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61"/>
                      <a:pt x="12" y="74"/>
                      <a:pt x="21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4" y="80"/>
                      <a:pt x="26" y="80"/>
                      <a:pt x="28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33" y="80"/>
                      <a:pt x="37" y="78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2" y="71"/>
                      <a:pt x="43" y="68"/>
                      <a:pt x="44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38" y="61"/>
                      <a:pt x="33" y="56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5"/>
                      <a:pt x="34" y="41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6"/>
                      <a:pt x="41" y="36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42"/>
                      <a:pt x="53" y="51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7" y="62"/>
                      <a:pt x="63" y="63"/>
                      <a:pt x="68" y="63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73" y="63"/>
                      <a:pt x="78" y="62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6" y="55"/>
                      <a:pt x="88" y="51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9" y="33"/>
                      <a:pt x="69" y="15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5" y="6"/>
                      <a:pt x="55" y="4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0"/>
                      <a:pt x="60" y="0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74" y="9"/>
                      <a:pt x="96" y="26"/>
                      <a:pt x="96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53"/>
                      <a:pt x="93" y="60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1" y="70"/>
                      <a:pt x="75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2" y="71"/>
                      <a:pt x="57" y="70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79"/>
                      <a:pt x="40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5" y="88"/>
                      <a:pt x="21" y="87"/>
                      <a:pt x="18" y="86"/>
                    </a:cubicBezTo>
                    <a:close/>
                    <a:moveTo>
                      <a:pt x="41" y="49"/>
                    </a:moveTo>
                    <a:cubicBezTo>
                      <a:pt x="41" y="51"/>
                      <a:pt x="42" y="53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2"/>
                      <a:pt x="43" y="49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8"/>
                      <a:pt x="41" y="48"/>
                      <a:pt x="41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3" name="Freeform 268"/>
              <p:cNvSpPr>
                <a:spLocks noEditPoints="1"/>
              </p:cNvSpPr>
              <p:nvPr/>
            </p:nvSpPr>
            <p:spPr bwMode="auto">
              <a:xfrm>
                <a:off x="9085015" y="2848956"/>
                <a:ext cx="103188" cy="109538"/>
              </a:xfrm>
              <a:custGeom>
                <a:avLst/>
                <a:gdLst>
                  <a:gd name="T0" fmla="*/ 12 w 22"/>
                  <a:gd name="T1" fmla="*/ 22 h 23"/>
                  <a:gd name="T2" fmla="*/ 0 w 22"/>
                  <a:gd name="T3" fmla="*/ 8 h 23"/>
                  <a:gd name="T4" fmla="*/ 0 w 22"/>
                  <a:gd name="T5" fmla="*/ 8 h 23"/>
                  <a:gd name="T6" fmla="*/ 2 w 22"/>
                  <a:gd name="T7" fmla="*/ 3 h 23"/>
                  <a:gd name="T8" fmla="*/ 2 w 22"/>
                  <a:gd name="T9" fmla="*/ 3 h 23"/>
                  <a:gd name="T10" fmla="*/ 8 w 22"/>
                  <a:gd name="T11" fmla="*/ 0 h 23"/>
                  <a:gd name="T12" fmla="*/ 8 w 22"/>
                  <a:gd name="T13" fmla="*/ 0 h 23"/>
                  <a:gd name="T14" fmla="*/ 15 w 22"/>
                  <a:gd name="T15" fmla="*/ 2 h 23"/>
                  <a:gd name="T16" fmla="*/ 15 w 22"/>
                  <a:gd name="T17" fmla="*/ 2 h 23"/>
                  <a:gd name="T18" fmla="*/ 15 w 22"/>
                  <a:gd name="T19" fmla="*/ 3 h 23"/>
                  <a:gd name="T20" fmla="*/ 17 w 22"/>
                  <a:gd name="T21" fmla="*/ 6 h 23"/>
                  <a:gd name="T22" fmla="*/ 17 w 22"/>
                  <a:gd name="T23" fmla="*/ 6 h 23"/>
                  <a:gd name="T24" fmla="*/ 18 w 22"/>
                  <a:gd name="T25" fmla="*/ 6 h 23"/>
                  <a:gd name="T26" fmla="*/ 18 w 22"/>
                  <a:gd name="T27" fmla="*/ 6 h 23"/>
                  <a:gd name="T28" fmla="*/ 21 w 22"/>
                  <a:gd name="T29" fmla="*/ 13 h 23"/>
                  <a:gd name="T30" fmla="*/ 21 w 22"/>
                  <a:gd name="T31" fmla="*/ 13 h 23"/>
                  <a:gd name="T32" fmla="*/ 20 w 22"/>
                  <a:gd name="T33" fmla="*/ 17 h 23"/>
                  <a:gd name="T34" fmla="*/ 20 w 22"/>
                  <a:gd name="T35" fmla="*/ 17 h 23"/>
                  <a:gd name="T36" fmla="*/ 16 w 22"/>
                  <a:gd name="T37" fmla="*/ 22 h 23"/>
                  <a:gd name="T38" fmla="*/ 16 w 22"/>
                  <a:gd name="T39" fmla="*/ 22 h 23"/>
                  <a:gd name="T40" fmla="*/ 13 w 22"/>
                  <a:gd name="T41" fmla="*/ 23 h 23"/>
                  <a:gd name="T42" fmla="*/ 13 w 22"/>
                  <a:gd name="T43" fmla="*/ 23 h 23"/>
                  <a:gd name="T44" fmla="*/ 12 w 22"/>
                  <a:gd name="T45" fmla="*/ 22 h 23"/>
                  <a:gd name="T46" fmla="*/ 12 w 22"/>
                  <a:gd name="T47" fmla="*/ 14 h 23"/>
                  <a:gd name="T48" fmla="*/ 13 w 22"/>
                  <a:gd name="T49" fmla="*/ 13 h 23"/>
                  <a:gd name="T50" fmla="*/ 13 w 22"/>
                  <a:gd name="T51" fmla="*/ 13 h 23"/>
                  <a:gd name="T52" fmla="*/ 12 w 22"/>
                  <a:gd name="T53" fmla="*/ 12 h 23"/>
                  <a:gd name="T54" fmla="*/ 12 w 22"/>
                  <a:gd name="T55" fmla="*/ 12 h 23"/>
                  <a:gd name="T56" fmla="*/ 11 w 22"/>
                  <a:gd name="T57" fmla="*/ 12 h 23"/>
                  <a:gd name="T58" fmla="*/ 11 w 22"/>
                  <a:gd name="T59" fmla="*/ 12 h 23"/>
                  <a:gd name="T60" fmla="*/ 10 w 22"/>
                  <a:gd name="T61" fmla="*/ 12 h 23"/>
                  <a:gd name="T62" fmla="*/ 10 w 22"/>
                  <a:gd name="T63" fmla="*/ 12 h 23"/>
                  <a:gd name="T64" fmla="*/ 12 w 22"/>
                  <a:gd name="T65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23">
                    <a:moveTo>
                      <a:pt x="12" y="22"/>
                    </a:moveTo>
                    <a:cubicBezTo>
                      <a:pt x="4" y="20"/>
                      <a:pt x="0" y="1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2" y="1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3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8"/>
                      <a:pt x="21" y="11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5"/>
                      <a:pt x="21" y="16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9"/>
                      <a:pt x="17" y="20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4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2" y="23"/>
                      <a:pt x="12" y="22"/>
                    </a:cubicBezTo>
                    <a:close/>
                    <a:moveTo>
                      <a:pt x="12" y="14"/>
                    </a:moveTo>
                    <a:cubicBezTo>
                      <a:pt x="12" y="14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11" y="13"/>
                      <a:pt x="1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4" name="Freeform 269"/>
              <p:cNvSpPr>
                <a:spLocks noEditPoints="1"/>
              </p:cNvSpPr>
              <p:nvPr/>
            </p:nvSpPr>
            <p:spPr bwMode="auto">
              <a:xfrm>
                <a:off x="9178678" y="2990244"/>
                <a:ext cx="98425" cy="103188"/>
              </a:xfrm>
              <a:custGeom>
                <a:avLst/>
                <a:gdLst>
                  <a:gd name="T0" fmla="*/ 1 w 21"/>
                  <a:gd name="T1" fmla="*/ 19 h 22"/>
                  <a:gd name="T2" fmla="*/ 0 w 21"/>
                  <a:gd name="T3" fmla="*/ 15 h 22"/>
                  <a:gd name="T4" fmla="*/ 0 w 21"/>
                  <a:gd name="T5" fmla="*/ 15 h 22"/>
                  <a:gd name="T6" fmla="*/ 12 w 21"/>
                  <a:gd name="T7" fmla="*/ 0 h 22"/>
                  <a:gd name="T8" fmla="*/ 12 w 21"/>
                  <a:gd name="T9" fmla="*/ 0 h 22"/>
                  <a:gd name="T10" fmla="*/ 16 w 21"/>
                  <a:gd name="T11" fmla="*/ 2 h 22"/>
                  <a:gd name="T12" fmla="*/ 16 w 21"/>
                  <a:gd name="T13" fmla="*/ 2 h 22"/>
                  <a:gd name="T14" fmla="*/ 18 w 21"/>
                  <a:gd name="T15" fmla="*/ 2 h 22"/>
                  <a:gd name="T16" fmla="*/ 18 w 21"/>
                  <a:gd name="T17" fmla="*/ 2 h 22"/>
                  <a:gd name="T18" fmla="*/ 21 w 21"/>
                  <a:gd name="T19" fmla="*/ 7 h 22"/>
                  <a:gd name="T20" fmla="*/ 21 w 21"/>
                  <a:gd name="T21" fmla="*/ 7 h 22"/>
                  <a:gd name="T22" fmla="*/ 5 w 21"/>
                  <a:gd name="T23" fmla="*/ 22 h 22"/>
                  <a:gd name="T24" fmla="*/ 5 w 21"/>
                  <a:gd name="T25" fmla="*/ 22 h 22"/>
                  <a:gd name="T26" fmla="*/ 4 w 21"/>
                  <a:gd name="T27" fmla="*/ 22 h 22"/>
                  <a:gd name="T28" fmla="*/ 4 w 21"/>
                  <a:gd name="T29" fmla="*/ 22 h 22"/>
                  <a:gd name="T30" fmla="*/ 1 w 21"/>
                  <a:gd name="T31" fmla="*/ 19 h 22"/>
                  <a:gd name="T32" fmla="*/ 8 w 21"/>
                  <a:gd name="T33" fmla="*/ 12 h 22"/>
                  <a:gd name="T34" fmla="*/ 9 w 21"/>
                  <a:gd name="T35" fmla="*/ 12 h 22"/>
                  <a:gd name="T36" fmla="*/ 9 w 21"/>
                  <a:gd name="T37" fmla="*/ 12 h 22"/>
                  <a:gd name="T38" fmla="*/ 8 w 21"/>
                  <a:gd name="T39" fmla="*/ 12 h 22"/>
                  <a:gd name="T40" fmla="*/ 8 w 21"/>
                  <a:gd name="T41" fmla="*/ 12 h 22"/>
                  <a:gd name="T42" fmla="*/ 8 w 21"/>
                  <a:gd name="T43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2">
                    <a:moveTo>
                      <a:pt x="1" y="19"/>
                    </a:moveTo>
                    <a:cubicBezTo>
                      <a:pt x="0" y="18"/>
                      <a:pt x="0" y="16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8"/>
                      <a:pt x="4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0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3"/>
                      <a:pt x="21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9" y="15"/>
                      <a:pt x="13" y="21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2"/>
                      <a:pt x="1" y="21"/>
                      <a:pt x="1" y="19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5" name="Freeform 266"/>
              <p:cNvSpPr>
                <a:spLocks noEditPoints="1"/>
              </p:cNvSpPr>
              <p:nvPr/>
            </p:nvSpPr>
            <p:spPr bwMode="auto">
              <a:xfrm>
                <a:off x="9085015" y="2407058"/>
                <a:ext cx="511175" cy="469900"/>
              </a:xfrm>
              <a:custGeom>
                <a:avLst/>
                <a:gdLst>
                  <a:gd name="T0" fmla="*/ 0 w 109"/>
                  <a:gd name="T1" fmla="*/ 47 h 100"/>
                  <a:gd name="T2" fmla="*/ 12 w 109"/>
                  <a:gd name="T3" fmla="*/ 22 h 100"/>
                  <a:gd name="T4" fmla="*/ 33 w 109"/>
                  <a:gd name="T5" fmla="*/ 13 h 100"/>
                  <a:gd name="T6" fmla="*/ 50 w 109"/>
                  <a:gd name="T7" fmla="*/ 20 h 100"/>
                  <a:gd name="T8" fmla="*/ 78 w 109"/>
                  <a:gd name="T9" fmla="*/ 0 h 100"/>
                  <a:gd name="T10" fmla="*/ 80 w 109"/>
                  <a:gd name="T11" fmla="*/ 0 h 100"/>
                  <a:gd name="T12" fmla="*/ 103 w 109"/>
                  <a:gd name="T13" fmla="*/ 12 h 100"/>
                  <a:gd name="T14" fmla="*/ 109 w 109"/>
                  <a:gd name="T15" fmla="*/ 35 h 100"/>
                  <a:gd name="T16" fmla="*/ 99 w 109"/>
                  <a:gd name="T17" fmla="*/ 74 h 100"/>
                  <a:gd name="T18" fmla="*/ 93 w 109"/>
                  <a:gd name="T19" fmla="*/ 76 h 100"/>
                  <a:gd name="T20" fmla="*/ 92 w 109"/>
                  <a:gd name="T21" fmla="*/ 70 h 100"/>
                  <a:gd name="T22" fmla="*/ 101 w 109"/>
                  <a:gd name="T23" fmla="*/ 35 h 100"/>
                  <a:gd name="T24" fmla="*/ 96 w 109"/>
                  <a:gd name="T25" fmla="*/ 16 h 100"/>
                  <a:gd name="T26" fmla="*/ 79 w 109"/>
                  <a:gd name="T27" fmla="*/ 8 h 100"/>
                  <a:gd name="T28" fmla="*/ 78 w 109"/>
                  <a:gd name="T29" fmla="*/ 8 h 100"/>
                  <a:gd name="T30" fmla="*/ 60 w 109"/>
                  <a:gd name="T31" fmla="*/ 18 h 100"/>
                  <a:gd name="T32" fmla="*/ 56 w 109"/>
                  <a:gd name="T33" fmla="*/ 26 h 100"/>
                  <a:gd name="T34" fmla="*/ 59 w 109"/>
                  <a:gd name="T35" fmla="*/ 31 h 100"/>
                  <a:gd name="T36" fmla="*/ 69 w 109"/>
                  <a:gd name="T37" fmla="*/ 63 h 100"/>
                  <a:gd name="T38" fmla="*/ 69 w 109"/>
                  <a:gd name="T39" fmla="*/ 63 h 100"/>
                  <a:gd name="T40" fmla="*/ 67 w 109"/>
                  <a:gd name="T41" fmla="*/ 67 h 100"/>
                  <a:gd name="T42" fmla="*/ 64 w 109"/>
                  <a:gd name="T43" fmla="*/ 67 h 100"/>
                  <a:gd name="T44" fmla="*/ 44 w 109"/>
                  <a:gd name="T45" fmla="*/ 41 h 100"/>
                  <a:gd name="T46" fmla="*/ 47 w 109"/>
                  <a:gd name="T47" fmla="*/ 27 h 100"/>
                  <a:gd name="T48" fmla="*/ 33 w 109"/>
                  <a:gd name="T49" fmla="*/ 21 h 100"/>
                  <a:gd name="T50" fmla="*/ 17 w 109"/>
                  <a:gd name="T51" fmla="*/ 28 h 100"/>
                  <a:gd name="T52" fmla="*/ 8 w 109"/>
                  <a:gd name="T53" fmla="*/ 47 h 100"/>
                  <a:gd name="T54" fmla="*/ 47 w 109"/>
                  <a:gd name="T55" fmla="*/ 92 h 100"/>
                  <a:gd name="T56" fmla="*/ 50 w 109"/>
                  <a:gd name="T57" fmla="*/ 97 h 100"/>
                  <a:gd name="T58" fmla="*/ 46 w 109"/>
                  <a:gd name="T59" fmla="*/ 100 h 100"/>
                  <a:gd name="T60" fmla="*/ 45 w 109"/>
                  <a:gd name="T61" fmla="*/ 100 h 100"/>
                  <a:gd name="T62" fmla="*/ 61 w 109"/>
                  <a:gd name="T63" fmla="*/ 58 h 100"/>
                  <a:gd name="T64" fmla="*/ 53 w 109"/>
                  <a:gd name="T65" fmla="*/ 35 h 100"/>
                  <a:gd name="T66" fmla="*/ 52 w 109"/>
                  <a:gd name="T67" fmla="*/ 4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100">
                    <a:moveTo>
                      <a:pt x="45" y="100"/>
                    </a:moveTo>
                    <a:cubicBezTo>
                      <a:pt x="25" y="93"/>
                      <a:pt x="1" y="71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38"/>
                      <a:pt x="4" y="29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16"/>
                      <a:pt x="26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9" y="13"/>
                      <a:pt x="45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5" y="9"/>
                      <a:pt x="6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9" y="0"/>
                      <a:pt x="79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90" y="0"/>
                      <a:pt x="98" y="5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7" y="18"/>
                      <a:pt x="109" y="26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49"/>
                      <a:pt x="104" y="64"/>
                      <a:pt x="99" y="74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7" y="76"/>
                      <a:pt x="95" y="77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1" y="75"/>
                      <a:pt x="91" y="72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7" y="61"/>
                      <a:pt x="101" y="47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27"/>
                      <a:pt x="100" y="21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3" y="12"/>
                      <a:pt x="88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8"/>
                      <a:pt x="79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1" y="8"/>
                      <a:pt x="65" y="12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58" y="21"/>
                      <a:pt x="57" y="23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7"/>
                      <a:pt x="58" y="29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65" y="40"/>
                      <a:pt x="69" y="52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5"/>
                      <a:pt x="68" y="66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7"/>
                      <a:pt x="65" y="68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50" y="65"/>
                      <a:pt x="44" y="53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37"/>
                      <a:pt x="45" y="32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2" y="23"/>
                      <a:pt x="38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29" y="21"/>
                      <a:pt x="23" y="23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1" y="34"/>
                      <a:pt x="8" y="40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65"/>
                      <a:pt x="30" y="87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9" y="93"/>
                      <a:pt x="51" y="95"/>
                      <a:pt x="50" y="97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9"/>
                      <a:pt x="48" y="10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46" y="100"/>
                      <a:pt x="45" y="100"/>
                      <a:pt x="45" y="100"/>
                    </a:cubicBezTo>
                    <a:close/>
                    <a:moveTo>
                      <a:pt x="52" y="41"/>
                    </a:moveTo>
                    <a:cubicBezTo>
                      <a:pt x="53" y="49"/>
                      <a:pt x="55" y="55"/>
                      <a:pt x="61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0" y="50"/>
                      <a:pt x="57" y="42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2" y="39"/>
                      <a:pt x="52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4" name="任意多边形: 形状 14"/>
            <p:cNvSpPr/>
            <p:nvPr/>
          </p:nvSpPr>
          <p:spPr>
            <a:xfrm>
              <a:off x="679989" y="1192168"/>
              <a:ext cx="10796469" cy="866806"/>
            </a:xfrm>
            <a:custGeom>
              <a:avLst/>
              <a:gdLst>
                <a:gd name="connsiteX0" fmla="*/ 0 w 11756572"/>
                <a:gd name="connsiteY0" fmla="*/ 145143 h 1061662"/>
                <a:gd name="connsiteX1" fmla="*/ 2394857 w 11756572"/>
                <a:gd name="connsiteY1" fmla="*/ 928915 h 1061662"/>
                <a:gd name="connsiteX2" fmla="*/ 5631543 w 11756572"/>
                <a:gd name="connsiteY2" fmla="*/ 290286 h 1061662"/>
                <a:gd name="connsiteX3" fmla="*/ 9245600 w 11756572"/>
                <a:gd name="connsiteY3" fmla="*/ 1059543 h 1061662"/>
                <a:gd name="connsiteX4" fmla="*/ 11756572 w 11756572"/>
                <a:gd name="connsiteY4" fmla="*/ 0 h 106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56572" h="1061662">
                  <a:moveTo>
                    <a:pt x="0" y="145143"/>
                  </a:moveTo>
                  <a:cubicBezTo>
                    <a:pt x="728133" y="524933"/>
                    <a:pt x="1456266" y="904724"/>
                    <a:pt x="2394857" y="928915"/>
                  </a:cubicBezTo>
                  <a:cubicBezTo>
                    <a:pt x="3333448" y="953106"/>
                    <a:pt x="4489753" y="268515"/>
                    <a:pt x="5631543" y="290286"/>
                  </a:cubicBezTo>
                  <a:cubicBezTo>
                    <a:pt x="6773333" y="312057"/>
                    <a:pt x="8224762" y="1107924"/>
                    <a:pt x="9245600" y="1059543"/>
                  </a:cubicBezTo>
                  <a:cubicBezTo>
                    <a:pt x="10266438" y="1011162"/>
                    <a:pt x="11011505" y="505581"/>
                    <a:pt x="11756572" y="0"/>
                  </a:cubicBezTo>
                </a:path>
              </a:pathLst>
            </a:cu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npin heiti" charset="-122"/>
                <a:ea typeface="inpin heiti" charset="-122"/>
              </a:endParaRPr>
            </a:p>
          </p:txBody>
        </p:sp>
        <p:grpSp>
          <p:nvGrpSpPr>
            <p:cNvPr id="5" name="组合 24"/>
            <p:cNvGrpSpPr/>
            <p:nvPr/>
          </p:nvGrpSpPr>
          <p:grpSpPr>
            <a:xfrm>
              <a:off x="11133558" y="778442"/>
              <a:ext cx="685800" cy="875286"/>
              <a:chOff x="9085015" y="2407058"/>
              <a:chExt cx="685800" cy="875286"/>
            </a:xfrm>
          </p:grpSpPr>
          <p:sp>
            <p:nvSpPr>
              <p:cNvPr id="6" name="Freeform 265"/>
              <p:cNvSpPr>
                <a:spLocks noEditPoints="1"/>
              </p:cNvSpPr>
              <p:nvPr/>
            </p:nvSpPr>
            <p:spPr bwMode="auto">
              <a:xfrm>
                <a:off x="9310440" y="2779106"/>
                <a:ext cx="328613" cy="179388"/>
              </a:xfrm>
              <a:custGeom>
                <a:avLst/>
                <a:gdLst>
                  <a:gd name="T0" fmla="*/ 10 w 70"/>
                  <a:gd name="T1" fmla="*/ 38 h 38"/>
                  <a:gd name="T2" fmla="*/ 3 w 70"/>
                  <a:gd name="T3" fmla="*/ 35 h 38"/>
                  <a:gd name="T4" fmla="*/ 3 w 70"/>
                  <a:gd name="T5" fmla="*/ 35 h 38"/>
                  <a:gd name="T6" fmla="*/ 0 w 70"/>
                  <a:gd name="T7" fmla="*/ 29 h 38"/>
                  <a:gd name="T8" fmla="*/ 0 w 70"/>
                  <a:gd name="T9" fmla="*/ 29 h 38"/>
                  <a:gd name="T10" fmla="*/ 9 w 70"/>
                  <a:gd name="T11" fmla="*/ 18 h 38"/>
                  <a:gd name="T12" fmla="*/ 9 w 70"/>
                  <a:gd name="T13" fmla="*/ 18 h 38"/>
                  <a:gd name="T14" fmla="*/ 25 w 70"/>
                  <a:gd name="T15" fmla="*/ 9 h 38"/>
                  <a:gd name="T16" fmla="*/ 25 w 70"/>
                  <a:gd name="T17" fmla="*/ 9 h 38"/>
                  <a:gd name="T18" fmla="*/ 60 w 70"/>
                  <a:gd name="T19" fmla="*/ 0 h 38"/>
                  <a:gd name="T20" fmla="*/ 60 w 70"/>
                  <a:gd name="T21" fmla="*/ 0 h 38"/>
                  <a:gd name="T22" fmla="*/ 62 w 70"/>
                  <a:gd name="T23" fmla="*/ 0 h 38"/>
                  <a:gd name="T24" fmla="*/ 62 w 70"/>
                  <a:gd name="T25" fmla="*/ 0 h 38"/>
                  <a:gd name="T26" fmla="*/ 65 w 70"/>
                  <a:gd name="T27" fmla="*/ 5 h 38"/>
                  <a:gd name="T28" fmla="*/ 65 w 70"/>
                  <a:gd name="T29" fmla="*/ 5 h 38"/>
                  <a:gd name="T30" fmla="*/ 65 w 70"/>
                  <a:gd name="T31" fmla="*/ 5 h 38"/>
                  <a:gd name="T32" fmla="*/ 65 w 70"/>
                  <a:gd name="T33" fmla="*/ 5 h 38"/>
                  <a:gd name="T34" fmla="*/ 66 w 70"/>
                  <a:gd name="T35" fmla="*/ 5 h 38"/>
                  <a:gd name="T36" fmla="*/ 66 w 70"/>
                  <a:gd name="T37" fmla="*/ 5 h 38"/>
                  <a:gd name="T38" fmla="*/ 70 w 70"/>
                  <a:gd name="T39" fmla="*/ 12 h 38"/>
                  <a:gd name="T40" fmla="*/ 70 w 70"/>
                  <a:gd name="T41" fmla="*/ 12 h 38"/>
                  <a:gd name="T42" fmla="*/ 62 w 70"/>
                  <a:gd name="T43" fmla="*/ 23 h 38"/>
                  <a:gd name="T44" fmla="*/ 62 w 70"/>
                  <a:gd name="T45" fmla="*/ 23 h 38"/>
                  <a:gd name="T46" fmla="*/ 50 w 70"/>
                  <a:gd name="T47" fmla="*/ 29 h 38"/>
                  <a:gd name="T48" fmla="*/ 50 w 70"/>
                  <a:gd name="T49" fmla="*/ 29 h 38"/>
                  <a:gd name="T50" fmla="*/ 13 w 70"/>
                  <a:gd name="T51" fmla="*/ 38 h 38"/>
                  <a:gd name="T52" fmla="*/ 13 w 70"/>
                  <a:gd name="T53" fmla="*/ 38 h 38"/>
                  <a:gd name="T54" fmla="*/ 10 w 70"/>
                  <a:gd name="T55" fmla="*/ 38 h 38"/>
                  <a:gd name="T56" fmla="*/ 8 w 70"/>
                  <a:gd name="T57" fmla="*/ 29 h 38"/>
                  <a:gd name="T58" fmla="*/ 12 w 70"/>
                  <a:gd name="T59" fmla="*/ 30 h 38"/>
                  <a:gd name="T60" fmla="*/ 12 w 70"/>
                  <a:gd name="T61" fmla="*/ 30 h 38"/>
                  <a:gd name="T62" fmla="*/ 13 w 70"/>
                  <a:gd name="T63" fmla="*/ 30 h 38"/>
                  <a:gd name="T64" fmla="*/ 13 w 70"/>
                  <a:gd name="T65" fmla="*/ 30 h 38"/>
                  <a:gd name="T66" fmla="*/ 48 w 70"/>
                  <a:gd name="T67" fmla="*/ 22 h 38"/>
                  <a:gd name="T68" fmla="*/ 48 w 70"/>
                  <a:gd name="T69" fmla="*/ 22 h 38"/>
                  <a:gd name="T70" fmla="*/ 61 w 70"/>
                  <a:gd name="T71" fmla="*/ 13 h 38"/>
                  <a:gd name="T72" fmla="*/ 61 w 70"/>
                  <a:gd name="T73" fmla="*/ 13 h 38"/>
                  <a:gd name="T74" fmla="*/ 62 w 70"/>
                  <a:gd name="T75" fmla="*/ 12 h 38"/>
                  <a:gd name="T76" fmla="*/ 62 w 70"/>
                  <a:gd name="T77" fmla="*/ 12 h 38"/>
                  <a:gd name="T78" fmla="*/ 61 w 70"/>
                  <a:gd name="T79" fmla="*/ 12 h 38"/>
                  <a:gd name="T80" fmla="*/ 61 w 70"/>
                  <a:gd name="T81" fmla="*/ 12 h 38"/>
                  <a:gd name="T82" fmla="*/ 56 w 70"/>
                  <a:gd name="T83" fmla="*/ 10 h 38"/>
                  <a:gd name="T84" fmla="*/ 56 w 70"/>
                  <a:gd name="T85" fmla="*/ 10 h 38"/>
                  <a:gd name="T86" fmla="*/ 54 w 70"/>
                  <a:gd name="T87" fmla="*/ 9 h 38"/>
                  <a:gd name="T88" fmla="*/ 54 w 70"/>
                  <a:gd name="T89" fmla="*/ 9 h 38"/>
                  <a:gd name="T90" fmla="*/ 14 w 70"/>
                  <a:gd name="T91" fmla="*/ 24 h 38"/>
                  <a:gd name="T92" fmla="*/ 14 w 70"/>
                  <a:gd name="T93" fmla="*/ 24 h 38"/>
                  <a:gd name="T94" fmla="*/ 8 w 70"/>
                  <a:gd name="T95" fmla="*/ 29 h 38"/>
                  <a:gd name="T96" fmla="*/ 8 w 70"/>
                  <a:gd name="T97" fmla="*/ 29 h 38"/>
                  <a:gd name="T98" fmla="*/ 8 w 70"/>
                  <a:gd name="T99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0" h="38">
                    <a:moveTo>
                      <a:pt x="10" y="38"/>
                    </a:moveTo>
                    <a:cubicBezTo>
                      <a:pt x="7" y="37"/>
                      <a:pt x="5" y="36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4"/>
                      <a:pt x="0" y="31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4"/>
                      <a:pt x="4" y="21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3" y="15"/>
                      <a:pt x="19" y="12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37" y="4"/>
                      <a:pt x="51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1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6" y="2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8" y="7"/>
                      <a:pt x="70" y="9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9" y="17"/>
                      <a:pt x="66" y="20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8" y="26"/>
                      <a:pt x="54" y="28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44" y="31"/>
                      <a:pt x="2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2" y="38"/>
                      <a:pt x="11" y="38"/>
                      <a:pt x="10" y="38"/>
                    </a:cubicBezTo>
                    <a:close/>
                    <a:moveTo>
                      <a:pt x="8" y="29"/>
                    </a:moveTo>
                    <a:cubicBezTo>
                      <a:pt x="9" y="29"/>
                      <a:pt x="10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20" y="31"/>
                      <a:pt x="42" y="24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51" y="21"/>
                      <a:pt x="59" y="17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1"/>
                      <a:pt x="59" y="11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10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43" y="11"/>
                      <a:pt x="24" y="17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1" y="26"/>
                      <a:pt x="9" y="28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7" name="Freeform 267"/>
              <p:cNvSpPr>
                <a:spLocks noEditPoints="1"/>
              </p:cNvSpPr>
              <p:nvPr/>
            </p:nvSpPr>
            <p:spPr bwMode="auto">
              <a:xfrm>
                <a:off x="9319965" y="2868006"/>
                <a:ext cx="450850" cy="414338"/>
              </a:xfrm>
              <a:custGeom>
                <a:avLst/>
                <a:gdLst>
                  <a:gd name="T0" fmla="*/ 18 w 96"/>
                  <a:gd name="T1" fmla="*/ 86 h 88"/>
                  <a:gd name="T2" fmla="*/ 0 w 96"/>
                  <a:gd name="T3" fmla="*/ 48 h 88"/>
                  <a:gd name="T4" fmla="*/ 0 w 96"/>
                  <a:gd name="T5" fmla="*/ 48 h 88"/>
                  <a:gd name="T6" fmla="*/ 4 w 96"/>
                  <a:gd name="T7" fmla="*/ 20 h 88"/>
                  <a:gd name="T8" fmla="*/ 4 w 96"/>
                  <a:gd name="T9" fmla="*/ 20 h 88"/>
                  <a:gd name="T10" fmla="*/ 4 w 96"/>
                  <a:gd name="T11" fmla="*/ 20 h 88"/>
                  <a:gd name="T12" fmla="*/ 10 w 96"/>
                  <a:gd name="T13" fmla="*/ 18 h 88"/>
                  <a:gd name="T14" fmla="*/ 10 w 96"/>
                  <a:gd name="T15" fmla="*/ 18 h 88"/>
                  <a:gd name="T16" fmla="*/ 12 w 96"/>
                  <a:gd name="T17" fmla="*/ 23 h 88"/>
                  <a:gd name="T18" fmla="*/ 12 w 96"/>
                  <a:gd name="T19" fmla="*/ 23 h 88"/>
                  <a:gd name="T20" fmla="*/ 8 w 96"/>
                  <a:gd name="T21" fmla="*/ 48 h 88"/>
                  <a:gd name="T22" fmla="*/ 8 w 96"/>
                  <a:gd name="T23" fmla="*/ 48 h 88"/>
                  <a:gd name="T24" fmla="*/ 21 w 96"/>
                  <a:gd name="T25" fmla="*/ 78 h 88"/>
                  <a:gd name="T26" fmla="*/ 21 w 96"/>
                  <a:gd name="T27" fmla="*/ 78 h 88"/>
                  <a:gd name="T28" fmla="*/ 28 w 96"/>
                  <a:gd name="T29" fmla="*/ 80 h 88"/>
                  <a:gd name="T30" fmla="*/ 28 w 96"/>
                  <a:gd name="T31" fmla="*/ 80 h 88"/>
                  <a:gd name="T32" fmla="*/ 40 w 96"/>
                  <a:gd name="T33" fmla="*/ 74 h 88"/>
                  <a:gd name="T34" fmla="*/ 40 w 96"/>
                  <a:gd name="T35" fmla="*/ 74 h 88"/>
                  <a:gd name="T36" fmla="*/ 44 w 96"/>
                  <a:gd name="T37" fmla="*/ 65 h 88"/>
                  <a:gd name="T38" fmla="*/ 44 w 96"/>
                  <a:gd name="T39" fmla="*/ 65 h 88"/>
                  <a:gd name="T40" fmla="*/ 33 w 96"/>
                  <a:gd name="T41" fmla="*/ 49 h 88"/>
                  <a:gd name="T42" fmla="*/ 33 w 96"/>
                  <a:gd name="T43" fmla="*/ 49 h 88"/>
                  <a:gd name="T44" fmla="*/ 37 w 96"/>
                  <a:gd name="T45" fmla="*/ 38 h 88"/>
                  <a:gd name="T46" fmla="*/ 37 w 96"/>
                  <a:gd name="T47" fmla="*/ 38 h 88"/>
                  <a:gd name="T48" fmla="*/ 43 w 96"/>
                  <a:gd name="T49" fmla="*/ 37 h 88"/>
                  <a:gd name="T50" fmla="*/ 43 w 96"/>
                  <a:gd name="T51" fmla="*/ 37 h 88"/>
                  <a:gd name="T52" fmla="*/ 52 w 96"/>
                  <a:gd name="T53" fmla="*/ 59 h 88"/>
                  <a:gd name="T54" fmla="*/ 52 w 96"/>
                  <a:gd name="T55" fmla="*/ 59 h 88"/>
                  <a:gd name="T56" fmla="*/ 52 w 96"/>
                  <a:gd name="T57" fmla="*/ 60 h 88"/>
                  <a:gd name="T58" fmla="*/ 52 w 96"/>
                  <a:gd name="T59" fmla="*/ 60 h 88"/>
                  <a:gd name="T60" fmla="*/ 68 w 96"/>
                  <a:gd name="T61" fmla="*/ 63 h 88"/>
                  <a:gd name="T62" fmla="*/ 68 w 96"/>
                  <a:gd name="T63" fmla="*/ 63 h 88"/>
                  <a:gd name="T64" fmla="*/ 80 w 96"/>
                  <a:gd name="T65" fmla="*/ 60 h 88"/>
                  <a:gd name="T66" fmla="*/ 80 w 96"/>
                  <a:gd name="T67" fmla="*/ 60 h 88"/>
                  <a:gd name="T68" fmla="*/ 88 w 96"/>
                  <a:gd name="T69" fmla="*/ 46 h 88"/>
                  <a:gd name="T70" fmla="*/ 88 w 96"/>
                  <a:gd name="T71" fmla="*/ 46 h 88"/>
                  <a:gd name="T72" fmla="*/ 57 w 96"/>
                  <a:gd name="T73" fmla="*/ 8 h 88"/>
                  <a:gd name="T74" fmla="*/ 57 w 96"/>
                  <a:gd name="T75" fmla="*/ 8 h 88"/>
                  <a:gd name="T76" fmla="*/ 56 w 96"/>
                  <a:gd name="T77" fmla="*/ 2 h 88"/>
                  <a:gd name="T78" fmla="*/ 56 w 96"/>
                  <a:gd name="T79" fmla="*/ 2 h 88"/>
                  <a:gd name="T80" fmla="*/ 61 w 96"/>
                  <a:gd name="T81" fmla="*/ 1 h 88"/>
                  <a:gd name="T82" fmla="*/ 61 w 96"/>
                  <a:gd name="T83" fmla="*/ 1 h 88"/>
                  <a:gd name="T84" fmla="*/ 96 w 96"/>
                  <a:gd name="T85" fmla="*/ 46 h 88"/>
                  <a:gd name="T86" fmla="*/ 96 w 96"/>
                  <a:gd name="T87" fmla="*/ 46 h 88"/>
                  <a:gd name="T88" fmla="*/ 85 w 96"/>
                  <a:gd name="T89" fmla="*/ 66 h 88"/>
                  <a:gd name="T90" fmla="*/ 85 w 96"/>
                  <a:gd name="T91" fmla="*/ 66 h 88"/>
                  <a:gd name="T92" fmla="*/ 68 w 96"/>
                  <a:gd name="T93" fmla="*/ 71 h 88"/>
                  <a:gd name="T94" fmla="*/ 68 w 96"/>
                  <a:gd name="T95" fmla="*/ 71 h 88"/>
                  <a:gd name="T96" fmla="*/ 51 w 96"/>
                  <a:gd name="T97" fmla="*/ 68 h 88"/>
                  <a:gd name="T98" fmla="*/ 51 w 96"/>
                  <a:gd name="T99" fmla="*/ 68 h 88"/>
                  <a:gd name="T100" fmla="*/ 28 w 96"/>
                  <a:gd name="T101" fmla="*/ 88 h 88"/>
                  <a:gd name="T102" fmla="*/ 28 w 96"/>
                  <a:gd name="T103" fmla="*/ 88 h 88"/>
                  <a:gd name="T104" fmla="*/ 28 w 96"/>
                  <a:gd name="T105" fmla="*/ 88 h 88"/>
                  <a:gd name="T106" fmla="*/ 28 w 96"/>
                  <a:gd name="T107" fmla="*/ 88 h 88"/>
                  <a:gd name="T108" fmla="*/ 18 w 96"/>
                  <a:gd name="T109" fmla="*/ 86 h 88"/>
                  <a:gd name="T110" fmla="*/ 41 w 96"/>
                  <a:gd name="T111" fmla="*/ 49 h 88"/>
                  <a:gd name="T112" fmla="*/ 44 w 96"/>
                  <a:gd name="T113" fmla="*/ 55 h 88"/>
                  <a:gd name="T114" fmla="*/ 44 w 96"/>
                  <a:gd name="T115" fmla="*/ 55 h 88"/>
                  <a:gd name="T116" fmla="*/ 41 w 96"/>
                  <a:gd name="T117" fmla="*/ 47 h 88"/>
                  <a:gd name="T118" fmla="*/ 41 w 96"/>
                  <a:gd name="T119" fmla="*/ 47 h 88"/>
                  <a:gd name="T120" fmla="*/ 41 w 96"/>
                  <a:gd name="T121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" h="88">
                    <a:moveTo>
                      <a:pt x="18" y="86"/>
                    </a:moveTo>
                    <a:cubicBezTo>
                      <a:pt x="4" y="79"/>
                      <a:pt x="0" y="62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37"/>
                      <a:pt x="2" y="27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8"/>
                      <a:pt x="7" y="17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8"/>
                      <a:pt x="13" y="21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0" y="29"/>
                      <a:pt x="8" y="3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61"/>
                      <a:pt x="12" y="74"/>
                      <a:pt x="21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24" y="80"/>
                      <a:pt x="26" y="80"/>
                      <a:pt x="28" y="80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33" y="80"/>
                      <a:pt x="37" y="78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2" y="71"/>
                      <a:pt x="43" y="68"/>
                      <a:pt x="44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38" y="61"/>
                      <a:pt x="33" y="56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5"/>
                      <a:pt x="34" y="41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6"/>
                      <a:pt x="41" y="36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50" y="42"/>
                      <a:pt x="53" y="51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60"/>
                      <a:pt x="52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7" y="62"/>
                      <a:pt x="63" y="63"/>
                      <a:pt x="68" y="63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73" y="63"/>
                      <a:pt x="78" y="62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6" y="55"/>
                      <a:pt x="88" y="51"/>
                      <a:pt x="88" y="46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9" y="33"/>
                      <a:pt x="69" y="15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5" y="6"/>
                      <a:pt x="55" y="4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0"/>
                      <a:pt x="60" y="0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74" y="9"/>
                      <a:pt x="96" y="26"/>
                      <a:pt x="96" y="46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53"/>
                      <a:pt x="93" y="60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1" y="70"/>
                      <a:pt x="75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2" y="71"/>
                      <a:pt x="57" y="70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79"/>
                      <a:pt x="40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5" y="88"/>
                      <a:pt x="21" y="87"/>
                      <a:pt x="18" y="86"/>
                    </a:cubicBezTo>
                    <a:close/>
                    <a:moveTo>
                      <a:pt x="41" y="49"/>
                    </a:moveTo>
                    <a:cubicBezTo>
                      <a:pt x="41" y="51"/>
                      <a:pt x="42" y="53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2"/>
                      <a:pt x="43" y="49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8"/>
                      <a:pt x="41" y="48"/>
                      <a:pt x="41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8" name="Freeform 268"/>
              <p:cNvSpPr>
                <a:spLocks noEditPoints="1"/>
              </p:cNvSpPr>
              <p:nvPr/>
            </p:nvSpPr>
            <p:spPr bwMode="auto">
              <a:xfrm>
                <a:off x="9085015" y="2848956"/>
                <a:ext cx="103188" cy="109538"/>
              </a:xfrm>
              <a:custGeom>
                <a:avLst/>
                <a:gdLst>
                  <a:gd name="T0" fmla="*/ 12 w 22"/>
                  <a:gd name="T1" fmla="*/ 22 h 23"/>
                  <a:gd name="T2" fmla="*/ 0 w 22"/>
                  <a:gd name="T3" fmla="*/ 8 h 23"/>
                  <a:gd name="T4" fmla="*/ 0 w 22"/>
                  <a:gd name="T5" fmla="*/ 8 h 23"/>
                  <a:gd name="T6" fmla="*/ 2 w 22"/>
                  <a:gd name="T7" fmla="*/ 3 h 23"/>
                  <a:gd name="T8" fmla="*/ 2 w 22"/>
                  <a:gd name="T9" fmla="*/ 3 h 23"/>
                  <a:gd name="T10" fmla="*/ 8 w 22"/>
                  <a:gd name="T11" fmla="*/ 0 h 23"/>
                  <a:gd name="T12" fmla="*/ 8 w 22"/>
                  <a:gd name="T13" fmla="*/ 0 h 23"/>
                  <a:gd name="T14" fmla="*/ 15 w 22"/>
                  <a:gd name="T15" fmla="*/ 2 h 23"/>
                  <a:gd name="T16" fmla="*/ 15 w 22"/>
                  <a:gd name="T17" fmla="*/ 2 h 23"/>
                  <a:gd name="T18" fmla="*/ 15 w 22"/>
                  <a:gd name="T19" fmla="*/ 3 h 23"/>
                  <a:gd name="T20" fmla="*/ 17 w 22"/>
                  <a:gd name="T21" fmla="*/ 6 h 23"/>
                  <a:gd name="T22" fmla="*/ 17 w 22"/>
                  <a:gd name="T23" fmla="*/ 6 h 23"/>
                  <a:gd name="T24" fmla="*/ 18 w 22"/>
                  <a:gd name="T25" fmla="*/ 6 h 23"/>
                  <a:gd name="T26" fmla="*/ 18 w 22"/>
                  <a:gd name="T27" fmla="*/ 6 h 23"/>
                  <a:gd name="T28" fmla="*/ 21 w 22"/>
                  <a:gd name="T29" fmla="*/ 13 h 23"/>
                  <a:gd name="T30" fmla="*/ 21 w 22"/>
                  <a:gd name="T31" fmla="*/ 13 h 23"/>
                  <a:gd name="T32" fmla="*/ 20 w 22"/>
                  <a:gd name="T33" fmla="*/ 17 h 23"/>
                  <a:gd name="T34" fmla="*/ 20 w 22"/>
                  <a:gd name="T35" fmla="*/ 17 h 23"/>
                  <a:gd name="T36" fmla="*/ 16 w 22"/>
                  <a:gd name="T37" fmla="*/ 22 h 23"/>
                  <a:gd name="T38" fmla="*/ 16 w 22"/>
                  <a:gd name="T39" fmla="*/ 22 h 23"/>
                  <a:gd name="T40" fmla="*/ 13 w 22"/>
                  <a:gd name="T41" fmla="*/ 23 h 23"/>
                  <a:gd name="T42" fmla="*/ 13 w 22"/>
                  <a:gd name="T43" fmla="*/ 23 h 23"/>
                  <a:gd name="T44" fmla="*/ 12 w 22"/>
                  <a:gd name="T45" fmla="*/ 22 h 23"/>
                  <a:gd name="T46" fmla="*/ 12 w 22"/>
                  <a:gd name="T47" fmla="*/ 14 h 23"/>
                  <a:gd name="T48" fmla="*/ 13 w 22"/>
                  <a:gd name="T49" fmla="*/ 13 h 23"/>
                  <a:gd name="T50" fmla="*/ 13 w 22"/>
                  <a:gd name="T51" fmla="*/ 13 h 23"/>
                  <a:gd name="T52" fmla="*/ 12 w 22"/>
                  <a:gd name="T53" fmla="*/ 12 h 23"/>
                  <a:gd name="T54" fmla="*/ 12 w 22"/>
                  <a:gd name="T55" fmla="*/ 12 h 23"/>
                  <a:gd name="T56" fmla="*/ 11 w 22"/>
                  <a:gd name="T57" fmla="*/ 12 h 23"/>
                  <a:gd name="T58" fmla="*/ 11 w 22"/>
                  <a:gd name="T59" fmla="*/ 12 h 23"/>
                  <a:gd name="T60" fmla="*/ 10 w 22"/>
                  <a:gd name="T61" fmla="*/ 12 h 23"/>
                  <a:gd name="T62" fmla="*/ 10 w 22"/>
                  <a:gd name="T63" fmla="*/ 12 h 23"/>
                  <a:gd name="T64" fmla="*/ 12 w 22"/>
                  <a:gd name="T65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23">
                    <a:moveTo>
                      <a:pt x="12" y="22"/>
                    </a:moveTo>
                    <a:cubicBezTo>
                      <a:pt x="4" y="20"/>
                      <a:pt x="0" y="1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2" y="1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3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8"/>
                      <a:pt x="21" y="11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5"/>
                      <a:pt x="21" y="16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9"/>
                      <a:pt x="17" y="20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4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2" y="23"/>
                      <a:pt x="12" y="22"/>
                    </a:cubicBezTo>
                    <a:close/>
                    <a:moveTo>
                      <a:pt x="12" y="14"/>
                    </a:moveTo>
                    <a:cubicBezTo>
                      <a:pt x="12" y="14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11" y="13"/>
                      <a:pt x="1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9" name="Freeform 269"/>
              <p:cNvSpPr>
                <a:spLocks noEditPoints="1"/>
              </p:cNvSpPr>
              <p:nvPr/>
            </p:nvSpPr>
            <p:spPr bwMode="auto">
              <a:xfrm>
                <a:off x="9178678" y="2990244"/>
                <a:ext cx="98425" cy="103188"/>
              </a:xfrm>
              <a:custGeom>
                <a:avLst/>
                <a:gdLst>
                  <a:gd name="T0" fmla="*/ 1 w 21"/>
                  <a:gd name="T1" fmla="*/ 19 h 22"/>
                  <a:gd name="T2" fmla="*/ 0 w 21"/>
                  <a:gd name="T3" fmla="*/ 15 h 22"/>
                  <a:gd name="T4" fmla="*/ 0 w 21"/>
                  <a:gd name="T5" fmla="*/ 15 h 22"/>
                  <a:gd name="T6" fmla="*/ 12 w 21"/>
                  <a:gd name="T7" fmla="*/ 0 h 22"/>
                  <a:gd name="T8" fmla="*/ 12 w 21"/>
                  <a:gd name="T9" fmla="*/ 0 h 22"/>
                  <a:gd name="T10" fmla="*/ 16 w 21"/>
                  <a:gd name="T11" fmla="*/ 2 h 22"/>
                  <a:gd name="T12" fmla="*/ 16 w 21"/>
                  <a:gd name="T13" fmla="*/ 2 h 22"/>
                  <a:gd name="T14" fmla="*/ 18 w 21"/>
                  <a:gd name="T15" fmla="*/ 2 h 22"/>
                  <a:gd name="T16" fmla="*/ 18 w 21"/>
                  <a:gd name="T17" fmla="*/ 2 h 22"/>
                  <a:gd name="T18" fmla="*/ 21 w 21"/>
                  <a:gd name="T19" fmla="*/ 7 h 22"/>
                  <a:gd name="T20" fmla="*/ 21 w 21"/>
                  <a:gd name="T21" fmla="*/ 7 h 22"/>
                  <a:gd name="T22" fmla="*/ 5 w 21"/>
                  <a:gd name="T23" fmla="*/ 22 h 22"/>
                  <a:gd name="T24" fmla="*/ 5 w 21"/>
                  <a:gd name="T25" fmla="*/ 22 h 22"/>
                  <a:gd name="T26" fmla="*/ 4 w 21"/>
                  <a:gd name="T27" fmla="*/ 22 h 22"/>
                  <a:gd name="T28" fmla="*/ 4 w 21"/>
                  <a:gd name="T29" fmla="*/ 22 h 22"/>
                  <a:gd name="T30" fmla="*/ 1 w 21"/>
                  <a:gd name="T31" fmla="*/ 19 h 22"/>
                  <a:gd name="T32" fmla="*/ 8 w 21"/>
                  <a:gd name="T33" fmla="*/ 12 h 22"/>
                  <a:gd name="T34" fmla="*/ 9 w 21"/>
                  <a:gd name="T35" fmla="*/ 12 h 22"/>
                  <a:gd name="T36" fmla="*/ 9 w 21"/>
                  <a:gd name="T37" fmla="*/ 12 h 22"/>
                  <a:gd name="T38" fmla="*/ 8 w 21"/>
                  <a:gd name="T39" fmla="*/ 12 h 22"/>
                  <a:gd name="T40" fmla="*/ 8 w 21"/>
                  <a:gd name="T41" fmla="*/ 12 h 22"/>
                  <a:gd name="T42" fmla="*/ 8 w 21"/>
                  <a:gd name="T43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2">
                    <a:moveTo>
                      <a:pt x="1" y="19"/>
                    </a:moveTo>
                    <a:cubicBezTo>
                      <a:pt x="0" y="18"/>
                      <a:pt x="0" y="16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8"/>
                      <a:pt x="4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0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3"/>
                      <a:pt x="21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9" y="15"/>
                      <a:pt x="13" y="21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2"/>
                      <a:pt x="1" y="21"/>
                      <a:pt x="1" y="19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10" name="Freeform 266"/>
              <p:cNvSpPr>
                <a:spLocks noEditPoints="1"/>
              </p:cNvSpPr>
              <p:nvPr/>
            </p:nvSpPr>
            <p:spPr bwMode="auto">
              <a:xfrm>
                <a:off x="9085015" y="2407058"/>
                <a:ext cx="511175" cy="469900"/>
              </a:xfrm>
              <a:custGeom>
                <a:avLst/>
                <a:gdLst>
                  <a:gd name="T0" fmla="*/ 0 w 109"/>
                  <a:gd name="T1" fmla="*/ 47 h 100"/>
                  <a:gd name="T2" fmla="*/ 12 w 109"/>
                  <a:gd name="T3" fmla="*/ 22 h 100"/>
                  <a:gd name="T4" fmla="*/ 33 w 109"/>
                  <a:gd name="T5" fmla="*/ 13 h 100"/>
                  <a:gd name="T6" fmla="*/ 50 w 109"/>
                  <a:gd name="T7" fmla="*/ 20 h 100"/>
                  <a:gd name="T8" fmla="*/ 78 w 109"/>
                  <a:gd name="T9" fmla="*/ 0 h 100"/>
                  <a:gd name="T10" fmla="*/ 80 w 109"/>
                  <a:gd name="T11" fmla="*/ 0 h 100"/>
                  <a:gd name="T12" fmla="*/ 103 w 109"/>
                  <a:gd name="T13" fmla="*/ 12 h 100"/>
                  <a:gd name="T14" fmla="*/ 109 w 109"/>
                  <a:gd name="T15" fmla="*/ 35 h 100"/>
                  <a:gd name="T16" fmla="*/ 99 w 109"/>
                  <a:gd name="T17" fmla="*/ 74 h 100"/>
                  <a:gd name="T18" fmla="*/ 93 w 109"/>
                  <a:gd name="T19" fmla="*/ 76 h 100"/>
                  <a:gd name="T20" fmla="*/ 92 w 109"/>
                  <a:gd name="T21" fmla="*/ 70 h 100"/>
                  <a:gd name="T22" fmla="*/ 101 w 109"/>
                  <a:gd name="T23" fmla="*/ 35 h 100"/>
                  <a:gd name="T24" fmla="*/ 96 w 109"/>
                  <a:gd name="T25" fmla="*/ 16 h 100"/>
                  <a:gd name="T26" fmla="*/ 79 w 109"/>
                  <a:gd name="T27" fmla="*/ 8 h 100"/>
                  <a:gd name="T28" fmla="*/ 78 w 109"/>
                  <a:gd name="T29" fmla="*/ 8 h 100"/>
                  <a:gd name="T30" fmla="*/ 60 w 109"/>
                  <a:gd name="T31" fmla="*/ 18 h 100"/>
                  <a:gd name="T32" fmla="*/ 56 w 109"/>
                  <a:gd name="T33" fmla="*/ 26 h 100"/>
                  <a:gd name="T34" fmla="*/ 59 w 109"/>
                  <a:gd name="T35" fmla="*/ 31 h 100"/>
                  <a:gd name="T36" fmla="*/ 69 w 109"/>
                  <a:gd name="T37" fmla="*/ 63 h 100"/>
                  <a:gd name="T38" fmla="*/ 69 w 109"/>
                  <a:gd name="T39" fmla="*/ 63 h 100"/>
                  <a:gd name="T40" fmla="*/ 67 w 109"/>
                  <a:gd name="T41" fmla="*/ 67 h 100"/>
                  <a:gd name="T42" fmla="*/ 64 w 109"/>
                  <a:gd name="T43" fmla="*/ 67 h 100"/>
                  <a:gd name="T44" fmla="*/ 44 w 109"/>
                  <a:gd name="T45" fmla="*/ 41 h 100"/>
                  <a:gd name="T46" fmla="*/ 47 w 109"/>
                  <a:gd name="T47" fmla="*/ 27 h 100"/>
                  <a:gd name="T48" fmla="*/ 33 w 109"/>
                  <a:gd name="T49" fmla="*/ 21 h 100"/>
                  <a:gd name="T50" fmla="*/ 17 w 109"/>
                  <a:gd name="T51" fmla="*/ 28 h 100"/>
                  <a:gd name="T52" fmla="*/ 8 w 109"/>
                  <a:gd name="T53" fmla="*/ 47 h 100"/>
                  <a:gd name="T54" fmla="*/ 47 w 109"/>
                  <a:gd name="T55" fmla="*/ 92 h 100"/>
                  <a:gd name="T56" fmla="*/ 50 w 109"/>
                  <a:gd name="T57" fmla="*/ 97 h 100"/>
                  <a:gd name="T58" fmla="*/ 46 w 109"/>
                  <a:gd name="T59" fmla="*/ 100 h 100"/>
                  <a:gd name="T60" fmla="*/ 45 w 109"/>
                  <a:gd name="T61" fmla="*/ 100 h 100"/>
                  <a:gd name="T62" fmla="*/ 61 w 109"/>
                  <a:gd name="T63" fmla="*/ 58 h 100"/>
                  <a:gd name="T64" fmla="*/ 53 w 109"/>
                  <a:gd name="T65" fmla="*/ 35 h 100"/>
                  <a:gd name="T66" fmla="*/ 52 w 109"/>
                  <a:gd name="T67" fmla="*/ 4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100">
                    <a:moveTo>
                      <a:pt x="45" y="100"/>
                    </a:moveTo>
                    <a:cubicBezTo>
                      <a:pt x="25" y="93"/>
                      <a:pt x="1" y="71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38"/>
                      <a:pt x="4" y="29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9" y="16"/>
                      <a:pt x="26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9" y="13"/>
                      <a:pt x="45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5" y="9"/>
                      <a:pt x="6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9" y="0"/>
                      <a:pt x="79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90" y="0"/>
                      <a:pt x="98" y="5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7" y="18"/>
                      <a:pt x="109" y="26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49"/>
                      <a:pt x="104" y="64"/>
                      <a:pt x="99" y="74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7" y="76"/>
                      <a:pt x="95" y="77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1" y="75"/>
                      <a:pt x="91" y="72"/>
                      <a:pt x="92" y="70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7" y="61"/>
                      <a:pt x="101" y="47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27"/>
                      <a:pt x="100" y="21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3" y="12"/>
                      <a:pt x="88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8"/>
                      <a:pt x="79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1" y="8"/>
                      <a:pt x="65" y="12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58" y="21"/>
                      <a:pt x="57" y="23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7"/>
                      <a:pt x="58" y="29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65" y="40"/>
                      <a:pt x="69" y="52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5"/>
                      <a:pt x="68" y="66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7"/>
                      <a:pt x="65" y="68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50" y="65"/>
                      <a:pt x="44" y="53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37"/>
                      <a:pt x="45" y="32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2" y="23"/>
                      <a:pt x="38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29" y="21"/>
                      <a:pt x="23" y="23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1" y="34"/>
                      <a:pt x="8" y="40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65"/>
                      <a:pt x="30" y="87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49" y="93"/>
                      <a:pt x="51" y="95"/>
                      <a:pt x="50" y="97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9"/>
                      <a:pt x="48" y="100"/>
                      <a:pt x="46" y="100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46" y="100"/>
                      <a:pt x="45" y="100"/>
                      <a:pt x="45" y="100"/>
                    </a:cubicBezTo>
                    <a:close/>
                    <a:moveTo>
                      <a:pt x="52" y="41"/>
                    </a:moveTo>
                    <a:cubicBezTo>
                      <a:pt x="53" y="49"/>
                      <a:pt x="55" y="55"/>
                      <a:pt x="61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0" y="50"/>
                      <a:pt x="57" y="42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7"/>
                      <a:pt x="52" y="39"/>
                      <a:pt x="52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FFC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inpin heiti" charset="-122"/>
                  <a:ea typeface="inpin heiti" charset="-122"/>
                </a:endParaRPr>
              </a:p>
            </p:txBody>
          </p:sp>
        </p:grpSp>
      </p:grp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hyperlink" Target="http://www.iecool.com/vector/show/194/92621.htm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19971;&#24425;-&#35838;&#25991;&#26391;&#35835;-2%20&#26690;&#26519;&#23665;&#27700;.mp4" TargetMode="Externa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1.png"/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hyperlink" Target="&#19971;&#24425;-&#35838;&#25991;&#26391;&#35835;-2%20&#26690;&#26519;&#23665;&#27700;.mp4" TargetMode="Externa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&#19971;&#24425;-&#35838;&#25991;&#26391;&#35835;-2%20&#26690;&#26519;&#23665;&#27700;.mp4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矩形 10244"/>
          <p:cNvSpPr>
            <a:spLocks noTextEdit="1"/>
          </p:cNvSpPr>
          <p:nvPr/>
        </p:nvSpPr>
        <p:spPr>
          <a:xfrm>
            <a:off x="2328863" y="1453039"/>
            <a:ext cx="4979670" cy="870109"/>
          </a:xfrm>
          <a:prstGeom prst="rect">
            <a:avLst/>
          </a:prstGeom>
        </p:spPr>
        <p:txBody>
          <a:bodyPr wrap="none" lIns="51435" tIns="25718" rIns="51435" bIns="25718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3100" b="1" dirty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第六单元复习</a:t>
            </a:r>
            <a:endParaRPr lang="zh-CN" altLang="en-US" sz="3100" b="1" dirty="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8" name="图片 10247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2775" y="1934528"/>
            <a:ext cx="2576989" cy="22550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01582" y="92609"/>
            <a:ext cx="3370153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语文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一年级  上册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2"/>
          <p:cNvSpPr txBox="1"/>
          <p:nvPr/>
        </p:nvSpPr>
        <p:spPr>
          <a:xfrm>
            <a:off x="2368154" y="1257300"/>
            <a:ext cx="779701" cy="83869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TextBox 4"/>
          <p:cNvSpPr txBox="1"/>
          <p:nvPr/>
        </p:nvSpPr>
        <p:spPr>
          <a:xfrm>
            <a:off x="3381673" y="971550"/>
            <a:ext cx="788194" cy="39147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TextBox 5"/>
          <p:cNvSpPr txBox="1"/>
          <p:nvPr/>
        </p:nvSpPr>
        <p:spPr>
          <a:xfrm>
            <a:off x="3381673" y="1472506"/>
            <a:ext cx="339471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：一片  铁片  片段  片甲不留　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0244" name="TextBox 13"/>
          <p:cNvSpPr txBox="1"/>
          <p:nvPr/>
        </p:nvSpPr>
        <p:spPr>
          <a:xfrm>
            <a:off x="3389948" y="1694974"/>
            <a:ext cx="4029075" cy="299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巧记：天上彩云真美丽， 摘下一片做花衣。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0245" name="TextBox 14"/>
          <p:cNvSpPr txBox="1"/>
          <p:nvPr/>
        </p:nvSpPr>
        <p:spPr>
          <a:xfrm>
            <a:off x="3368279" y="1225154"/>
            <a:ext cx="3294162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书写提示：最后一笔是横折，不是竖。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0246" name="TextBox 16"/>
          <p:cNvSpPr txBox="1"/>
          <p:nvPr/>
        </p:nvSpPr>
        <p:spPr>
          <a:xfrm>
            <a:off x="2336900" y="2620864"/>
            <a:ext cx="779701" cy="83869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7" name="TextBox 17"/>
          <p:cNvSpPr txBox="1"/>
          <p:nvPr/>
        </p:nvSpPr>
        <p:spPr>
          <a:xfrm>
            <a:off x="2444948" y="2211637"/>
            <a:ext cx="697948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hǎo</a:t>
            </a:r>
            <a:endParaRPr lang="en-US" altLang="zh-CN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0248" name="TextBox 18"/>
          <p:cNvSpPr txBox="1"/>
          <p:nvPr/>
        </p:nvSpPr>
        <p:spPr>
          <a:xfrm>
            <a:off x="3335239" y="2386906"/>
            <a:ext cx="788194" cy="39147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9" name="TextBox 20"/>
          <p:cNvSpPr txBox="1"/>
          <p:nvPr/>
        </p:nvSpPr>
        <p:spPr>
          <a:xfrm>
            <a:off x="3342383" y="2871788"/>
            <a:ext cx="2254463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：傍晚   依山傍水 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0250" name="TextBox 21"/>
          <p:cNvSpPr txBox="1"/>
          <p:nvPr/>
        </p:nvSpPr>
        <p:spPr>
          <a:xfrm>
            <a:off x="3364707" y="3079850"/>
            <a:ext cx="2976265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巧记：一人在旁边。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0251" name="TextBox 23"/>
          <p:cNvSpPr txBox="1"/>
          <p:nvPr/>
        </p:nvSpPr>
        <p:spPr>
          <a:xfrm>
            <a:off x="3300413" y="2646998"/>
            <a:ext cx="4118610" cy="299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书写提示：左窄右宽，“方”不要写得太大。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69" name="组合 30"/>
          <p:cNvGrpSpPr/>
          <p:nvPr/>
        </p:nvGrpSpPr>
        <p:grpSpPr>
          <a:xfrm>
            <a:off x="2344808" y="2589237"/>
            <a:ext cx="850389" cy="83604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/>
            </a:p>
          </p:txBody>
        </p:sp>
        <p:sp>
          <p:nvSpPr>
            <p:cNvPr id="71" name="直接连接符 70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2" name="直接连接符 71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0253" name="TextBox 23"/>
          <p:cNvSpPr txBox="1"/>
          <p:nvPr/>
        </p:nvSpPr>
        <p:spPr>
          <a:xfrm>
            <a:off x="2421613" y="2640984"/>
            <a:ext cx="715268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2344360" y="1247769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/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0255" name="TextBox 23"/>
          <p:cNvSpPr txBox="1"/>
          <p:nvPr/>
        </p:nvSpPr>
        <p:spPr>
          <a:xfrm>
            <a:off x="2433697" y="1241346"/>
            <a:ext cx="691158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6" name="矩形 80"/>
          <p:cNvSpPr/>
          <p:nvPr/>
        </p:nvSpPr>
        <p:spPr>
          <a:xfrm>
            <a:off x="3403997" y="1921669"/>
            <a:ext cx="2530793" cy="2990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造句：那一片油菜花真美啊</a:t>
            </a: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7" name="矩形 81"/>
          <p:cNvSpPr/>
          <p:nvPr/>
        </p:nvSpPr>
        <p:spPr>
          <a:xfrm>
            <a:off x="3342323" y="3289935"/>
            <a:ext cx="3828574" cy="299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造句：傍晚，渔船三三两两地回到了码头。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8" name="TextBox 17"/>
          <p:cNvSpPr txBox="1"/>
          <p:nvPr/>
        </p:nvSpPr>
        <p:spPr>
          <a:xfrm>
            <a:off x="2365534" y="759074"/>
            <a:ext cx="65306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wǒ</a:t>
            </a:r>
            <a:endParaRPr lang="en-US" altLang="zh-CN" sz="2400" dirty="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10259" name="Picture 1" descr="C:\Users\Administrator\AppData\Roaming\Tencent\Users\56229019\QQ\WinTemp\RichOle\7R5S2`9N921_~{N`}I}S$1L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8412" y="1027272"/>
            <a:ext cx="1226939" cy="19823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0" name="Picture 2" descr="C:\Users\Administrator\AppData\Roaming\Tencent\Users\56229019\QQ\WinTemp\RichOle\CQPIV22V[G$I(@A1Y4BS2L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519" y="2456201"/>
            <a:ext cx="1218903" cy="2312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2"/>
          <p:cNvSpPr txBox="1"/>
          <p:nvPr/>
        </p:nvSpPr>
        <p:spPr>
          <a:xfrm>
            <a:off x="2511922" y="1468041"/>
            <a:ext cx="708660" cy="7610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6" name="TextBox 4"/>
          <p:cNvSpPr txBox="1"/>
          <p:nvPr/>
        </p:nvSpPr>
        <p:spPr>
          <a:xfrm>
            <a:off x="3519190" y="1217117"/>
            <a:ext cx="730008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TextBox 5"/>
          <p:cNvSpPr txBox="1"/>
          <p:nvPr/>
        </p:nvSpPr>
        <p:spPr>
          <a:xfrm>
            <a:off x="3525441" y="1683247"/>
            <a:ext cx="2113399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：很长  长河  特长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1268" name="TextBox 13"/>
          <p:cNvSpPr txBox="1"/>
          <p:nvPr/>
        </p:nvSpPr>
        <p:spPr>
          <a:xfrm>
            <a:off x="3533477" y="1926134"/>
            <a:ext cx="2578001" cy="5001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巧记：有弓就拉紧，月来就膨胀。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1269" name="TextBox 14"/>
          <p:cNvSpPr txBox="1"/>
          <p:nvPr/>
        </p:nvSpPr>
        <p:spPr>
          <a:xfrm>
            <a:off x="3519011" y="1458278"/>
            <a:ext cx="3719513" cy="2846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书写提示：竖提向左提笔后向右下顿笔。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1270" name="TextBox 16"/>
          <p:cNvSpPr txBox="1"/>
          <p:nvPr/>
        </p:nvSpPr>
        <p:spPr>
          <a:xfrm>
            <a:off x="2477095" y="2811958"/>
            <a:ext cx="708660" cy="7610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TextBox 17"/>
          <p:cNvSpPr txBox="1"/>
          <p:nvPr/>
        </p:nvSpPr>
        <p:spPr>
          <a:xfrm>
            <a:off x="2721769" y="2369939"/>
            <a:ext cx="409407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bǐ</a:t>
            </a:r>
            <a:endParaRPr lang="en-US" altLang="zh-CN" sz="2400" dirty="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1272" name="TextBox 18"/>
          <p:cNvSpPr txBox="1"/>
          <p:nvPr/>
        </p:nvSpPr>
        <p:spPr>
          <a:xfrm>
            <a:off x="3486031" y="2696171"/>
            <a:ext cx="730008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TextBox 20"/>
          <p:cNvSpPr txBox="1"/>
          <p:nvPr/>
        </p:nvSpPr>
        <p:spPr>
          <a:xfrm>
            <a:off x="3482578" y="3317558"/>
            <a:ext cx="2831544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：比较  比赛  对比  比分  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1274" name="TextBox 21"/>
          <p:cNvSpPr txBox="1"/>
          <p:nvPr/>
        </p:nvSpPr>
        <p:spPr>
          <a:xfrm>
            <a:off x="3486151" y="3530978"/>
            <a:ext cx="2227064" cy="2846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巧记：两把短刀搁一起。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1275" name="TextBox 23"/>
          <p:cNvSpPr txBox="1"/>
          <p:nvPr/>
        </p:nvSpPr>
        <p:spPr>
          <a:xfrm>
            <a:off x="3482816" y="3041333"/>
            <a:ext cx="3216593" cy="2846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书写提示：左部是竖提，右部是竖弯钩。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2484753" y="2780117"/>
            <a:ext cx="850389" cy="83604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/>
            </a:p>
          </p:txBody>
        </p:sp>
        <p:sp>
          <p:nvSpPr>
            <p:cNvPr id="74" name="直接连接符 7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5" name="直接连接符 7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1277" name="TextBox 23"/>
          <p:cNvSpPr txBox="1"/>
          <p:nvPr/>
        </p:nvSpPr>
        <p:spPr>
          <a:xfrm>
            <a:off x="2528723" y="2770469"/>
            <a:ext cx="715268" cy="8079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487937" y="1458657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/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1279" name="TextBox 23"/>
          <p:cNvSpPr txBox="1"/>
          <p:nvPr/>
        </p:nvSpPr>
        <p:spPr>
          <a:xfrm>
            <a:off x="2568013" y="1450662"/>
            <a:ext cx="691158" cy="8079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0" name="矩形 89"/>
          <p:cNvSpPr/>
          <p:nvPr/>
        </p:nvSpPr>
        <p:spPr>
          <a:xfrm>
            <a:off x="3486150" y="3756005"/>
            <a:ext cx="3729226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造句：弟弟今年的学习与去年比较略有提升。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1" name="矩形 90"/>
          <p:cNvSpPr/>
          <p:nvPr/>
        </p:nvSpPr>
        <p:spPr>
          <a:xfrm>
            <a:off x="3525441" y="2135981"/>
            <a:ext cx="3190617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造句：从我家到学校有很长一段距离。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82" name="Picture 1" descr="C:\Users\Administrator\Documents\Tencent Files\56229019\Image\C2C\WC0SJ6[B[8Y~~3DLD7~5D2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7839" y="2780169"/>
            <a:ext cx="810816" cy="2348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3" name="Picture 2" descr="C:\Users\Administrator\Documents\Tencent Files\56229019\Image\C2C\([4VO4F0K`IF@M{2@[2ZE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430" y="1255514"/>
            <a:ext cx="729556" cy="22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7"/>
          <p:cNvSpPr txBox="1"/>
          <p:nvPr/>
        </p:nvSpPr>
        <p:spPr>
          <a:xfrm>
            <a:off x="2429351" y="913567"/>
            <a:ext cx="1047403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cháng</a:t>
            </a:r>
            <a:endParaRPr lang="en-US" altLang="zh-CN" sz="2400" dirty="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Box 2"/>
          <p:cNvSpPr txBox="1"/>
          <p:nvPr/>
        </p:nvSpPr>
        <p:spPr>
          <a:xfrm>
            <a:off x="2407444" y="1265337"/>
            <a:ext cx="608648" cy="63960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0" name="TextBox 4"/>
          <p:cNvSpPr txBox="1"/>
          <p:nvPr/>
        </p:nvSpPr>
        <p:spPr>
          <a:xfrm>
            <a:off x="3420964" y="979587"/>
            <a:ext cx="6001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TextBox 5"/>
          <p:cNvSpPr txBox="1"/>
          <p:nvPr/>
        </p:nvSpPr>
        <p:spPr>
          <a:xfrm>
            <a:off x="3420964" y="1480542"/>
            <a:ext cx="2008823" cy="41481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：尾巴  锅巴  巴不得　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TextBox 13"/>
          <p:cNvSpPr txBox="1"/>
          <p:nvPr/>
        </p:nvSpPr>
        <p:spPr>
          <a:xfrm>
            <a:off x="3429000" y="1702892"/>
            <a:ext cx="2845892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巧记：横日长尾巴。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TextBox 14"/>
          <p:cNvSpPr txBox="1"/>
          <p:nvPr/>
        </p:nvSpPr>
        <p:spPr>
          <a:xfrm>
            <a:off x="3407569" y="1233191"/>
            <a:ext cx="3294162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书写提示：竖弯钩重心在左，要写得有力。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TextBox 16"/>
          <p:cNvSpPr txBox="1"/>
          <p:nvPr/>
        </p:nvSpPr>
        <p:spPr>
          <a:xfrm>
            <a:off x="2376190" y="2628900"/>
            <a:ext cx="608648" cy="63960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Box 17"/>
          <p:cNvSpPr txBox="1"/>
          <p:nvPr/>
        </p:nvSpPr>
        <p:spPr>
          <a:xfrm>
            <a:off x="2484239" y="2187774"/>
            <a:ext cx="60016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bǎ</a:t>
            </a:r>
            <a:endParaRPr lang="zh-CN" altLang="en-US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2296" name="TextBox 18"/>
          <p:cNvSpPr txBox="1"/>
          <p:nvPr/>
        </p:nvSpPr>
        <p:spPr>
          <a:xfrm>
            <a:off x="3374529" y="2394942"/>
            <a:ext cx="6001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TextBox 20"/>
          <p:cNvSpPr txBox="1"/>
          <p:nvPr/>
        </p:nvSpPr>
        <p:spPr>
          <a:xfrm>
            <a:off x="3381673" y="2879825"/>
            <a:ext cx="2585085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：一把刀  把手  拖把  把车拉走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TextBox 21"/>
          <p:cNvSpPr txBox="1"/>
          <p:nvPr/>
        </p:nvSpPr>
        <p:spPr>
          <a:xfrm>
            <a:off x="3403998" y="3087886"/>
            <a:ext cx="2976265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巧记：手拉尾巴。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TextBox 23"/>
          <p:cNvSpPr txBox="1"/>
          <p:nvPr/>
        </p:nvSpPr>
        <p:spPr>
          <a:xfrm>
            <a:off x="3339704" y="2654796"/>
            <a:ext cx="3362028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书写提示：“巴”的竖弯钩圆润有力。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30"/>
          <p:cNvGrpSpPr/>
          <p:nvPr/>
        </p:nvGrpSpPr>
        <p:grpSpPr>
          <a:xfrm>
            <a:off x="2384099" y="2597274"/>
            <a:ext cx="850389" cy="83604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71" name="直接连接符 70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2" name="直接连接符 71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2301" name="TextBox 23"/>
          <p:cNvSpPr txBox="1"/>
          <p:nvPr/>
        </p:nvSpPr>
        <p:spPr>
          <a:xfrm>
            <a:off x="2452010" y="2661842"/>
            <a:ext cx="71526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2383651" y="1255805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2303" name="TextBox 23"/>
          <p:cNvSpPr txBox="1"/>
          <p:nvPr/>
        </p:nvSpPr>
        <p:spPr>
          <a:xfrm>
            <a:off x="2435043" y="1289349"/>
            <a:ext cx="69115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矩形 80"/>
          <p:cNvSpPr/>
          <p:nvPr/>
        </p:nvSpPr>
        <p:spPr>
          <a:xfrm>
            <a:off x="3443288" y="1929706"/>
            <a:ext cx="3301365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造句：明天就要回老家了，我巴不得今晚就出发。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5" name="矩形 81"/>
          <p:cNvSpPr/>
          <p:nvPr/>
        </p:nvSpPr>
        <p:spPr>
          <a:xfrm>
            <a:off x="3381673" y="3297734"/>
            <a:ext cx="3320058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造句：你知道是谁把车拉走的吗？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TextBox 17"/>
          <p:cNvSpPr txBox="1"/>
          <p:nvPr/>
        </p:nvSpPr>
        <p:spPr>
          <a:xfrm>
            <a:off x="2482454" y="830461"/>
            <a:ext cx="601768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bā</a:t>
            </a:r>
            <a:endParaRPr lang="en-US" altLang="zh-CN" sz="2400" dirty="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pic>
        <p:nvPicPr>
          <p:cNvPr id="12307" name="Picture 3" descr="C:\Users\Administrator\Documents\Tencent Files\56229019\Image\C2C\4{1[B7{}92E8{%9%`52MLTI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4966" y="1008162"/>
            <a:ext cx="792956" cy="2312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8" name="Picture 4" descr="C:\Users\Administrator\Documents\Tencent Files\56229019\Image\C2C\{J%OW5BB%_7RW{3ONF@%N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478" y="2399408"/>
            <a:ext cx="1614488" cy="25538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2"/>
          <p:cNvSpPr txBox="1"/>
          <p:nvPr/>
        </p:nvSpPr>
        <p:spPr>
          <a:xfrm>
            <a:off x="2471737" y="1589485"/>
            <a:ext cx="608648" cy="63960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4" name="TextBox 4"/>
          <p:cNvSpPr txBox="1"/>
          <p:nvPr/>
        </p:nvSpPr>
        <p:spPr>
          <a:xfrm>
            <a:off x="3479006" y="1338560"/>
            <a:ext cx="6001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TextBox 5"/>
          <p:cNvSpPr txBox="1"/>
          <p:nvPr/>
        </p:nvSpPr>
        <p:spPr>
          <a:xfrm>
            <a:off x="3485258" y="1804691"/>
            <a:ext cx="2297430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：下雨  下面  楼下  下功夫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TextBox 13"/>
          <p:cNvSpPr txBox="1"/>
          <p:nvPr/>
        </p:nvSpPr>
        <p:spPr>
          <a:xfrm>
            <a:off x="3493294" y="2047578"/>
            <a:ext cx="3145036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巧记：卡住了头只留个尾。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TextBox 14"/>
          <p:cNvSpPr txBox="1"/>
          <p:nvPr/>
        </p:nvSpPr>
        <p:spPr>
          <a:xfrm>
            <a:off x="3479006" y="1579662"/>
            <a:ext cx="3362028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书写提示：横要长，竖不要写出头。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3318" name="TextBox 16"/>
          <p:cNvSpPr txBox="1"/>
          <p:nvPr/>
        </p:nvSpPr>
        <p:spPr>
          <a:xfrm>
            <a:off x="2436912" y="2933402"/>
            <a:ext cx="702756" cy="74635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TextBox 17"/>
          <p:cNvSpPr txBox="1"/>
          <p:nvPr/>
        </p:nvSpPr>
        <p:spPr>
          <a:xfrm>
            <a:off x="2681586" y="2491383"/>
            <a:ext cx="479940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gè</a:t>
            </a:r>
            <a:endParaRPr lang="zh-CN" altLang="en-US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3320" name="TextBox 18"/>
          <p:cNvSpPr txBox="1"/>
          <p:nvPr/>
        </p:nvSpPr>
        <p:spPr>
          <a:xfrm>
            <a:off x="3397746" y="2677121"/>
            <a:ext cx="6001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TextBox 20"/>
          <p:cNvSpPr txBox="1"/>
          <p:nvPr/>
        </p:nvSpPr>
        <p:spPr>
          <a:xfrm>
            <a:off x="3442395" y="3157538"/>
            <a:ext cx="1864995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：一个人  个体  个头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2" name="TextBox 21"/>
          <p:cNvSpPr txBox="1"/>
          <p:nvPr/>
        </p:nvSpPr>
        <p:spPr>
          <a:xfrm>
            <a:off x="3445967" y="3370958"/>
            <a:ext cx="2227064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巧记：人下一个棍。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3" name="TextBox 23"/>
          <p:cNvSpPr txBox="1"/>
          <p:nvPr/>
        </p:nvSpPr>
        <p:spPr>
          <a:xfrm>
            <a:off x="3397746" y="2936975"/>
            <a:ext cx="3493294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书写提示：撇捺要舒展，竖在竖中线上。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2444569" y="2901561"/>
            <a:ext cx="850389" cy="83604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4400"/>
            </a:p>
          </p:txBody>
        </p:sp>
        <p:sp>
          <p:nvSpPr>
            <p:cNvPr id="74" name="直接连接符 7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5" name="直接连接符 7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3325" name="TextBox 23"/>
          <p:cNvSpPr txBox="1"/>
          <p:nvPr/>
        </p:nvSpPr>
        <p:spPr>
          <a:xfrm>
            <a:off x="2509805" y="2945078"/>
            <a:ext cx="71526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447752" y="1580100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4400"/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3327" name="TextBox 23"/>
          <p:cNvSpPr txBox="1"/>
          <p:nvPr/>
        </p:nvSpPr>
        <p:spPr>
          <a:xfrm>
            <a:off x="2506564" y="1604005"/>
            <a:ext cx="69115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8" name="矩形 89"/>
          <p:cNvSpPr/>
          <p:nvPr/>
        </p:nvSpPr>
        <p:spPr>
          <a:xfrm>
            <a:off x="3445967" y="3595986"/>
            <a:ext cx="3301365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造句：爸爸妈妈都上班去了，我只好一个人在家。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9" name="矩形 90"/>
          <p:cNvSpPr/>
          <p:nvPr/>
        </p:nvSpPr>
        <p:spPr>
          <a:xfrm>
            <a:off x="3485258" y="2257425"/>
            <a:ext cx="2150745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造句：我家楼下有一个小花坛。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30" name="Picture 1" descr="C:\Users\Administrator\AppData\Roaming\Tencent\Users\56229019\QQ\WinTemp\RichOle\NEKHES(Y0Z)UONZAU2ZJO%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5675" y="1409105"/>
            <a:ext cx="600075" cy="19823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1" name="Picture 2" descr="C:\Users\Administrator\AppData\Roaming\Tencent\Users\56229019\QQ\WinTemp\RichOle\L){R%0}E@A(BD~(T4DGNKL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736" y="2735164"/>
            <a:ext cx="609898" cy="2232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2" name="TextBox 3"/>
          <p:cNvSpPr txBox="1"/>
          <p:nvPr/>
        </p:nvSpPr>
        <p:spPr>
          <a:xfrm>
            <a:off x="2628008" y="1153716"/>
            <a:ext cx="57291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xià</a:t>
            </a:r>
            <a:endParaRPr lang="zh-CN" altLang="en-US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2"/>
          <p:cNvSpPr txBox="1"/>
          <p:nvPr/>
        </p:nvSpPr>
        <p:spPr>
          <a:xfrm>
            <a:off x="2489597" y="1257300"/>
            <a:ext cx="608648" cy="63960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8" name="TextBox 4"/>
          <p:cNvSpPr txBox="1"/>
          <p:nvPr/>
        </p:nvSpPr>
        <p:spPr>
          <a:xfrm>
            <a:off x="3503116" y="971550"/>
            <a:ext cx="6001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TextBox 5"/>
          <p:cNvSpPr txBox="1"/>
          <p:nvPr/>
        </p:nvSpPr>
        <p:spPr>
          <a:xfrm>
            <a:off x="3503117" y="1472506"/>
            <a:ext cx="2585085" cy="41481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：下雨  雨后  雷雨  雨过天晴　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TextBox 13"/>
          <p:cNvSpPr txBox="1"/>
          <p:nvPr/>
        </p:nvSpPr>
        <p:spPr>
          <a:xfrm>
            <a:off x="3511153" y="1694855"/>
            <a:ext cx="2845892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巧记：千条线，万条线，落到水里看不见。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TextBox 14"/>
          <p:cNvSpPr txBox="1"/>
          <p:nvPr/>
        </p:nvSpPr>
        <p:spPr>
          <a:xfrm>
            <a:off x="3489722" y="1225154"/>
            <a:ext cx="3294162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书写提示：横折钩的折稍向左倾斜。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TextBox 16"/>
          <p:cNvSpPr txBox="1"/>
          <p:nvPr/>
        </p:nvSpPr>
        <p:spPr>
          <a:xfrm>
            <a:off x="2458343" y="2620864"/>
            <a:ext cx="608648" cy="63960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TextBox 17"/>
          <p:cNvSpPr txBox="1"/>
          <p:nvPr/>
        </p:nvSpPr>
        <p:spPr>
          <a:xfrm>
            <a:off x="2506564" y="2166342"/>
            <a:ext cx="853439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40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men</a:t>
            </a:r>
            <a:endParaRPr lang="en-US" altLang="zh-CN" sz="240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4344" name="TextBox 18"/>
          <p:cNvSpPr txBox="1"/>
          <p:nvPr/>
        </p:nvSpPr>
        <p:spPr>
          <a:xfrm>
            <a:off x="3456682" y="2386906"/>
            <a:ext cx="6001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TextBox 20"/>
          <p:cNvSpPr txBox="1"/>
          <p:nvPr/>
        </p:nvSpPr>
        <p:spPr>
          <a:xfrm>
            <a:off x="3463826" y="2871788"/>
            <a:ext cx="2153603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：你们  我们  咱们  他们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6" name="TextBox 21"/>
          <p:cNvSpPr txBox="1"/>
          <p:nvPr/>
        </p:nvSpPr>
        <p:spPr>
          <a:xfrm>
            <a:off x="3486150" y="3079850"/>
            <a:ext cx="2976265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巧记：一人站在门前。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7" name="TextBox 23"/>
          <p:cNvSpPr txBox="1"/>
          <p:nvPr/>
        </p:nvSpPr>
        <p:spPr>
          <a:xfrm>
            <a:off x="3421856" y="2646760"/>
            <a:ext cx="3362028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书写提示：左窄右宽，“门字框”要正，折角要方。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30"/>
          <p:cNvGrpSpPr/>
          <p:nvPr/>
        </p:nvGrpSpPr>
        <p:grpSpPr>
          <a:xfrm>
            <a:off x="2466251" y="2589237"/>
            <a:ext cx="850389" cy="83604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71" name="直接连接符 70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2" name="直接连接符 71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4349" name="TextBox 23"/>
          <p:cNvSpPr txBox="1"/>
          <p:nvPr/>
        </p:nvSpPr>
        <p:spPr>
          <a:xfrm>
            <a:off x="2549096" y="2680429"/>
            <a:ext cx="71526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2465804" y="1247769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7" name="直接连接符 76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4351" name="TextBox 23"/>
          <p:cNvSpPr txBox="1"/>
          <p:nvPr/>
        </p:nvSpPr>
        <p:spPr>
          <a:xfrm>
            <a:off x="2549096" y="1302578"/>
            <a:ext cx="69115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2" name="矩形 80"/>
          <p:cNvSpPr/>
          <p:nvPr/>
        </p:nvSpPr>
        <p:spPr>
          <a:xfrm>
            <a:off x="3525441" y="1921669"/>
            <a:ext cx="2869883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造句：即使下雨，同学们也都按时到校了。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3" name="矩形 81"/>
          <p:cNvSpPr/>
          <p:nvPr/>
        </p:nvSpPr>
        <p:spPr>
          <a:xfrm>
            <a:off x="3463826" y="3289698"/>
            <a:ext cx="3320058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造句：我们一起去看海吧！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54" name="Picture 1" descr="C:\Users\Administrator\AppData\Roaming\Tencent\Users\56229019\QQ\WinTemp\RichOle\_Q$~{AA}11O@V@D@7A%WN{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996" y="1021557"/>
            <a:ext cx="1524298" cy="2303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5" name="Picture 2" descr="C:\Users\Administrator\AppData\Roaming\Tencent\Users\56229019\QQ\WinTemp\RichOle\%I1GQ1~MNH52RK@{TCA%2Z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387" y="2455664"/>
            <a:ext cx="1022449" cy="2250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6" name="TextBox 17"/>
          <p:cNvSpPr txBox="1"/>
          <p:nvPr/>
        </p:nvSpPr>
        <p:spPr>
          <a:xfrm>
            <a:off x="2546747" y="830461"/>
            <a:ext cx="600164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yǔ</a:t>
            </a:r>
            <a:endParaRPr lang="zh-CN" altLang="en-US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2"/>
          <p:cNvSpPr txBox="1"/>
          <p:nvPr/>
        </p:nvSpPr>
        <p:spPr>
          <a:xfrm>
            <a:off x="2350293" y="1102817"/>
            <a:ext cx="608648" cy="63960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2" name="TextBox 3"/>
          <p:cNvSpPr txBox="1"/>
          <p:nvPr/>
        </p:nvSpPr>
        <p:spPr>
          <a:xfrm>
            <a:off x="2425304" y="708125"/>
            <a:ext cx="824585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</a:t>
            </a: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wèn</a:t>
            </a:r>
            <a:endParaRPr lang="zh-CN" altLang="en-US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5363" name="TextBox 4"/>
          <p:cNvSpPr txBox="1"/>
          <p:nvPr/>
        </p:nvSpPr>
        <p:spPr>
          <a:xfrm>
            <a:off x="3357562" y="851892"/>
            <a:ext cx="6001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TextBox 5"/>
          <p:cNvSpPr txBox="1"/>
          <p:nvPr/>
        </p:nvSpPr>
        <p:spPr>
          <a:xfrm>
            <a:off x="3363814" y="1318023"/>
            <a:ext cx="2153603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：问题  询问  问候  问号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TextBox 13"/>
          <p:cNvSpPr txBox="1"/>
          <p:nvPr/>
        </p:nvSpPr>
        <p:spPr>
          <a:xfrm>
            <a:off x="3371850" y="1560910"/>
            <a:ext cx="3145036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巧记：“门” 里有张“口” 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TextBox 14"/>
          <p:cNvSpPr txBox="1"/>
          <p:nvPr/>
        </p:nvSpPr>
        <p:spPr>
          <a:xfrm>
            <a:off x="3357563" y="1092994"/>
            <a:ext cx="3362028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书写提示：横折钩要垂直，不要向里斜。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5367" name="TextBox 16"/>
          <p:cNvSpPr txBox="1"/>
          <p:nvPr/>
        </p:nvSpPr>
        <p:spPr>
          <a:xfrm>
            <a:off x="2356545" y="2325291"/>
            <a:ext cx="608648" cy="63960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8" name="TextBox 17"/>
          <p:cNvSpPr txBox="1"/>
          <p:nvPr/>
        </p:nvSpPr>
        <p:spPr>
          <a:xfrm>
            <a:off x="2546747" y="1883272"/>
            <a:ext cx="672300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yǒu</a:t>
            </a:r>
            <a:endParaRPr lang="zh-CN" altLang="en-US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15369" name="TextBox 18"/>
          <p:cNvSpPr txBox="1"/>
          <p:nvPr/>
        </p:nvSpPr>
        <p:spPr>
          <a:xfrm>
            <a:off x="3356670" y="2166342"/>
            <a:ext cx="6001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0" name="TextBox 20"/>
          <p:cNvSpPr txBox="1"/>
          <p:nvPr/>
        </p:nvSpPr>
        <p:spPr>
          <a:xfrm>
            <a:off x="3356670" y="2571750"/>
            <a:ext cx="2586038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：有名  有心  有趣  有劳  有请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1" name="TextBox 21"/>
          <p:cNvSpPr txBox="1"/>
          <p:nvPr/>
        </p:nvSpPr>
        <p:spPr>
          <a:xfrm>
            <a:off x="3357563" y="2774454"/>
            <a:ext cx="2227064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巧记：右下藏小月，口走丢。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2" name="TextBox 23"/>
          <p:cNvSpPr txBox="1"/>
          <p:nvPr/>
        </p:nvSpPr>
        <p:spPr>
          <a:xfrm>
            <a:off x="3356670" y="2369047"/>
            <a:ext cx="2552105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书写提示：首横较长，“月”撇变竖。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2364202" y="2293449"/>
            <a:ext cx="850389" cy="83604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74" name="直接连接符 7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5" name="直接连接符 7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5374" name="TextBox 23"/>
          <p:cNvSpPr txBox="1"/>
          <p:nvPr/>
        </p:nvSpPr>
        <p:spPr>
          <a:xfrm>
            <a:off x="2440071" y="2336966"/>
            <a:ext cx="71526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326309" y="1093433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5376" name="TextBox 23"/>
          <p:cNvSpPr txBox="1"/>
          <p:nvPr/>
        </p:nvSpPr>
        <p:spPr>
          <a:xfrm>
            <a:off x="2438285" y="1138602"/>
            <a:ext cx="69115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7" name="矩形 89"/>
          <p:cNvSpPr/>
          <p:nvPr/>
        </p:nvSpPr>
        <p:spPr>
          <a:xfrm>
            <a:off x="3365600" y="2987874"/>
            <a:ext cx="2150745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造句：叔叔是我国有名的作家。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8" name="矩形 90"/>
          <p:cNvSpPr/>
          <p:nvPr/>
        </p:nvSpPr>
        <p:spPr>
          <a:xfrm>
            <a:off x="3363814" y="1770758"/>
            <a:ext cx="3589020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造句：我遇到不明白的问题，总是自己动脑筋想一想。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79" name="Picture 1" descr="C:\Users\Administrator\AppData\Roaming\Tencent\Users\56229019\QQ\WinTemp\RichOle\A4P{V0OEOYC[7DCPB[U`FH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3338" y="890291"/>
            <a:ext cx="1039416" cy="2035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0" name="Picture 2" descr="C:\Users\Administrator\AppData\Roaming\Tencent\Users\56229019\QQ\WinTemp\RichOle\D]5_)5W76M]V}3)$`BGAQ[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8" y="2166343"/>
            <a:ext cx="1091208" cy="2214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1" name="TextBox 2"/>
          <p:cNvSpPr txBox="1"/>
          <p:nvPr/>
        </p:nvSpPr>
        <p:spPr>
          <a:xfrm>
            <a:off x="2378869" y="3562053"/>
            <a:ext cx="608648" cy="63960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3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2" name="TextBox 4"/>
          <p:cNvSpPr txBox="1"/>
          <p:nvPr/>
        </p:nvSpPr>
        <p:spPr>
          <a:xfrm>
            <a:off x="3392388" y="3247727"/>
            <a:ext cx="6001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3" name="TextBox 5"/>
          <p:cNvSpPr txBox="1"/>
          <p:nvPr/>
        </p:nvSpPr>
        <p:spPr>
          <a:xfrm>
            <a:off x="3397746" y="3705821"/>
            <a:ext cx="1686818" cy="23852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：你们  你好  你的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4" name="TextBox 13"/>
          <p:cNvSpPr txBox="1"/>
          <p:nvPr/>
        </p:nvSpPr>
        <p:spPr>
          <a:xfrm>
            <a:off x="3397746" y="3908525"/>
            <a:ext cx="1539479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巧记：小人歪戴帽。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5" name="TextBox 14"/>
          <p:cNvSpPr txBox="1"/>
          <p:nvPr/>
        </p:nvSpPr>
        <p:spPr>
          <a:xfrm>
            <a:off x="3370958" y="3520083"/>
            <a:ext cx="3294161" cy="241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书写提示：“亻”的竖为垂露竖，撇不宜太宽。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2355076" y="3552520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" name="矩形 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76" name="直接连接符 75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3" name="直接连接符 2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15387" name="TextBox 23"/>
          <p:cNvSpPr txBox="1"/>
          <p:nvPr/>
        </p:nvSpPr>
        <p:spPr>
          <a:xfrm>
            <a:off x="2432034" y="3597441"/>
            <a:ext cx="690266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8" name="矩形 80"/>
          <p:cNvSpPr/>
          <p:nvPr/>
        </p:nvSpPr>
        <p:spPr>
          <a:xfrm>
            <a:off x="3397746" y="4111229"/>
            <a:ext cx="2726055" cy="241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造句：你们快来看，小河里的冰融化了。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89" name="Picture 1" descr="C:\Users\Administrator\AppData\Roaming\Tencent\Users\56229019\QQ\WinTemp\RichOle\IYE@YXK0S29T@[]_}1)H)5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522" y="3300413"/>
            <a:ext cx="1373386" cy="2268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90" name="TextBox 17"/>
          <p:cNvSpPr txBox="1"/>
          <p:nvPr/>
        </p:nvSpPr>
        <p:spPr>
          <a:xfrm>
            <a:off x="2586931" y="3138786"/>
            <a:ext cx="419025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nǐ</a:t>
            </a:r>
            <a:endParaRPr lang="zh-CN" altLang="en-US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"/>
          <p:cNvGrpSpPr/>
          <p:nvPr/>
        </p:nvGrpSpPr>
        <p:grpSpPr>
          <a:xfrm>
            <a:off x="2326542" y="708125"/>
            <a:ext cx="4393049" cy="1324267"/>
            <a:chOff x="3313" y="183"/>
            <a:chExt cx="12300" cy="3708"/>
          </a:xfrm>
        </p:grpSpPr>
        <p:sp>
          <p:nvSpPr>
            <p:cNvPr id="16386" name="TextBox 2"/>
            <p:cNvSpPr txBox="1"/>
            <p:nvPr/>
          </p:nvSpPr>
          <p:spPr>
            <a:xfrm>
              <a:off x="3380" y="1287"/>
              <a:ext cx="1846" cy="18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700" dirty="0">
                  <a:latin typeface="楷体" panose="02010609060101010101" pitchFamily="49" charset="-122"/>
                  <a:ea typeface="楷体" panose="02010609060101010101" pitchFamily="49" charset="-122"/>
                </a:rPr>
                <a:t>吃</a:t>
              </a:r>
              <a:endPara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87" name="TextBox 3"/>
            <p:cNvSpPr txBox="1"/>
            <p:nvPr/>
          </p:nvSpPr>
          <p:spPr>
            <a:xfrm>
              <a:off x="3590" y="183"/>
              <a:ext cx="2321" cy="12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SzTx/>
              </a:pPr>
              <a:r>
                <a:rPr lang="en-US" altLang="zh-CN" sz="2400" dirty="0">
                  <a:latin typeface="汉语拼音" pitchFamily="34" charset="0"/>
                  <a:ea typeface="宋体" panose="02010600030101010101" pitchFamily="2" charset="-122"/>
                  <a:cs typeface="汉语拼音" pitchFamily="34" charset="0"/>
                </a:rPr>
                <a:t> bàn</a:t>
              </a:r>
              <a:endParaRPr lang="zh-CN" altLang="en-US" sz="24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endParaRPr>
            </a:p>
          </p:txBody>
        </p:sp>
        <p:sp>
          <p:nvSpPr>
            <p:cNvPr id="16388" name="TextBox 4"/>
            <p:cNvSpPr txBox="1"/>
            <p:nvPr/>
          </p:nvSpPr>
          <p:spPr>
            <a:xfrm>
              <a:off x="6200" y="585"/>
              <a:ext cx="1810" cy="8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笔顺</a:t>
              </a:r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89" name="TextBox 5"/>
            <p:cNvSpPr txBox="1"/>
            <p:nvPr/>
          </p:nvSpPr>
          <p:spPr>
            <a:xfrm>
              <a:off x="6218" y="1890"/>
              <a:ext cx="6836" cy="7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组词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Wingdings" panose="05000000000000000000" pitchFamily="2" charset="2"/>
                </a:rPr>
                <a:t>：半空  一半  半路  半信半疑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90" name="TextBox 13"/>
            <p:cNvSpPr txBox="1"/>
            <p:nvPr/>
          </p:nvSpPr>
          <p:spPr>
            <a:xfrm>
              <a:off x="6240" y="2570"/>
              <a:ext cx="8805" cy="7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Wingdings" panose="05000000000000000000" pitchFamily="2" charset="2"/>
                </a:rPr>
                <a:t>巧记：上面倒八，下面十一 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91" name="TextBox 14"/>
            <p:cNvSpPr txBox="1"/>
            <p:nvPr/>
          </p:nvSpPr>
          <p:spPr>
            <a:xfrm>
              <a:off x="6200" y="1260"/>
              <a:ext cx="9413" cy="7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Wingdings" panose="05000000000000000000" pitchFamily="2" charset="2"/>
                </a:rPr>
                <a:t>书写提示：第二笔横要比第一笔长些。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313" y="1261"/>
              <a:ext cx="2432" cy="2249"/>
              <a:chOff x="-2214610" y="714356"/>
              <a:chExt cx="1785950" cy="1643868"/>
            </a:xfrm>
            <a:solidFill>
              <a:schemeClr val="accent5">
                <a:lumMod val="40000"/>
                <a:lumOff val="60000"/>
              </a:schemeClr>
            </a:solidFill>
          </p:grpSpPr>
          <p:sp>
            <p:nvSpPr>
              <p:cNvPr id="78" name="矩形 77"/>
              <p:cNvSpPr/>
              <p:nvPr/>
            </p:nvSpPr>
            <p:spPr>
              <a:xfrm>
                <a:off x="-2214610" y="714356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00"/>
              </a:p>
            </p:txBody>
          </p:sp>
          <p:sp>
            <p:nvSpPr>
              <p:cNvPr id="79" name="直接连接符 78"/>
              <p:cNvSpPr/>
              <p:nvPr/>
            </p:nvSpPr>
            <p:spPr>
              <a:xfrm rot="10800000" flipH="1">
                <a:off x="-2214610" y="1535893"/>
                <a:ext cx="1785950" cy="1588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80" name="直接连接符 79"/>
              <p:cNvSpPr/>
              <p:nvPr/>
            </p:nvSpPr>
            <p:spPr>
              <a:xfrm rot="16200000" flipH="1">
                <a:off x="-2143172" y="1535893"/>
                <a:ext cx="1643074" cy="1588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sp>
          <p:nvSpPr>
            <p:cNvPr id="16393" name="TextBox 23"/>
            <p:cNvSpPr txBox="1"/>
            <p:nvPr/>
          </p:nvSpPr>
          <p:spPr>
            <a:xfrm>
              <a:off x="3478" y="1270"/>
              <a:ext cx="1935" cy="21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半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94" name="矩形 90"/>
            <p:cNvSpPr/>
            <p:nvPr/>
          </p:nvSpPr>
          <p:spPr>
            <a:xfrm>
              <a:off x="6218" y="3158"/>
              <a:ext cx="5652" cy="7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造句：我才写了一半的作业。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5" name="组合 3"/>
          <p:cNvGrpSpPr/>
          <p:nvPr/>
        </p:nvGrpSpPr>
        <p:grpSpPr>
          <a:xfrm>
            <a:off x="2326184" y="2298502"/>
            <a:ext cx="4393406" cy="1324830"/>
            <a:chOff x="3313" y="183"/>
            <a:chExt cx="12300" cy="3707"/>
          </a:xfrm>
        </p:grpSpPr>
        <p:sp>
          <p:nvSpPr>
            <p:cNvPr id="16396" name="TextBox 2"/>
            <p:cNvSpPr txBox="1"/>
            <p:nvPr/>
          </p:nvSpPr>
          <p:spPr>
            <a:xfrm>
              <a:off x="3380" y="1288"/>
              <a:ext cx="1845" cy="18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700" dirty="0">
                  <a:latin typeface="楷体" panose="02010609060101010101" pitchFamily="49" charset="-122"/>
                  <a:ea typeface="楷体" panose="02010609060101010101" pitchFamily="49" charset="-122"/>
                </a:rPr>
                <a:t>吃</a:t>
              </a:r>
              <a:endParaRPr lang="zh-CN" altLang="en-US" sz="37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97" name="TextBox 3"/>
            <p:cNvSpPr txBox="1"/>
            <p:nvPr/>
          </p:nvSpPr>
          <p:spPr>
            <a:xfrm>
              <a:off x="3590" y="183"/>
              <a:ext cx="2478" cy="12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SzTx/>
              </a:pPr>
              <a:r>
                <a:rPr lang="en-US" altLang="zh-CN" sz="2400" dirty="0">
                  <a:latin typeface="汉语拼音" pitchFamily="34" charset="0"/>
                  <a:ea typeface="宋体" panose="02010600030101010101" pitchFamily="2" charset="-122"/>
                  <a:cs typeface="汉语拼音" pitchFamily="34" charset="0"/>
                </a:rPr>
                <a:t>cóng</a:t>
              </a:r>
              <a:endParaRPr lang="zh-CN" altLang="en-US" sz="24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endParaRPr>
            </a:p>
          </p:txBody>
        </p:sp>
        <p:sp>
          <p:nvSpPr>
            <p:cNvPr id="16398" name="TextBox 4"/>
            <p:cNvSpPr txBox="1"/>
            <p:nvPr/>
          </p:nvSpPr>
          <p:spPr>
            <a:xfrm>
              <a:off x="6200" y="585"/>
              <a:ext cx="1810" cy="8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笔顺</a:t>
              </a:r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99" name="TextBox 5"/>
            <p:cNvSpPr txBox="1"/>
            <p:nvPr/>
          </p:nvSpPr>
          <p:spPr>
            <a:xfrm>
              <a:off x="6218" y="1890"/>
              <a:ext cx="4861" cy="7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组词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Wingdings" panose="05000000000000000000" pitchFamily="2" charset="2"/>
                </a:rPr>
                <a:t>：从前  从来  从此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00" name="TextBox 13"/>
            <p:cNvSpPr txBox="1"/>
            <p:nvPr/>
          </p:nvSpPr>
          <p:spPr>
            <a:xfrm>
              <a:off x="6240" y="2570"/>
              <a:ext cx="8805" cy="7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Wingdings" panose="05000000000000000000" pitchFamily="2" charset="2"/>
                </a:rPr>
                <a:t>巧记：二人行。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01" name="TextBox 14"/>
            <p:cNvSpPr txBox="1"/>
            <p:nvPr/>
          </p:nvSpPr>
          <p:spPr>
            <a:xfrm>
              <a:off x="6200" y="1260"/>
              <a:ext cx="9413" cy="7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Wingdings" panose="05000000000000000000" pitchFamily="2" charset="2"/>
                </a:rPr>
                <a:t>书写提示：左边比右边稍窄。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313" y="1261"/>
              <a:ext cx="2432" cy="2249"/>
              <a:chOff x="-2214610" y="714356"/>
              <a:chExt cx="1785950" cy="1643868"/>
            </a:xfrm>
            <a:solidFill>
              <a:schemeClr val="accent5">
                <a:lumMod val="40000"/>
                <a:lumOff val="60000"/>
              </a:schemeClr>
            </a:solidFill>
          </p:grpSpPr>
          <p:sp>
            <p:nvSpPr>
              <p:cNvPr id="12" name="矩形 11"/>
              <p:cNvSpPr/>
              <p:nvPr/>
            </p:nvSpPr>
            <p:spPr>
              <a:xfrm>
                <a:off x="-2214610" y="714356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00"/>
              </a:p>
            </p:txBody>
          </p:sp>
          <p:sp>
            <p:nvSpPr>
              <p:cNvPr id="13" name="直接连接符 12"/>
              <p:cNvSpPr/>
              <p:nvPr/>
            </p:nvSpPr>
            <p:spPr>
              <a:xfrm rot="10800000" flipH="1">
                <a:off x="-2214610" y="1535893"/>
                <a:ext cx="1785950" cy="1588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直接连接符 13"/>
              <p:cNvSpPr/>
              <p:nvPr/>
            </p:nvSpPr>
            <p:spPr>
              <a:xfrm rot="16200000" flipH="1">
                <a:off x="-2143172" y="1535893"/>
                <a:ext cx="1643074" cy="1588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sp>
          <p:nvSpPr>
            <p:cNvPr id="16403" name="TextBox 23"/>
            <p:cNvSpPr txBox="1"/>
            <p:nvPr/>
          </p:nvSpPr>
          <p:spPr>
            <a:xfrm>
              <a:off x="3508" y="1300"/>
              <a:ext cx="1935" cy="21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404" name="矩形 90"/>
            <p:cNvSpPr/>
            <p:nvPr/>
          </p:nvSpPr>
          <p:spPr>
            <a:xfrm>
              <a:off x="6218" y="3158"/>
              <a:ext cx="4071" cy="7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造句：你从哪里来？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405" name="图片 17"/>
          <p:cNvPicPr>
            <a:picLocks noChangeAspect="1"/>
          </p:cNvPicPr>
          <p:nvPr/>
        </p:nvPicPr>
        <p:blipFill>
          <a:blip r:embed="rId1"/>
          <a:srcRect l="21440" t="40846" r="72820" b="56665"/>
          <a:stretch>
            <a:fillRect/>
          </a:stretch>
        </p:blipFill>
        <p:spPr>
          <a:xfrm>
            <a:off x="3843338" y="881360"/>
            <a:ext cx="821531" cy="200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6" name="图片 18"/>
          <p:cNvPicPr>
            <a:picLocks noChangeAspect="1"/>
          </p:cNvPicPr>
          <p:nvPr/>
        </p:nvPicPr>
        <p:blipFill>
          <a:blip r:embed="rId1"/>
          <a:srcRect l="21187" t="60332" r="73154" b="36922"/>
          <a:stretch>
            <a:fillRect/>
          </a:stretch>
        </p:blipFill>
        <p:spPr>
          <a:xfrm>
            <a:off x="3843338" y="2462689"/>
            <a:ext cx="810101" cy="22050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3"/>
          <p:cNvGrpSpPr/>
          <p:nvPr/>
        </p:nvGrpSpPr>
        <p:grpSpPr>
          <a:xfrm>
            <a:off x="73819" y="257652"/>
            <a:ext cx="2418398" cy="321342"/>
            <a:chOff x="458" y="988"/>
            <a:chExt cx="4134" cy="9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流程图: 延期 27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9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90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altLang="en-US" sz="16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新学的笔画和偏旁</a:t>
              </a:r>
              <a:endParaRPr lang="en-US" altLang="zh-CN" sz="16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云形标注 39"/>
          <p:cNvSpPr/>
          <p:nvPr/>
        </p:nvSpPr>
        <p:spPr>
          <a:xfrm>
            <a:off x="5757739" y="387225"/>
            <a:ext cx="2539350" cy="816757"/>
          </a:xfrm>
          <a:prstGeom prst="cloudCallout">
            <a:avLst>
              <a:gd name="adj1" fmla="val -119200"/>
              <a:gd name="adj2" fmla="val -61432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spcCol="0"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</a:rPr>
              <a:t>本单元学习的偏旁你会写了吗？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2461" y="1095375"/>
            <a:ext cx="8019573" cy="2783205"/>
            <a:chOff x="632461" y="1095375"/>
            <a:chExt cx="8019573" cy="27832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rcRect l="7063" b="57855"/>
            <a:stretch>
              <a:fillRect/>
            </a:stretch>
          </p:blipFill>
          <p:spPr>
            <a:xfrm>
              <a:off x="632461" y="1142048"/>
              <a:ext cx="4300061" cy="208407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t="41971"/>
            <a:stretch>
              <a:fillRect/>
            </a:stretch>
          </p:blipFill>
          <p:spPr>
            <a:xfrm>
              <a:off x="4164330" y="1095375"/>
              <a:ext cx="4487704" cy="2783205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6408182" y="3425517"/>
              <a:ext cx="53554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⺈  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974787" y="3425726"/>
              <a:ext cx="37945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兔</a:t>
              </a:r>
              <a:endParaRPr lang="zh-CN" altLang="en-US" sz="1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027414" y="3419753"/>
              <a:ext cx="80502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斜刀头</a:t>
              </a: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5125"/>
          <p:cNvSpPr txBox="1"/>
          <p:nvPr/>
        </p:nvSpPr>
        <p:spPr>
          <a:xfrm>
            <a:off x="2378155" y="1077754"/>
            <a:ext cx="447880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数</a:t>
            </a:r>
            <a:endParaRPr lang="zh-CN" altLang="en-US" sz="2400" b="1" dirty="0">
              <a:solidFill>
                <a:schemeClr val="hlin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37890" name="文本框 5126"/>
          <p:cNvSpPr txBox="1"/>
          <p:nvPr/>
        </p:nvSpPr>
        <p:spPr>
          <a:xfrm>
            <a:off x="2378631" y="2852262"/>
            <a:ext cx="447880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长</a:t>
            </a:r>
            <a:endParaRPr lang="zh-CN" altLang="en-US" sz="2400" b="1" dirty="0">
              <a:solidFill>
                <a:schemeClr val="hlin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2905364" y="652701"/>
            <a:ext cx="4482703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400" b="1" dirty="0" err="1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shǔ</a:t>
            </a:r>
            <a:r>
              <a:rPr lang="en-US" altLang="zh-CN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</a:t>
            </a:r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数一数    </a:t>
            </a:r>
            <a:endParaRPr lang="zh-CN" altLang="en-US" sz="2400" b="1" dirty="0">
              <a:solidFill>
                <a:schemeClr val="hlin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      快来数一数有几只鸭子？</a:t>
            </a:r>
            <a:endParaRPr lang="zh-CN" altLang="en-US" sz="2400" b="1" dirty="0">
              <a:solidFill>
                <a:schemeClr val="hlin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2905364" y="1459945"/>
            <a:ext cx="3835003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400" b="1" dirty="0" err="1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sh</a:t>
            </a:r>
            <a:r>
              <a:rPr lang="en-US" altLang="en-US" sz="2400" b="1" dirty="0" err="1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ù</a:t>
            </a:r>
            <a:r>
              <a:rPr lang="en-US" altLang="zh-CN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</a:t>
            </a:r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数学</a:t>
            </a:r>
            <a:endParaRPr lang="zh-CN" altLang="en-US" sz="2400" b="1" dirty="0">
              <a:solidFill>
                <a:schemeClr val="hlin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      今天上午有数学课。</a:t>
            </a:r>
            <a:endParaRPr lang="zh-CN" altLang="en-US" sz="2400" b="1" dirty="0">
              <a:solidFill>
                <a:schemeClr val="hlin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2821782" y="2437686"/>
            <a:ext cx="5507831" cy="85296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en-US" altLang="zh-CN" sz="2400" b="1" err="1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ch</a:t>
            </a:r>
            <a:r>
              <a:rPr lang="en-US" altLang="zh-CN" sz="2700" b="1" err="1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á</a:t>
            </a:r>
            <a:r>
              <a:rPr lang="en-US" altLang="zh-CN" sz="2400" b="1" err="1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ng</a:t>
            </a:r>
            <a:r>
              <a:rPr lang="en-US" altLang="zh-CN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</a:t>
            </a:r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长短</a:t>
            </a:r>
            <a:endParaRPr lang="zh-CN" altLang="en-US" sz="2400" b="1" dirty="0">
              <a:solidFill>
                <a:schemeClr val="hlin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          我铅笔盒里的铅笔长短不一样。 </a:t>
            </a:r>
            <a:endParaRPr lang="zh-CN" altLang="en-US" sz="2400" b="1" dirty="0">
              <a:solidFill>
                <a:schemeClr val="hlin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131" name="文本框 5130"/>
          <p:cNvSpPr txBox="1"/>
          <p:nvPr/>
        </p:nvSpPr>
        <p:spPr>
          <a:xfrm>
            <a:off x="2821544" y="3290174"/>
            <a:ext cx="3291607" cy="85408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400" b="1" err="1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zh</a:t>
            </a:r>
            <a:r>
              <a:rPr lang="en-US" altLang="en-US" sz="2700" b="1" err="1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ǎ</a:t>
            </a:r>
            <a:r>
              <a:rPr lang="en-US" altLang="zh-CN" sz="2400" b="1" err="1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ng</a:t>
            </a:r>
            <a:r>
              <a:rPr lang="en-US" altLang="zh-CN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</a:t>
            </a:r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长大</a:t>
            </a:r>
            <a:endParaRPr lang="zh-CN" altLang="en-US" sz="2400" b="1" dirty="0">
              <a:solidFill>
                <a:schemeClr val="hlin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  <a:p>
            <a:r>
              <a:rPr lang="zh-CN" altLang="en-US" sz="2400" b="1" dirty="0">
                <a:solidFill>
                  <a:schemeClr val="hlin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               小树长大了</a:t>
            </a:r>
            <a:r>
              <a:rPr lang="zh-CN" altLang="en-US" sz="24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。</a:t>
            </a:r>
            <a:endParaRPr lang="zh-CN" altLang="en-US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572" y="128112"/>
            <a:ext cx="2418398" cy="321342"/>
            <a:chOff x="458" y="988"/>
            <a:chExt cx="4134" cy="9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流程图: 延期 27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9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90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altLang="en-US" sz="16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本单元的多音字</a:t>
              </a:r>
              <a:endParaRPr lang="zh-CN" altLang="en-US" sz="16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  <p:bldP spid="5130" grpId="0"/>
      <p:bldP spid="51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337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9337" y="1072219"/>
            <a:ext cx="1053704" cy="6081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337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9337" y="1800881"/>
            <a:ext cx="1053704" cy="6081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337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8260" y="2570620"/>
            <a:ext cx="1053704" cy="6081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337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8260" y="3259098"/>
            <a:ext cx="1053704" cy="608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337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493" y="1072218"/>
            <a:ext cx="891183" cy="728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图片 338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493" y="1800880"/>
            <a:ext cx="891183" cy="728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图片 338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493" y="2529543"/>
            <a:ext cx="891183" cy="728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4" name="图片 338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493" y="3259098"/>
            <a:ext cx="891183" cy="728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对角圆角矩形 26"/>
          <p:cNvSpPr/>
          <p:nvPr/>
        </p:nvSpPr>
        <p:spPr>
          <a:xfrm>
            <a:off x="2975627" y="517594"/>
            <a:ext cx="2632472" cy="430293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/>
            <a:r>
              <a:rPr lang="zh-CN" altLang="en-US" sz="2700" b="1" noProof="1">
                <a:solidFill>
                  <a:srgbClr val="E46C0A"/>
                </a:solidFill>
                <a:latin typeface="宋体" panose="02010600030101010101" pitchFamily="2" charset="-122"/>
              </a:rPr>
              <a:t>帮鸟宝宝回家</a:t>
            </a:r>
            <a:endParaRPr lang="zh-CN" altLang="en-US" sz="2700" b="1" noProof="1">
              <a:solidFill>
                <a:srgbClr val="E46C0A"/>
              </a:solidFill>
              <a:latin typeface="宋体" panose="02010600030101010101" pitchFamily="2" charset="-122"/>
            </a:endParaRPr>
          </a:p>
        </p:txBody>
      </p:sp>
      <p:sp>
        <p:nvSpPr>
          <p:cNvPr id="29706" name="文本框 33804"/>
          <p:cNvSpPr txBox="1"/>
          <p:nvPr/>
        </p:nvSpPr>
        <p:spPr>
          <a:xfrm>
            <a:off x="5320249" y="1399044"/>
            <a:ext cx="327660" cy="2990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出</a:t>
            </a:r>
            <a:endParaRPr lang="zh-CN" altLang="en-US" sz="15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9707" name="文本框 33805"/>
          <p:cNvSpPr txBox="1"/>
          <p:nvPr/>
        </p:nvSpPr>
        <p:spPr>
          <a:xfrm>
            <a:off x="5372041" y="2125028"/>
            <a:ext cx="327660" cy="2990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兔</a:t>
            </a:r>
            <a:endParaRPr lang="zh-CN" altLang="en-US" sz="15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9708" name="文本框 33806"/>
          <p:cNvSpPr txBox="1"/>
          <p:nvPr/>
        </p:nvSpPr>
        <p:spPr>
          <a:xfrm>
            <a:off x="5290781" y="2934950"/>
            <a:ext cx="327660" cy="2990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友</a:t>
            </a:r>
            <a:endParaRPr lang="zh-CN" altLang="en-US" sz="15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9709" name="文本框 33807"/>
          <p:cNvSpPr txBox="1"/>
          <p:nvPr/>
        </p:nvSpPr>
        <p:spPr>
          <a:xfrm>
            <a:off x="5330964" y="3583246"/>
            <a:ext cx="327660" cy="2990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dirty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给</a:t>
            </a:r>
            <a:endParaRPr lang="zh-CN" altLang="en-US" sz="15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9710" name="文本框 33808"/>
          <p:cNvSpPr txBox="1"/>
          <p:nvPr/>
        </p:nvSpPr>
        <p:spPr>
          <a:xfrm>
            <a:off x="2981564" y="1524953"/>
            <a:ext cx="332463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150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tù</a:t>
            </a:r>
            <a:endParaRPr lang="en-US" altLang="zh-CN" sz="150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9711" name="文本框 33809"/>
          <p:cNvSpPr txBox="1"/>
          <p:nvPr/>
        </p:nvSpPr>
        <p:spPr>
          <a:xfrm>
            <a:off x="3022640" y="2246471"/>
            <a:ext cx="470322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150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chū</a:t>
            </a:r>
            <a:endParaRPr lang="en-US" altLang="zh-CN" sz="150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9712" name="文本框 33810"/>
          <p:cNvSpPr txBox="1"/>
          <p:nvPr/>
        </p:nvSpPr>
        <p:spPr>
          <a:xfrm>
            <a:off x="2981564" y="3016211"/>
            <a:ext cx="396583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150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gěi</a:t>
            </a:r>
            <a:endParaRPr lang="en-US" altLang="zh-CN" sz="150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9713" name="文本框 33811"/>
          <p:cNvSpPr txBox="1"/>
          <p:nvPr/>
        </p:nvSpPr>
        <p:spPr>
          <a:xfrm>
            <a:off x="2901196" y="3704690"/>
            <a:ext cx="470322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150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yǒu</a:t>
            </a:r>
            <a:endParaRPr lang="en-US" altLang="zh-CN" sz="1500" err="1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33817" name="Line 18"/>
          <p:cNvSpPr/>
          <p:nvPr/>
        </p:nvSpPr>
        <p:spPr>
          <a:xfrm>
            <a:off x="3589675" y="1679437"/>
            <a:ext cx="1619846" cy="48577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818" name="Line 18"/>
          <p:cNvSpPr/>
          <p:nvPr/>
        </p:nvSpPr>
        <p:spPr>
          <a:xfrm flipV="1">
            <a:off x="3589675" y="1476732"/>
            <a:ext cx="1619846" cy="8510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819" name="Line 18"/>
          <p:cNvSpPr/>
          <p:nvPr/>
        </p:nvSpPr>
        <p:spPr>
          <a:xfrm>
            <a:off x="3589676" y="3096577"/>
            <a:ext cx="1538585" cy="567929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820" name="Line 18"/>
          <p:cNvSpPr/>
          <p:nvPr/>
        </p:nvSpPr>
        <p:spPr>
          <a:xfrm flipV="1">
            <a:off x="3589676" y="3056394"/>
            <a:ext cx="1579661" cy="754559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"/>
          <p:cNvSpPr txBox="1"/>
          <p:nvPr/>
        </p:nvSpPr>
        <p:spPr>
          <a:xfrm>
            <a:off x="871061" y="812006"/>
            <a:ext cx="7844314" cy="39472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本单元围绕“自然”这个主题编排了《影子》《比尾巴》《青蛙写诗》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《雨点儿》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4篇课文。这些课文以儿童的视角，对自然界、生活中的一些现象进行了生动的描摹。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让我们一起来复习一下本单元的知识吧！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对角圆角矩形 26"/>
          <p:cNvSpPr/>
          <p:nvPr/>
        </p:nvSpPr>
        <p:spPr>
          <a:xfrm>
            <a:off x="2914202" y="540252"/>
            <a:ext cx="3397986" cy="395288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noProof="1">
                <a:solidFill>
                  <a:srgbClr val="E46C0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帮小鸟收集葵花种子</a:t>
            </a:r>
            <a:endParaRPr lang="zh-CN" altLang="en-US" sz="2700" b="1" noProof="1">
              <a:solidFill>
                <a:srgbClr val="E46C0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2" name="图片 348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" y="1875949"/>
            <a:ext cx="2923223" cy="23188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348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4529" y="1989296"/>
            <a:ext cx="2614613" cy="207359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34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3713" y="1998345"/>
            <a:ext cx="2727960" cy="2164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文本框 34828"/>
          <p:cNvSpPr txBox="1"/>
          <p:nvPr/>
        </p:nvSpPr>
        <p:spPr>
          <a:xfrm>
            <a:off x="4274046" y="4162366"/>
            <a:ext cx="603370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五画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文本框 34829"/>
          <p:cNvSpPr txBox="1"/>
          <p:nvPr/>
        </p:nvSpPr>
        <p:spPr>
          <a:xfrm>
            <a:off x="7027188" y="4162366"/>
            <a:ext cx="603370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六画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1" name="文本框 34830"/>
          <p:cNvSpPr txBox="1"/>
          <p:nvPr/>
        </p:nvSpPr>
        <p:spPr>
          <a:xfrm>
            <a:off x="2403575" y="1232892"/>
            <a:ext cx="55626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8" name="文本框 34831"/>
          <p:cNvSpPr txBox="1"/>
          <p:nvPr/>
        </p:nvSpPr>
        <p:spPr>
          <a:xfrm>
            <a:off x="1575912" y="4194811"/>
            <a:ext cx="712946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四画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3" name="文本框 34832"/>
          <p:cNvSpPr txBox="1"/>
          <p:nvPr/>
        </p:nvSpPr>
        <p:spPr>
          <a:xfrm>
            <a:off x="2869347" y="1232892"/>
            <a:ext cx="55626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4" name="文本框 34833"/>
          <p:cNvSpPr txBox="1"/>
          <p:nvPr/>
        </p:nvSpPr>
        <p:spPr>
          <a:xfrm>
            <a:off x="6129755" y="1232892"/>
            <a:ext cx="55626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5" name="文本框 34834"/>
          <p:cNvSpPr txBox="1"/>
          <p:nvPr/>
        </p:nvSpPr>
        <p:spPr>
          <a:xfrm>
            <a:off x="3335120" y="1232892"/>
            <a:ext cx="55626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6" name="文本框 34835"/>
          <p:cNvSpPr txBox="1"/>
          <p:nvPr/>
        </p:nvSpPr>
        <p:spPr>
          <a:xfrm>
            <a:off x="3800892" y="1232892"/>
            <a:ext cx="55626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7" name="文本框 34836"/>
          <p:cNvSpPr txBox="1"/>
          <p:nvPr/>
        </p:nvSpPr>
        <p:spPr>
          <a:xfrm>
            <a:off x="4732437" y="1232892"/>
            <a:ext cx="55626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8" name="文本框 34837"/>
          <p:cNvSpPr txBox="1"/>
          <p:nvPr/>
        </p:nvSpPr>
        <p:spPr>
          <a:xfrm>
            <a:off x="5663982" y="1232892"/>
            <a:ext cx="55626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39" name="文本框 34838"/>
          <p:cNvSpPr txBox="1"/>
          <p:nvPr/>
        </p:nvSpPr>
        <p:spPr>
          <a:xfrm>
            <a:off x="4266665" y="1232892"/>
            <a:ext cx="55626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40" name="文本框 34839"/>
          <p:cNvSpPr txBox="1"/>
          <p:nvPr/>
        </p:nvSpPr>
        <p:spPr>
          <a:xfrm>
            <a:off x="5198210" y="1232892"/>
            <a:ext cx="55626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9297E-6 L -0.12188 0.23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4" y="1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9297E-6 L 0.20712 0.279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47" y="139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6.84762E-7 L 0.38872 0.2251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4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112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13325E-7 L 0.06129 0.354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177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9297E-6 L 0.27292 0.322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46" y="161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9297E-6 L -0.40348 0.321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74" y="160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0.000000 L -0.138594 0.274815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0" y="1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9297E-6 L 0.17812 0.2908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6" y="14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60827E-6 L -0.48836 0.3457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27" y="17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1" grpId="0"/>
      <p:bldP spid="34833" grpId="0"/>
      <p:bldP spid="34834" grpId="0"/>
      <p:bldP spid="34837" grpId="0"/>
      <p:bldP spid="34838" grpId="0"/>
      <p:bldP spid="34839" grpId="0"/>
      <p:bldP spid="348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8"/>
          <p:cNvSpPr txBox="1"/>
          <p:nvPr/>
        </p:nvSpPr>
        <p:spPr>
          <a:xfrm>
            <a:off x="145767" y="80957"/>
            <a:ext cx="1165826" cy="3281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51435" tIns="25718" rIns="51435" bIns="25718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</a:t>
            </a:r>
            <a:r>
              <a:rPr lang="zh-CN" altLang="en-US" sz="1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1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591" t="17444" r="69638" b="54961"/>
          <a:stretch>
            <a:fillRect/>
          </a:stretch>
        </p:blipFill>
        <p:spPr>
          <a:xfrm>
            <a:off x="2336006" y="1123474"/>
            <a:ext cx="4310063" cy="2938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9680" y="515503"/>
            <a:ext cx="375761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正确的读音</a:t>
            </a:r>
            <a:r>
              <a:rPr lang="zh-CN" altLang="en-US" sz="2400" dirty="0" smtClean="0"/>
              <a:t>下面画横线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560494" y="2322186"/>
            <a:ext cx="543401" cy="13811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809774" y="2304098"/>
            <a:ext cx="543401" cy="13811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749767" y="3747136"/>
            <a:ext cx="543401" cy="13811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630931" y="3098959"/>
            <a:ext cx="543401" cy="13811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对角圆角矩形 26"/>
          <p:cNvSpPr/>
          <p:nvPr/>
        </p:nvSpPr>
        <p:spPr>
          <a:xfrm>
            <a:off x="764827" y="313790"/>
            <a:ext cx="2632472" cy="485239"/>
          </a:xfrm>
          <a:prstGeom prst="round2Diag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/>
              <a:t>加一加，</a:t>
            </a:r>
            <a:r>
              <a:rPr lang="zh-CN" altLang="en-US" sz="2400" noProof="1" smtClean="0"/>
              <a:t>减一减。</a:t>
            </a:r>
            <a:endParaRPr lang="zh-CN" altLang="en-US" sz="2400" noProof="1"/>
          </a:p>
        </p:txBody>
      </p:sp>
      <p:sp>
        <p:nvSpPr>
          <p:cNvPr id="44034" name="文本框 35845"/>
          <p:cNvSpPr txBox="1"/>
          <p:nvPr/>
        </p:nvSpPr>
        <p:spPr>
          <a:xfrm>
            <a:off x="1569720" y="1503581"/>
            <a:ext cx="2485786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尸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＿＿＝尾＿＿＿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文本框 35846"/>
          <p:cNvSpPr txBox="1"/>
          <p:nvPr/>
        </p:nvSpPr>
        <p:spPr>
          <a:xfrm>
            <a:off x="1569720" y="2207419"/>
            <a:ext cx="2470845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＿＿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＿＿＝问＿＿＿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文本框 35847"/>
          <p:cNvSpPr txBox="1"/>
          <p:nvPr/>
        </p:nvSpPr>
        <p:spPr>
          <a:xfrm>
            <a:off x="5044333" y="2247603"/>
            <a:ext cx="2430370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＿＿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寺＝诗＿＿＿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文本框 35848"/>
          <p:cNvSpPr txBox="1"/>
          <p:nvPr/>
        </p:nvSpPr>
        <p:spPr>
          <a:xfrm>
            <a:off x="5004148" y="1479293"/>
            <a:ext cx="2292063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寸</a:t>
            </a: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＿＿＝过＿＿＿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文本框 35850"/>
          <p:cNvSpPr txBox="1"/>
          <p:nvPr/>
        </p:nvSpPr>
        <p:spPr>
          <a:xfrm>
            <a:off x="1569720" y="3138786"/>
            <a:ext cx="2349401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短－＿＿＝</a:t>
            </a:r>
            <a:r>
              <a:rPr lang="zh-CN" altLang="en-US" sz="1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豆  ＿＿＿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9" name="文本框 35851"/>
          <p:cNvSpPr txBox="1"/>
          <p:nvPr/>
        </p:nvSpPr>
        <p:spPr>
          <a:xfrm>
            <a:off x="4963073" y="3102174"/>
            <a:ext cx="2511630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＿＿－西＝</a:t>
            </a:r>
            <a:r>
              <a:rPr lang="zh-CN" altLang="en-US" sz="1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女＿＿＿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0" name="文本框 35852"/>
          <p:cNvSpPr txBox="1"/>
          <p:nvPr/>
        </p:nvSpPr>
        <p:spPr>
          <a:xfrm>
            <a:off x="1569720" y="3709512"/>
            <a:ext cx="2799874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给－纟＝　＿＿　＿＿＿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1" name="文本框 35853"/>
          <p:cNvSpPr txBox="1"/>
          <p:nvPr/>
        </p:nvSpPr>
        <p:spPr>
          <a:xfrm>
            <a:off x="5004328" y="3669031"/>
            <a:ext cx="3325654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影－＿＿＝＿＿　＿＿＿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5" name="TextBox 2"/>
          <p:cNvSpPr txBox="1"/>
          <p:nvPr/>
        </p:nvSpPr>
        <p:spPr>
          <a:xfrm>
            <a:off x="2830711" y="774263"/>
            <a:ext cx="2452985" cy="704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　   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9" name="文本框 35863"/>
          <p:cNvSpPr txBox="1"/>
          <p:nvPr/>
        </p:nvSpPr>
        <p:spPr>
          <a:xfrm>
            <a:off x="821853" y="884093"/>
            <a:ext cx="2695290" cy="346249"/>
          </a:xfrm>
          <a:prstGeom prst="rect">
            <a:avLst/>
          </a:prstGeom>
          <a:noFill/>
          <a:ln w="9525">
            <a:solidFill>
              <a:srgbClr val="00B0F0"/>
            </a:solidFill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加一加，变成新字再组词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0" name="文本框 35864"/>
          <p:cNvSpPr txBox="1"/>
          <p:nvPr/>
        </p:nvSpPr>
        <p:spPr>
          <a:xfrm>
            <a:off x="821853" y="2716809"/>
            <a:ext cx="2695290" cy="346249"/>
          </a:xfrm>
          <a:prstGeom prst="rect">
            <a:avLst/>
          </a:prstGeom>
          <a:noFill/>
          <a:ln w="9525">
            <a:solidFill>
              <a:srgbClr val="00B0F0"/>
            </a:solidFill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加一加，变成新字再组词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66" name="文本框 35865"/>
          <p:cNvSpPr txBox="1"/>
          <p:nvPr/>
        </p:nvSpPr>
        <p:spPr>
          <a:xfrm>
            <a:off x="2061104" y="1456209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毛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67" name="文本框 35866"/>
          <p:cNvSpPr txBox="1"/>
          <p:nvPr/>
        </p:nvSpPr>
        <p:spPr>
          <a:xfrm>
            <a:off x="3001556" y="1468443"/>
            <a:ext cx="68031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尾巴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68" name="文本框 35867"/>
          <p:cNvSpPr txBox="1"/>
          <p:nvPr/>
        </p:nvSpPr>
        <p:spPr>
          <a:xfrm>
            <a:off x="5505621" y="1433993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辶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69" name="文本框 35868"/>
          <p:cNvSpPr txBox="1"/>
          <p:nvPr/>
        </p:nvSpPr>
        <p:spPr>
          <a:xfrm>
            <a:off x="6404424" y="1423360"/>
            <a:ext cx="68031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过去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1" name="文本框 35870"/>
          <p:cNvSpPr txBox="1"/>
          <p:nvPr/>
        </p:nvSpPr>
        <p:spPr>
          <a:xfrm>
            <a:off x="1617196" y="2155709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门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2" name="文本框 35871"/>
          <p:cNvSpPr txBox="1"/>
          <p:nvPr/>
        </p:nvSpPr>
        <p:spPr>
          <a:xfrm>
            <a:off x="2254181" y="2158058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口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3" name="文本框 35872"/>
          <p:cNvSpPr txBox="1"/>
          <p:nvPr/>
        </p:nvSpPr>
        <p:spPr>
          <a:xfrm>
            <a:off x="3173190" y="2155035"/>
            <a:ext cx="68031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问好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4" name="文本框 35873"/>
          <p:cNvSpPr txBox="1"/>
          <p:nvPr/>
        </p:nvSpPr>
        <p:spPr>
          <a:xfrm>
            <a:off x="5165777" y="2187608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讠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5" name="文本框 35874"/>
          <p:cNvSpPr txBox="1"/>
          <p:nvPr/>
        </p:nvSpPr>
        <p:spPr>
          <a:xfrm>
            <a:off x="6419545" y="2187608"/>
            <a:ext cx="68031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诗句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6" name="文本框 35875"/>
          <p:cNvSpPr txBox="1"/>
          <p:nvPr/>
        </p:nvSpPr>
        <p:spPr>
          <a:xfrm>
            <a:off x="2156802" y="3068001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矢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7" name="文本框 35876"/>
          <p:cNvSpPr txBox="1"/>
          <p:nvPr/>
        </p:nvSpPr>
        <p:spPr>
          <a:xfrm>
            <a:off x="3163739" y="3073691"/>
            <a:ext cx="68031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豆子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8" name="文本框 35877"/>
          <p:cNvSpPr txBox="1"/>
          <p:nvPr/>
        </p:nvSpPr>
        <p:spPr>
          <a:xfrm>
            <a:off x="5014783" y="3038607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79" name="文本框 35878"/>
          <p:cNvSpPr txBox="1"/>
          <p:nvPr/>
        </p:nvSpPr>
        <p:spPr>
          <a:xfrm>
            <a:off x="6498935" y="3041002"/>
            <a:ext cx="68031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女儿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80" name="文本框 35879"/>
          <p:cNvSpPr txBox="1"/>
          <p:nvPr/>
        </p:nvSpPr>
        <p:spPr>
          <a:xfrm>
            <a:off x="2870716" y="3645515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81" name="文本框 35880"/>
          <p:cNvSpPr txBox="1"/>
          <p:nvPr/>
        </p:nvSpPr>
        <p:spPr>
          <a:xfrm>
            <a:off x="3581281" y="3645991"/>
            <a:ext cx="68031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会合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82" name="文本框 35881"/>
          <p:cNvSpPr txBox="1"/>
          <p:nvPr/>
        </p:nvSpPr>
        <p:spPr>
          <a:xfrm>
            <a:off x="5530108" y="3605643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彡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83" name="文本框 35882"/>
          <p:cNvSpPr txBox="1"/>
          <p:nvPr/>
        </p:nvSpPr>
        <p:spPr>
          <a:xfrm>
            <a:off x="6210789" y="3595010"/>
            <a:ext cx="409407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84" name="文本框 35883"/>
          <p:cNvSpPr txBox="1"/>
          <p:nvPr/>
        </p:nvSpPr>
        <p:spPr>
          <a:xfrm>
            <a:off x="6900041" y="3607042"/>
            <a:ext cx="680314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景色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5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6" grpId="0"/>
      <p:bldP spid="35871" grpId="0"/>
      <p:bldP spid="35874" grpId="0"/>
      <p:bldP spid="35877" grpId="0"/>
      <p:bldP spid="35879" grpId="0"/>
      <p:bldP spid="35880" grpId="0"/>
      <p:bldP spid="35882" grpId="0"/>
      <p:bldP spid="358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48129" descr="shenghuoyongpinsan2_0389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0817" y="3220046"/>
            <a:ext cx="648296" cy="64115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0" name="图片 48130" descr="shenghuoyongpinsan2_0389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895" y="3220046"/>
            <a:ext cx="688479" cy="6804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图片 48131" descr="shenghuoyongpinsan2_0389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1156" y="3220046"/>
            <a:ext cx="688479" cy="6804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文本框 48136"/>
          <p:cNvSpPr txBox="1"/>
          <p:nvPr/>
        </p:nvSpPr>
        <p:spPr>
          <a:xfrm>
            <a:off x="2930348" y="1635235"/>
            <a:ext cx="435056" cy="4231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300" b="1" dirty="0">
                <a:latin typeface="Arial" panose="020B0604020202020204" pitchFamily="34" charset="0"/>
                <a:ea typeface="楷体" panose="02010609060101010101" pitchFamily="49" charset="-122"/>
              </a:rPr>
              <a:t>好</a:t>
            </a:r>
            <a:endParaRPr lang="zh-CN" altLang="en-US" sz="23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33" name="文本框 48137"/>
          <p:cNvSpPr txBox="1"/>
          <p:nvPr/>
        </p:nvSpPr>
        <p:spPr>
          <a:xfrm>
            <a:off x="3733892" y="1635235"/>
            <a:ext cx="435056" cy="4231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300" b="1" dirty="0">
                <a:latin typeface="Arial" panose="020B0604020202020204" pitchFamily="34" charset="0"/>
                <a:ea typeface="楷体" panose="02010609060101010101" pitchFamily="49" charset="-122"/>
              </a:rPr>
              <a:t>妈</a:t>
            </a:r>
            <a:endParaRPr lang="zh-CN" altLang="en-US" sz="23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34" name="文本框 48138"/>
          <p:cNvSpPr txBox="1"/>
          <p:nvPr/>
        </p:nvSpPr>
        <p:spPr>
          <a:xfrm>
            <a:off x="4122840" y="1635235"/>
            <a:ext cx="435056" cy="4231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300" b="1" dirty="0">
                <a:latin typeface="Arial" panose="020B0604020202020204" pitchFamily="34" charset="0"/>
                <a:ea typeface="楷体" panose="02010609060101010101" pitchFamily="49" charset="-122"/>
              </a:rPr>
              <a:t>打</a:t>
            </a:r>
            <a:endParaRPr lang="zh-CN" altLang="en-US" sz="23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35" name="文本框 48139"/>
          <p:cNvSpPr txBox="1"/>
          <p:nvPr/>
        </p:nvSpPr>
        <p:spPr>
          <a:xfrm>
            <a:off x="4884483" y="1635235"/>
            <a:ext cx="435056" cy="4231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300" b="1" dirty="0">
                <a:latin typeface="Arial" panose="020B0604020202020204" pitchFamily="34" charset="0"/>
                <a:ea typeface="楷体" panose="02010609060101010101" pitchFamily="49" charset="-122"/>
              </a:rPr>
              <a:t>肚</a:t>
            </a:r>
            <a:endParaRPr lang="zh-CN" altLang="en-US" sz="23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36" name="文本框 48140"/>
          <p:cNvSpPr txBox="1"/>
          <p:nvPr/>
        </p:nvSpPr>
        <p:spPr>
          <a:xfrm>
            <a:off x="5273431" y="1635235"/>
            <a:ext cx="435056" cy="4231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300" b="1" dirty="0">
                <a:latin typeface="Arial" panose="020B0604020202020204" pitchFamily="34" charset="0"/>
                <a:ea typeface="楷体" panose="02010609060101010101" pitchFamily="49" charset="-122"/>
              </a:rPr>
              <a:t>拍</a:t>
            </a:r>
            <a:endParaRPr lang="zh-CN" altLang="en-US" sz="23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37" name="文本框 48141"/>
          <p:cNvSpPr txBox="1"/>
          <p:nvPr/>
        </p:nvSpPr>
        <p:spPr>
          <a:xfrm>
            <a:off x="5662379" y="1635235"/>
            <a:ext cx="389335" cy="4231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300" b="1" dirty="0">
                <a:latin typeface="Arial" panose="020B0604020202020204" pitchFamily="34" charset="0"/>
                <a:ea typeface="楷体" panose="02010609060101010101" pitchFamily="49" charset="-122"/>
              </a:rPr>
              <a:t>刚</a:t>
            </a:r>
            <a:endParaRPr lang="zh-CN" altLang="en-US" sz="23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38" name="文本框 48142"/>
          <p:cNvSpPr txBox="1"/>
          <p:nvPr/>
        </p:nvSpPr>
        <p:spPr>
          <a:xfrm>
            <a:off x="6005606" y="1635235"/>
            <a:ext cx="435056" cy="4231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300" b="1" dirty="0">
                <a:latin typeface="Arial" panose="020B0604020202020204" pitchFamily="34" charset="0"/>
                <a:ea typeface="楷体" panose="02010609060101010101" pitchFamily="49" charset="-122"/>
              </a:rPr>
              <a:t>刮</a:t>
            </a:r>
            <a:endParaRPr lang="zh-CN" altLang="en-US" sz="23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48139" name="图片 48143" descr="shenghuoyongpinsan2_0389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0556" y="3220046"/>
            <a:ext cx="648296" cy="64115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0" name="图片 48144" descr="shenghuoyongpinsan2_0389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0295" y="3220046"/>
            <a:ext cx="648296" cy="64115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1" name="图片 48145" descr="shenghuoyongpinsan2_0389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0218" y="3178969"/>
            <a:ext cx="648296" cy="6411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42" name="文本框 48146"/>
          <p:cNvSpPr txBox="1"/>
          <p:nvPr/>
        </p:nvSpPr>
        <p:spPr>
          <a:xfrm>
            <a:off x="2222600" y="3503117"/>
            <a:ext cx="506313" cy="4539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宀</a:t>
            </a:r>
            <a:r>
              <a:rPr lang="zh-CN" altLang="en-US" sz="25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zh-CN" altLang="en-US" sz="25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43" name="文本框 48147"/>
          <p:cNvSpPr txBox="1"/>
          <p:nvPr/>
        </p:nvSpPr>
        <p:spPr>
          <a:xfrm>
            <a:off x="2992339" y="3422750"/>
            <a:ext cx="506313" cy="4539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女 </a:t>
            </a:r>
            <a:endParaRPr lang="zh-CN" altLang="en-US" sz="25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44" name="文本框 48148"/>
          <p:cNvSpPr txBox="1"/>
          <p:nvPr/>
        </p:nvSpPr>
        <p:spPr>
          <a:xfrm>
            <a:off x="3802261" y="3422750"/>
            <a:ext cx="506314" cy="4539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月 </a:t>
            </a:r>
            <a:endParaRPr lang="zh-CN" altLang="en-US" sz="25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45" name="文本框 48149"/>
          <p:cNvSpPr txBox="1"/>
          <p:nvPr/>
        </p:nvSpPr>
        <p:spPr>
          <a:xfrm>
            <a:off x="4612184" y="3462933"/>
            <a:ext cx="506313" cy="4539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扌 </a:t>
            </a:r>
            <a:endParaRPr lang="zh-CN" altLang="en-US" sz="25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46" name="文本框 48150"/>
          <p:cNvSpPr txBox="1"/>
          <p:nvPr/>
        </p:nvSpPr>
        <p:spPr>
          <a:xfrm>
            <a:off x="5341739" y="3341490"/>
            <a:ext cx="506314" cy="4539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灬 </a:t>
            </a:r>
            <a:endParaRPr lang="zh-CN" altLang="en-US" sz="25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47" name="文本框 48151"/>
          <p:cNvSpPr txBox="1"/>
          <p:nvPr/>
        </p:nvSpPr>
        <p:spPr>
          <a:xfrm>
            <a:off x="6151662" y="3341490"/>
            <a:ext cx="506313" cy="4539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刂  </a:t>
            </a:r>
            <a:endParaRPr lang="zh-CN" altLang="en-US" sz="25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48" name="文本框 48152"/>
          <p:cNvSpPr txBox="1"/>
          <p:nvPr/>
        </p:nvSpPr>
        <p:spPr>
          <a:xfrm>
            <a:off x="2515752" y="1619846"/>
            <a:ext cx="460704" cy="45397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朋</a:t>
            </a:r>
            <a:endParaRPr lang="zh-CN" altLang="en-US" sz="25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49" name="文本框 48153"/>
          <p:cNvSpPr txBox="1"/>
          <p:nvPr/>
        </p:nvSpPr>
        <p:spPr>
          <a:xfrm>
            <a:off x="4511788" y="1619846"/>
            <a:ext cx="418803" cy="4539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字</a:t>
            </a:r>
            <a:endParaRPr lang="zh-CN" altLang="en-US" sz="25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50" name="文本框 48154"/>
          <p:cNvSpPr txBox="1"/>
          <p:nvPr/>
        </p:nvSpPr>
        <p:spPr>
          <a:xfrm>
            <a:off x="2101156" y="1619846"/>
            <a:ext cx="460704" cy="45397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热</a:t>
            </a:r>
            <a:endParaRPr lang="zh-CN" altLang="en-US" sz="25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51" name="文本框 48155"/>
          <p:cNvSpPr txBox="1"/>
          <p:nvPr/>
        </p:nvSpPr>
        <p:spPr>
          <a:xfrm>
            <a:off x="3319296" y="1619846"/>
            <a:ext cx="460704" cy="45397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500" b="1" dirty="0">
                <a:latin typeface="Arial" panose="020B0604020202020204" pitchFamily="34" charset="0"/>
                <a:ea typeface="楷体" panose="02010609060101010101" pitchFamily="49" charset="-122"/>
              </a:rPr>
              <a:t>然</a:t>
            </a:r>
            <a:endParaRPr lang="zh-CN" altLang="en-US" sz="25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52" name="文本框 48156"/>
          <p:cNvSpPr txBox="1"/>
          <p:nvPr/>
        </p:nvSpPr>
        <p:spPr>
          <a:xfrm>
            <a:off x="6394550" y="1635235"/>
            <a:ext cx="435056" cy="4231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300" b="1" dirty="0">
                <a:latin typeface="Arial" panose="020B0604020202020204" pitchFamily="34" charset="0"/>
                <a:ea typeface="楷体" panose="02010609060101010101" pitchFamily="49" charset="-122"/>
              </a:rPr>
              <a:t>宝</a:t>
            </a:r>
            <a:endParaRPr lang="zh-CN" altLang="en-US" sz="23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896330" y="584835"/>
            <a:ext cx="3624951" cy="485239"/>
          </a:xfrm>
          <a:prstGeom prst="round2Diag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chemeClr val="tx1"/>
                </a:solidFill>
              </a:rPr>
              <a:t>读一读，给字宝宝找家</a:t>
            </a:r>
            <a:endParaRPr lang="zh-CN" altLang="en-US" sz="2400" noProof="1">
              <a:solidFill>
                <a:schemeClr val="tx1"/>
              </a:solidFill>
            </a:endParaRPr>
          </a:p>
        </p:txBody>
      </p:sp>
      <p:cxnSp>
        <p:nvCxnSpPr>
          <p:cNvPr id="2" name="直接连接符 1"/>
          <p:cNvCxnSpPr>
            <a:stCxn id="48150" idx="2"/>
            <a:endCxn id="48140" idx="0"/>
          </p:cNvCxnSpPr>
          <p:nvPr/>
        </p:nvCxnSpPr>
        <p:spPr>
          <a:xfrm>
            <a:off x="2331508" y="2073816"/>
            <a:ext cx="3212935" cy="11462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>
            <a:stCxn id="48132" idx="2"/>
            <a:endCxn id="48130" idx="0"/>
          </p:cNvCxnSpPr>
          <p:nvPr/>
        </p:nvCxnSpPr>
        <p:spPr>
          <a:xfrm>
            <a:off x="3147876" y="2058428"/>
            <a:ext cx="67259" cy="11616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endCxn id="48140" idx="0"/>
          </p:cNvCxnSpPr>
          <p:nvPr/>
        </p:nvCxnSpPr>
        <p:spPr>
          <a:xfrm>
            <a:off x="3648075" y="2014062"/>
            <a:ext cx="1896368" cy="12059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274695" y="1929765"/>
            <a:ext cx="746760" cy="12658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05300" y="1895475"/>
            <a:ext cx="408623" cy="13954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554606" y="1951196"/>
            <a:ext cx="2078831" cy="127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967162" y="1912144"/>
            <a:ext cx="1048703" cy="12973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686776" y="1936433"/>
            <a:ext cx="733425" cy="13273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48137" idx="2"/>
            <a:endCxn id="48141" idx="0"/>
          </p:cNvCxnSpPr>
          <p:nvPr/>
        </p:nvCxnSpPr>
        <p:spPr>
          <a:xfrm>
            <a:off x="5857047" y="2058428"/>
            <a:ext cx="497319" cy="11205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endCxn id="48141" idx="0"/>
          </p:cNvCxnSpPr>
          <p:nvPr/>
        </p:nvCxnSpPr>
        <p:spPr>
          <a:xfrm>
            <a:off x="6151722" y="2048352"/>
            <a:ext cx="202644" cy="11306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635567" y="2014062"/>
            <a:ext cx="4022408" cy="12768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48129" idx="0"/>
          </p:cNvCxnSpPr>
          <p:nvPr/>
        </p:nvCxnSpPr>
        <p:spPr>
          <a:xfrm>
            <a:off x="2642711" y="1936433"/>
            <a:ext cx="1362075" cy="12834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28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5009" y="708290"/>
            <a:ext cx="3679508" cy="367950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5707682" y="293506"/>
            <a:ext cx="2600801" cy="1092994"/>
            <a:chOff x="5580063" y="268288"/>
            <a:chExt cx="2665412" cy="1511301"/>
          </a:xfrm>
        </p:grpSpPr>
        <p:sp>
          <p:nvSpPr>
            <p:cNvPr id="18" name="云形标注 17"/>
            <p:cNvSpPr>
              <a:spLocks noChangeArrowheads="1"/>
            </p:cNvSpPr>
            <p:nvPr/>
          </p:nvSpPr>
          <p:spPr bwMode="auto">
            <a:xfrm>
              <a:off x="5580063" y="268288"/>
              <a:ext cx="2665412" cy="1511301"/>
            </a:xfrm>
            <a:prstGeom prst="cloudCallout">
              <a:avLst>
                <a:gd name="adj1" fmla="val -78231"/>
                <a:gd name="adj2" fmla="val 42542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 w="9525" algn="ctr">
              <a:solidFill>
                <a:srgbClr val="46AAC5"/>
              </a:solidFill>
              <a:rou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>
                <a:solidFill>
                  <a:schemeClr val="dk1"/>
                </a:solidFill>
              </a:endParaRPr>
            </a:p>
          </p:txBody>
        </p:sp>
        <p:sp>
          <p:nvSpPr>
            <p:cNvPr id="38916" name="Text Box 16"/>
            <p:cNvSpPr txBox="1"/>
            <p:nvPr/>
          </p:nvSpPr>
          <p:spPr>
            <a:xfrm>
              <a:off x="5775124" y="769586"/>
              <a:ext cx="334000" cy="5106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endParaRPr lang="zh-CN" altLang="en-US" sz="1800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8917" name="文本框 28682"/>
          <p:cNvSpPr txBox="1"/>
          <p:nvPr/>
        </p:nvSpPr>
        <p:spPr>
          <a:xfrm>
            <a:off x="6007957" y="612535"/>
            <a:ext cx="1917833" cy="4231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3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认识标点符号</a:t>
            </a:r>
            <a:endParaRPr lang="zh-CN" altLang="en-US" sz="23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0" y="219075"/>
            <a:ext cx="1681163" cy="430530"/>
            <a:chOff x="458" y="988"/>
            <a:chExt cx="4134" cy="9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流程图: 延期 27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9" name="文本框 14">
              <a:hlinkClick r:id="rId2" action="ppaction://hlinkfile"/>
            </p:cNvPr>
            <p:cNvSpPr txBox="1"/>
            <p:nvPr/>
          </p:nvSpPr>
          <p:spPr>
            <a:xfrm>
              <a:off x="458" y="1133"/>
              <a:ext cx="3688" cy="66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altLang="en-US" sz="16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标点符号</a:t>
              </a:r>
              <a:endParaRPr lang="zh-CN" altLang="en-US" sz="16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29699"/>
          <p:cNvPicPr>
            <a:picLocks noChangeAspect="1"/>
          </p:cNvPicPr>
          <p:nvPr/>
        </p:nvPicPr>
        <p:blipFill>
          <a:blip r:embed="rId1"/>
          <a:srcRect t="28069" b="14201"/>
          <a:stretch>
            <a:fillRect/>
          </a:stretch>
        </p:blipFill>
        <p:spPr>
          <a:xfrm>
            <a:off x="1011079" y="1409729"/>
            <a:ext cx="7122319" cy="3150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对角圆角矩形 26"/>
          <p:cNvSpPr/>
          <p:nvPr/>
        </p:nvSpPr>
        <p:spPr>
          <a:xfrm>
            <a:off x="3170581" y="472401"/>
            <a:ext cx="3198318" cy="444818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/>
            <a:r>
              <a:rPr lang="zh-CN" altLang="en-US" sz="2800" b="1" noProof="1">
                <a:solidFill>
                  <a:srgbClr val="E46C0A"/>
                </a:solidFill>
                <a:latin typeface="宋体" panose="02010600030101010101" pitchFamily="2" charset="-122"/>
              </a:rPr>
              <a:t>读一读，记一记</a:t>
            </a:r>
            <a:endParaRPr lang="zh-CN" altLang="en-US" sz="2800" b="1" noProof="1">
              <a:solidFill>
                <a:srgbClr val="E46C0A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f91.jpg" descr="id:214750038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2868931" y="676275"/>
            <a:ext cx="1271111" cy="11482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文本框 31749"/>
          <p:cNvSpPr txBox="1"/>
          <p:nvPr/>
        </p:nvSpPr>
        <p:spPr>
          <a:xfrm>
            <a:off x="4207669" y="1437680"/>
            <a:ext cx="3602589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dirty="0">
                <a:latin typeface="Arial" panose="020B0604020202020204" pitchFamily="34" charset="0"/>
                <a:ea typeface="楷体" panose="02010609060101010101" pitchFamily="49" charset="-122"/>
              </a:rPr>
              <a:t>乌龟和兔子正在赛跑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41987" name="f51.jpg" descr="id:214749438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183" y="1843087"/>
            <a:ext cx="1814989" cy="12982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文本框 31751"/>
          <p:cNvSpPr txBox="1"/>
          <p:nvPr/>
        </p:nvSpPr>
        <p:spPr>
          <a:xfrm>
            <a:off x="3154145" y="2242661"/>
            <a:ext cx="4756751" cy="90024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池塘里有四只小青蛙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，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三只蹲在荷</a:t>
            </a:r>
            <a:endParaRPr lang="zh-CN" altLang="en-US" sz="2400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叶上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，</a:t>
            </a:r>
            <a:r>
              <a:rPr lang="zh-CN" altLang="en-US" sz="2400" dirty="0">
                <a:latin typeface="Arial" panose="020B0604020202020204" pitchFamily="34" charset="0"/>
                <a:ea typeface="楷体" panose="02010609060101010101" pitchFamily="49" charset="-122"/>
              </a:rPr>
              <a:t>一只正往水里跳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41989" name="A+75.eps" descr="id:214749227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488" y="3387091"/>
            <a:ext cx="956786" cy="8710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虫子.jpg" descr="id:2147492470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2274" y="3462814"/>
            <a:ext cx="898208" cy="6738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5" name="文本框 31754"/>
          <p:cNvSpPr txBox="1"/>
          <p:nvPr/>
        </p:nvSpPr>
        <p:spPr>
          <a:xfrm>
            <a:off x="3680817" y="3503117"/>
            <a:ext cx="3602589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700" dirty="0">
                <a:latin typeface="Arial" panose="020B0604020202020204" pitchFamily="34" charset="0"/>
                <a:ea typeface="楷体" panose="02010609060101010101" pitchFamily="49" charset="-122"/>
              </a:rPr>
              <a:t>青蛙和毛毛虫在跳舞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307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8304" y="1071562"/>
            <a:ext cx="6285071" cy="33537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对角圆角矩形 26"/>
          <p:cNvSpPr/>
          <p:nvPr/>
        </p:nvSpPr>
        <p:spPr>
          <a:xfrm>
            <a:off x="2826066" y="332423"/>
            <a:ext cx="3223859" cy="540544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/>
            <a:r>
              <a:rPr lang="zh-CN" altLang="en-US" sz="2400" b="1" noProof="1">
                <a:solidFill>
                  <a:srgbClr val="E46C0A"/>
                </a:solidFill>
                <a:latin typeface="宋体" panose="02010600030101010101" pitchFamily="2" charset="-122"/>
              </a:rPr>
              <a:t>标点符号书写我知道</a:t>
            </a:r>
            <a:endParaRPr lang="zh-CN" altLang="en-US" sz="2400" b="1" noProof="1">
              <a:solidFill>
                <a:srgbClr val="E46C0A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5114" y="1529269"/>
            <a:ext cx="6313596" cy="21882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700" dirty="0"/>
              <a:t>1.</a:t>
            </a:r>
            <a:r>
              <a:rPr lang="zh-CN" altLang="en-US" sz="2700" dirty="0"/>
              <a:t>青蛙在池塘里写诗（）    </a:t>
            </a:r>
            <a:endParaRPr lang="zh-CN" altLang="en-US" sz="2700" dirty="0"/>
          </a:p>
          <a:p>
            <a:pPr>
              <a:lnSpc>
                <a:spcPct val="170000"/>
              </a:lnSpc>
            </a:pPr>
            <a:r>
              <a:rPr lang="en-US" altLang="zh-CN" sz="2700" dirty="0"/>
              <a:t>2.</a:t>
            </a:r>
            <a:r>
              <a:rPr lang="zh-CN" altLang="en-US" sz="2700" dirty="0"/>
              <a:t>下雨了（）雨点淅沥沥（）沙啦啦（）</a:t>
            </a:r>
            <a:endParaRPr lang="zh-CN" altLang="en-US" sz="2700" dirty="0"/>
          </a:p>
          <a:p>
            <a:pPr>
              <a:lnSpc>
                <a:spcPct val="170000"/>
              </a:lnSpc>
            </a:pPr>
            <a:r>
              <a:rPr lang="en-US" altLang="zh-CN" sz="2700" dirty="0"/>
              <a:t>3.</a:t>
            </a:r>
            <a:r>
              <a:rPr lang="zh-CN" altLang="en-US" sz="2700" dirty="0"/>
              <a:t>我要写诗啦（）</a:t>
            </a:r>
            <a:endParaRPr lang="zh-CN" altLang="en-US" sz="2700" dirty="0"/>
          </a:p>
        </p:txBody>
      </p:sp>
      <p:sp>
        <p:nvSpPr>
          <p:cNvPr id="4" name="文本框 3"/>
          <p:cNvSpPr txBox="1"/>
          <p:nvPr/>
        </p:nvSpPr>
        <p:spPr>
          <a:xfrm>
            <a:off x="1383993" y="1593066"/>
            <a:ext cx="6809899" cy="20636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                                 </a:t>
            </a:r>
            <a:r>
              <a:rPr lang="zh-CN" altLang="en-US" sz="3600" dirty="0">
                <a:solidFill>
                  <a:srgbClr val="FF0000"/>
                </a:solidFill>
              </a:rPr>
              <a:t>。</a:t>
            </a:r>
            <a:endParaRPr lang="zh-CN" altLang="en-US" sz="3600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FF0000"/>
                </a:solidFill>
              </a:rPr>
              <a:t>                ，            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 、            。</a:t>
            </a:r>
            <a:endParaRPr lang="zh-CN" altLang="en-US" sz="3600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FF0000"/>
                </a:solidFill>
              </a:rPr>
              <a:t>                      </a:t>
            </a:r>
            <a:r>
              <a:rPr lang="zh-CN" altLang="en-US" sz="3600" dirty="0">
                <a:solidFill>
                  <a:srgbClr val="FF0000"/>
                </a:solidFill>
              </a:rPr>
              <a:t>！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05264" y="103346"/>
            <a:ext cx="2077879" cy="4667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51435" tIns="25718" rIns="51435" bIns="25718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27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4164" y="886179"/>
            <a:ext cx="452033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 smtClean="0"/>
              <a:t>括号</a:t>
            </a:r>
            <a:r>
              <a:rPr lang="zh-CN" altLang="en-US" sz="2400" dirty="0"/>
              <a:t>里填上正确的标点。</a:t>
            </a:r>
            <a:endParaRPr lang="zh-CN" altLang="en-US" sz="24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699" t="19561" r="66894" b="45178"/>
          <a:stretch>
            <a:fillRect/>
          </a:stretch>
        </p:blipFill>
        <p:spPr>
          <a:xfrm>
            <a:off x="1710690" y="501491"/>
            <a:ext cx="5837873" cy="42243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97518" y="1332072"/>
            <a:ext cx="225123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间            空间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9290" y="1332072"/>
            <a:ext cx="187071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运          运动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7173" y="2859405"/>
            <a:ext cx="187071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问           问题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47173" y="3937635"/>
            <a:ext cx="187071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把          把握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3"/>
          <p:cNvGrpSpPr/>
          <p:nvPr/>
        </p:nvGrpSpPr>
        <p:grpSpPr>
          <a:xfrm>
            <a:off x="57626" y="145733"/>
            <a:ext cx="2067878" cy="470535"/>
            <a:chOff x="458" y="988"/>
            <a:chExt cx="4134" cy="9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75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en-US" altLang="zh-CN" sz="21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会认的字</a:t>
              </a:r>
              <a:endParaRPr lang="en-US" altLang="zh-CN" sz="21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21" name="Text Box 11"/>
          <p:cNvSpPr txBox="1"/>
          <p:nvPr/>
        </p:nvSpPr>
        <p:spPr>
          <a:xfrm>
            <a:off x="1233488" y="1049179"/>
            <a:ext cx="892016" cy="9744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11"/>
          <p:cNvSpPr txBox="1"/>
          <p:nvPr/>
        </p:nvSpPr>
        <p:spPr>
          <a:xfrm>
            <a:off x="2217421" y="1049179"/>
            <a:ext cx="892016" cy="9744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11"/>
          <p:cNvSpPr txBox="1"/>
          <p:nvPr/>
        </p:nvSpPr>
        <p:spPr>
          <a:xfrm>
            <a:off x="3200877" y="1049179"/>
            <a:ext cx="892016" cy="9744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11"/>
          <p:cNvSpPr txBox="1"/>
          <p:nvPr/>
        </p:nvSpPr>
        <p:spPr>
          <a:xfrm>
            <a:off x="4222433" y="1049179"/>
            <a:ext cx="892016" cy="9744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11"/>
          <p:cNvSpPr txBox="1"/>
          <p:nvPr/>
        </p:nvSpPr>
        <p:spPr>
          <a:xfrm>
            <a:off x="5186839" y="1049179"/>
            <a:ext cx="892016" cy="9744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11"/>
          <p:cNvSpPr txBox="1"/>
          <p:nvPr/>
        </p:nvSpPr>
        <p:spPr>
          <a:xfrm>
            <a:off x="6217921" y="1049179"/>
            <a:ext cx="892016" cy="9744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11"/>
          <p:cNvSpPr txBox="1"/>
          <p:nvPr/>
        </p:nvSpPr>
        <p:spPr>
          <a:xfrm>
            <a:off x="1233488" y="2545556"/>
            <a:ext cx="892016" cy="97526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11"/>
          <p:cNvSpPr txBox="1"/>
          <p:nvPr/>
        </p:nvSpPr>
        <p:spPr>
          <a:xfrm>
            <a:off x="2308861" y="2504123"/>
            <a:ext cx="892016" cy="97526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11"/>
          <p:cNvSpPr txBox="1"/>
          <p:nvPr/>
        </p:nvSpPr>
        <p:spPr>
          <a:xfrm>
            <a:off x="3330417" y="2504123"/>
            <a:ext cx="892016" cy="97526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11"/>
          <p:cNvSpPr txBox="1"/>
          <p:nvPr/>
        </p:nvSpPr>
        <p:spPr>
          <a:xfrm>
            <a:off x="7206139" y="1049179"/>
            <a:ext cx="892016" cy="9744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云形标注 75"/>
          <p:cNvSpPr/>
          <p:nvPr/>
        </p:nvSpPr>
        <p:spPr>
          <a:xfrm>
            <a:off x="5577364" y="2272189"/>
            <a:ext cx="3015139" cy="967264"/>
          </a:xfrm>
          <a:prstGeom prst="cloudCallout">
            <a:avLst>
              <a:gd name="adj1" fmla="val -67362"/>
              <a:gd name="adj2" fmla="val 51493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spcCol="0"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</a:rPr>
              <a:t>你能把这些生字都读正确吗？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2236" y1="92424" x2="42236" y2="92424"/>
                        <a14:foregroundMark x1="52174" y1="90152" x2="52174" y2="90152"/>
                        <a14:foregroundMark x1="60248" y1="90152" x2="60248" y2="90152"/>
                        <a14:foregroundMark x1="22981" y1="90152" x2="22981" y2="9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29" y="3795951"/>
            <a:ext cx="1148715" cy="941546"/>
          </a:xfrm>
          <a:prstGeom prst="rect">
            <a:avLst/>
          </a:prstGeom>
        </p:spPr>
      </p:pic>
      <p:sp>
        <p:nvSpPr>
          <p:cNvPr id="2" name="Text Box 11"/>
          <p:cNvSpPr txBox="1"/>
          <p:nvPr/>
        </p:nvSpPr>
        <p:spPr>
          <a:xfrm>
            <a:off x="4294823" y="2504123"/>
            <a:ext cx="892016" cy="97526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endParaRPr lang="zh-CN" altLang="en-US" sz="6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4"/>
            </p:custDataLst>
          </p:nvPr>
        </p:nvGraphicFramePr>
        <p:xfrm>
          <a:off x="5981700" y="3436620"/>
          <a:ext cx="2205990" cy="110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889"/>
                <a:gridCol w="1191101"/>
              </a:tblGrid>
              <a:tr h="38385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字音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汉字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后鼻音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影   朋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平舌音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左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204437" y="657701"/>
            <a:ext cx="7290977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b="1" dirty="0">
                <a:latin typeface="汉语拼音" pitchFamily="34" charset="0"/>
                <a:cs typeface="汉语拼音" pitchFamily="34" charset="0"/>
              </a:rPr>
              <a:t>yǐng	</a:t>
            </a:r>
            <a:r>
              <a:rPr lang="zh-CN" altLang="en-US" sz="2100" b="1" dirty="0" smtClean="0">
                <a:latin typeface="汉语拼音" pitchFamily="34" charset="0"/>
                <a:cs typeface="汉语拼音" pitchFamily="34" charset="0"/>
              </a:rPr>
              <a:t>  </a:t>
            </a:r>
            <a:r>
              <a:rPr lang="zh-CN" altLang="en-US" sz="2100" b="1" dirty="0">
                <a:latin typeface="汉语拼音" pitchFamily="34" charset="0"/>
                <a:cs typeface="汉语拼音" pitchFamily="34" charset="0"/>
              </a:rPr>
              <a:t>qián	  hòu       </a:t>
            </a:r>
            <a:r>
              <a:rPr lang="zh-CN" altLang="en-US" sz="2100" b="1" dirty="0" smtClean="0">
                <a:latin typeface="汉语拼音" pitchFamily="34" charset="0"/>
                <a:cs typeface="汉语拼音" pitchFamily="34" charset="0"/>
              </a:rPr>
              <a:t>h</a:t>
            </a:r>
            <a:r>
              <a:rPr lang="zh-CN" altLang="en-US" sz="2100" b="1" dirty="0">
                <a:latin typeface="汉语拼音" pitchFamily="34" charset="0"/>
                <a:cs typeface="汉语拼音" pitchFamily="34" charset="0"/>
              </a:rPr>
              <a:t>ēi	      </a:t>
            </a:r>
            <a:r>
              <a:rPr lang="zh-CN" altLang="en-US" sz="2100" b="1" dirty="0" smtClean="0">
                <a:latin typeface="汉语拼音" pitchFamily="34" charset="0"/>
                <a:cs typeface="汉语拼音" pitchFamily="34" charset="0"/>
              </a:rPr>
              <a:t>g</a:t>
            </a:r>
            <a:r>
              <a:rPr lang="zh-CN" altLang="en-US" sz="2100" b="1" dirty="0">
                <a:latin typeface="汉语拼音" pitchFamily="34" charset="0"/>
                <a:cs typeface="汉语拼音" pitchFamily="34" charset="0"/>
              </a:rPr>
              <a:t>ǒu         </a:t>
            </a:r>
            <a:r>
              <a:rPr lang="zh-CN" altLang="en-US" sz="2100" b="1" dirty="0" smtClean="0">
                <a:latin typeface="汉语拼音" pitchFamily="34" charset="0"/>
                <a:cs typeface="汉语拼音" pitchFamily="34" charset="0"/>
              </a:rPr>
              <a:t>zu</a:t>
            </a:r>
            <a:r>
              <a:rPr lang="zh-CN" altLang="en-US" sz="2100" b="1" dirty="0">
                <a:latin typeface="汉语拼音" pitchFamily="34" charset="0"/>
                <a:cs typeface="汉语拼音" pitchFamily="34" charset="0"/>
              </a:rPr>
              <a:t>ǒ	</a:t>
            </a:r>
            <a:r>
              <a:rPr lang="zh-CN" altLang="en-US" sz="2100" b="1" dirty="0" smtClean="0">
                <a:latin typeface="汉语拼音" pitchFamily="34" charset="0"/>
                <a:cs typeface="汉语拼音" pitchFamily="34" charset="0"/>
              </a:rPr>
              <a:t>      y</a:t>
            </a:r>
            <a:r>
              <a:rPr lang="zh-CN" altLang="en-US" sz="2100" b="1" dirty="0">
                <a:latin typeface="汉语拼音" pitchFamily="34" charset="0"/>
                <a:cs typeface="汉语拼音" pitchFamily="34" charset="0"/>
              </a:rPr>
              <a:t>òu</a:t>
            </a:r>
            <a:endParaRPr lang="zh-CN" altLang="en-US" sz="2100" b="1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4437" y="2112645"/>
            <a:ext cx="4945090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100" b="1" dirty="0">
                <a:latin typeface="汉语拼音" pitchFamily="34" charset="0"/>
                <a:cs typeface="汉语拼音" pitchFamily="34" charset="0"/>
              </a:rPr>
              <a:t>   </a:t>
            </a:r>
            <a:r>
              <a:rPr lang="zh-CN" altLang="en-US" sz="2100" b="1" dirty="0">
                <a:latin typeface="汉语拼音" pitchFamily="34" charset="0"/>
                <a:cs typeface="汉语拼音" pitchFamily="34" charset="0"/>
              </a:rPr>
              <a:t>tā         </a:t>
            </a:r>
            <a:r>
              <a:rPr lang="zh-CN" altLang="en-US" sz="2100" b="1" dirty="0" smtClean="0">
                <a:latin typeface="汉语拼音" pitchFamily="34" charset="0"/>
                <a:cs typeface="汉语拼音" pitchFamily="34" charset="0"/>
              </a:rPr>
              <a:t> </a:t>
            </a:r>
            <a:r>
              <a:rPr lang="zh-CN" altLang="en-US" sz="2100" b="1" dirty="0">
                <a:latin typeface="汉语拼音" pitchFamily="34" charset="0"/>
                <a:cs typeface="汉语拼音" pitchFamily="34" charset="0"/>
              </a:rPr>
              <a:t>hǎo	  </a:t>
            </a:r>
            <a:r>
              <a:rPr lang="zh-CN" altLang="en-US" sz="2100" b="1" dirty="0" smtClean="0">
                <a:latin typeface="汉语拼音" pitchFamily="34" charset="0"/>
                <a:cs typeface="汉语拼音" pitchFamily="34" charset="0"/>
              </a:rPr>
              <a:t>p</a:t>
            </a:r>
            <a:r>
              <a:rPr lang="zh-CN" altLang="en-US" sz="2100" b="1" dirty="0">
                <a:latin typeface="汉语拼音" pitchFamily="34" charset="0"/>
                <a:cs typeface="汉语拼音" pitchFamily="34" charset="0"/>
              </a:rPr>
              <a:t>éng	 yǒu</a:t>
            </a:r>
            <a:endParaRPr lang="zh-CN" altLang="en-US" sz="2100" b="1" dirty="0">
              <a:latin typeface="汉语拼音" pitchFamily="34" charset="0"/>
              <a:cs typeface="汉语拼音" pitchFamily="3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81250" y="1320399"/>
            <a:ext cx="4302919" cy="23941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100" dirty="0"/>
              <a:t>本单元中按从左到右规则书写的汉字有                                             等。</a:t>
            </a:r>
            <a:endParaRPr lang="zh-CN" altLang="en-US" sz="2100" dirty="0"/>
          </a:p>
          <a:p>
            <a:pPr>
              <a:lnSpc>
                <a:spcPct val="180000"/>
              </a:lnSpc>
            </a:pPr>
            <a:r>
              <a:rPr lang="zh-CN" altLang="en-US" sz="2100" dirty="0"/>
              <a:t>本单元中按从上到下规则书写的汉字有 </a:t>
            </a:r>
            <a:r>
              <a:rPr lang="zh-CN" altLang="en-US" sz="2100" dirty="0">
                <a:sym typeface="+mn-ea"/>
              </a:rPr>
              <a:t>                                             等。</a:t>
            </a:r>
            <a:endParaRPr lang="zh-CN" altLang="en-US" sz="2100" dirty="0"/>
          </a:p>
        </p:txBody>
      </p:sp>
      <p:grpSp>
        <p:nvGrpSpPr>
          <p:cNvPr id="77" name="组合 76"/>
          <p:cNvGrpSpPr/>
          <p:nvPr/>
        </p:nvGrpSpPr>
        <p:grpSpPr>
          <a:xfrm>
            <a:off x="3035921" y="1883143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2" name="组合 1"/>
          <p:cNvGrpSpPr/>
          <p:nvPr/>
        </p:nvGrpSpPr>
        <p:grpSpPr>
          <a:xfrm>
            <a:off x="3904601" y="1883143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4" name="直接连接符 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5" name="直接连接符 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6" name="组合 5"/>
          <p:cNvGrpSpPr/>
          <p:nvPr/>
        </p:nvGrpSpPr>
        <p:grpSpPr>
          <a:xfrm>
            <a:off x="4773281" y="1882191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9" name="直接连接符 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10" name="直接连接符 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11" name="组合 10"/>
          <p:cNvGrpSpPr/>
          <p:nvPr/>
        </p:nvGrpSpPr>
        <p:grpSpPr>
          <a:xfrm>
            <a:off x="3029118" y="3043910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2" name="矩形 1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>
                <a:solidFill>
                  <a:srgbClr val="FF0000"/>
                </a:solidFill>
              </a:endParaRPr>
            </a:p>
          </p:txBody>
        </p:sp>
        <p:sp>
          <p:nvSpPr>
            <p:cNvPr id="13" name="直接连接符 12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14" name="直接连接符 13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15" name="组合 14"/>
          <p:cNvGrpSpPr/>
          <p:nvPr/>
        </p:nvGrpSpPr>
        <p:grpSpPr>
          <a:xfrm>
            <a:off x="3897798" y="3043910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17" name="直接连接符 16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18" name="直接连接符 17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19" name="组合 18"/>
          <p:cNvGrpSpPr/>
          <p:nvPr/>
        </p:nvGrpSpPr>
        <p:grpSpPr>
          <a:xfrm>
            <a:off x="4766478" y="3042958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00"/>
            </a:p>
          </p:txBody>
        </p:sp>
        <p:sp>
          <p:nvSpPr>
            <p:cNvPr id="21" name="直接连接符 20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22" name="直接连接符 21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3" name="文本框 22"/>
          <p:cNvSpPr txBox="1"/>
          <p:nvPr/>
        </p:nvSpPr>
        <p:spPr>
          <a:xfrm>
            <a:off x="678894" y="455534"/>
            <a:ext cx="340471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dirty="0"/>
              <a:t>按要求</a:t>
            </a:r>
            <a:r>
              <a:rPr lang="zh-CN" altLang="en-US" dirty="0" smtClean="0"/>
              <a:t>写字。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3036094" y="1883656"/>
            <a:ext cx="267366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>
                <a:solidFill>
                  <a:srgbClr val="FF0000"/>
                </a:solidFill>
              </a:rPr>
              <a:t>比   把   诗</a:t>
            </a:r>
            <a:endParaRPr lang="zh-CN" altLang="en-US" sz="450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29290" y="3086333"/>
            <a:ext cx="267366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>
                <a:solidFill>
                  <a:srgbClr val="FF0000"/>
                </a:solidFill>
              </a:rPr>
              <a:t>前   兔   最</a:t>
            </a:r>
            <a:endParaRPr lang="zh-CN" altLang="en-US" sz="45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60972" r="4133"/>
          <a:stretch>
            <a:fillRect/>
          </a:stretch>
        </p:blipFill>
        <p:spPr>
          <a:xfrm>
            <a:off x="1665339" y="1726844"/>
            <a:ext cx="5247323" cy="102917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69838" y="1925916"/>
            <a:ext cx="779701" cy="83869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5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10620" y="1414900"/>
            <a:ext cx="779701" cy="83869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5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8150" y="668616"/>
            <a:ext cx="438102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/>
              <a:t>给加点的字选择正确的读音。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-333416">
            <a:off x="4656540" y="3087752"/>
            <a:ext cx="633115" cy="1415356"/>
            <a:chOff x="4881262" y="887076"/>
            <a:chExt cx="1125802" cy="2517702"/>
          </a:xfrm>
        </p:grpSpPr>
        <p:pic>
          <p:nvPicPr>
            <p:cNvPr id="72708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09" name="TextBox 23"/>
            <p:cNvSpPr txBox="1"/>
            <p:nvPr/>
          </p:nvSpPr>
          <p:spPr>
            <a:xfrm>
              <a:off x="4940012" y="909724"/>
              <a:ext cx="976542" cy="11497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彩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3604603" y="1442593"/>
            <a:ext cx="690266" cy="1237425"/>
            <a:chOff x="3944127" y="1009275"/>
            <a:chExt cx="1227942" cy="2198606"/>
          </a:xfrm>
        </p:grpSpPr>
        <p:pic>
          <p:nvPicPr>
            <p:cNvPr id="72711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12" name="TextBox 23"/>
            <p:cNvSpPr txBox="1"/>
            <p:nvPr/>
          </p:nvSpPr>
          <p:spPr>
            <a:xfrm>
              <a:off x="3944127" y="1009275"/>
              <a:ext cx="1227942" cy="1148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前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2626330" y="1444500"/>
            <a:ext cx="594626" cy="1410650"/>
            <a:chOff x="2454303" y="934606"/>
            <a:chExt cx="1229528" cy="2688703"/>
          </a:xfrm>
        </p:grpSpPr>
        <p:pic>
          <p:nvPicPr>
            <p:cNvPr id="72714" name="Picture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15" name="TextBox 23"/>
            <p:cNvSpPr txBox="1"/>
            <p:nvPr/>
          </p:nvSpPr>
          <p:spPr>
            <a:xfrm>
              <a:off x="2454303" y="955703"/>
              <a:ext cx="1227942" cy="12319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影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92174" y="2361262"/>
            <a:ext cx="680442" cy="1585020"/>
            <a:chOff x="5066550" y="3023144"/>
            <a:chExt cx="1209598" cy="2818778"/>
          </a:xfrm>
        </p:grpSpPr>
        <p:pic>
          <p:nvPicPr>
            <p:cNvPr id="72717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5048" y="3222547"/>
              <a:ext cx="1181100" cy="2619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18" name="TextBox 23"/>
            <p:cNvSpPr txBox="1"/>
            <p:nvPr/>
          </p:nvSpPr>
          <p:spPr>
            <a:xfrm>
              <a:off x="5066550" y="3023144"/>
              <a:ext cx="969901" cy="11494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串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6"/>
          <p:cNvGrpSpPr/>
          <p:nvPr/>
        </p:nvGrpSpPr>
        <p:grpSpPr>
          <a:xfrm rot="-333416">
            <a:off x="3889300" y="2240709"/>
            <a:ext cx="633116" cy="1416249"/>
            <a:chOff x="4881262" y="887076"/>
            <a:chExt cx="1125802" cy="2517702"/>
          </a:xfrm>
        </p:grpSpPr>
        <p:pic>
          <p:nvPicPr>
            <p:cNvPr id="72723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24" name="TextBox 23"/>
            <p:cNvSpPr txBox="1"/>
            <p:nvPr/>
          </p:nvSpPr>
          <p:spPr>
            <a:xfrm>
              <a:off x="4940013" y="909710"/>
              <a:ext cx="976542" cy="11489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兔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 rot="466839">
            <a:off x="2220685" y="2398806"/>
            <a:ext cx="655181" cy="1478312"/>
            <a:chOff x="2454297" y="934606"/>
            <a:chExt cx="1229534" cy="2688703"/>
          </a:xfrm>
        </p:grpSpPr>
        <p:pic>
          <p:nvPicPr>
            <p:cNvPr id="72726" name="Picture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27" name="TextBox 23"/>
            <p:cNvSpPr txBox="1"/>
            <p:nvPr/>
          </p:nvSpPr>
          <p:spPr>
            <a:xfrm>
              <a:off x="2454297" y="956742"/>
              <a:ext cx="1227942" cy="1175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尾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 rot="349235">
            <a:off x="3077752" y="2333775"/>
            <a:ext cx="691158" cy="1237425"/>
            <a:chOff x="3944129" y="1007703"/>
            <a:chExt cx="1227942" cy="2200178"/>
          </a:xfrm>
        </p:grpSpPr>
        <p:pic>
          <p:nvPicPr>
            <p:cNvPr id="72729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30" name="TextBox 23"/>
            <p:cNvSpPr txBox="1"/>
            <p:nvPr/>
          </p:nvSpPr>
          <p:spPr>
            <a:xfrm>
              <a:off x="3944129" y="1007703"/>
              <a:ext cx="1227942" cy="11491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当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74627" y="1275066"/>
            <a:ext cx="759821" cy="1659481"/>
            <a:chOff x="5095048" y="3130332"/>
            <a:chExt cx="1181100" cy="2711590"/>
          </a:xfrm>
        </p:grpSpPr>
        <p:pic>
          <p:nvPicPr>
            <p:cNvPr id="7273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5048" y="3222547"/>
              <a:ext cx="1181100" cy="2619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33" name="TextBox 23"/>
            <p:cNvSpPr txBox="1"/>
            <p:nvPr/>
          </p:nvSpPr>
          <p:spPr>
            <a:xfrm>
              <a:off x="5130621" y="3130332"/>
              <a:ext cx="969901" cy="10561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 rot="-333416">
            <a:off x="5266258" y="1470970"/>
            <a:ext cx="633116" cy="1416249"/>
            <a:chOff x="4881262" y="887076"/>
            <a:chExt cx="1125802" cy="2517702"/>
          </a:xfrm>
        </p:grpSpPr>
        <p:pic>
          <p:nvPicPr>
            <p:cNvPr id="72735" name="Picture 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36" name="TextBox 23"/>
            <p:cNvSpPr txBox="1"/>
            <p:nvPr/>
          </p:nvSpPr>
          <p:spPr>
            <a:xfrm>
              <a:off x="4940013" y="909710"/>
              <a:ext cx="976542" cy="11489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谁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8"/>
          <p:cNvGrpSpPr/>
          <p:nvPr/>
        </p:nvGrpSpPr>
        <p:grpSpPr>
          <a:xfrm rot="466839">
            <a:off x="2457425" y="3105542"/>
            <a:ext cx="618137" cy="1389446"/>
            <a:chOff x="2454303" y="885620"/>
            <a:chExt cx="1229528" cy="2737689"/>
          </a:xfrm>
        </p:grpSpPr>
        <p:pic>
          <p:nvPicPr>
            <p:cNvPr id="72738" name="Picture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39" name="TextBox 23"/>
            <p:cNvSpPr txBox="1"/>
            <p:nvPr/>
          </p:nvSpPr>
          <p:spPr>
            <a:xfrm>
              <a:off x="2454303" y="885620"/>
              <a:ext cx="1227943" cy="14251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给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9"/>
          <p:cNvGrpSpPr/>
          <p:nvPr/>
        </p:nvGrpSpPr>
        <p:grpSpPr>
          <a:xfrm rot="349235">
            <a:off x="6075448" y="1483669"/>
            <a:ext cx="690265" cy="1237425"/>
            <a:chOff x="3944127" y="1007703"/>
            <a:chExt cx="1227942" cy="2200178"/>
          </a:xfrm>
        </p:grpSpPr>
        <p:pic>
          <p:nvPicPr>
            <p:cNvPr id="72741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42" name="TextBox 23"/>
            <p:cNvSpPr txBox="1"/>
            <p:nvPr/>
          </p:nvSpPr>
          <p:spPr>
            <a:xfrm>
              <a:off x="3944127" y="1007703"/>
              <a:ext cx="1227942" cy="11491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朋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对角圆角矩形 38"/>
          <p:cNvSpPr/>
          <p:nvPr/>
        </p:nvSpPr>
        <p:spPr>
          <a:xfrm>
            <a:off x="861060" y="665322"/>
            <a:ext cx="3258979" cy="485239"/>
          </a:xfrm>
          <a:prstGeom prst="round2Diag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chemeClr val="tx1"/>
                </a:solidFill>
              </a:rPr>
              <a:t>追气球，读一读。</a:t>
            </a:r>
            <a:endParaRPr lang="zh-CN" altLang="en-US" sz="2400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499372">
            <a:off x="5710965" y="1237000"/>
            <a:ext cx="787597" cy="1701046"/>
            <a:chOff x="5063802" y="2979670"/>
            <a:chExt cx="1212346" cy="2862252"/>
          </a:xfrm>
        </p:grpSpPr>
        <p:pic>
          <p:nvPicPr>
            <p:cNvPr id="73731" name="Picture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95048" y="3222547"/>
              <a:ext cx="1181100" cy="2619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32" name="TextBox 23"/>
            <p:cNvSpPr txBox="1"/>
            <p:nvPr/>
          </p:nvSpPr>
          <p:spPr>
            <a:xfrm>
              <a:off x="5063802" y="2979670"/>
              <a:ext cx="970427" cy="12170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没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-333416">
            <a:off x="4732830" y="1260145"/>
            <a:ext cx="634008" cy="1442085"/>
            <a:chOff x="4881262" y="841146"/>
            <a:chExt cx="1125802" cy="2563632"/>
          </a:xfrm>
        </p:grpSpPr>
        <p:pic>
          <p:nvPicPr>
            <p:cNvPr id="73734" name="Picture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35" name="TextBox 23"/>
            <p:cNvSpPr txBox="1"/>
            <p:nvPr/>
          </p:nvSpPr>
          <p:spPr>
            <a:xfrm>
              <a:off x="4939930" y="841146"/>
              <a:ext cx="976752" cy="12857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2262202" y="1303063"/>
            <a:ext cx="692051" cy="1538526"/>
            <a:chOff x="2454303" y="888682"/>
            <a:chExt cx="1229528" cy="2734627"/>
          </a:xfrm>
        </p:grpSpPr>
        <p:pic>
          <p:nvPicPr>
            <p:cNvPr id="73737" name="Picture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38" name="TextBox 23"/>
            <p:cNvSpPr txBox="1"/>
            <p:nvPr/>
          </p:nvSpPr>
          <p:spPr>
            <a:xfrm>
              <a:off x="2454303" y="888682"/>
              <a:ext cx="1227941" cy="12855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诗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3482466" y="1236932"/>
            <a:ext cx="690266" cy="1275993"/>
            <a:chOff x="3944124" y="940748"/>
            <a:chExt cx="1227942" cy="2267133"/>
          </a:xfrm>
        </p:grpSpPr>
        <p:pic>
          <p:nvPicPr>
            <p:cNvPr id="73740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41" name="TextBox 23"/>
            <p:cNvSpPr txBox="1"/>
            <p:nvPr/>
          </p:nvSpPr>
          <p:spPr>
            <a:xfrm>
              <a:off x="3944124" y="940748"/>
              <a:ext cx="1227942" cy="12850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问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1"/>
          <p:cNvGrpSpPr/>
          <p:nvPr/>
        </p:nvGrpSpPr>
        <p:grpSpPr>
          <a:xfrm>
            <a:off x="5689514" y="2305692"/>
            <a:ext cx="680442" cy="1585020"/>
            <a:chOff x="5066550" y="3023144"/>
            <a:chExt cx="1209598" cy="2818778"/>
          </a:xfrm>
        </p:grpSpPr>
        <p:pic>
          <p:nvPicPr>
            <p:cNvPr id="73743" name="Picture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95048" y="3222547"/>
              <a:ext cx="1181100" cy="2619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44" name="TextBox 23"/>
            <p:cNvSpPr txBox="1"/>
            <p:nvPr/>
          </p:nvSpPr>
          <p:spPr>
            <a:xfrm>
              <a:off x="5066550" y="3023144"/>
              <a:ext cx="969901" cy="12862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317213">
            <a:off x="4737867" y="2289730"/>
            <a:ext cx="767060" cy="1314392"/>
            <a:chOff x="6372200" y="887110"/>
            <a:chExt cx="1363110" cy="2335437"/>
          </a:xfrm>
        </p:grpSpPr>
        <p:pic>
          <p:nvPicPr>
            <p:cNvPr id="73746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72200" y="986654"/>
              <a:ext cx="1363110" cy="22358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47" name="TextBox 23"/>
            <p:cNvSpPr txBox="1"/>
            <p:nvPr/>
          </p:nvSpPr>
          <p:spPr>
            <a:xfrm rot="399044">
              <a:off x="6451544" y="887110"/>
              <a:ext cx="1228228" cy="12851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狗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6"/>
          <p:cNvGrpSpPr/>
          <p:nvPr/>
        </p:nvGrpSpPr>
        <p:grpSpPr>
          <a:xfrm rot="-333416">
            <a:off x="3966663" y="2249554"/>
            <a:ext cx="633115" cy="1442085"/>
            <a:chOff x="4881262" y="841146"/>
            <a:chExt cx="1125802" cy="2563632"/>
          </a:xfrm>
        </p:grpSpPr>
        <p:pic>
          <p:nvPicPr>
            <p:cNvPr id="73749" name="Picture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50" name="TextBox 23"/>
            <p:cNvSpPr txBox="1"/>
            <p:nvPr/>
          </p:nvSpPr>
          <p:spPr>
            <a:xfrm>
              <a:off x="4940013" y="841146"/>
              <a:ext cx="976542" cy="12857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8"/>
          <p:cNvGrpSpPr/>
          <p:nvPr/>
        </p:nvGrpSpPr>
        <p:grpSpPr>
          <a:xfrm rot="466839">
            <a:off x="2267560" y="2289794"/>
            <a:ext cx="692051" cy="1538526"/>
            <a:chOff x="2454303" y="888683"/>
            <a:chExt cx="1229528" cy="2734626"/>
          </a:xfrm>
        </p:grpSpPr>
        <p:pic>
          <p:nvPicPr>
            <p:cNvPr id="73752" name="Picture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53" name="TextBox 23"/>
            <p:cNvSpPr txBox="1"/>
            <p:nvPr/>
          </p:nvSpPr>
          <p:spPr>
            <a:xfrm>
              <a:off x="2454303" y="888683"/>
              <a:ext cx="1227941" cy="12855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最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9"/>
          <p:cNvGrpSpPr/>
          <p:nvPr/>
        </p:nvGrpSpPr>
        <p:grpSpPr>
          <a:xfrm rot="349235">
            <a:off x="3118135" y="2209376"/>
            <a:ext cx="690266" cy="1275993"/>
            <a:chOff x="3944124" y="940748"/>
            <a:chExt cx="1227942" cy="2267133"/>
          </a:xfrm>
        </p:grpSpPr>
        <p:pic>
          <p:nvPicPr>
            <p:cNvPr id="73755" name="Picture 9" descr="E:\王景然\崭新每一天\一头耕牛，每天更新\18春季项目\调研意见\吃水不忘挖井人\图片1_副本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56" name="TextBox 23"/>
            <p:cNvSpPr txBox="1"/>
            <p:nvPr/>
          </p:nvSpPr>
          <p:spPr>
            <a:xfrm>
              <a:off x="3944124" y="940748"/>
              <a:ext cx="1227942" cy="12850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4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</a:t>
              </a:r>
              <a:endParaRPr lang="zh-CN" altLang="en-US" sz="4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8"/>
          <p:cNvGrpSpPr/>
          <p:nvPr/>
        </p:nvGrpSpPr>
        <p:grpSpPr>
          <a:xfrm>
            <a:off x="2108386" y="1305190"/>
            <a:ext cx="784200" cy="917945"/>
            <a:chOff x="0" y="0"/>
            <a:chExt cx="1111" cy="1455"/>
          </a:xfrm>
        </p:grpSpPr>
        <p:pic>
          <p:nvPicPr>
            <p:cNvPr id="62467" name="Picture 9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68" name="Rectangle 10"/>
            <p:cNvSpPr/>
            <p:nvPr/>
          </p:nvSpPr>
          <p:spPr>
            <a:xfrm>
              <a:off x="341" y="479"/>
              <a:ext cx="491" cy="9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在</a:t>
              </a:r>
              <a:endPara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6267" name="Group 11"/>
          <p:cNvGrpSpPr/>
          <p:nvPr/>
        </p:nvGrpSpPr>
        <p:grpSpPr>
          <a:xfrm>
            <a:off x="3575536" y="1306598"/>
            <a:ext cx="846387" cy="930015"/>
            <a:chOff x="0" y="0"/>
            <a:chExt cx="1289" cy="1410"/>
          </a:xfrm>
        </p:grpSpPr>
        <p:pic>
          <p:nvPicPr>
            <p:cNvPr id="62470" name="Picture 12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71" name="Rectangle 13"/>
            <p:cNvSpPr/>
            <p:nvPr/>
          </p:nvSpPr>
          <p:spPr>
            <a:xfrm>
              <a:off x="341" y="477"/>
              <a:ext cx="948" cy="9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前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2472" name="Group 14"/>
          <p:cNvGrpSpPr/>
          <p:nvPr/>
        </p:nvGrpSpPr>
        <p:grpSpPr>
          <a:xfrm>
            <a:off x="5010579" y="1347016"/>
            <a:ext cx="846387" cy="924204"/>
            <a:chOff x="0" y="0"/>
            <a:chExt cx="1289" cy="1431"/>
          </a:xfrm>
        </p:grpSpPr>
        <p:pic>
          <p:nvPicPr>
            <p:cNvPr id="62473" name="Picture 15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74" name="Rectangle 16"/>
            <p:cNvSpPr/>
            <p:nvPr/>
          </p:nvSpPr>
          <p:spPr>
            <a:xfrm>
              <a:off x="341" y="478"/>
              <a:ext cx="948" cy="9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在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2475" name="Group 17"/>
          <p:cNvGrpSpPr/>
          <p:nvPr/>
        </p:nvGrpSpPr>
        <p:grpSpPr>
          <a:xfrm>
            <a:off x="2108386" y="2074068"/>
            <a:ext cx="756854" cy="909832"/>
            <a:chOff x="0" y="0"/>
            <a:chExt cx="1111" cy="1479"/>
          </a:xfrm>
        </p:grpSpPr>
        <p:pic>
          <p:nvPicPr>
            <p:cNvPr id="62476" name="Picture 18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77" name="Rectangle 19"/>
            <p:cNvSpPr/>
            <p:nvPr/>
          </p:nvSpPr>
          <p:spPr>
            <a:xfrm>
              <a:off x="341" y="478"/>
              <a:ext cx="491" cy="1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我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2478" name="Group 20"/>
          <p:cNvGrpSpPr/>
          <p:nvPr/>
        </p:nvGrpSpPr>
        <p:grpSpPr>
          <a:xfrm>
            <a:off x="2108386" y="2842356"/>
            <a:ext cx="863256" cy="896127"/>
            <a:chOff x="0" y="0"/>
            <a:chExt cx="1223" cy="1519"/>
          </a:xfrm>
        </p:grpSpPr>
        <p:pic>
          <p:nvPicPr>
            <p:cNvPr id="62479" name="Picture 21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80" name="Rectangle 22"/>
            <p:cNvSpPr/>
            <p:nvPr/>
          </p:nvSpPr>
          <p:spPr>
            <a:xfrm>
              <a:off x="341" y="476"/>
              <a:ext cx="882" cy="10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雨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2481" name="Group 23"/>
          <p:cNvGrpSpPr/>
          <p:nvPr/>
        </p:nvGrpSpPr>
        <p:grpSpPr>
          <a:xfrm>
            <a:off x="5010579" y="2224096"/>
            <a:ext cx="729508" cy="785886"/>
            <a:chOff x="0" y="0"/>
            <a:chExt cx="1111" cy="1228"/>
          </a:xfrm>
        </p:grpSpPr>
        <p:pic>
          <p:nvPicPr>
            <p:cNvPr id="62482" name="Picture 24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83" name="Rectangle 25"/>
            <p:cNvSpPr/>
            <p:nvPr/>
          </p:nvSpPr>
          <p:spPr>
            <a:xfrm>
              <a:off x="341" y="266"/>
              <a:ext cx="497" cy="9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朋</a:t>
              </a:r>
              <a:endPara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484" name="Group 26"/>
          <p:cNvGrpSpPr/>
          <p:nvPr/>
        </p:nvGrpSpPr>
        <p:grpSpPr>
          <a:xfrm>
            <a:off x="5010579" y="2839679"/>
            <a:ext cx="846387" cy="871998"/>
            <a:chOff x="0" y="0"/>
            <a:chExt cx="1289" cy="1332"/>
          </a:xfrm>
        </p:grpSpPr>
        <p:pic>
          <p:nvPicPr>
            <p:cNvPr id="62485" name="Picture 27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86" name="Rectangle 28"/>
            <p:cNvSpPr/>
            <p:nvPr/>
          </p:nvSpPr>
          <p:spPr>
            <a:xfrm>
              <a:off x="341" y="392"/>
              <a:ext cx="948" cy="9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半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6285" name="Group 29"/>
          <p:cNvGrpSpPr/>
          <p:nvPr/>
        </p:nvGrpSpPr>
        <p:grpSpPr>
          <a:xfrm>
            <a:off x="6376322" y="1346988"/>
            <a:ext cx="959983" cy="852307"/>
            <a:chOff x="1" y="-138"/>
            <a:chExt cx="1462" cy="1404"/>
          </a:xfrm>
        </p:grpSpPr>
        <p:pic>
          <p:nvPicPr>
            <p:cNvPr id="62488" name="Picture 30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" y="-138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89" name="Rectangle 31"/>
            <p:cNvSpPr/>
            <p:nvPr/>
          </p:nvSpPr>
          <p:spPr>
            <a:xfrm>
              <a:off x="326" y="252"/>
              <a:ext cx="1137" cy="10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defTabSz="386080"/>
              <a:r>
                <a:rPr lang="zh-CN" altLang="en-US" sz="3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</a:t>
              </a:r>
              <a:endParaRPr lang="zh-CN" altLang="en-US" sz="3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6288" name="Group 32"/>
          <p:cNvGrpSpPr/>
          <p:nvPr/>
        </p:nvGrpSpPr>
        <p:grpSpPr>
          <a:xfrm>
            <a:off x="3575536" y="2072823"/>
            <a:ext cx="967862" cy="898256"/>
            <a:chOff x="0" y="0"/>
            <a:chExt cx="1474" cy="1518"/>
          </a:xfrm>
        </p:grpSpPr>
        <p:pic>
          <p:nvPicPr>
            <p:cNvPr id="62491" name="Picture 33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92" name="Rectangle 34"/>
            <p:cNvSpPr/>
            <p:nvPr/>
          </p:nvSpPr>
          <p:spPr>
            <a:xfrm>
              <a:off x="341" y="478"/>
              <a:ext cx="1133" cy="10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的 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6291" name="Group 35"/>
          <p:cNvGrpSpPr/>
          <p:nvPr/>
        </p:nvGrpSpPr>
        <p:grpSpPr>
          <a:xfrm>
            <a:off x="6376322" y="2114749"/>
            <a:ext cx="846387" cy="885287"/>
            <a:chOff x="0" y="0"/>
            <a:chExt cx="1289" cy="1454"/>
          </a:xfrm>
        </p:grpSpPr>
        <p:pic>
          <p:nvPicPr>
            <p:cNvPr id="62494" name="Picture 36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95" name="Rectangle 37"/>
            <p:cNvSpPr/>
            <p:nvPr/>
          </p:nvSpPr>
          <p:spPr>
            <a:xfrm>
              <a:off x="341" y="443"/>
              <a:ext cx="948" cy="10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友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6294" name="Group 38"/>
          <p:cNvGrpSpPr/>
          <p:nvPr/>
        </p:nvGrpSpPr>
        <p:grpSpPr>
          <a:xfrm>
            <a:off x="3575536" y="2843909"/>
            <a:ext cx="729508" cy="910818"/>
            <a:chOff x="0" y="0"/>
            <a:chExt cx="1111" cy="1469"/>
          </a:xfrm>
        </p:grpSpPr>
        <p:pic>
          <p:nvPicPr>
            <p:cNvPr id="62497" name="Picture 39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98" name="Rectangle 40"/>
            <p:cNvSpPr/>
            <p:nvPr/>
          </p:nvSpPr>
          <p:spPr>
            <a:xfrm>
              <a:off x="341" y="476"/>
              <a:ext cx="465" cy="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伞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6297" name="Group 41"/>
          <p:cNvGrpSpPr/>
          <p:nvPr/>
        </p:nvGrpSpPr>
        <p:grpSpPr>
          <a:xfrm>
            <a:off x="6376322" y="2839680"/>
            <a:ext cx="834568" cy="871999"/>
            <a:chOff x="0" y="0"/>
            <a:chExt cx="1271" cy="1332"/>
          </a:xfrm>
        </p:grpSpPr>
        <p:pic>
          <p:nvPicPr>
            <p:cNvPr id="62500" name="Picture 42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501" name="Rectangle 43"/>
            <p:cNvSpPr/>
            <p:nvPr/>
          </p:nvSpPr>
          <p:spPr>
            <a:xfrm>
              <a:off x="323" y="392"/>
              <a:ext cx="948" cy="9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空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2502" name="Group 44"/>
          <p:cNvGrpSpPr/>
          <p:nvPr/>
        </p:nvGrpSpPr>
        <p:grpSpPr>
          <a:xfrm>
            <a:off x="2108386" y="3691610"/>
            <a:ext cx="729508" cy="872509"/>
            <a:chOff x="0" y="0"/>
            <a:chExt cx="1111" cy="1617"/>
          </a:xfrm>
        </p:grpSpPr>
        <p:pic>
          <p:nvPicPr>
            <p:cNvPr id="62503" name="Picture 45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504" name="Rectangle 46"/>
            <p:cNvSpPr/>
            <p:nvPr/>
          </p:nvSpPr>
          <p:spPr>
            <a:xfrm>
              <a:off x="341" y="476"/>
              <a:ext cx="289" cy="11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尾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2505" name="Group 47"/>
          <p:cNvGrpSpPr/>
          <p:nvPr/>
        </p:nvGrpSpPr>
        <p:grpSpPr>
          <a:xfrm>
            <a:off x="5010579" y="3581026"/>
            <a:ext cx="729508" cy="928381"/>
            <a:chOff x="0" y="0"/>
            <a:chExt cx="1111" cy="1417"/>
          </a:xfrm>
        </p:grpSpPr>
        <p:pic>
          <p:nvPicPr>
            <p:cNvPr id="62506" name="Picture 48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507" name="Rectangle 49"/>
            <p:cNvSpPr/>
            <p:nvPr/>
          </p:nvSpPr>
          <p:spPr>
            <a:xfrm>
              <a:off x="341" y="477"/>
              <a:ext cx="281" cy="9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386080"/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6306" name="Group 50"/>
          <p:cNvGrpSpPr/>
          <p:nvPr/>
        </p:nvGrpSpPr>
        <p:grpSpPr>
          <a:xfrm>
            <a:off x="3575536" y="3612121"/>
            <a:ext cx="729508" cy="896443"/>
            <a:chOff x="0" y="0"/>
            <a:chExt cx="1111" cy="1518"/>
          </a:xfrm>
        </p:grpSpPr>
        <p:pic>
          <p:nvPicPr>
            <p:cNvPr id="62509" name="Picture 51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510" name="Rectangle 52"/>
            <p:cNvSpPr/>
            <p:nvPr/>
          </p:nvSpPr>
          <p:spPr>
            <a:xfrm>
              <a:off x="341" y="476"/>
              <a:ext cx="436" cy="10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巴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6309" name="Group 53"/>
          <p:cNvGrpSpPr/>
          <p:nvPr/>
        </p:nvGrpSpPr>
        <p:grpSpPr>
          <a:xfrm>
            <a:off x="6376322" y="3615628"/>
            <a:ext cx="846387" cy="928461"/>
            <a:chOff x="0" y="0"/>
            <a:chExt cx="1289" cy="1416"/>
          </a:xfrm>
        </p:grpSpPr>
        <p:pic>
          <p:nvPicPr>
            <p:cNvPr id="62512" name="Picture 54" descr="辣椒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11" cy="11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513" name="Rectangle 55"/>
            <p:cNvSpPr/>
            <p:nvPr/>
          </p:nvSpPr>
          <p:spPr>
            <a:xfrm>
              <a:off x="341" y="477"/>
              <a:ext cx="948" cy="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defTabSz="386080"/>
              <a:r>
                <a:rPr lang="zh-CN" altLang="en-US" sz="3400" b="1" dirty="0">
                  <a:solidFill>
                    <a:srgbClr val="0000FF"/>
                  </a:solidFill>
                  <a:latin typeface="Century Gothic" panose="020B0502020202020204" pitchFamily="34" charset="0"/>
                  <a:ea typeface="楷体" panose="02010609060101010101" pitchFamily="49" charset="-122"/>
                </a:rPr>
                <a:t>歌</a:t>
              </a:r>
              <a:endPara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53" name="对角圆角矩形 52"/>
          <p:cNvSpPr/>
          <p:nvPr/>
        </p:nvSpPr>
        <p:spPr>
          <a:xfrm>
            <a:off x="619806" y="392143"/>
            <a:ext cx="2770882" cy="485239"/>
          </a:xfrm>
          <a:prstGeom prst="round2Diag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 smtClean="0">
                <a:solidFill>
                  <a:schemeClr val="tx1"/>
                </a:solidFill>
              </a:rPr>
              <a:t>组</a:t>
            </a:r>
            <a:r>
              <a:rPr lang="zh-CN" altLang="en-US" sz="2400" noProof="1">
                <a:solidFill>
                  <a:schemeClr val="tx1"/>
                </a:solidFill>
              </a:rPr>
              <a:t>一组，读一读。</a:t>
            </a:r>
            <a:endParaRPr lang="zh-CN" altLang="en-US" sz="2400" noProof="1">
              <a:solidFill>
                <a:schemeClr val="tx1"/>
              </a:solidFill>
            </a:endParaRPr>
          </a:p>
        </p:txBody>
      </p:sp>
      <p:sp>
        <p:nvSpPr>
          <p:cNvPr id="2" name="Rectangle 52"/>
          <p:cNvSpPr/>
          <p:nvPr/>
        </p:nvSpPr>
        <p:spPr>
          <a:xfrm>
            <a:off x="5262944" y="3958600"/>
            <a:ext cx="530224" cy="5924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386080"/>
            <a:r>
              <a:rPr lang="zh-CN" altLang="en-US" sz="3400" b="1" dirty="0">
                <a:solidFill>
                  <a:srgbClr val="0000FF"/>
                </a:solidFill>
                <a:latin typeface="Century Gothic" panose="020B0502020202020204" pitchFamily="34" charset="0"/>
                <a:ea typeface="楷体" panose="02010609060101010101" pitchFamily="49" charset="-122"/>
              </a:rPr>
              <a:t>诗</a:t>
            </a:r>
            <a:endParaRPr lang="zh-CN" altLang="en-US" sz="3400" b="1" dirty="0">
              <a:solidFill>
                <a:srgbClr val="0000FF"/>
              </a:solidFill>
              <a:latin typeface="Century Gothic" panose="020B0502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0.08663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88 -0.014353 L -0.082539 -0.0113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6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07865 0.006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6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72 0.017132 L -0.086561 0.019670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6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7865 0.0039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6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0786 L -0.08663 0.0115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6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7865 0.003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6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07865 0.0039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6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/>
          <p:nvPr/>
        </p:nvSpPr>
        <p:spPr>
          <a:xfrm>
            <a:off x="1118235" y="1221105"/>
            <a:ext cx="6874669" cy="2677657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掌握了这一单元的生字后，我们再一起看一看本单元有哪些需要掌握的词语吧！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3824" y="1681081"/>
            <a:ext cx="2918107" cy="623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表示方位的词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54288"/>
          <p:cNvSpPr txBox="1"/>
          <p:nvPr/>
        </p:nvSpPr>
        <p:spPr>
          <a:xfrm>
            <a:off x="3913633" y="1497714"/>
            <a:ext cx="3351559" cy="1159934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前  后  左  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东  南  西  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93823" y="3199945"/>
            <a:ext cx="2918107" cy="623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表示声音的词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4008050" y="2949904"/>
            <a:ext cx="4739759" cy="1159934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淅沥沥  沙啦啦  呱呱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哗啦啦  嗡嗡  咚咚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163766" y="325683"/>
            <a:ext cx="1665511" cy="484531"/>
            <a:chOff x="393" y="986"/>
            <a:chExt cx="4199" cy="9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流程图: 延期 11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3" name="文本框 14">
              <a:hlinkClick r:id="rId1" action="ppaction://hlinkfile"/>
            </p:cNvPr>
            <p:cNvSpPr txBox="1"/>
            <p:nvPr/>
          </p:nvSpPr>
          <p:spPr>
            <a:xfrm>
              <a:off x="393" y="986"/>
              <a:ext cx="4199" cy="9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altLang="en-US" sz="27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词语积累</a:t>
              </a:r>
              <a:endParaRPr lang="en-US" altLang="zh-CN" sz="27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/>
      <p:bldP spid="33" grpId="0" bldLvl="0" animBg="1"/>
      <p:bldP spid="3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2247" y="1114551"/>
            <a:ext cx="2918107" cy="623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表示颜色的词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54288"/>
          <p:cNvSpPr txBox="1"/>
          <p:nvPr/>
        </p:nvSpPr>
        <p:spPr>
          <a:xfrm>
            <a:off x="4750588" y="1125167"/>
            <a:ext cx="2423420" cy="605936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黑  绿  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4797" y="2737610"/>
            <a:ext cx="2918107" cy="623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帮助别人的词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4189024" y="2754269"/>
            <a:ext cx="4274888" cy="605936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助人为乐  雪中送炭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001331" y="1969315"/>
            <a:ext cx="1065036" cy="623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量词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9" name="文本框 54288"/>
          <p:cNvSpPr txBox="1"/>
          <p:nvPr/>
        </p:nvSpPr>
        <p:spPr>
          <a:xfrm>
            <a:off x="4189023" y="1985973"/>
            <a:ext cx="3813223" cy="605936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一条  一把  一串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/>
      <p:bldP spid="38" grpId="0" bldLvl="0" animBg="1"/>
      <p:bldP spid="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8873" y="910716"/>
            <a:ext cx="1528303" cy="623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近义词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54288"/>
          <p:cNvSpPr txBox="1"/>
          <p:nvPr/>
        </p:nvSpPr>
        <p:spPr>
          <a:xfrm>
            <a:off x="2473637" y="910378"/>
            <a:ext cx="6363602" cy="1390190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乌  常常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  好看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仿佛  去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往  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降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8608" y="2486999"/>
            <a:ext cx="1528303" cy="6232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反义词</a:t>
            </a:r>
            <a:endParaRPr lang="zh-CN" altLang="en-US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9" name="文本框 54288"/>
          <p:cNvSpPr txBox="1"/>
          <p:nvPr/>
        </p:nvSpPr>
        <p:spPr>
          <a:xfrm>
            <a:off x="2513100" y="2172664"/>
            <a:ext cx="6363602" cy="1584089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白  左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右  好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坏  来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常常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偶尔  长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短  好看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丑陋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1213" y="849630"/>
            <a:ext cx="402574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/>
              <a:t>用</a:t>
            </a:r>
            <a:r>
              <a:rPr lang="zh-CN" altLang="en-US" sz="3600" dirty="0"/>
              <a:t>所给生字组词。</a:t>
            </a:r>
            <a:endParaRPr lang="zh-CN" altLang="en-US" sz="3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251" t="33984" r="62907" b="39712"/>
          <a:stretch>
            <a:fillRect/>
          </a:stretch>
        </p:blipFill>
        <p:spPr>
          <a:xfrm>
            <a:off x="921068" y="1742599"/>
            <a:ext cx="4286726" cy="1931670"/>
          </a:xfrm>
          <a:prstGeom prst="rect">
            <a:avLst/>
          </a:prstGeom>
        </p:spPr>
      </p:pic>
      <p:sp>
        <p:nvSpPr>
          <p:cNvPr id="19" name="文本框 8"/>
          <p:cNvSpPr txBox="1"/>
          <p:nvPr/>
        </p:nvSpPr>
        <p:spPr>
          <a:xfrm>
            <a:off x="75248" y="141447"/>
            <a:ext cx="1510665" cy="4205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51435" tIns="25718" rIns="51435" bIns="25718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1136" y="1880235"/>
            <a:ext cx="373665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条 件  条 码</a:t>
            </a:r>
            <a:endParaRPr lang="zh-CN" altLang="en-US" sz="45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1137" y="2841784"/>
            <a:ext cx="3807619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 看  爱 好</a:t>
            </a:r>
            <a:endParaRPr lang="zh-CN" altLang="en-US" sz="4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Box 11"/>
          <p:cNvSpPr txBox="1"/>
          <p:nvPr/>
        </p:nvSpPr>
        <p:spPr>
          <a:xfrm>
            <a:off x="645009" y="1549296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1"/>
          <p:cNvSpPr txBox="1"/>
          <p:nvPr/>
        </p:nvSpPr>
        <p:spPr>
          <a:xfrm>
            <a:off x="1847476" y="1563583"/>
            <a:ext cx="890588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1"/>
          <p:cNvSpPr txBox="1"/>
          <p:nvPr/>
        </p:nvSpPr>
        <p:spPr>
          <a:xfrm>
            <a:off x="3049531" y="1563583"/>
            <a:ext cx="890588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1"/>
          <p:cNvSpPr txBox="1"/>
          <p:nvPr/>
        </p:nvSpPr>
        <p:spPr>
          <a:xfrm>
            <a:off x="5453641" y="1549296"/>
            <a:ext cx="890588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1"/>
          <p:cNvSpPr txBox="1"/>
          <p:nvPr/>
        </p:nvSpPr>
        <p:spPr>
          <a:xfrm>
            <a:off x="6655696" y="1556439"/>
            <a:ext cx="890588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11"/>
          <p:cNvSpPr txBox="1"/>
          <p:nvPr/>
        </p:nvSpPr>
        <p:spPr>
          <a:xfrm>
            <a:off x="7857751" y="1556439"/>
            <a:ext cx="890588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1"/>
          <p:cNvSpPr txBox="1"/>
          <p:nvPr/>
        </p:nvSpPr>
        <p:spPr>
          <a:xfrm>
            <a:off x="655487" y="2651338"/>
            <a:ext cx="891000" cy="8820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1"/>
          <p:cNvSpPr txBox="1"/>
          <p:nvPr/>
        </p:nvSpPr>
        <p:spPr>
          <a:xfrm>
            <a:off x="1847476" y="2651338"/>
            <a:ext cx="890588" cy="8820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11"/>
          <p:cNvSpPr txBox="1"/>
          <p:nvPr/>
        </p:nvSpPr>
        <p:spPr>
          <a:xfrm>
            <a:off x="3049531" y="2651338"/>
            <a:ext cx="890588" cy="8820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251586" y="1563583"/>
            <a:ext cx="890588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3"/>
          <p:cNvGrpSpPr/>
          <p:nvPr/>
        </p:nvGrpSpPr>
        <p:grpSpPr>
          <a:xfrm>
            <a:off x="121888" y="433121"/>
            <a:ext cx="1413749" cy="320733"/>
            <a:chOff x="458" y="988"/>
            <a:chExt cx="4134" cy="10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100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en-US" altLang="zh-CN" sz="16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会认的字</a:t>
              </a:r>
              <a:endParaRPr lang="en-US" altLang="zh-CN" sz="16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6" name="云形标注 75"/>
          <p:cNvSpPr/>
          <p:nvPr/>
        </p:nvSpPr>
        <p:spPr>
          <a:xfrm>
            <a:off x="6385126" y="2918387"/>
            <a:ext cx="2362945" cy="765461"/>
          </a:xfrm>
          <a:prstGeom prst="cloudCallout">
            <a:avLst>
              <a:gd name="adj1" fmla="val -73212"/>
              <a:gd name="adj2" fmla="val -80466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spcCol="0"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</a:rPr>
              <a:t>你能把这些生字都读正确吗？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2236" y1="92424" x2="42236" y2="92424"/>
                        <a14:foregroundMark x1="52174" y1="90152" x2="52174" y2="90152"/>
                        <a14:foregroundMark x1="60248" y1="90152" x2="60248" y2="90152"/>
                        <a14:foregroundMark x1="22981" y1="90152" x2="22981" y2="9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" y="3879533"/>
            <a:ext cx="1148715" cy="941546"/>
          </a:xfrm>
          <a:prstGeom prst="rect">
            <a:avLst/>
          </a:prstGeom>
        </p:spPr>
      </p:pic>
      <p:sp>
        <p:nvSpPr>
          <p:cNvPr id="64" name="Text Box 11"/>
          <p:cNvSpPr txBox="1"/>
          <p:nvPr/>
        </p:nvSpPr>
        <p:spPr>
          <a:xfrm>
            <a:off x="4313499" y="2651338"/>
            <a:ext cx="890588" cy="8820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890" y="1169019"/>
            <a:ext cx="8296275" cy="3452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bǐ 	        wěi	        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b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ā	 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shu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í	         cháng	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du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ǎn	       bǎ</a:t>
            </a:r>
            <a:endParaRPr lang="zh-CN" altLang="en-US" sz="1800" b="1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321" y="2312972"/>
            <a:ext cx="4684871" cy="3452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sǎn 	       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t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ù	          zuì	            gōng</a:t>
            </a:r>
            <a:endParaRPr lang="zh-CN" altLang="en-US" sz="1800" b="1" dirty="0">
              <a:latin typeface="汉语拼音" pitchFamily="34" charset="0"/>
              <a:cs typeface="汉语拼音" pitchFamily="34" charset="0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4"/>
            </p:custDataLst>
          </p:nvPr>
        </p:nvGraphicFramePr>
        <p:xfrm>
          <a:off x="5997893" y="3857625"/>
          <a:ext cx="220599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889"/>
                <a:gridCol w="1191101"/>
              </a:tblGrid>
              <a:tr h="244916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偏旁</a:t>
                      </a:r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汉字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2728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伞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272850">
                <a:tc>
                  <a:txBody>
                    <a:bodyPr/>
                    <a:lstStyle/>
                    <a:p>
                      <a:pPr marL="0" indent="0" algn="l" defTabSz="685800" rtl="0" eaLnBrk="1" latinLnBrk="0" hangingPunct="1">
                        <a:buNone/>
                      </a:pPr>
                      <a:r>
                        <a:rPr lang="zh-CN" altLang="en-US" sz="1800" b="1" kern="1200" smtClean="0">
                          <a:solidFill>
                            <a:schemeClr val="dk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⺈</a:t>
                      </a:r>
                      <a:endParaRPr lang="zh-CN" altLang="en-US" sz="1800" b="1" kern="1200">
                        <a:solidFill>
                          <a:schemeClr val="dk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 smtClea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兔</a:t>
                      </a:r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2728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八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公</a:t>
                      </a:r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737962" y="3533299"/>
            <a:ext cx="2738914" cy="191500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</a:rPr>
              <a:t>巴 </a:t>
            </a:r>
            <a:r>
              <a:rPr lang="en-US" altLang="zh-CN" sz="3000" dirty="0">
                <a:solidFill>
                  <a:srgbClr val="FF0000"/>
                </a:solidFill>
              </a:rPr>
              <a:t>+  扌 =  </a:t>
            </a:r>
            <a:r>
              <a:rPr lang="zh-CN" altLang="en-US" sz="3000" dirty="0">
                <a:solidFill>
                  <a:srgbClr val="FF0000"/>
                </a:solidFill>
              </a:rPr>
              <a:t>把</a:t>
            </a:r>
            <a:endParaRPr lang="zh-CN" altLang="en-US" sz="3000" dirty="0">
              <a:solidFill>
                <a:srgbClr val="FF0000"/>
              </a:solidFill>
            </a:endParaRPr>
          </a:p>
          <a:p>
            <a:r>
              <a:rPr lang="zh-CN" altLang="en-US" sz="3000" dirty="0">
                <a:solidFill>
                  <a:srgbClr val="FF0000"/>
                </a:solidFill>
                <a:sym typeface="+mn-ea"/>
              </a:rPr>
              <a:t>巴 </a:t>
            </a:r>
            <a:r>
              <a:rPr lang="en-US" altLang="zh-CN" sz="3000" dirty="0">
                <a:solidFill>
                  <a:srgbClr val="FF0000"/>
                </a:solidFill>
                <a:sym typeface="+mn-ea"/>
              </a:rPr>
              <a:t>+        =</a:t>
            </a:r>
            <a:endParaRPr lang="zh-CN" altLang="en-US" sz="3000" dirty="0">
              <a:solidFill>
                <a:srgbClr val="FF0000"/>
              </a:solidFill>
            </a:endParaRPr>
          </a:p>
          <a:p>
            <a:r>
              <a:rPr lang="zh-CN" altLang="en-US" sz="3000" dirty="0">
                <a:solidFill>
                  <a:srgbClr val="FF0000"/>
                </a:solidFill>
                <a:sym typeface="+mn-ea"/>
              </a:rPr>
              <a:t>巴 </a:t>
            </a:r>
            <a:r>
              <a:rPr lang="en-US" altLang="zh-CN" sz="3000" dirty="0">
                <a:solidFill>
                  <a:srgbClr val="FF0000"/>
                </a:solidFill>
                <a:sym typeface="+mn-ea"/>
              </a:rPr>
              <a:t>+        =</a:t>
            </a:r>
            <a:endParaRPr lang="zh-CN" altLang="en-US" sz="3000" dirty="0">
              <a:solidFill>
                <a:srgbClr val="FF0000"/>
              </a:solidFill>
            </a:endParaRPr>
          </a:p>
          <a:p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5206" y="4113848"/>
            <a:ext cx="2343729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口           吧</a:t>
            </a:r>
            <a:endParaRPr lang="zh-CN" altLang="en-US" sz="2400" dirty="0"/>
          </a:p>
          <a:p>
            <a:r>
              <a:rPr lang="zh-CN" altLang="en-US" sz="2400" dirty="0"/>
              <a:t>瓜           爬</a:t>
            </a:r>
            <a:endParaRPr lang="zh-CN" altLang="en-US" sz="2400" dirty="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D27.EP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953" y="1050192"/>
            <a:ext cx="686276" cy="7891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8" name="ff8.jpg" descr="说明: id:2147491563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728" y="2239388"/>
            <a:ext cx="580549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松鼠.jpg" descr="id:2147494295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107" y="1183005"/>
            <a:ext cx="781526" cy="7815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图片 368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7668" y="2170272"/>
            <a:ext cx="770096" cy="7300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图片 368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191" y="3090566"/>
            <a:ext cx="942975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图片 36874" descr="0176BC0202DA8E179F1C56A7DCF90A9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7668" y="2773204"/>
            <a:ext cx="862965" cy="13077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3" name="Line 18"/>
          <p:cNvSpPr/>
          <p:nvPr/>
        </p:nvSpPr>
        <p:spPr>
          <a:xfrm>
            <a:off x="4131469" y="1153716"/>
            <a:ext cx="40184" cy="299769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5064" name="文本框 36877"/>
          <p:cNvSpPr txBox="1"/>
          <p:nvPr/>
        </p:nvSpPr>
        <p:spPr>
          <a:xfrm>
            <a:off x="2640211" y="1320998"/>
            <a:ext cx="1523494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尾巴弯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5" name="文本框 36880"/>
          <p:cNvSpPr txBox="1"/>
          <p:nvPr/>
        </p:nvSpPr>
        <p:spPr>
          <a:xfrm>
            <a:off x="2640211" y="2130922"/>
            <a:ext cx="1523494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尾巴短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6" name="文本框 36881"/>
          <p:cNvSpPr txBox="1"/>
          <p:nvPr/>
        </p:nvSpPr>
        <p:spPr>
          <a:xfrm>
            <a:off x="2640211" y="3386435"/>
            <a:ext cx="1369606" cy="5616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尾巴扁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7" name="文本框 36882"/>
          <p:cNvSpPr txBox="1"/>
          <p:nvPr/>
        </p:nvSpPr>
        <p:spPr>
          <a:xfrm>
            <a:off x="5615881" y="1477864"/>
            <a:ext cx="2446824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尾巴最好看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8" name="文本框 36883"/>
          <p:cNvSpPr txBox="1"/>
          <p:nvPr/>
        </p:nvSpPr>
        <p:spPr>
          <a:xfrm>
            <a:off x="5615881" y="2450306"/>
            <a:ext cx="1523494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尾巴长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9" name="文本框 36884"/>
          <p:cNvSpPr txBox="1"/>
          <p:nvPr/>
        </p:nvSpPr>
        <p:spPr>
          <a:xfrm>
            <a:off x="5616059" y="3557231"/>
            <a:ext cx="3370153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尾巴好像一把伞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6" name="Line 18"/>
          <p:cNvSpPr/>
          <p:nvPr/>
        </p:nvSpPr>
        <p:spPr>
          <a:xfrm>
            <a:off x="1402290" y="1573768"/>
            <a:ext cx="1237921" cy="86877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87" name="Line 18"/>
          <p:cNvSpPr/>
          <p:nvPr/>
        </p:nvSpPr>
        <p:spPr>
          <a:xfrm>
            <a:off x="1448277" y="2571751"/>
            <a:ext cx="1333037" cy="109553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88" name="Line 18"/>
          <p:cNvSpPr/>
          <p:nvPr/>
        </p:nvSpPr>
        <p:spPr>
          <a:xfrm flipH="1">
            <a:off x="1562099" y="1720750"/>
            <a:ext cx="1219215" cy="2051149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89" name="Line 18"/>
          <p:cNvSpPr/>
          <p:nvPr/>
        </p:nvSpPr>
        <p:spPr>
          <a:xfrm>
            <a:off x="4764882" y="1843087"/>
            <a:ext cx="972443" cy="182255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90" name="Line 18"/>
          <p:cNvSpPr/>
          <p:nvPr/>
        </p:nvSpPr>
        <p:spPr>
          <a:xfrm flipV="1">
            <a:off x="5022652" y="1747242"/>
            <a:ext cx="769739" cy="1012627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91" name="Line 18"/>
          <p:cNvSpPr/>
          <p:nvPr/>
        </p:nvSpPr>
        <p:spPr>
          <a:xfrm flipH="1">
            <a:off x="4764881" y="2693194"/>
            <a:ext cx="931367" cy="1174254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" name="对角圆角矩形 26"/>
          <p:cNvSpPr/>
          <p:nvPr/>
        </p:nvSpPr>
        <p:spPr>
          <a:xfrm>
            <a:off x="659946" y="328131"/>
            <a:ext cx="3204895" cy="621447"/>
          </a:xfrm>
          <a:prstGeom prst="round2Diag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noProof="1" smtClean="0"/>
              <a:t>想一想</a:t>
            </a:r>
            <a:r>
              <a:rPr lang="zh-CN" altLang="en-US" sz="3200" noProof="1"/>
              <a:t>，</a:t>
            </a:r>
            <a:r>
              <a:rPr lang="zh-CN" altLang="en-US" sz="3200" noProof="1" smtClean="0"/>
              <a:t>连一练。</a:t>
            </a:r>
            <a:endParaRPr lang="zh-CN" altLang="en-US" sz="32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37891"/>
          <p:cNvSpPr txBox="1"/>
          <p:nvPr/>
        </p:nvSpPr>
        <p:spPr>
          <a:xfrm>
            <a:off x="1088095" y="893659"/>
            <a:ext cx="7376160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早晨起来，面向太阳。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面是东，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是西，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_____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面是北，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面是南。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文本框 37893"/>
          <p:cNvSpPr txBox="1"/>
          <p:nvPr/>
        </p:nvSpPr>
        <p:spPr>
          <a:xfrm>
            <a:off x="1088095" y="2078569"/>
            <a:ext cx="7158038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2.《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青蛙写诗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一文中，青蛙写诗的时候，小蝌蚪游过来当个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，池塘里的水泡当个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____,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荷叶上的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当了省略号。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文本框 37894"/>
          <p:cNvSpPr txBox="1"/>
          <p:nvPr/>
        </p:nvSpPr>
        <p:spPr>
          <a:xfrm>
            <a:off x="1164296" y="3722273"/>
            <a:ext cx="7081837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3000" dirty="0" smtClean="0">
                <a:latin typeface="Arial" panose="020B0604020202020204" pitchFamily="34" charset="0"/>
                <a:ea typeface="宋体" panose="02010600030101010101" pitchFamily="2" charset="-122"/>
              </a:rPr>
              <a:t>._________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去了有花有草的地方，</a:t>
            </a:r>
            <a:r>
              <a:rPr lang="en-US" altLang="zh-CN" sz="3000" dirty="0" smtClean="0"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en-US" sz="3000" dirty="0" smtClean="0">
                <a:latin typeface="Arial" panose="020B0604020202020204" pitchFamily="34" charset="0"/>
                <a:ea typeface="宋体" panose="02010600030101010101" pitchFamily="2" charset="-122"/>
              </a:rPr>
              <a:t>去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了没有花没有草的地方。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5436443" y="884797"/>
            <a:ext cx="520065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文本框 37896"/>
          <p:cNvSpPr txBox="1"/>
          <p:nvPr/>
        </p:nvSpPr>
        <p:spPr>
          <a:xfrm>
            <a:off x="1289377" y="1358870"/>
            <a:ext cx="524824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3401395" y="1351065"/>
            <a:ext cx="524824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左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5874765" y="1369503"/>
            <a:ext cx="524824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右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4" name="文本框 37903"/>
          <p:cNvSpPr txBox="1"/>
          <p:nvPr/>
        </p:nvSpPr>
        <p:spPr>
          <a:xfrm>
            <a:off x="4215510" y="2540056"/>
            <a:ext cx="90297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逗号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5" name="文本框 37904"/>
          <p:cNvSpPr txBox="1"/>
          <p:nvPr/>
        </p:nvSpPr>
        <p:spPr>
          <a:xfrm>
            <a:off x="1471122" y="3011670"/>
            <a:ext cx="90297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句号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6" name="文本框 37905"/>
          <p:cNvSpPr txBox="1"/>
          <p:nvPr/>
        </p:nvSpPr>
        <p:spPr>
          <a:xfrm>
            <a:off x="4045965" y="2979771"/>
            <a:ext cx="90297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露珠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7" name="文本框 37906"/>
          <p:cNvSpPr txBox="1"/>
          <p:nvPr/>
        </p:nvSpPr>
        <p:spPr>
          <a:xfrm>
            <a:off x="1535040" y="3706479"/>
            <a:ext cx="1683794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小雨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点儿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8" name="文本框 37907"/>
          <p:cNvSpPr txBox="1"/>
          <p:nvPr/>
        </p:nvSpPr>
        <p:spPr>
          <a:xfrm>
            <a:off x="1164296" y="4197300"/>
            <a:ext cx="1683794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大雨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点儿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735788" y="315983"/>
            <a:ext cx="3077528" cy="485239"/>
          </a:xfrm>
          <a:prstGeom prst="round2Diag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chemeClr val="tx1"/>
                </a:solidFill>
              </a:rPr>
              <a:t>读一读，</a:t>
            </a:r>
            <a:r>
              <a:rPr lang="zh-CN" altLang="en-US" sz="2400" noProof="1" smtClean="0">
                <a:solidFill>
                  <a:schemeClr val="tx1"/>
                </a:solidFill>
              </a:rPr>
              <a:t>填一填。</a:t>
            </a:r>
            <a:endParaRPr lang="zh-CN" altLang="en-US" sz="2400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/>
      <p:bldP spid="37897" grpId="0"/>
      <p:bldP spid="37898" grpId="0"/>
      <p:bldP spid="37899" grpId="0"/>
      <p:bldP spid="37904" grpId="0"/>
      <p:bldP spid="37905" grpId="0"/>
      <p:bldP spid="37906" grpId="0"/>
      <p:bldP spid="37907" grpId="0"/>
      <p:bldP spid="3790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043" y="1232535"/>
            <a:ext cx="8644929" cy="232029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1592492" y="1767267"/>
            <a:ext cx="2784156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问题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大门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7137" y="1757742"/>
            <a:ext cx="1511705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有用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0000"/>
                </a:solidFill>
              </a:rPr>
              <a:t>朋友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75119" y="1700592"/>
            <a:ext cx="1511705" cy="164282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srgbClr val="FF0000"/>
                </a:solidFill>
              </a:rPr>
              <a:t>一半</a:t>
            </a:r>
            <a:endParaRPr lang="en-US" altLang="zh-CN" sz="360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srgbClr val="FF0000"/>
                </a:solidFill>
              </a:rPr>
              <a:t>小</a:t>
            </a:r>
            <a:r>
              <a:rPr lang="zh-CN" altLang="en-US" sz="3600">
                <a:solidFill>
                  <a:srgbClr val="FF0000"/>
                </a:solidFill>
              </a:rPr>
              <a:t>羊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/>
          <p:nvPr/>
        </p:nvSpPr>
        <p:spPr>
          <a:xfrm>
            <a:off x="917258" y="951548"/>
            <a:ext cx="7011829" cy="3600987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本单元的词语是不是很有特点呢？你都理解了吗？下面让我们来看看本单元课文中那朗朗上口的句子吧！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4"/>
          <p:cNvSpPr/>
          <p:nvPr/>
        </p:nvSpPr>
        <p:spPr>
          <a:xfrm>
            <a:off x="620078" y="2940368"/>
            <a:ext cx="5209222" cy="716736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松鼠的尾巴好像一把伞。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0554" y="1384935"/>
            <a:ext cx="4732496" cy="716736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影子就像一条小黑狗。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4287"/>
          <p:cNvSpPr txBox="1"/>
          <p:nvPr/>
        </p:nvSpPr>
        <p:spPr>
          <a:xfrm>
            <a:off x="2123809" y="284395"/>
            <a:ext cx="2538837" cy="46743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51435" tIns="25718" rIns="51435" bIns="25718" anchor="t">
            <a:spAutoFit/>
          </a:bodyPr>
          <a:lstStyle/>
          <a:p>
            <a:pPr algn="l"/>
            <a:r>
              <a:rPr lang="zh-CN" altLang="en-US" sz="27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……像……句式</a:t>
            </a:r>
            <a:endParaRPr lang="zh-CN" altLang="en-US" sz="27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029514" y="1481719"/>
            <a:ext cx="513661" cy="508529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椭圆 20"/>
          <p:cNvSpPr/>
          <p:nvPr/>
        </p:nvSpPr>
        <p:spPr>
          <a:xfrm>
            <a:off x="2952750" y="3037045"/>
            <a:ext cx="909956" cy="508529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  <p:grpSp>
        <p:nvGrpSpPr>
          <p:cNvPr id="22" name="组合 3"/>
          <p:cNvGrpSpPr/>
          <p:nvPr/>
        </p:nvGrpSpPr>
        <p:grpSpPr>
          <a:xfrm>
            <a:off x="197167" y="267652"/>
            <a:ext cx="1650683" cy="499592"/>
            <a:chOff x="458" y="988"/>
            <a:chExt cx="4134" cy="9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流程图: 延期 22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4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7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句子积累</a:t>
              </a:r>
              <a:endPara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054" y="2109788"/>
            <a:ext cx="2432685" cy="2455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161" y="310039"/>
            <a:ext cx="2850356" cy="168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21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4"/>
          <p:cNvSpPr/>
          <p:nvPr/>
        </p:nvSpPr>
        <p:spPr>
          <a:xfrm>
            <a:off x="1234553" y="2772742"/>
            <a:ext cx="3777503" cy="1381533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谁的尾巴短？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兔子的尾巴短。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4470" y="1102015"/>
            <a:ext cx="4046666" cy="1381533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谁的尾巴长？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猴子的尾巴长。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4287"/>
          <p:cNvSpPr txBox="1"/>
          <p:nvPr/>
        </p:nvSpPr>
        <p:spPr>
          <a:xfrm>
            <a:off x="957949" y="305826"/>
            <a:ext cx="2987677" cy="54438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51435" tIns="25718" rIns="51435" bIns="25718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一问一答的句式</a:t>
            </a:r>
            <a:endParaRPr lang="zh-CN" altLang="en-US" sz="32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1136" y="2419827"/>
            <a:ext cx="2748915" cy="20940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056" y="326708"/>
            <a:ext cx="2132171" cy="237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3897" y="1483042"/>
            <a:ext cx="4420996" cy="1958038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不久，有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花有草的地方，花更红了，草更绿了。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4287"/>
          <p:cNvSpPr txBox="1"/>
          <p:nvPr/>
        </p:nvSpPr>
        <p:spPr>
          <a:xfrm>
            <a:off x="1880445" y="312970"/>
            <a:ext cx="2538837" cy="46743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51435" tIns="25718" rIns="51435" bIns="25718" anchor="t">
            <a:spAutoFit/>
          </a:bodyPr>
          <a:lstStyle/>
          <a:p>
            <a:pPr algn="l"/>
            <a:r>
              <a:rPr lang="zh-CN" altLang="en-US" sz="27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……更……句式</a:t>
            </a:r>
            <a:endParaRPr lang="zh-CN" altLang="en-US" sz="27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132384" y="2256320"/>
            <a:ext cx="496516" cy="544029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600"/>
          </a:p>
        </p:txBody>
      </p:sp>
      <p:sp>
        <p:nvSpPr>
          <p:cNvPr id="2" name="椭圆 1"/>
          <p:cNvSpPr/>
          <p:nvPr/>
        </p:nvSpPr>
        <p:spPr>
          <a:xfrm>
            <a:off x="4419282" y="2256320"/>
            <a:ext cx="467043" cy="582129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6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4893" y="1059817"/>
            <a:ext cx="3809524" cy="2975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对角圆角矩形 16"/>
          <p:cNvSpPr/>
          <p:nvPr/>
        </p:nvSpPr>
        <p:spPr>
          <a:xfrm>
            <a:off x="388976" y="894520"/>
            <a:ext cx="4254700" cy="689550"/>
          </a:xfrm>
          <a:prstGeom prst="round2Diag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noProof="1">
                <a:solidFill>
                  <a:schemeClr val="tx1"/>
                </a:solidFill>
              </a:rPr>
              <a:t>仿写句子。</a:t>
            </a:r>
            <a:endParaRPr lang="zh-CN" altLang="en-US" sz="3600" noProof="1">
              <a:solidFill>
                <a:schemeClr val="tx1"/>
              </a:solidFill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0" y="179070"/>
            <a:ext cx="1450658" cy="4205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51435" tIns="25718" rIns="51435" bIns="25718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5281" y="1580003"/>
            <a:ext cx="8260357" cy="1293240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例句：有花有草的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地方，花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更红了，草更绿了。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146472" y="1676681"/>
            <a:ext cx="454353" cy="549941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  <p:sp>
        <p:nvSpPr>
          <p:cNvPr id="20" name="椭圆 19"/>
          <p:cNvSpPr/>
          <p:nvPr/>
        </p:nvSpPr>
        <p:spPr>
          <a:xfrm>
            <a:off x="609102" y="2352775"/>
            <a:ext cx="486274" cy="50141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  <p:sp>
        <p:nvSpPr>
          <p:cNvPr id="2" name="文本框 1"/>
          <p:cNvSpPr txBox="1"/>
          <p:nvPr/>
        </p:nvSpPr>
        <p:spPr>
          <a:xfrm>
            <a:off x="1202055" y="3589497"/>
            <a:ext cx="688324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</a:rPr>
              <a:t>有山有水的</a:t>
            </a:r>
            <a:r>
              <a:rPr lang="zh-CN" altLang="en-US" sz="3000" dirty="0" smtClean="0">
                <a:solidFill>
                  <a:srgbClr val="FF0000"/>
                </a:solidFill>
              </a:rPr>
              <a:t>地方，山</a:t>
            </a:r>
            <a:r>
              <a:rPr lang="zh-CN" altLang="en-US" sz="3000" dirty="0">
                <a:solidFill>
                  <a:srgbClr val="FF0000"/>
                </a:solidFill>
              </a:rPr>
              <a:t>更绿了，水更清了。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8"/>
          <p:cNvSpPr txBox="1"/>
          <p:nvPr/>
        </p:nvSpPr>
        <p:spPr>
          <a:xfrm>
            <a:off x="105252" y="226695"/>
            <a:ext cx="1538764" cy="4205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51435" tIns="25718" rIns="51435" bIns="25718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4067" y="1897642"/>
            <a:ext cx="7778458" cy="716736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例句：谁的字好看？玲玲的字好看。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4875" y="2871787"/>
            <a:ext cx="740734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谁的样子可爱？小花猫的样子可爱。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388976" y="894520"/>
            <a:ext cx="4254700" cy="689550"/>
          </a:xfrm>
          <a:prstGeom prst="round2Diag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noProof="1">
                <a:solidFill>
                  <a:schemeClr val="tx1"/>
                </a:solidFill>
              </a:rPr>
              <a:t>仿写句子。</a:t>
            </a:r>
            <a:endParaRPr lang="zh-CN" altLang="en-US" sz="3600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555081" y="3187542"/>
            <a:ext cx="646509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 smtClean="0"/>
              <a:t>2</a:t>
            </a:r>
            <a:r>
              <a:rPr lang="en-US" altLang="zh-CN" sz="3600" smtClean="0"/>
              <a:t>.</a:t>
            </a:r>
            <a:r>
              <a:rPr lang="en-US" altLang="zh-CN" sz="3600" smtClean="0"/>
              <a:t>树上的柿子好像</a:t>
            </a:r>
            <a:r>
              <a:rPr lang="en-US" altLang="zh-CN" sz="3600" u="sng" smtClean="0"/>
              <a:t>               </a:t>
            </a:r>
            <a:r>
              <a:rPr lang="zh-CN" altLang="en-US" sz="3600" smtClean="0"/>
              <a:t>。</a:t>
            </a:r>
            <a:endParaRPr lang="en-US" altLang="zh-CN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6255368" y="1682116"/>
            <a:ext cx="176468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一把伞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3295" y="3146895"/>
            <a:ext cx="236348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红灯笼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029" y="360045"/>
            <a:ext cx="485727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/>
              <a:t>看图把句子补充完整。</a:t>
            </a:r>
            <a:endParaRPr lang="zh-CN" altLang="en-US" sz="36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106" y="1195388"/>
            <a:ext cx="1928813" cy="29432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55081" y="1679258"/>
            <a:ext cx="546496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/>
              <a:t>1.松鼠的尾巴好像 </a:t>
            </a:r>
            <a:r>
              <a:rPr lang="en-US" altLang="zh-CN" sz="3600" u="sng"/>
              <a:t>      </a:t>
            </a:r>
            <a:r>
              <a:rPr lang="en-US" altLang="zh-CN" sz="3600" u="sng" smtClean="0"/>
              <a:t>          </a:t>
            </a:r>
            <a:r>
              <a:rPr lang="zh-CN" altLang="en-US" sz="3600"/>
              <a:t>。</a:t>
            </a: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Box 11"/>
          <p:cNvSpPr txBox="1"/>
          <p:nvPr/>
        </p:nvSpPr>
        <p:spPr>
          <a:xfrm>
            <a:off x="1288899" y="1082094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1"/>
          <p:cNvSpPr txBox="1"/>
          <p:nvPr/>
        </p:nvSpPr>
        <p:spPr>
          <a:xfrm>
            <a:off x="2231791" y="1082094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1"/>
          <p:cNvSpPr txBox="1"/>
          <p:nvPr/>
        </p:nvSpPr>
        <p:spPr>
          <a:xfrm>
            <a:off x="3160478" y="1082094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1"/>
          <p:cNvSpPr txBox="1"/>
          <p:nvPr/>
        </p:nvSpPr>
        <p:spPr>
          <a:xfrm>
            <a:off x="5024045" y="1067807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1"/>
          <p:cNvSpPr txBox="1"/>
          <p:nvPr/>
        </p:nvSpPr>
        <p:spPr>
          <a:xfrm>
            <a:off x="5945112" y="1074950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11"/>
          <p:cNvSpPr txBox="1"/>
          <p:nvPr/>
        </p:nvSpPr>
        <p:spPr>
          <a:xfrm>
            <a:off x="6951988" y="1093048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1"/>
          <p:cNvSpPr txBox="1"/>
          <p:nvPr/>
        </p:nvSpPr>
        <p:spPr>
          <a:xfrm>
            <a:off x="1296519" y="2641813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1"/>
          <p:cNvSpPr txBox="1"/>
          <p:nvPr/>
        </p:nvSpPr>
        <p:spPr>
          <a:xfrm>
            <a:off x="2285131" y="2667530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102977" y="1082094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3"/>
          <p:cNvGrpSpPr/>
          <p:nvPr/>
        </p:nvGrpSpPr>
        <p:grpSpPr>
          <a:xfrm>
            <a:off x="222853" y="232143"/>
            <a:ext cx="1413749" cy="320733"/>
            <a:chOff x="458" y="988"/>
            <a:chExt cx="4134" cy="10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100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en-US" altLang="zh-CN" sz="16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会认的字</a:t>
              </a:r>
              <a:endParaRPr lang="en-US" altLang="zh-CN" sz="16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6" name="云形标注 75"/>
          <p:cNvSpPr/>
          <p:nvPr/>
        </p:nvSpPr>
        <p:spPr>
          <a:xfrm>
            <a:off x="6349407" y="2382606"/>
            <a:ext cx="2362945" cy="765461"/>
          </a:xfrm>
          <a:prstGeom prst="cloudCallout">
            <a:avLst>
              <a:gd name="adj1" fmla="val -67362"/>
              <a:gd name="adj2" fmla="val 51493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spcCol="0"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</a:rPr>
              <a:t>你能把这些生字都读正确吗？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2236" y1="92424" x2="42236" y2="92424"/>
                        <a14:foregroundMark x1="52174" y1="90152" x2="52174" y2="90152"/>
                        <a14:foregroundMark x1="60248" y1="90152" x2="60248" y2="90152"/>
                        <a14:foregroundMark x1="22981" y1="90152" x2="22981" y2="9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4030504"/>
            <a:ext cx="1148715" cy="941546"/>
          </a:xfrm>
          <a:prstGeom prst="rect">
            <a:avLst/>
          </a:prstGeom>
        </p:spPr>
      </p:pic>
      <p:sp>
        <p:nvSpPr>
          <p:cNvPr id="64" name="Text Box 11"/>
          <p:cNvSpPr txBox="1"/>
          <p:nvPr/>
        </p:nvSpPr>
        <p:spPr>
          <a:xfrm>
            <a:off x="4261568" y="2660386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3273349" y="2667530"/>
            <a:ext cx="891000" cy="821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endParaRPr lang="zh-CN" altLang="en-US" sz="5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3996" y="701516"/>
            <a:ext cx="6774656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dirty="0">
                <a:latin typeface="汉语拼音" pitchFamily="34" charset="0"/>
                <a:cs typeface="汉语拼音" pitchFamily="34" charset="0"/>
              </a:rPr>
              <a:t>xiě 	     </a:t>
            </a:r>
            <a:r>
              <a:rPr lang="zh-CN" altLang="en-US" sz="2100" dirty="0" smtClean="0">
                <a:latin typeface="汉语拼音" pitchFamily="34" charset="0"/>
                <a:cs typeface="汉语拼音" pitchFamily="34" charset="0"/>
              </a:rPr>
              <a:t> </a:t>
            </a:r>
            <a:r>
              <a:rPr lang="zh-CN" altLang="en-US" sz="2100" dirty="0">
                <a:latin typeface="汉语拼音" pitchFamily="34" charset="0"/>
                <a:cs typeface="汉语拼音" pitchFamily="34" charset="0"/>
              </a:rPr>
              <a:t>shī	    </a:t>
            </a:r>
            <a:r>
              <a:rPr lang="zh-CN" altLang="en-US" sz="2100" dirty="0" smtClean="0">
                <a:latin typeface="汉语拼音" pitchFamily="34" charset="0"/>
                <a:cs typeface="汉语拼音" pitchFamily="34" charset="0"/>
              </a:rPr>
              <a:t>di</a:t>
            </a:r>
            <a:r>
              <a:rPr lang="zh-CN" altLang="en-US" sz="2100" dirty="0">
                <a:latin typeface="汉语拼音" pitchFamily="34" charset="0"/>
                <a:cs typeface="汉语拼音" pitchFamily="34" charset="0"/>
              </a:rPr>
              <a:t>ǎn	   </a:t>
            </a:r>
            <a:r>
              <a:rPr lang="zh-CN" altLang="en-US" sz="2100" dirty="0" smtClean="0">
                <a:latin typeface="汉语拼音" pitchFamily="34" charset="0"/>
                <a:cs typeface="汉语拼音" pitchFamily="34" charset="0"/>
              </a:rPr>
              <a:t>y</a:t>
            </a:r>
            <a:r>
              <a:rPr lang="zh-CN" altLang="en-US" sz="2100" dirty="0">
                <a:latin typeface="汉语拼音" pitchFamily="34" charset="0"/>
                <a:cs typeface="汉语拼音" pitchFamily="34" charset="0"/>
              </a:rPr>
              <a:t>ào	  guò	gěi	     dāng</a:t>
            </a:r>
            <a:endParaRPr lang="zh-CN" altLang="en-US" sz="2100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2601" y="2268855"/>
            <a:ext cx="4865370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dirty="0">
                <a:latin typeface="汉语拼音" pitchFamily="34" charset="0"/>
                <a:cs typeface="汉语拼音" pitchFamily="34" charset="0"/>
              </a:rPr>
              <a:t>chuàn 	</a:t>
            </a:r>
            <a:r>
              <a:rPr lang="zh-CN" altLang="en-US" sz="2100" dirty="0" smtClean="0">
                <a:latin typeface="汉语拼音" pitchFamily="34" charset="0"/>
                <a:cs typeface="汉语拼音" pitchFamily="34" charset="0"/>
              </a:rPr>
              <a:t>  m</a:t>
            </a:r>
            <a:r>
              <a:rPr lang="zh-CN" altLang="en-US" sz="2100" dirty="0">
                <a:latin typeface="汉语拼音" pitchFamily="34" charset="0"/>
                <a:cs typeface="汉语拼音" pitchFamily="34" charset="0"/>
              </a:rPr>
              <a:t>ēn  	</a:t>
            </a:r>
            <a:r>
              <a:rPr lang="zh-CN" altLang="en-US" sz="2100" dirty="0" smtClean="0">
                <a:latin typeface="汉语拼音" pitchFamily="34" charset="0"/>
                <a:cs typeface="汉语拼音" pitchFamily="34" charset="0"/>
              </a:rPr>
              <a:t>  y</a:t>
            </a:r>
            <a:r>
              <a:rPr lang="zh-CN" altLang="en-US" sz="2100" dirty="0">
                <a:latin typeface="汉语拼音" pitchFamily="34" charset="0"/>
                <a:cs typeface="汉语拼音" pitchFamily="34" charset="0"/>
              </a:rPr>
              <a:t>ǐ	 </a:t>
            </a:r>
            <a:r>
              <a:rPr lang="zh-CN" altLang="en-US" sz="2100" dirty="0" smtClean="0">
                <a:latin typeface="汉语拼音" pitchFamily="34" charset="0"/>
                <a:cs typeface="汉语拼音" pitchFamily="34" charset="0"/>
              </a:rPr>
              <a:t>    </a:t>
            </a:r>
            <a:r>
              <a:rPr lang="zh-CN" altLang="en-US" sz="2100" dirty="0">
                <a:latin typeface="汉语拼音" pitchFamily="34" charset="0"/>
                <a:cs typeface="汉语拼音" pitchFamily="34" charset="0"/>
              </a:rPr>
              <a:t>chéng</a:t>
            </a:r>
            <a:endParaRPr lang="zh-CN" altLang="en-US" sz="2100" dirty="0">
              <a:latin typeface="汉语拼音" pitchFamily="34" charset="0"/>
              <a:cs typeface="汉语拼音" pitchFamily="34" charset="0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4"/>
            </p:custDataLst>
          </p:nvPr>
        </p:nvGraphicFramePr>
        <p:xfrm>
          <a:off x="5873591" y="3644265"/>
          <a:ext cx="1804035" cy="110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959"/>
                <a:gridCol w="610076"/>
              </a:tblGrid>
              <a:tr h="38385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易混偏旁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汉字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冖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写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宀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它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graphicFrame>
        <p:nvGraphicFramePr>
          <p:cNvPr id="10" name="表格 9"/>
          <p:cNvGraphicFramePr/>
          <p:nvPr>
            <p:custDataLst>
              <p:tags r:id="rId5"/>
            </p:custDataLst>
          </p:nvPr>
        </p:nvGraphicFramePr>
        <p:xfrm>
          <a:off x="3669982" y="3644265"/>
          <a:ext cx="2094548" cy="110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959"/>
                <a:gridCol w="900589"/>
              </a:tblGrid>
              <a:tr h="38385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易混声母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汉字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d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当 点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t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它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6"/>
            </p:custDataLst>
          </p:nvPr>
        </p:nvGraphicFramePr>
        <p:xfrm>
          <a:off x="1483995" y="3644265"/>
          <a:ext cx="2094548" cy="110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959"/>
                <a:gridCol w="900589"/>
              </a:tblGrid>
              <a:tr h="38385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易混声母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汉字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g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过  给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k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看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54288"/>
          <p:cNvSpPr txBox="1"/>
          <p:nvPr/>
        </p:nvSpPr>
        <p:spPr>
          <a:xfrm>
            <a:off x="785996" y="792925"/>
            <a:ext cx="7572375" cy="974408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pPr algn="l"/>
            <a:r>
              <a:rPr lang="en-US" altLang="zh-CN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   《</a:t>
            </a:r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影子</a:t>
            </a:r>
            <a:r>
              <a:rPr lang="en-US" altLang="zh-CN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一课写出了影子什么特点？表达</a:t>
            </a:r>
            <a:endParaRPr lang="zh-CN" altLang="en-US" sz="3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3000" b="1" dirty="0">
                <a:latin typeface="仿宋" panose="02010609060101010101" pitchFamily="49" charset="-122"/>
                <a:ea typeface="仿宋" panose="02010609060101010101" pitchFamily="49" charset="-122"/>
              </a:rPr>
              <a:t>了作者对影子的什么之情？</a:t>
            </a:r>
            <a:endParaRPr lang="zh-CN" altLang="en-US" sz="3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1452575" y="2614500"/>
            <a:ext cx="6238875" cy="974408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 前 后 黑 狗 左 右 它 好 朋 友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 后 我 好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" y="258128"/>
            <a:ext cx="2777966" cy="445653"/>
            <a:chOff x="458" y="988"/>
            <a:chExt cx="4134" cy="10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流程图: 延期 14"/>
            <p:cNvSpPr/>
            <p:nvPr/>
          </p:nvSpPr>
          <p:spPr>
            <a:xfrm>
              <a:off x="623" y="988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6" name="文本框 14">
              <a:hlinkClick r:id="rId1" action="ppaction://hlinkfile"/>
            </p:cNvPr>
            <p:cNvSpPr txBox="1"/>
            <p:nvPr/>
          </p:nvSpPr>
          <p:spPr>
            <a:xfrm>
              <a:off x="458" y="1005"/>
              <a:ext cx="3688" cy="10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本单元知识点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52562" y="1767364"/>
            <a:ext cx="6357938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       </a:t>
            </a:r>
            <a:r>
              <a:rPr lang="zh-CN" altLang="en-US" sz="2100">
                <a:solidFill>
                  <a:srgbClr val="FF0000"/>
                </a:solidFill>
              </a:rPr>
              <a:t>写出了影子与人形影不离的特点，写出了作者对影子的喜爱之情。</a:t>
            </a:r>
            <a:endParaRPr lang="zh-CN" altLang="en-US" sz="210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8" y="4028599"/>
            <a:ext cx="1028700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006" y="4028599"/>
            <a:ext cx="685800" cy="8143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3806" y="4050031"/>
            <a:ext cx="685800" cy="7929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1979" y="4028599"/>
            <a:ext cx="721519" cy="764381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54288"/>
          <p:cNvSpPr txBox="1"/>
          <p:nvPr/>
        </p:nvSpPr>
        <p:spPr>
          <a:xfrm>
            <a:off x="1098233" y="221456"/>
            <a:ext cx="6947059" cy="882015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r>
              <a:rPr lang="en-US" altLang="zh-CN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学完了</a:t>
            </a:r>
            <a:r>
              <a:rPr lang="en-US" altLang="zh-CN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zh-CN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比尾巴</a:t>
            </a:r>
            <a:r>
              <a:rPr lang="en-US" altLang="zh-CN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一课，我们知道了动物的尾巴有那些不同的功能。</a:t>
            </a:r>
            <a:endParaRPr lang="zh-CN" altLang="en-US" sz="27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1806573" y="2972544"/>
            <a:ext cx="5677516" cy="882935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 尾 巴 谁 长 短 把 伞 兔 最 公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 比 巴 把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6382" y="1233964"/>
            <a:ext cx="1814989" cy="1763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1407" y="1237298"/>
            <a:ext cx="1969294" cy="16606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2179" y="1283017"/>
            <a:ext cx="1708785" cy="15687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6417" y="4001452"/>
            <a:ext cx="1007269" cy="5286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0381" y="3854767"/>
            <a:ext cx="700088" cy="8143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4313" y="3861912"/>
            <a:ext cx="714375" cy="807244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54288"/>
          <p:cNvSpPr txBox="1"/>
          <p:nvPr/>
        </p:nvSpPr>
        <p:spPr>
          <a:xfrm>
            <a:off x="1217296" y="340043"/>
            <a:ext cx="6709886" cy="882015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r>
              <a:rPr lang="en-US" altLang="zh-CN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    《</a:t>
            </a:r>
            <a:r>
              <a: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青蛙写诗</a:t>
            </a:r>
            <a:r>
              <a:rPr lang="en-US" altLang="zh-CN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课文中分别将蝌蚪、水泡泡、水珠想象成了什么？</a:t>
            </a:r>
            <a:endParaRPr lang="zh-CN" altLang="en-US" sz="27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1762282" y="2562969"/>
            <a:ext cx="5677516" cy="882935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 诗 点 要 过 给 当 串 们 以 成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 个 雨 们 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1621" y="1565434"/>
            <a:ext cx="6500336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         </a:t>
            </a:r>
            <a:r>
              <a:rPr lang="zh-CN" altLang="en-US" sz="2100">
                <a:solidFill>
                  <a:srgbClr val="FF0000"/>
                </a:solidFill>
              </a:rPr>
              <a:t>把蝌蚪想象成逗号，把水泡想象成句号，把水珠想象成省略号。</a:t>
            </a:r>
            <a:endParaRPr lang="zh-CN" altLang="en-US" sz="210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5581" y="3590925"/>
            <a:ext cx="1104900" cy="13192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7789" y="3590925"/>
            <a:ext cx="1199674" cy="137445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54288"/>
          <p:cNvSpPr txBox="1"/>
          <p:nvPr/>
        </p:nvSpPr>
        <p:spPr>
          <a:xfrm>
            <a:off x="1260634" y="481965"/>
            <a:ext cx="6554629" cy="882015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r>
              <a:rPr lang="en-US" altLang="zh-CN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学完了</a:t>
            </a:r>
            <a:r>
              <a:rPr lang="en-US" altLang="zh-CN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雨点儿</a:t>
            </a:r>
            <a:r>
              <a:rPr lang="en-US" altLang="zh-CN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700" b="1" dirty="0">
                <a:latin typeface="仿宋" panose="02010609060101010101" pitchFamily="49" charset="-122"/>
                <a:ea typeface="仿宋" panose="02010609060101010101" pitchFamily="49" charset="-122"/>
              </a:rPr>
              <a:t>一课，大雨点要去哪样的地方？</a:t>
            </a:r>
            <a:endParaRPr lang="zh-CN" altLang="en-US" sz="27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54288"/>
          <p:cNvSpPr txBox="1"/>
          <p:nvPr/>
        </p:nvSpPr>
        <p:spPr>
          <a:xfrm>
            <a:off x="1678939" y="2717750"/>
            <a:ext cx="6200095" cy="882935"/>
          </a:xfrm>
          <a:prstGeom prst="rect">
            <a:avLst/>
          </a:prstGeom>
          <a:noFill/>
          <a:ln w="9525">
            <a:noFill/>
          </a:ln>
        </p:spPr>
        <p:txBody>
          <a:bodyPr wrap="none" lIns="51435" tIns="25718" rIns="51435" bIns="25718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 彩 半 空 问 到 方 没 更 绿 出 长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 有 半 从 你 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5620" y="1577341"/>
            <a:ext cx="6580058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         </a:t>
            </a:r>
            <a:r>
              <a:rPr lang="zh-CN" altLang="en-US" sz="2100" dirty="0">
                <a:solidFill>
                  <a:srgbClr val="FF0000"/>
                </a:solidFill>
              </a:rPr>
              <a:t>大</a:t>
            </a:r>
            <a:r>
              <a:rPr lang="zh-CN" altLang="en-US" sz="2100" dirty="0" smtClean="0">
                <a:solidFill>
                  <a:srgbClr val="FF0000"/>
                </a:solidFill>
              </a:rPr>
              <a:t>雨点儿说</a:t>
            </a:r>
            <a:r>
              <a:rPr lang="zh-CN" altLang="en-US" sz="2100" dirty="0">
                <a:solidFill>
                  <a:srgbClr val="FF0000"/>
                </a:solidFill>
              </a:rPr>
              <a:t>他想要去没有花没有草的地方。大雨</a:t>
            </a:r>
            <a:r>
              <a:rPr lang="zh-CN" altLang="en-US" sz="2100" dirty="0" smtClean="0">
                <a:solidFill>
                  <a:srgbClr val="FF0000"/>
                </a:solidFill>
              </a:rPr>
              <a:t>点儿让</a:t>
            </a:r>
            <a:r>
              <a:rPr lang="zh-CN" altLang="en-US" sz="2100" dirty="0">
                <a:solidFill>
                  <a:srgbClr val="FF0000"/>
                </a:solidFill>
              </a:rPr>
              <a:t>没有花，没有草的地方开出了红花，长出了绿草。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0736" y="3764756"/>
            <a:ext cx="1589246" cy="8162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274" y="3579972"/>
            <a:ext cx="1159193" cy="13701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378" y="3599974"/>
            <a:ext cx="1140619" cy="1350169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8"/>
          <p:cNvSpPr txBox="1"/>
          <p:nvPr/>
        </p:nvSpPr>
        <p:spPr>
          <a:xfrm>
            <a:off x="142399" y="155734"/>
            <a:ext cx="2034540" cy="4667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51435" tIns="25718" rIns="51435" bIns="25718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27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57346"/>
          <p:cNvSpPr txBox="1"/>
          <p:nvPr/>
        </p:nvSpPr>
        <p:spPr>
          <a:xfrm>
            <a:off x="1208004" y="1834816"/>
            <a:ext cx="7850271" cy="1381533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 marL="193040" indent="-193040"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声音的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ABB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式：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93040" indent="-193040">
              <a:lnSpc>
                <a:spcPct val="12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 _________ _________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对角圆角矩形 20"/>
          <p:cNvSpPr/>
          <p:nvPr/>
        </p:nvSpPr>
        <p:spPr>
          <a:xfrm>
            <a:off x="479702" y="947597"/>
            <a:ext cx="4254700" cy="405408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defTabSz="514350">
              <a:defRPr/>
            </a:pPr>
            <a:r>
              <a:rPr lang="zh-CN" altLang="en-US" sz="3600" b="1" noProof="1">
                <a:latin typeface="宋体" panose="02010600030101010101" pitchFamily="2" charset="-122"/>
              </a:rPr>
              <a:t>一、仿写词语。</a:t>
            </a:r>
            <a:endParaRPr lang="zh-CN" altLang="en-US" sz="3600" b="1" noProof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6790" y="2482100"/>
            <a:ext cx="67718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叮铃铃  </a:t>
            </a:r>
            <a:r>
              <a:rPr lang="zh-CN" altLang="en-US" sz="3600" dirty="0" smtClean="0">
                <a:solidFill>
                  <a:srgbClr val="FF0000"/>
                </a:solidFill>
              </a:rPr>
              <a:t>       轰隆隆          哗啦啦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文本框 57346"/>
          <p:cNvSpPr txBox="1"/>
          <p:nvPr/>
        </p:nvSpPr>
        <p:spPr>
          <a:xfrm>
            <a:off x="975457" y="1080971"/>
            <a:ext cx="7456145" cy="1824731"/>
          </a:xfrm>
          <a:prstGeom prst="rect">
            <a:avLst/>
          </a:prstGeom>
          <a:noFill/>
          <a:ln w="9525">
            <a:noFill/>
          </a:ln>
        </p:spPr>
        <p:txBody>
          <a:bodyPr wrap="square" lIns="51435" tIns="25718" rIns="51435" bIns="25718" anchor="t">
            <a:spAutoFit/>
          </a:bodyPr>
          <a:lstStyle/>
          <a:p>
            <a:pPr marL="193040" indent="-193040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点儿要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，大雨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点儿要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93040" indent="-193040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经过小雨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点儿的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滋润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经过大雨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点儿的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滋润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对角圆角矩形 23"/>
          <p:cNvSpPr/>
          <p:nvPr/>
        </p:nvSpPr>
        <p:spPr>
          <a:xfrm>
            <a:off x="499792" y="434501"/>
            <a:ext cx="4254700" cy="405408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defTabSz="514350">
              <a:defRPr/>
            </a:pPr>
            <a:r>
              <a:rPr lang="zh-CN" altLang="en-US" sz="2400" b="1" noProof="1">
                <a:latin typeface="宋体" panose="02010600030101010101" pitchFamily="2" charset="-122"/>
              </a:rPr>
              <a:t>二、根据课文内容填空。</a:t>
            </a:r>
            <a:endParaRPr lang="zh-CN" altLang="en-US" sz="2400" b="1" noProof="1">
              <a:latin typeface="宋体" panose="02010600030101010101" pitchFamily="2" charset="-122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3505686" y="1052698"/>
            <a:ext cx="3027998" cy="405289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defTabSz="514350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有花有草的地方</a:t>
            </a:r>
            <a:endParaRPr lang="zh-CN" altLang="en-US" sz="24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1720809" y="1521784"/>
            <a:ext cx="3079433" cy="405289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defTabSz="514350"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没有花没有草的地方</a:t>
            </a:r>
            <a:endParaRPr lang="zh-CN" altLang="en-US" sz="2400" b="1" noProof="1">
              <a:latin typeface="宋体" panose="02010600030101010101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365142" y="1969605"/>
            <a:ext cx="3079433" cy="405289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defTabSz="514350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花更红草更绿</a:t>
            </a:r>
            <a:endParaRPr lang="zh-CN" altLang="en-US" sz="24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2930013" y="2396160"/>
            <a:ext cx="3079433" cy="405289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51435" tIns="25718" rIns="51435" bIns="25718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defTabSz="514350"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开出了花长出了草</a:t>
            </a:r>
            <a:endParaRPr lang="zh-CN" altLang="en-US" sz="24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5465" y="2947988"/>
            <a:ext cx="2348389" cy="18045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009" y="2947987"/>
            <a:ext cx="2153126" cy="1749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1" bldLvl="0" animBg="1"/>
      <p:bldP spid="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Box 11"/>
          <p:cNvSpPr txBox="1"/>
          <p:nvPr/>
        </p:nvSpPr>
        <p:spPr>
          <a:xfrm>
            <a:off x="967907" y="1175439"/>
            <a:ext cx="891000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1"/>
          <p:cNvSpPr txBox="1"/>
          <p:nvPr/>
        </p:nvSpPr>
        <p:spPr>
          <a:xfrm>
            <a:off x="2109890" y="1189727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1"/>
          <p:cNvSpPr txBox="1"/>
          <p:nvPr/>
        </p:nvSpPr>
        <p:spPr>
          <a:xfrm>
            <a:off x="3251461" y="1189727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1"/>
          <p:cNvSpPr txBox="1"/>
          <p:nvPr/>
        </p:nvSpPr>
        <p:spPr>
          <a:xfrm>
            <a:off x="5534604" y="1175439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1"/>
          <p:cNvSpPr txBox="1"/>
          <p:nvPr/>
        </p:nvSpPr>
        <p:spPr>
          <a:xfrm>
            <a:off x="6676175" y="1182583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11"/>
          <p:cNvSpPr txBox="1"/>
          <p:nvPr/>
        </p:nvSpPr>
        <p:spPr>
          <a:xfrm>
            <a:off x="7817746" y="1189727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1"/>
          <p:cNvSpPr txBox="1"/>
          <p:nvPr/>
        </p:nvSpPr>
        <p:spPr>
          <a:xfrm>
            <a:off x="968383" y="2683723"/>
            <a:ext cx="891000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1"/>
          <p:cNvSpPr txBox="1"/>
          <p:nvPr/>
        </p:nvSpPr>
        <p:spPr>
          <a:xfrm>
            <a:off x="2002734" y="2690867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11"/>
          <p:cNvSpPr txBox="1"/>
          <p:nvPr/>
        </p:nvSpPr>
        <p:spPr>
          <a:xfrm>
            <a:off x="3036673" y="2698010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393033" y="1189727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1"/>
          <p:cNvSpPr txBox="1"/>
          <p:nvPr/>
        </p:nvSpPr>
        <p:spPr>
          <a:xfrm>
            <a:off x="4070611" y="2698010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5104550" y="2698010"/>
            <a:ext cx="890588" cy="744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51435" tIns="25718" rIns="51435" bIns="25718" anchor="t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45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42236" y1="92424" x2="42236" y2="92424"/>
                        <a14:foregroundMark x1="52174" y1="90152" x2="52174" y2="90152"/>
                        <a14:foregroundMark x1="60248" y1="90152" x2="60248" y2="90152"/>
                        <a14:foregroundMark x1="22981" y1="90152" x2="22981" y2="90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035" y="3807143"/>
            <a:ext cx="627698" cy="514350"/>
          </a:xfrm>
          <a:prstGeom prst="rect">
            <a:avLst/>
          </a:prstGeom>
        </p:spPr>
      </p:pic>
      <p:sp>
        <p:nvSpPr>
          <p:cNvPr id="76" name="云形标注 75"/>
          <p:cNvSpPr/>
          <p:nvPr/>
        </p:nvSpPr>
        <p:spPr>
          <a:xfrm>
            <a:off x="6305550" y="2983231"/>
            <a:ext cx="2499360" cy="994886"/>
          </a:xfrm>
          <a:prstGeom prst="cloudCallout">
            <a:avLst>
              <a:gd name="adj1" fmla="val -67362"/>
              <a:gd name="adj2" fmla="val 51493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spcCol="0"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</a:rPr>
              <a:t>你能把这些生字都读正确吗？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2382" y="830104"/>
            <a:ext cx="7632528" cy="34624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shǔ 	   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 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cǎi	      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b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àn	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  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kōng	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  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wèn	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 dà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o	  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 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fāng</a:t>
            </a:r>
            <a:endParaRPr lang="zh-CN" altLang="en-US" sz="1800" b="1" dirty="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9671" y="2292192"/>
            <a:ext cx="7065169" cy="3452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méi	  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g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èng	    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l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ǜ	        </a:t>
            </a:r>
            <a:r>
              <a:rPr lang="zh-CN" altLang="en-US" sz="1800" b="1" dirty="0" smtClean="0">
                <a:latin typeface="汉语拼音" pitchFamily="34" charset="0"/>
                <a:cs typeface="汉语拼音" pitchFamily="34" charset="0"/>
              </a:rPr>
              <a:t>ch</a:t>
            </a:r>
            <a:r>
              <a:rPr lang="zh-CN" altLang="en-US" sz="1800" b="1" dirty="0">
                <a:latin typeface="汉语拼音" pitchFamily="34" charset="0"/>
                <a:cs typeface="汉语拼音" pitchFamily="34" charset="0"/>
              </a:rPr>
              <a:t>ū	        zhǎng	</a:t>
            </a:r>
            <a:endParaRPr lang="zh-CN" altLang="en-US" sz="1800" b="1" dirty="0">
              <a:latin typeface="汉语拼音" pitchFamily="34" charset="0"/>
              <a:cs typeface="汉语拼音" pitchFamily="34" charset="0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3036570" y="3807142"/>
          <a:ext cx="2730818" cy="110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959"/>
                <a:gridCol w="1536859"/>
              </a:tblGrid>
              <a:tr h="383858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字音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汉字</a:t>
                      </a: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前鼻音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半  问  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</a:tr>
              <a:tr h="36195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后鼻音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方  更  长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1147286" y="208121"/>
            <a:ext cx="4065270" cy="1322070"/>
          </a:xfrm>
          <a:prstGeom prst="cloudCallout">
            <a:avLst>
              <a:gd name="adj1" fmla="val -67362"/>
              <a:gd name="adj2" fmla="val 51493"/>
            </a:avLst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spcCol="0" rtlCol="0" anchor="ctr"/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        </a:t>
            </a:r>
            <a:r>
              <a:rPr lang="zh-CN" altLang="en-US" sz="1600" b="1" dirty="0">
                <a:solidFill>
                  <a:schemeClr val="tx1"/>
                </a:solidFill>
              </a:rPr>
              <a:t>读完会认字后，我们先来了解影子是怎么形成的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633" y="1862138"/>
            <a:ext cx="7099459" cy="27755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7435"/>
          <a:stretch>
            <a:fillRect/>
          </a:stretch>
        </p:blipFill>
        <p:spPr>
          <a:xfrm>
            <a:off x="1298734" y="1096328"/>
            <a:ext cx="6546533" cy="347329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28311" y="337186"/>
            <a:ext cx="5727383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>
                <a:solidFill>
                  <a:srgbClr val="FF0000"/>
                </a:solidFill>
              </a:rPr>
              <a:t>太阳和影子有什么关系？</a:t>
            </a:r>
            <a:endParaRPr lang="zh-CN" altLang="en-US" sz="30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2"/>
          <p:cNvSpPr txBox="1"/>
          <p:nvPr/>
        </p:nvSpPr>
        <p:spPr>
          <a:xfrm>
            <a:off x="2511922" y="1710929"/>
            <a:ext cx="779701" cy="83869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TextBox 4"/>
          <p:cNvSpPr txBox="1"/>
          <p:nvPr/>
        </p:nvSpPr>
        <p:spPr>
          <a:xfrm>
            <a:off x="3525858" y="1415713"/>
            <a:ext cx="788194" cy="39147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TextBox 5"/>
          <p:cNvSpPr txBox="1"/>
          <p:nvPr/>
        </p:nvSpPr>
        <p:spPr>
          <a:xfrm>
            <a:off x="3519012" y="1925955"/>
            <a:ext cx="3167539" cy="299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：正在  自在  现在  实在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9220" name="TextBox 13"/>
          <p:cNvSpPr txBox="1"/>
          <p:nvPr/>
        </p:nvSpPr>
        <p:spPr>
          <a:xfrm>
            <a:off x="3519011" y="2168843"/>
            <a:ext cx="3584258" cy="299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巧记：右下口不见，一土来帮忙。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9221" name="TextBox 14"/>
          <p:cNvSpPr txBox="1"/>
          <p:nvPr/>
        </p:nvSpPr>
        <p:spPr>
          <a:xfrm>
            <a:off x="3519190" y="1701106"/>
            <a:ext cx="3362027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书写提示：“土”中的横略高于左竖。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9222" name="TextBox 16"/>
          <p:cNvSpPr txBox="1"/>
          <p:nvPr/>
        </p:nvSpPr>
        <p:spPr>
          <a:xfrm>
            <a:off x="2477096" y="3054846"/>
            <a:ext cx="702756" cy="74635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TextBox 17"/>
          <p:cNvSpPr txBox="1"/>
          <p:nvPr/>
        </p:nvSpPr>
        <p:spPr>
          <a:xfrm>
            <a:off x="2626072" y="2612827"/>
            <a:ext cx="675506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4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hòu</a:t>
            </a:r>
            <a:endParaRPr lang="en-US" altLang="zh-CN" sz="24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9224" name="TextBox 18"/>
          <p:cNvSpPr txBox="1"/>
          <p:nvPr/>
        </p:nvSpPr>
        <p:spPr>
          <a:xfrm>
            <a:off x="3437930" y="2798564"/>
            <a:ext cx="788194" cy="39147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5" name="TextBox 20"/>
          <p:cNvSpPr txBox="1"/>
          <p:nvPr/>
        </p:nvSpPr>
        <p:spPr>
          <a:xfrm>
            <a:off x="3482578" y="3278981"/>
            <a:ext cx="2820353" cy="2990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：村后  后退  后面  后排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9226" name="TextBox 21"/>
          <p:cNvSpPr txBox="1"/>
          <p:nvPr/>
        </p:nvSpPr>
        <p:spPr>
          <a:xfrm>
            <a:off x="3486151" y="3492401"/>
            <a:ext cx="2227064" cy="2990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巧记：一口吃掉半斤。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9227" name="TextBox 23"/>
          <p:cNvSpPr txBox="1"/>
          <p:nvPr/>
        </p:nvSpPr>
        <p:spPr>
          <a:xfrm>
            <a:off x="3438049" y="3073718"/>
            <a:ext cx="4709160" cy="299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书写提示：首笔平撇短促，“口”下侧稍内收。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2484753" y="3023005"/>
            <a:ext cx="850389" cy="83604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4400"/>
            </a:p>
          </p:txBody>
        </p:sp>
        <p:sp>
          <p:nvSpPr>
            <p:cNvPr id="74" name="直接连接符 73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75" name="直接连接符 74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9229" name="TextBox 23"/>
          <p:cNvSpPr txBox="1"/>
          <p:nvPr/>
        </p:nvSpPr>
        <p:spPr>
          <a:xfrm>
            <a:off x="2539356" y="3034622"/>
            <a:ext cx="71526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487937" y="1701544"/>
            <a:ext cx="868637" cy="803401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/>
            </a:p>
          </p:txBody>
        </p:sp>
        <p:sp>
          <p:nvSpPr>
            <p:cNvPr id="79" name="直接连接符 78"/>
            <p:cNvSpPr/>
            <p:nvPr/>
          </p:nv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sp>
          <p:nvSpPr>
            <p:cNvPr id="80" name="直接连接符 79"/>
            <p:cNvSpPr/>
            <p:nvPr/>
          </p:nv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9231" name="TextBox 23"/>
          <p:cNvSpPr txBox="1"/>
          <p:nvPr/>
        </p:nvSpPr>
        <p:spPr>
          <a:xfrm>
            <a:off x="2557380" y="1746714"/>
            <a:ext cx="691158" cy="74635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2" name="矩形 89"/>
          <p:cNvSpPr/>
          <p:nvPr/>
        </p:nvSpPr>
        <p:spPr>
          <a:xfrm>
            <a:off x="3486150" y="3717429"/>
            <a:ext cx="3200400" cy="2990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造句：我们村后有一条清澈的小溪。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3" name="矩形 90"/>
          <p:cNvSpPr/>
          <p:nvPr/>
        </p:nvSpPr>
        <p:spPr>
          <a:xfrm>
            <a:off x="3525441" y="2378869"/>
            <a:ext cx="2626043" cy="2990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造句：姐姐正在家里写作业。</a:t>
            </a:r>
            <a:endParaRPr lang="zh-CN" altLang="en-US" sz="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4" name="Picture 1" descr="C:\Users\Administrator\AppData\Roaming\Tencent\Users\56229019\QQ\WinTemp\RichOle\YOSSD}376V2W)3Z3%FNBRYP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7119" y="1512690"/>
            <a:ext cx="1001911" cy="19823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5" name="Picture 2" descr="C:\Users\Administrator\AppData\Roaming\Tencent\Users\56229019\QQ\WinTemp\RichOle\UTUHW4~RJ5UHO9{$Y]3JGX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652" y="2909690"/>
            <a:ext cx="1068884" cy="2277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6" name="TextBox 3"/>
          <p:cNvSpPr txBox="1"/>
          <p:nvPr/>
        </p:nvSpPr>
        <p:spPr>
          <a:xfrm>
            <a:off x="2668191" y="1234977"/>
            <a:ext cx="580928" cy="4231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>
              <a:buSzTx/>
            </a:pPr>
            <a:r>
              <a:rPr lang="en-US" altLang="zh-CN" sz="2300" dirty="0" err="1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zài</a:t>
            </a:r>
            <a:endParaRPr lang="zh-CN" altLang="en-US" sz="2300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3388995" y="343376"/>
            <a:ext cx="2721769" cy="400050"/>
          </a:xfrm>
          <a:prstGeom prst="round2Diag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fontAlgn="base"/>
            <a:r>
              <a:rPr lang="zh-CN" altLang="en-US" sz="2000" b="1" noProof="1">
                <a:solidFill>
                  <a:srgbClr val="E46C0A"/>
                </a:solidFill>
                <a:latin typeface="宋体" panose="02010600030101010101" pitchFamily="2" charset="-122"/>
              </a:rPr>
              <a:t>读一读，写一写</a:t>
            </a:r>
            <a:endParaRPr lang="zh-CN" altLang="en-US" sz="2000" b="1" noProof="1">
              <a:solidFill>
                <a:srgbClr val="E46C0A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202883" y="301466"/>
            <a:ext cx="1637824" cy="441699"/>
            <a:chOff x="-2124" y="-1298"/>
            <a:chExt cx="4172" cy="9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流程图: 延期 27"/>
            <p:cNvSpPr/>
            <p:nvPr/>
          </p:nvSpPr>
          <p:spPr>
            <a:xfrm>
              <a:off x="-1921" y="-1297"/>
              <a:ext cx="3969" cy="908"/>
            </a:xfrm>
            <a:prstGeom prst="flowChartDelay">
              <a:avLst/>
            </a:prstGeom>
            <a:solidFill>
              <a:srgbClr val="FFC000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9" name="文本框 14">
              <a:hlinkClick r:id="rId3" action="ppaction://hlinkfile"/>
            </p:cNvPr>
            <p:cNvSpPr txBox="1"/>
            <p:nvPr/>
          </p:nvSpPr>
          <p:spPr>
            <a:xfrm>
              <a:off x="-2124" y="-1298"/>
              <a:ext cx="3688" cy="9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fontAlgn="auto"/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会</a:t>
              </a: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  <a:r>
                <a:rPr lang="en-US" altLang="zh-CN" sz="24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的字</a:t>
              </a:r>
              <a:endPara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UNIT_TABLE_BEAUTIFY" val="smartTable{8d28b024-a848-4e4b-be96-8c44c56deb12}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2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3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5.xml><?xml version="1.0" encoding="utf-8"?>
<p:tagLst xmlns:p="http://schemas.openxmlformats.org/presentationml/2006/main">
  <p:tag name="KSO_WPP_MARK_KEY" val="ed3d72f1-8763-4d0b-ad22-adc91075d49a"/>
  <p:tag name="COMMONDATA" val="eyJoZGlkIjoiMDUzMmRhYzhkNzM3Y2ZlODExZjhhYzliMDJjYzA0ZGIifQ=="/>
</p:tagLst>
</file>

<file path=ppt/tags/tag3.xml><?xml version="1.0" encoding="utf-8"?>
<p:tagLst xmlns:p="http://schemas.openxmlformats.org/presentationml/2006/main">
  <p:tag name="KSO_WM_UNIT_TABLE_BEAUTIFY" val="smartTable{8d28b024-a848-4e4b-be96-8c44c56deb12}"/>
</p:tagLst>
</file>

<file path=ppt/tags/tag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5.xml><?xml version="1.0" encoding="utf-8"?>
<p:tagLst xmlns:p="http://schemas.openxmlformats.org/presentationml/2006/main">
  <p:tag name="KSO_WM_UNIT_TABLE_BEAUTIFY" val="smartTable{8d28b024-a848-4e4b-be96-8c44c56deb12}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TABLE_BEAUTIFY" val="smartTable{8d28b024-a848-4e4b-be96-8c44c56deb12}"/>
</p:tagLst>
</file>

<file path=ppt/tags/tag8.xml><?xml version="1.0" encoding="utf-8"?>
<p:tagLst xmlns:p="http://schemas.openxmlformats.org/presentationml/2006/main">
  <p:tag name="KSO_WM_UNIT_TABLE_BEAUTIFY" val="smartTable{8d28b024-a848-4e4b-be96-8c44c56deb12}"/>
</p:tagLst>
</file>

<file path=ppt/tags/tag9.xml><?xml version="1.0" encoding="utf-8"?>
<p:tagLst xmlns:p="http://schemas.openxmlformats.org/presentationml/2006/main">
  <p:tag name="KSO_WM_UNIT_TABLE_BEAUTIFY" val="smartTable{8d28b024-a848-4e4b-be96-8c44c56deb1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4385</Words>
  <Application>WPS 演示</Application>
  <PresentationFormat>全屏显示(16:9)</PresentationFormat>
  <Paragraphs>988</Paragraphs>
  <Slides>55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0" baseType="lpstr">
      <vt:lpstr>Arial</vt:lpstr>
      <vt:lpstr>宋体</vt:lpstr>
      <vt:lpstr>Wingdings</vt:lpstr>
      <vt:lpstr>inpin heiti</vt:lpstr>
      <vt:lpstr>黑体</vt:lpstr>
      <vt:lpstr>微软雅黑</vt:lpstr>
      <vt:lpstr>楷体</vt:lpstr>
      <vt:lpstr>汉语拼音</vt:lpstr>
      <vt:lpstr>Segoe Print</vt:lpstr>
      <vt:lpstr>Calibri</vt:lpstr>
      <vt:lpstr>Arial Unicode MS</vt:lpstr>
      <vt:lpstr>Century Gothic</vt:lpstr>
      <vt:lpstr>仿宋</vt:lpstr>
      <vt:lpstr>Xingkai SC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xiegaona</dc:creator>
  <cp:lastModifiedBy>Rocket Girls</cp:lastModifiedBy>
  <cp:revision>255</cp:revision>
  <dcterms:created xsi:type="dcterms:W3CDTF">2020-02-14T00:12:00Z</dcterms:created>
  <dcterms:modified xsi:type="dcterms:W3CDTF">2022-11-29T06:13:40Z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4F217A342BD1480AA4BF392C96F91757</vt:lpwstr>
  </property>
</Properties>
</file>